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910" r:id="rId2"/>
  </p:sldMasterIdLst>
  <p:notesMasterIdLst>
    <p:notesMasterId r:id="rId46"/>
  </p:notesMasterIdLst>
  <p:handoutMasterIdLst>
    <p:handoutMasterId r:id="rId47"/>
  </p:handoutMasterIdLst>
  <p:sldIdLst>
    <p:sldId id="277" r:id="rId3"/>
    <p:sldId id="278" r:id="rId4"/>
    <p:sldId id="279" r:id="rId5"/>
    <p:sldId id="291" r:id="rId6"/>
    <p:sldId id="290" r:id="rId7"/>
    <p:sldId id="297" r:id="rId8"/>
    <p:sldId id="292" r:id="rId9"/>
    <p:sldId id="280" r:id="rId10"/>
    <p:sldId id="281" r:id="rId11"/>
    <p:sldId id="284" r:id="rId12"/>
    <p:sldId id="285" r:id="rId13"/>
    <p:sldId id="286" r:id="rId14"/>
    <p:sldId id="287" r:id="rId15"/>
    <p:sldId id="282" r:id="rId16"/>
    <p:sldId id="288" r:id="rId17"/>
    <p:sldId id="289" r:id="rId18"/>
    <p:sldId id="298" r:id="rId19"/>
    <p:sldId id="283" r:id="rId20"/>
    <p:sldId id="296" r:id="rId21"/>
    <p:sldId id="293" r:id="rId22"/>
    <p:sldId id="294" r:id="rId23"/>
    <p:sldId id="319" r:id="rId24"/>
    <p:sldId id="299" r:id="rId25"/>
    <p:sldId id="300" r:id="rId26"/>
    <p:sldId id="301" r:id="rId27"/>
    <p:sldId id="302" r:id="rId28"/>
    <p:sldId id="303" r:id="rId29"/>
    <p:sldId id="304" r:id="rId30"/>
    <p:sldId id="305" r:id="rId31"/>
    <p:sldId id="306" r:id="rId32"/>
    <p:sldId id="307" r:id="rId33"/>
    <p:sldId id="308" r:id="rId34"/>
    <p:sldId id="309" r:id="rId35"/>
    <p:sldId id="310" r:id="rId36"/>
    <p:sldId id="311" r:id="rId37"/>
    <p:sldId id="312" r:id="rId38"/>
    <p:sldId id="313" r:id="rId39"/>
    <p:sldId id="314" r:id="rId40"/>
    <p:sldId id="315" r:id="rId41"/>
    <p:sldId id="316" r:id="rId42"/>
    <p:sldId id="317" r:id="rId43"/>
    <p:sldId id="318" r:id="rId44"/>
    <p:sldId id="295" r:id="rId4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997" autoAdjust="0"/>
    <p:restoredTop sz="95794" autoAdjust="0"/>
  </p:normalViewPr>
  <p:slideViewPr>
    <p:cSldViewPr>
      <p:cViewPr varScale="1">
        <p:scale>
          <a:sx n="59" d="100"/>
          <a:sy n="59" d="100"/>
        </p:scale>
        <p:origin x="1216"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handoutMaster" Target="handoutMasters/handoutMaster1.xml"/><Relationship Id="rId50"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tableStyles" Target="tableStyle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notesMaster" Target="notesMasters/notesMaster1.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Finance (or financial management), like accounting, exists to help decision-makers. It is concerned with the ways in which funds for a business are raised and invested. This lies at the very heart of what business is about. In essence, a business exists to raise funds from investors (owners and lenders) and then to use those funds to make investments (in equipment, premises, inventories and so on) in order to create wealth. As businesses often raise and invest large amounts over long periods, the quality of the financing and investment decisions can have a profound impact on their fortunes.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4</a:t>
            </a:fld>
            <a:endParaRPr lang="en-GB" altLang="en-US"/>
          </a:p>
        </p:txBody>
      </p:sp>
    </p:spTree>
    <p:extLst>
      <p:ext uri="{BB962C8B-B14F-4D97-AF65-F5344CB8AC3E}">
        <p14:creationId xmlns:p14="http://schemas.microsoft.com/office/powerpoint/2010/main" val="20659520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dirty="0"/>
              <a:t>Accounting is concerned with collecting, </a:t>
            </a:r>
            <a:r>
              <a:rPr lang="en-US" dirty="0" err="1"/>
              <a:t>analysing</a:t>
            </a:r>
            <a:r>
              <a:rPr lang="en-US" dirty="0"/>
              <a:t> and communicating financial information. The ultimate aim is to help those using this information to make more informed decisions. Unless the financial information being communicated can lead to better decisions being made, there really is no point in producing it. </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5</a:t>
            </a:fld>
            <a:endParaRPr lang="en-GB" altLang="en-US"/>
          </a:p>
        </p:txBody>
      </p:sp>
    </p:spTree>
    <p:extLst>
      <p:ext uri="{BB962C8B-B14F-4D97-AF65-F5344CB8AC3E}">
        <p14:creationId xmlns:p14="http://schemas.microsoft.com/office/powerpoint/2010/main" val="11828760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accounting information to be useful, the accountant must be clear for whom the information is being prepared and for what purpose it will be used. There are likely to be various groups of people (usually known as ‘user groups’) with an interest in a particular </a:t>
            </a:r>
            <a:r>
              <a:rPr lang="en-US" dirty="0" err="1"/>
              <a:t>organisation</a:t>
            </a:r>
            <a:r>
              <a:rPr lang="en-US" dirty="0"/>
              <a:t>, in the sense of needing to make decisions about it. For a typical private sector business, the more important of these groups are shown in Figure 1.1.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6</a:t>
            </a:fld>
            <a:endParaRPr lang="en-GB" altLang="en-US"/>
          </a:p>
        </p:txBody>
      </p:sp>
    </p:spTree>
    <p:extLst>
      <p:ext uri="{BB962C8B-B14F-4D97-AF65-F5344CB8AC3E}">
        <p14:creationId xmlns:p14="http://schemas.microsoft.com/office/powerpoint/2010/main" val="2510248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figure shows the three main elements of finance and accounting. These are overlapping activities that are interconnected. Accounting procedures and products are very much a product of the organization and wider environments in the way that they operate. </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8</a:t>
            </a:fld>
            <a:endParaRPr lang="en-GB" altLang="en-US"/>
          </a:p>
        </p:txBody>
      </p:sp>
    </p:spTree>
    <p:extLst>
      <p:ext uri="{BB962C8B-B14F-4D97-AF65-F5344CB8AC3E}">
        <p14:creationId xmlns:p14="http://schemas.microsoft.com/office/powerpoint/2010/main" val="3913198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Overheads or indirect costs are the expenses that do not contribute directly to the product or service being produced and therefore cannot be attributed to a particular job. Indirect costs or overheads include indirect labor costs, indirect materials costs and indirect expenses. Office cleaners, catering staff, and security staff are good examples of indirect labor costs for most organizations.</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2428419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will cover the types of financial reporting in next session. These are balance sheet and statement of </a:t>
            </a:r>
            <a:r>
              <a:rPr lang="en-US"/>
              <a:t>financial position.</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2049521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1" i="0" dirty="0">
                <a:solidFill>
                  <a:srgbClr val="374151"/>
                </a:solidFill>
                <a:effectLst/>
                <a:latin typeface="Söhne"/>
              </a:rPr>
              <a:t>Managers</a:t>
            </a:r>
            <a:r>
              <a:rPr lang="en-GB" b="0" i="0" dirty="0">
                <a:solidFill>
                  <a:srgbClr val="374151"/>
                </a:solidFill>
                <a:effectLst/>
                <a:latin typeface="Söhne"/>
              </a:rPr>
              <a:t>: Managers within an organization use financial reports to assess the company's financial health and performance. This information helps them make informed decisions about resource allocation, strategic planning, and operational improvements.</a:t>
            </a:r>
          </a:p>
          <a:p>
            <a:pPr algn="l">
              <a:buFont typeface="+mj-lt"/>
              <a:buAutoNum type="arabicPeriod"/>
            </a:pPr>
            <a:r>
              <a:rPr lang="en-GB" b="1" i="0" dirty="0">
                <a:solidFill>
                  <a:srgbClr val="374151"/>
                </a:solidFill>
                <a:effectLst/>
                <a:latin typeface="Söhne"/>
              </a:rPr>
              <a:t>The State (Government)</a:t>
            </a:r>
            <a:r>
              <a:rPr lang="en-GB" b="0" i="0" dirty="0">
                <a:solidFill>
                  <a:srgbClr val="374151"/>
                </a:solidFill>
                <a:effectLst/>
                <a:latin typeface="Söhne"/>
              </a:rPr>
              <a:t>: Government entities may use financial reports from businesses to ensure compliance with tax regulations and to assess a company's financial stability for regulatory purposes.</a:t>
            </a:r>
          </a:p>
          <a:p>
            <a:pPr algn="l">
              <a:buFont typeface="+mj-lt"/>
              <a:buAutoNum type="arabicPeriod"/>
            </a:pPr>
            <a:r>
              <a:rPr lang="en-GB" b="1" i="0" dirty="0">
                <a:solidFill>
                  <a:srgbClr val="374151"/>
                </a:solidFill>
                <a:effectLst/>
                <a:latin typeface="Söhne"/>
              </a:rPr>
              <a:t>Investors</a:t>
            </a:r>
            <a:r>
              <a:rPr lang="en-GB" b="0" i="0" dirty="0">
                <a:solidFill>
                  <a:srgbClr val="374151"/>
                </a:solidFill>
                <a:effectLst/>
                <a:latin typeface="Söhne"/>
              </a:rPr>
              <a:t>: Investors, such as shareholders or potential investors, use financial reports to evaluate a company's past performance and financial prospects. This information assists them in making investment decisions and assessing the value of their investments.</a:t>
            </a:r>
          </a:p>
          <a:p>
            <a:pPr algn="l">
              <a:buFont typeface="+mj-lt"/>
              <a:buAutoNum type="arabicPeriod"/>
            </a:pPr>
            <a:r>
              <a:rPr lang="en-GB" b="1" i="0" dirty="0">
                <a:solidFill>
                  <a:srgbClr val="374151"/>
                </a:solidFill>
                <a:effectLst/>
                <a:latin typeface="Söhne"/>
              </a:rPr>
              <a:t>Employees</a:t>
            </a:r>
            <a:r>
              <a:rPr lang="en-GB" b="0" i="0" dirty="0">
                <a:solidFill>
                  <a:srgbClr val="374151"/>
                </a:solidFill>
                <a:effectLst/>
                <a:latin typeface="Söhne"/>
              </a:rPr>
              <a:t>: Employees may be interested in financial reports as they provide insights into the company's financial stability. This information can influence their perception of job security and potentially impact decisions related to compensation, benefits, and job satisfaction.</a:t>
            </a:r>
          </a:p>
          <a:p>
            <a:pPr algn="l">
              <a:buFont typeface="+mj-lt"/>
              <a:buAutoNum type="arabicPeriod"/>
            </a:pPr>
            <a:r>
              <a:rPr lang="en-GB" b="1" i="0" dirty="0">
                <a:solidFill>
                  <a:srgbClr val="374151"/>
                </a:solidFill>
                <a:effectLst/>
                <a:latin typeface="Söhne"/>
              </a:rPr>
              <a:t>Creditors</a:t>
            </a:r>
            <a:r>
              <a:rPr lang="en-GB" b="0" i="0" dirty="0">
                <a:solidFill>
                  <a:srgbClr val="374151"/>
                </a:solidFill>
                <a:effectLst/>
                <a:latin typeface="Söhne"/>
              </a:rPr>
              <a:t>: Creditors, including banks and lenders, use financial reports to assess a borrower's creditworthiness and ability to repay loans. The reports help them determine whether to extend credit and under what terms.</a:t>
            </a:r>
          </a:p>
          <a:p>
            <a:pPr algn="l">
              <a:buFont typeface="+mj-lt"/>
              <a:buAutoNum type="arabicPeriod"/>
            </a:pPr>
            <a:r>
              <a:rPr lang="en-GB" b="1" i="0" dirty="0">
                <a:solidFill>
                  <a:srgbClr val="374151"/>
                </a:solidFill>
                <a:effectLst/>
                <a:latin typeface="Söhne"/>
              </a:rPr>
              <a:t>Competitors</a:t>
            </a:r>
            <a:r>
              <a:rPr lang="en-GB" b="0" i="0" dirty="0">
                <a:solidFill>
                  <a:srgbClr val="374151"/>
                </a:solidFill>
                <a:effectLst/>
                <a:latin typeface="Söhne"/>
              </a:rPr>
              <a:t>: Competitors may </a:t>
            </a:r>
            <a:r>
              <a:rPr lang="en-GB" b="0" i="0" dirty="0" err="1">
                <a:solidFill>
                  <a:srgbClr val="374151"/>
                </a:solidFill>
                <a:effectLst/>
                <a:latin typeface="Söhne"/>
              </a:rPr>
              <a:t>analyze</a:t>
            </a:r>
            <a:r>
              <a:rPr lang="en-GB" b="0" i="0" dirty="0">
                <a:solidFill>
                  <a:srgbClr val="374151"/>
                </a:solidFill>
                <a:effectLst/>
                <a:latin typeface="Söhne"/>
              </a:rPr>
              <a:t> the financial reports of rival companies to gain insights into their financial strategies, performance benchmarks, and areas where they may be vulnerable or competitive.</a:t>
            </a:r>
          </a:p>
          <a:p>
            <a:pPr algn="l">
              <a:buFont typeface="+mj-lt"/>
              <a:buAutoNum type="arabicPeriod"/>
            </a:pPr>
            <a:r>
              <a:rPr lang="en-GB" b="1" i="0" dirty="0">
                <a:solidFill>
                  <a:srgbClr val="374151"/>
                </a:solidFill>
                <a:effectLst/>
                <a:latin typeface="Söhne"/>
              </a:rPr>
              <a:t>Customers</a:t>
            </a:r>
            <a:r>
              <a:rPr lang="en-GB" b="0" i="0" dirty="0">
                <a:solidFill>
                  <a:srgbClr val="374151"/>
                </a:solidFill>
                <a:effectLst/>
                <a:latin typeface="Söhne"/>
              </a:rPr>
              <a:t>: Customers may not typically use financial reports directly, but they indirectly benefit from them. A financially healthy company is more likely to provide stable products and services, </a:t>
            </a:r>
            <a:r>
              <a:rPr lang="en-GB" b="0" i="0" dirty="0" err="1">
                <a:solidFill>
                  <a:srgbClr val="374151"/>
                </a:solidFill>
                <a:effectLst/>
                <a:latin typeface="Söhne"/>
              </a:rPr>
              <a:t>honor</a:t>
            </a:r>
            <a:r>
              <a:rPr lang="en-GB" b="0" i="0" dirty="0">
                <a:solidFill>
                  <a:srgbClr val="374151"/>
                </a:solidFill>
                <a:effectLst/>
                <a:latin typeface="Söhne"/>
              </a:rPr>
              <a:t> warranties, and continue operations, ensuring a positive customer experience.</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19</a:t>
            </a:fld>
            <a:endParaRPr lang="en-GB" altLang="en-US"/>
          </a:p>
        </p:txBody>
      </p:sp>
    </p:spTree>
    <p:extLst>
      <p:ext uri="{BB962C8B-B14F-4D97-AF65-F5344CB8AC3E}">
        <p14:creationId xmlns:p14="http://schemas.microsoft.com/office/powerpoint/2010/main" val="42337638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sz="1200" b="1" dirty="0"/>
              <a:t>Answers to consider</a:t>
            </a:r>
          </a:p>
          <a:p>
            <a:pPr marL="0" indent="0">
              <a:buNone/>
            </a:pPr>
            <a:r>
              <a:rPr lang="en-US" sz="1200" dirty="0"/>
              <a:t>A business may seek the following</a:t>
            </a:r>
          </a:p>
          <a:p>
            <a:r>
              <a:rPr lang="en-US" sz="1200" dirty="0"/>
              <a:t>To provide well-paid jobs and good working conditions for its employees;</a:t>
            </a:r>
          </a:p>
          <a:p>
            <a:r>
              <a:rPr lang="en-US" sz="1200" dirty="0"/>
              <a:t>To conserve the environment for the local community;</a:t>
            </a:r>
          </a:p>
          <a:p>
            <a:r>
              <a:rPr lang="en-US" sz="1200" dirty="0"/>
              <a:t>To produce products or services that will benefit its customers; and/or</a:t>
            </a:r>
          </a:p>
          <a:p>
            <a:r>
              <a:rPr lang="en-US" sz="1200" dirty="0"/>
              <a:t>To support local suppliers.</a:t>
            </a:r>
          </a:p>
          <a:p>
            <a:r>
              <a:rPr lang="en-US" sz="1200" dirty="0"/>
              <a:t>You may have thought of others.</a:t>
            </a:r>
          </a:p>
          <a:p>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21</a:t>
            </a:fld>
            <a:endParaRPr lang="en-GB" altLang="en-US"/>
          </a:p>
        </p:txBody>
      </p:sp>
    </p:spTree>
    <p:extLst>
      <p:ext uri="{BB962C8B-B14F-4D97-AF65-F5344CB8AC3E}">
        <p14:creationId xmlns:p14="http://schemas.microsoft.com/office/powerpoint/2010/main" val="22588624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181818"/>
                </a:solidFill>
                <a:effectLst/>
                <a:latin typeface="Trade Gothic W01 Roman"/>
              </a:rPr>
              <a:t>The importance of cash flow:</a:t>
            </a:r>
          </a:p>
          <a:p>
            <a:pPr algn="l"/>
            <a:r>
              <a:rPr lang="en-GB" b="0" i="0" dirty="0">
                <a:solidFill>
                  <a:srgbClr val="181818"/>
                </a:solidFill>
                <a:effectLst/>
                <a:latin typeface="Trade Gothic W01 Roman"/>
              </a:rPr>
              <a:t>Cash flow statements are one of the most critical financial documents that an organization prepares, offering valuable insight into the health of the business. By learning how to read a cash flow statement and other financial documents, you can acquire the financial accounting skills needed to make smarter business and investment decisions, regardless of your position.</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379901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74151"/>
                </a:solidFill>
                <a:effectLst/>
                <a:latin typeface="Söhne"/>
              </a:rPr>
              <a:t>Current assets are important for a company's day-to-day operations and liquidity. They help a business meet its short-term financial obligations and maintain its operations.</a:t>
            </a: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9396915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81818"/>
                </a:solidFill>
                <a:effectLst/>
                <a:latin typeface="Trade Gothic W01 Roman"/>
              </a:rPr>
              <a:t>The importance of income statements: </a:t>
            </a:r>
          </a:p>
          <a:p>
            <a:pPr algn="l"/>
            <a:r>
              <a:rPr lang="en-GB" b="0" i="0" dirty="0">
                <a:solidFill>
                  <a:srgbClr val="181818"/>
                </a:solidFill>
                <a:effectLst/>
                <a:latin typeface="Trade Gothic W01 Roman"/>
              </a:rPr>
              <a:t>In conjunction with the cash flow statement, balance sheet, and annual report, income statements help company leaders, analysts, and investors understand the full picture of a business’s operational results so they can determine its value and efficiency and, ideally, predict its future trajectory.</a:t>
            </a:r>
          </a:p>
          <a:p>
            <a:pPr algn="l"/>
            <a:r>
              <a:rPr lang="en-GB" b="0" i="0" dirty="0">
                <a:solidFill>
                  <a:srgbClr val="181818"/>
                </a:solidFill>
                <a:effectLst/>
                <a:latin typeface="Trade Gothic W01 Roman"/>
              </a:rPr>
              <a:t>Financial analysis of an income statement can reveal that the costs of goods sold are falling, or that sales have been improving, while return on equity is rising. Income statements are also carefully reviewed when a business wants to cut spending or determine strategies for growth.</a:t>
            </a:r>
          </a:p>
          <a:p>
            <a:pPr algn="l"/>
            <a:r>
              <a:rPr lang="en-GB" b="0" i="0" dirty="0">
                <a:solidFill>
                  <a:srgbClr val="181818"/>
                </a:solidFill>
                <a:effectLst/>
                <a:latin typeface="Trade Gothic W01 Roman"/>
              </a:rPr>
              <a:t>Learning how to read and understand an income statement can enable you to make more informed decisions about a company, whether it’s your own, your employer, or a potential investment.</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20461063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cap="all" dirty="0">
                <a:solidFill>
                  <a:srgbClr val="181818"/>
                </a:solidFill>
                <a:effectLst/>
                <a:latin typeface="Trade Gothic W01 Bold 2"/>
              </a:rPr>
              <a:t>WHAT’S THE PURPOSE OF AN INCOME STATEMENT?</a:t>
            </a:r>
          </a:p>
          <a:p>
            <a:pPr algn="l"/>
            <a:r>
              <a:rPr lang="en-GB" b="0" i="0" dirty="0">
                <a:solidFill>
                  <a:srgbClr val="181818"/>
                </a:solidFill>
                <a:effectLst/>
                <a:latin typeface="Trade Gothic W01 Roman"/>
              </a:rPr>
              <a:t>The purpose of an income statement is to show a company’s financial performance over a given time period. It tells the financial story of a business’s operating activities.</a:t>
            </a:r>
          </a:p>
          <a:p>
            <a:pPr algn="l"/>
            <a:r>
              <a:rPr lang="en-GB" b="0" i="0" dirty="0">
                <a:solidFill>
                  <a:srgbClr val="181818"/>
                </a:solidFill>
                <a:effectLst/>
                <a:latin typeface="Trade Gothic W01 Roman"/>
              </a:rPr>
              <a:t>Within an income statement, you’ll find all revenue and expense accounts for a set period. Accountants create income statements using trial balances from any two points in time.</a:t>
            </a:r>
          </a:p>
          <a:p>
            <a:pPr algn="l"/>
            <a:r>
              <a:rPr lang="en-GB" b="0" i="0" dirty="0">
                <a:solidFill>
                  <a:srgbClr val="181818"/>
                </a:solidFill>
                <a:effectLst/>
                <a:latin typeface="Trade Gothic W01 Roman"/>
              </a:rPr>
              <a:t>From an income statement and other financial documents, such as the cash flow, balance sheet, and annual report, you can determine whether the business is generating a profit; if it’s spending more than it earns; when costs are highest and lowest; how much it’s paying to produce its product; and whether it has the cash to invest back into the business.</a:t>
            </a:r>
          </a:p>
          <a:p>
            <a:pPr algn="l"/>
            <a:r>
              <a:rPr lang="en-GB" b="0" i="0" dirty="0">
                <a:solidFill>
                  <a:srgbClr val="181818"/>
                </a:solidFill>
                <a:effectLst/>
                <a:latin typeface="Trade Gothic W01 Roman"/>
              </a:rPr>
              <a:t>Accountants, investors, and business owners regularly review income statements to understand how well a business is doing in relation to its expected future performance, and use that understanding to adjust their actions. A business owner whose company misses targets might, for example, pivot strategy to improve in the next quarter. Similarly, an investor might decide to sell an investment to buy into a company that’s meeting or exceeding its goals.</a:t>
            </a:r>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914A9C3-BF87-644C-A0DF-121D73AA4F3A}" type="slidenum">
              <a:rPr kumimoji="0" lang="en-GB" altLang="en-US" sz="1200" b="0" i="0" u="none" strike="noStrike" kern="1200" cap="none" spc="0" normalizeH="0" baseline="0" noProof="0" smtClean="0">
                <a:ln>
                  <a:noFill/>
                </a:ln>
                <a:solidFill>
                  <a:srgbClr val="000000"/>
                </a:solidFill>
                <a:effectLst/>
                <a:uLnTx/>
                <a:uFillTx/>
                <a:latin typeface="Verdana" panose="020B060403050404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40</a:t>
            </a:fld>
            <a:endParaRPr kumimoji="0" lang="en-GB" altLang="en-US" sz="1200" b="0" i="0" u="none" strike="noStrike" kern="1200" cap="none" spc="0" normalizeH="0" baseline="0" noProof="0">
              <a:ln>
                <a:noFill/>
              </a:ln>
              <a:solidFill>
                <a:srgbClr val="000000"/>
              </a:solidFill>
              <a:effectLst/>
              <a:uLnTx/>
              <a:uFillTx/>
              <a:latin typeface="Verdana" panose="020B0604030504040204" pitchFamily="34" charset="0"/>
              <a:ea typeface="+mn-ea"/>
              <a:cs typeface="Arial" panose="020B0604020202020204" pitchFamily="34" charset="0"/>
            </a:endParaRPr>
          </a:p>
        </p:txBody>
      </p:sp>
    </p:spTree>
    <p:extLst>
      <p:ext uri="{BB962C8B-B14F-4D97-AF65-F5344CB8AC3E}">
        <p14:creationId xmlns:p14="http://schemas.microsoft.com/office/powerpoint/2010/main" val="36163837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13/10/2024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13/10/2024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13/10/2024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13/10/2024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13/10/2024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13/10/2024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D092D-FE72-4522-9BB7-D52A972D0B24}"/>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62BD3111-DACE-47C8-B579-84FF10E261BF}"/>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9F424-21AB-4181-97A5-A7B48C508421}"/>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5" name="Footer Placeholder 4">
            <a:extLst>
              <a:ext uri="{FF2B5EF4-FFF2-40B4-BE49-F238E27FC236}">
                <a16:creationId xmlns:a16="http://schemas.microsoft.com/office/drawing/2014/main" id="{15350757-B595-4262-88E4-0AB683702B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E83589-533A-48AB-AAE8-18EC0E0CE194}"/>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7527681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ED73AB-D42F-4E02-B8B5-2569CCE7B7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4383C8-39D6-4D44-A063-C09EDD5E30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7F0D164-CB8C-4E45-ACB5-2B8ACDA76FA9}"/>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5" name="Footer Placeholder 4">
            <a:extLst>
              <a:ext uri="{FF2B5EF4-FFF2-40B4-BE49-F238E27FC236}">
                <a16:creationId xmlns:a16="http://schemas.microsoft.com/office/drawing/2014/main" id="{AFB601A0-86B1-4E23-BD0B-4D8F755E73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FA1603-9BDE-4E0C-9980-442E1C65CD2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1098799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0941E-C56A-410A-B43C-1A0315EE0607}"/>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8B667A-80DB-4D3C-9879-C426A136D2A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D3B723-D641-43E8-BE72-CFF5B4F5970F}"/>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5" name="Footer Placeholder 4">
            <a:extLst>
              <a:ext uri="{FF2B5EF4-FFF2-40B4-BE49-F238E27FC236}">
                <a16:creationId xmlns:a16="http://schemas.microsoft.com/office/drawing/2014/main" id="{CE2B6780-8E0E-449D-B34A-54D7F9BED1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85354-7F28-481C-A84D-29980BA83CCD}"/>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80470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0D12B-9951-407F-B4FE-8A4619FFE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426A13-854E-459B-B963-4178AB018B89}"/>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DC89A2-F9CE-450A-90B5-E44F1733ECB8}"/>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9FE443E-EDBE-479E-81C1-D6DF1E26A9EF}"/>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6" name="Footer Placeholder 5">
            <a:extLst>
              <a:ext uri="{FF2B5EF4-FFF2-40B4-BE49-F238E27FC236}">
                <a16:creationId xmlns:a16="http://schemas.microsoft.com/office/drawing/2014/main" id="{FCA885AC-C44B-4725-BA69-F12C06A54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AAEF5F-060A-4969-B860-10365F3B31A7}"/>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6662797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B53C9-05A9-4BEA-B80A-E8A58A3247D7}"/>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195F33-050D-4595-B434-CC3A1B439376}"/>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DD22232-7AAE-4B04-A78C-078CEB0B857B}"/>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2D5ECA6-8E00-42A2-BF59-58E2FE9C26EF}"/>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78487B33-CAAC-4958-8690-E704161CB9AB}"/>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2FC13B1-A6D2-4221-98B0-2D7C86F813A1}"/>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8" name="Footer Placeholder 7">
            <a:extLst>
              <a:ext uri="{FF2B5EF4-FFF2-40B4-BE49-F238E27FC236}">
                <a16:creationId xmlns:a16="http://schemas.microsoft.com/office/drawing/2014/main" id="{889723C9-3BA7-46CB-AC70-FBCEF9B8F4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DFD232-6F27-4753-A6AB-26B5E4D6E6CE}"/>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0978636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4016A-48FC-4D2E-89B0-E738E8B31BA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D6823-C92F-4A24-B0DE-141C6DD11894}"/>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4" name="Footer Placeholder 3">
            <a:extLst>
              <a:ext uri="{FF2B5EF4-FFF2-40B4-BE49-F238E27FC236}">
                <a16:creationId xmlns:a16="http://schemas.microsoft.com/office/drawing/2014/main" id="{A958DA77-6734-4EBD-A818-DF4812FEF7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9A4D706-3112-410B-91EC-C844A4CD7135}"/>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8277049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BDFAEB-C952-4569-89EB-4B3AECCF4928}"/>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3" name="Footer Placeholder 2">
            <a:extLst>
              <a:ext uri="{FF2B5EF4-FFF2-40B4-BE49-F238E27FC236}">
                <a16:creationId xmlns:a16="http://schemas.microsoft.com/office/drawing/2014/main" id="{2FFFEE5D-037A-4CDB-BE8D-6F2E83B969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F79F8B-9EB4-4593-B783-9C53EA16E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0993353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71062-E3CC-42ED-B496-3E07BB35A3FF}"/>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DEFB990-5E94-47DF-9014-80A8F04F8BBF}"/>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B19BE6-6724-48B1-92F3-7337632550EA}"/>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8C859D1-5C7C-41F9-9F02-332177446808}"/>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6" name="Footer Placeholder 5">
            <a:extLst>
              <a:ext uri="{FF2B5EF4-FFF2-40B4-BE49-F238E27FC236}">
                <a16:creationId xmlns:a16="http://schemas.microsoft.com/office/drawing/2014/main" id="{586F95A5-9808-418F-A9BC-52B7B6F798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488DDC-5EC5-4C47-9438-3072607149D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0768524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883A3-67A0-4FC9-A364-67F0517E5A91}"/>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DF0F7D-6597-4364-AD87-8520DFC70B2D}"/>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114C43CB-32C9-4746-8AE5-3229234A9B3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AEF82EB-9E13-4D20-8F16-E54C7D9E0392}"/>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6" name="Footer Placeholder 5">
            <a:extLst>
              <a:ext uri="{FF2B5EF4-FFF2-40B4-BE49-F238E27FC236}">
                <a16:creationId xmlns:a16="http://schemas.microsoft.com/office/drawing/2014/main" id="{B99B96DB-9961-4BA6-A98E-FA7961AD0F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E9AACF-4BB2-4C3E-8284-2060B9F82F1A}"/>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4485005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54FF9-0F7A-4127-96C4-A0C26310E92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3E32D6-D8BF-4BE8-875D-C725694A740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338ADDF-C385-4685-8334-3C74F8865E9A}"/>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5" name="Footer Placeholder 4">
            <a:extLst>
              <a:ext uri="{FF2B5EF4-FFF2-40B4-BE49-F238E27FC236}">
                <a16:creationId xmlns:a16="http://schemas.microsoft.com/office/drawing/2014/main" id="{927C99BA-7D98-4990-BFA6-19F677F014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A480A-DF86-4A5A-A908-2D0D478CFFA9}"/>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159751146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4C3A8-363F-4FF1-BB70-C7C49FB8247F}"/>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0A7BFF-58AC-419C-8F04-D7BB25843D95}"/>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C2EAE4-BF0E-47B6-939A-7D8BA085BA88}"/>
              </a:ext>
            </a:extLst>
          </p:cNvPr>
          <p:cNvSpPr>
            <a:spLocks noGrp="1"/>
          </p:cNvSpPr>
          <p:nvPr>
            <p:ph type="dt" sz="half" idx="10"/>
          </p:nvPr>
        </p:nvSpPr>
        <p:spPr/>
        <p:txBody>
          <a:bodyPr/>
          <a:lstStyle/>
          <a:p>
            <a:fld id="{6C1EB576-7AA4-47EC-AF8B-4F62EF473663}" type="datetimeFigureOut">
              <a:rPr lang="en-GB" smtClean="0"/>
              <a:t>13/10/2024</a:t>
            </a:fld>
            <a:endParaRPr lang="en-GB"/>
          </a:p>
        </p:txBody>
      </p:sp>
      <p:sp>
        <p:nvSpPr>
          <p:cNvPr id="5" name="Footer Placeholder 4">
            <a:extLst>
              <a:ext uri="{FF2B5EF4-FFF2-40B4-BE49-F238E27FC236}">
                <a16:creationId xmlns:a16="http://schemas.microsoft.com/office/drawing/2014/main" id="{AA30BB70-8C0B-4510-8619-52F06D187A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19FB91-5E03-49BE-950E-4EB0C8B52A78}"/>
              </a:ext>
            </a:extLst>
          </p:cNvPr>
          <p:cNvSpPr>
            <a:spLocks noGrp="1"/>
          </p:cNvSpPr>
          <p:nvPr>
            <p:ph type="sldNum" sz="quarter" idx="12"/>
          </p:nvPr>
        </p:nvSpPr>
        <p:spPr/>
        <p:txBody>
          <a:bodyPr/>
          <a:lstStyle/>
          <a:p>
            <a:fld id="{3449F772-B7C6-4C16-8340-307070D6813B}" type="slidenum">
              <a:rPr lang="en-GB" smtClean="0"/>
              <a:t>‹#›</a:t>
            </a:fld>
            <a:endParaRPr lang="en-GB"/>
          </a:p>
        </p:txBody>
      </p:sp>
    </p:spTree>
    <p:extLst>
      <p:ext uri="{BB962C8B-B14F-4D97-AF65-F5344CB8AC3E}">
        <p14:creationId xmlns:p14="http://schemas.microsoft.com/office/powerpoint/2010/main" val="3453640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13/10/2024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C2E0CE-4010-4D19-A805-059E3FE39F12}"/>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A3EE43-27F0-41CE-86A9-8C765F61507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6DD289-C8EB-4A35-97F1-65D86595F3F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6C1EB576-7AA4-47EC-AF8B-4F62EF473663}" type="datetimeFigureOut">
              <a:rPr lang="en-GB" smtClean="0"/>
              <a:t>13/10/2024</a:t>
            </a:fld>
            <a:endParaRPr lang="en-GB"/>
          </a:p>
        </p:txBody>
      </p:sp>
      <p:sp>
        <p:nvSpPr>
          <p:cNvPr id="5" name="Footer Placeholder 4">
            <a:extLst>
              <a:ext uri="{FF2B5EF4-FFF2-40B4-BE49-F238E27FC236}">
                <a16:creationId xmlns:a16="http://schemas.microsoft.com/office/drawing/2014/main" id="{28F696F1-2AD4-4DD5-8D78-CBE9A93A63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094CDD2-509B-4211-AAA7-D4F00A052B8C}"/>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3449F772-B7C6-4C16-8340-307070D6813B}" type="slidenum">
              <a:rPr lang="en-GB" smtClean="0"/>
              <a:t>‹#›</a:t>
            </a:fld>
            <a:endParaRPr lang="en-GB"/>
          </a:p>
        </p:txBody>
      </p:sp>
    </p:spTree>
    <p:extLst>
      <p:ext uri="{BB962C8B-B14F-4D97-AF65-F5344CB8AC3E}">
        <p14:creationId xmlns:p14="http://schemas.microsoft.com/office/powerpoint/2010/main" val="3783853954"/>
      </p:ext>
    </p:extLst>
  </p:cSld>
  <p:clrMap bg1="lt1" tx1="dk1" bg2="lt2" tx2="dk2" accent1="accent1" accent2="accent2" accent3="accent3" accent4="accent4" accent5="accent5" accent6="accent6" hlink="hlink" folHlink="folHlink"/>
  <p:sldLayoutIdLst>
    <p:sldLayoutId id="2147483911" r:id="rId1"/>
    <p:sldLayoutId id="2147483912" r:id="rId2"/>
    <p:sldLayoutId id="2147483913" r:id="rId3"/>
    <p:sldLayoutId id="2147483914" r:id="rId4"/>
    <p:sldLayoutId id="2147483915" r:id="rId5"/>
    <p:sldLayoutId id="2147483916" r:id="rId6"/>
    <p:sldLayoutId id="2147483917" r:id="rId7"/>
    <p:sldLayoutId id="2147483918" r:id="rId8"/>
    <p:sldLayoutId id="2147483919" r:id="rId9"/>
    <p:sldLayoutId id="2147483920" r:id="rId10"/>
    <p:sldLayoutId id="214748392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9.png"/><Relationship Id="rId4" Type="http://schemas.openxmlformats.org/officeDocument/2006/relationships/image" Target="../media/image8.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a:t>LCBB4014</a:t>
            </a:r>
            <a:br>
              <a:rPr lang="en-GB" altLang="en-US" b="1" dirty="0">
                <a:highlight>
                  <a:srgbClr val="FFFF00"/>
                </a:highlight>
              </a:rPr>
            </a:br>
            <a:br>
              <a:rPr lang="en-GB" altLang="en-US" b="1" dirty="0">
                <a:highlight>
                  <a:srgbClr val="FFFF00"/>
                </a:highlight>
              </a:rPr>
            </a:br>
            <a:r>
              <a:rPr lang="en-GB" altLang="en-US" b="1" dirty="0">
                <a:highlight>
                  <a:srgbClr val="FFFF00"/>
                </a:highlight>
              </a:rPr>
              <a:t>Accounting and Finance</a:t>
            </a:r>
            <a:br>
              <a:rPr lang="en-GB" altLang="en-US" sz="3600" b="1" dirty="0">
                <a:highlight>
                  <a:srgbClr val="FFFF00"/>
                </a:highlight>
              </a:rPr>
            </a:br>
            <a:br>
              <a:rPr lang="en-GB" altLang="en-US" sz="3600" b="1" dirty="0">
                <a:highlight>
                  <a:srgbClr val="FFFF00"/>
                </a:highlight>
              </a:rPr>
            </a:br>
            <a:r>
              <a:rPr lang="en-GB" altLang="en-US" sz="2400" b="1" dirty="0"/>
              <a:t>Week 4 – Session 1</a:t>
            </a:r>
            <a:br>
              <a:rPr lang="en-GB" altLang="en-US" sz="3600" b="1" dirty="0">
                <a:highlight>
                  <a:srgbClr val="FFFF00"/>
                </a:highlight>
              </a:rPr>
            </a:br>
            <a:endParaRPr lang="en-GB" altLang="en-US" sz="3600" b="1" dirty="0">
              <a:highlight>
                <a:srgbClr val="FFFF00"/>
              </a:highligh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9A11-C088-497E-6AB9-40BF2BC1F3D9}"/>
              </a:ext>
            </a:extLst>
          </p:cNvPr>
          <p:cNvSpPr>
            <a:spLocks noGrp="1"/>
          </p:cNvSpPr>
          <p:nvPr>
            <p:ph type="title"/>
          </p:nvPr>
        </p:nvSpPr>
        <p:spPr/>
        <p:txBody>
          <a:bodyPr/>
          <a:lstStyle/>
          <a:p>
            <a:r>
              <a:rPr lang="en-US" sz="3200" b="1" dirty="0"/>
              <a:t>Objectives of the session</a:t>
            </a:r>
          </a:p>
        </p:txBody>
      </p:sp>
      <p:sp>
        <p:nvSpPr>
          <p:cNvPr id="3" name="Content Placeholder 2">
            <a:extLst>
              <a:ext uri="{FF2B5EF4-FFF2-40B4-BE49-F238E27FC236}">
                <a16:creationId xmlns:a16="http://schemas.microsoft.com/office/drawing/2014/main" id="{8CA94675-D1A3-9225-8196-872E18E19C1B}"/>
              </a:ext>
            </a:extLst>
          </p:cNvPr>
          <p:cNvSpPr>
            <a:spLocks noGrp="1"/>
          </p:cNvSpPr>
          <p:nvPr>
            <p:ph idx="1"/>
          </p:nvPr>
        </p:nvSpPr>
        <p:spPr/>
        <p:txBody>
          <a:bodyPr/>
          <a:lstStyle/>
          <a:p>
            <a:pPr lvl="2"/>
            <a:r>
              <a:rPr lang="en-US" dirty="0"/>
              <a:t>F</a:t>
            </a:r>
            <a:r>
              <a:rPr lang="en-US" sz="2400" dirty="0"/>
              <a:t>inance and accounting</a:t>
            </a:r>
          </a:p>
          <a:p>
            <a:pPr lvl="3">
              <a:buFont typeface="Wingdings" pitchFamily="2" charset="2"/>
              <a:buChar char="Ø"/>
            </a:pPr>
            <a:r>
              <a:rPr lang="en-US" dirty="0"/>
              <a:t>Defining finance</a:t>
            </a:r>
          </a:p>
          <a:p>
            <a:pPr lvl="3">
              <a:buFont typeface="Wingdings" pitchFamily="2" charset="2"/>
              <a:buChar char="Ø"/>
            </a:pPr>
            <a:r>
              <a:rPr lang="en-US" dirty="0"/>
              <a:t>Defining accounting</a:t>
            </a:r>
          </a:p>
          <a:p>
            <a:pPr lvl="3">
              <a:buFont typeface="Wingdings" pitchFamily="2" charset="2"/>
              <a:buChar char="Ø"/>
            </a:pPr>
            <a:r>
              <a:rPr lang="en-US" dirty="0"/>
              <a:t>Users of finance and accounting information</a:t>
            </a:r>
          </a:p>
          <a:p>
            <a:pPr lvl="2"/>
            <a:r>
              <a:rPr lang="en-US" sz="2400" dirty="0"/>
              <a:t>Importance of finance and accounting</a:t>
            </a:r>
          </a:p>
          <a:p>
            <a:pPr lvl="2"/>
            <a:r>
              <a:rPr lang="en-US" dirty="0"/>
              <a:t>The finance and accounting activities</a:t>
            </a:r>
            <a:endParaRPr lang="en-US" sz="2400" dirty="0"/>
          </a:p>
          <a:p>
            <a:pPr lvl="3">
              <a:buFont typeface="Wingdings" pitchFamily="2" charset="2"/>
              <a:buChar char="Ø"/>
            </a:pPr>
            <a:r>
              <a:rPr lang="en-US" dirty="0"/>
              <a:t>Financial management</a:t>
            </a:r>
          </a:p>
          <a:p>
            <a:pPr lvl="3">
              <a:buFont typeface="Wingdings" pitchFamily="2" charset="2"/>
              <a:buChar char="Ø"/>
            </a:pPr>
            <a:r>
              <a:rPr lang="en-US" dirty="0"/>
              <a:t>Management accounting</a:t>
            </a:r>
          </a:p>
          <a:p>
            <a:pPr lvl="3">
              <a:buFont typeface="Wingdings" pitchFamily="2" charset="2"/>
              <a:buChar char="Ø"/>
            </a:pPr>
            <a:r>
              <a:rPr lang="en-US" dirty="0"/>
              <a:t>Financial reporting</a:t>
            </a:r>
          </a:p>
          <a:p>
            <a:pPr lvl="2"/>
            <a:endParaRPr lang="en-US" sz="2400" dirty="0"/>
          </a:p>
        </p:txBody>
      </p:sp>
      <p:sp>
        <p:nvSpPr>
          <p:cNvPr id="4" name="Date Placeholder 3">
            <a:extLst>
              <a:ext uri="{FF2B5EF4-FFF2-40B4-BE49-F238E27FC236}">
                <a16:creationId xmlns:a16="http://schemas.microsoft.com/office/drawing/2014/main" id="{75228448-FE16-6E19-21B4-4E30DF9CB046}"/>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C2EDA101-5591-2823-DA99-8BC5F93AAE5A}"/>
              </a:ext>
            </a:extLst>
          </p:cNvPr>
          <p:cNvSpPr>
            <a:spLocks noGrp="1"/>
          </p:cNvSpPr>
          <p:nvPr>
            <p:ph type="sldNum" sz="quarter" idx="12"/>
          </p:nvPr>
        </p:nvSpPr>
        <p:spPr/>
        <p:txBody>
          <a:bodyPr/>
          <a:lstStyle/>
          <a:p>
            <a:pPr>
              <a:defRPr/>
            </a:pPr>
            <a:fld id="{E420D319-DD93-554E-8F0D-BBCEB2ABB842}" type="slidenum">
              <a:rPr lang="en-GB" altLang="en-US" smtClean="0"/>
              <a:pPr>
                <a:defRPr/>
              </a:pPr>
              <a:t>2</a:t>
            </a:fld>
            <a:endParaRPr lang="en-GB" altLang="en-US"/>
          </a:p>
        </p:txBody>
      </p:sp>
    </p:spTree>
    <p:extLst>
      <p:ext uri="{BB962C8B-B14F-4D97-AF65-F5344CB8AC3E}">
        <p14:creationId xmlns:p14="http://schemas.microsoft.com/office/powerpoint/2010/main" val="27451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457200" y="1600201"/>
            <a:ext cx="4038600" cy="3989040"/>
          </a:xfrm>
        </p:spPr>
        <p:txBody>
          <a:bodyPr wrap="square" anchor="t">
            <a:normAutofit/>
          </a:bodyPr>
          <a:lstStyle/>
          <a:p>
            <a:pPr marL="0" indent="0">
              <a:buNone/>
            </a:pPr>
            <a:r>
              <a:rPr lang="en-US" dirty="0"/>
              <a:t>“The resource of money is an important asset for nearly all organizations”</a:t>
            </a:r>
            <a:endParaRPr lang="en-US"/>
          </a:p>
        </p:txBody>
      </p:sp>
      <p:pic>
        <p:nvPicPr>
          <p:cNvPr id="1026" name="Picture 2" descr="MPA701 Financial Accounting Proof Reading Services">
            <a:extLst>
              <a:ext uri="{FF2B5EF4-FFF2-40B4-BE49-F238E27FC236}">
                <a16:creationId xmlns:a16="http://schemas.microsoft.com/office/drawing/2014/main" id="{2F8CC2A5-6A0F-2BBC-F934-84A9D9A8A3C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246838"/>
            <a:ext cx="4038600" cy="269576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13/10/2024</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5A4B4-8959-7A0D-8EBE-315883A388BD}"/>
              </a:ext>
            </a:extLst>
          </p:cNvPr>
          <p:cNvSpPr>
            <a:spLocks noGrp="1"/>
          </p:cNvSpPr>
          <p:nvPr>
            <p:ph type="title"/>
          </p:nvPr>
        </p:nvSpPr>
        <p:spPr/>
        <p:txBody>
          <a:bodyPr/>
          <a:lstStyle/>
          <a:p>
            <a:r>
              <a:rPr lang="en-US" sz="3600" b="1" dirty="0"/>
              <a:t>Defining finance</a:t>
            </a:r>
          </a:p>
        </p:txBody>
      </p:sp>
      <p:sp>
        <p:nvSpPr>
          <p:cNvPr id="3" name="Content Placeholder 2">
            <a:extLst>
              <a:ext uri="{FF2B5EF4-FFF2-40B4-BE49-F238E27FC236}">
                <a16:creationId xmlns:a16="http://schemas.microsoft.com/office/drawing/2014/main" id="{0C90020C-F9C6-CD52-D851-FD9966DA1251}"/>
              </a:ext>
            </a:extLst>
          </p:cNvPr>
          <p:cNvSpPr>
            <a:spLocks noGrp="1"/>
          </p:cNvSpPr>
          <p:nvPr>
            <p:ph idx="1"/>
          </p:nvPr>
        </p:nvSpPr>
        <p:spPr/>
        <p:txBody>
          <a:bodyPr/>
          <a:lstStyle/>
          <a:p>
            <a:r>
              <a:rPr lang="en-US" sz="2400" dirty="0"/>
              <a:t>Finance is defined as the ways in which funds are raised and invested for an organizations (</a:t>
            </a:r>
            <a:r>
              <a:rPr lang="en-GB" sz="2400" dirty="0" err="1"/>
              <a:t>Atrill</a:t>
            </a:r>
            <a:r>
              <a:rPr lang="en-GB" sz="2400" dirty="0"/>
              <a:t> and McLaney, 2022)</a:t>
            </a:r>
            <a:r>
              <a:rPr lang="en-US" sz="2400" dirty="0"/>
              <a:t>.</a:t>
            </a:r>
          </a:p>
          <a:p>
            <a:endParaRPr lang="en-US" dirty="0"/>
          </a:p>
        </p:txBody>
      </p:sp>
      <p:sp>
        <p:nvSpPr>
          <p:cNvPr id="4" name="Date Placeholder 3">
            <a:extLst>
              <a:ext uri="{FF2B5EF4-FFF2-40B4-BE49-F238E27FC236}">
                <a16:creationId xmlns:a16="http://schemas.microsoft.com/office/drawing/2014/main" id="{7BBE1209-351F-F618-DAA3-006CD214299D}"/>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A45B2183-9767-47E8-ADC7-C6EE4554A633}"/>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427485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690CC-1B59-5993-C999-2E78DA1D98AC}"/>
              </a:ext>
            </a:extLst>
          </p:cNvPr>
          <p:cNvSpPr>
            <a:spLocks noGrp="1"/>
          </p:cNvSpPr>
          <p:nvPr>
            <p:ph type="title"/>
          </p:nvPr>
        </p:nvSpPr>
        <p:spPr/>
        <p:txBody>
          <a:bodyPr/>
          <a:lstStyle/>
          <a:p>
            <a:r>
              <a:rPr lang="en-US" sz="3600" b="1" dirty="0"/>
              <a:t>Defining accounting</a:t>
            </a:r>
          </a:p>
        </p:txBody>
      </p:sp>
      <p:sp>
        <p:nvSpPr>
          <p:cNvPr id="3" name="Content Placeholder 2">
            <a:extLst>
              <a:ext uri="{FF2B5EF4-FFF2-40B4-BE49-F238E27FC236}">
                <a16:creationId xmlns:a16="http://schemas.microsoft.com/office/drawing/2014/main" id="{9B3FCD1F-EA3C-0EC8-6F70-9EF0B08F58CF}"/>
              </a:ext>
            </a:extLst>
          </p:cNvPr>
          <p:cNvSpPr>
            <a:spLocks noGrp="1"/>
          </p:cNvSpPr>
          <p:nvPr>
            <p:ph idx="1"/>
          </p:nvPr>
        </p:nvSpPr>
        <p:spPr/>
        <p:txBody>
          <a:bodyPr/>
          <a:lstStyle/>
          <a:p>
            <a:pPr marL="0" indent="0">
              <a:buNone/>
            </a:pPr>
            <a:r>
              <a:rPr lang="en-US" sz="2400" dirty="0"/>
              <a:t>Accounting is the process of identifying, measuring and communicating financial information about an entity to permit informed judgements and decisions by users of the information (</a:t>
            </a:r>
            <a:r>
              <a:rPr lang="en-US" sz="2400" dirty="0" err="1"/>
              <a:t>Weetman</a:t>
            </a:r>
            <a:r>
              <a:rPr lang="en-US" sz="2400"/>
              <a:t>, 2013</a:t>
            </a:r>
            <a:r>
              <a:rPr lang="en-US" sz="2400" dirty="0"/>
              <a:t>).</a:t>
            </a:r>
          </a:p>
        </p:txBody>
      </p:sp>
      <p:sp>
        <p:nvSpPr>
          <p:cNvPr id="4" name="Date Placeholder 3">
            <a:extLst>
              <a:ext uri="{FF2B5EF4-FFF2-40B4-BE49-F238E27FC236}">
                <a16:creationId xmlns:a16="http://schemas.microsoft.com/office/drawing/2014/main" id="{09E56109-9616-E038-21F6-2755729F1132}"/>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F676EC53-CE2E-881B-F5F6-B75EE91A50B2}"/>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387614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C3E047FF-6A99-0881-7BBB-038B6FCAAC3E}"/>
              </a:ext>
            </a:extLst>
          </p:cNvPr>
          <p:cNvSpPr>
            <a:spLocks noGrp="1"/>
          </p:cNvSpPr>
          <p:nvPr>
            <p:ph type="title"/>
          </p:nvPr>
        </p:nvSpPr>
        <p:spPr>
          <a:xfrm>
            <a:off x="457200" y="274638"/>
            <a:ext cx="8229600" cy="1143000"/>
          </a:xfrm>
        </p:spPr>
        <p:txBody>
          <a:bodyPr/>
          <a:lstStyle/>
          <a:p>
            <a:r>
              <a:rPr lang="en-US" sz="3600" b="1" dirty="0"/>
              <a:t>Users of finance and accounting information</a:t>
            </a:r>
          </a:p>
        </p:txBody>
      </p:sp>
      <p:pic>
        <p:nvPicPr>
          <p:cNvPr id="6" name="Content Placeholder 5" descr="A diagram of a business&#10;&#10;Description automatically generated">
            <a:extLst>
              <a:ext uri="{FF2B5EF4-FFF2-40B4-BE49-F238E27FC236}">
                <a16:creationId xmlns:a16="http://schemas.microsoft.com/office/drawing/2014/main" id="{3F2BA86A-35EC-7B5C-183A-BAD3C21A0D29}"/>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36005" y="1600201"/>
            <a:ext cx="6871989" cy="3628999"/>
          </a:xfrm>
          <a:prstGeom prst="rect">
            <a:avLst/>
          </a:prstGeom>
          <a:noFill/>
        </p:spPr>
      </p:pic>
      <p:sp>
        <p:nvSpPr>
          <p:cNvPr id="4" name="Date Placeholder 3">
            <a:extLst>
              <a:ext uri="{FF2B5EF4-FFF2-40B4-BE49-F238E27FC236}">
                <a16:creationId xmlns:a16="http://schemas.microsoft.com/office/drawing/2014/main" id="{E0AAB645-A987-E0E7-6432-57D67EA509A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13/10/2024</a:t>
            </a:fld>
            <a:endParaRPr lang="en-GB" altLang="en-US" sz="900"/>
          </a:p>
        </p:txBody>
      </p:sp>
      <p:sp>
        <p:nvSpPr>
          <p:cNvPr id="5" name="Slide Number Placeholder 4">
            <a:extLst>
              <a:ext uri="{FF2B5EF4-FFF2-40B4-BE49-F238E27FC236}">
                <a16:creationId xmlns:a16="http://schemas.microsoft.com/office/drawing/2014/main" id="{EC3E68EE-A45E-901F-AF91-D4232C50E01F}"/>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6</a:t>
            </a:fld>
            <a:endParaRPr lang="en-GB" altLang="en-US"/>
          </a:p>
        </p:txBody>
      </p:sp>
      <p:sp>
        <p:nvSpPr>
          <p:cNvPr id="8" name="TextBox 7">
            <a:extLst>
              <a:ext uri="{FF2B5EF4-FFF2-40B4-BE49-F238E27FC236}">
                <a16:creationId xmlns:a16="http://schemas.microsoft.com/office/drawing/2014/main" id="{644DAD2B-3F71-104C-A287-EF30CAE5C88E}"/>
              </a:ext>
            </a:extLst>
          </p:cNvPr>
          <p:cNvSpPr txBox="1"/>
          <p:nvPr/>
        </p:nvSpPr>
        <p:spPr>
          <a:xfrm>
            <a:off x="3347864" y="5322914"/>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spTree>
    <p:extLst>
      <p:ext uri="{BB962C8B-B14F-4D97-AF65-F5344CB8AC3E}">
        <p14:creationId xmlns:p14="http://schemas.microsoft.com/office/powerpoint/2010/main" val="393919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4AE84-261C-434E-EB3D-3EC51C0081C1}"/>
              </a:ext>
            </a:extLst>
          </p:cNvPr>
          <p:cNvSpPr>
            <a:spLocks noGrp="1"/>
          </p:cNvSpPr>
          <p:nvPr>
            <p:ph type="title"/>
          </p:nvPr>
        </p:nvSpPr>
        <p:spPr/>
        <p:txBody>
          <a:bodyPr/>
          <a:lstStyle/>
          <a:p>
            <a:r>
              <a:rPr lang="en-US" sz="3600" b="1" dirty="0"/>
              <a:t>Importance of accounting and finance in business</a:t>
            </a:r>
          </a:p>
        </p:txBody>
      </p:sp>
      <p:sp>
        <p:nvSpPr>
          <p:cNvPr id="3" name="Content Placeholder 2">
            <a:extLst>
              <a:ext uri="{FF2B5EF4-FFF2-40B4-BE49-F238E27FC236}">
                <a16:creationId xmlns:a16="http://schemas.microsoft.com/office/drawing/2014/main" id="{09FFCEDD-229E-A515-7402-B62A330B4488}"/>
              </a:ext>
            </a:extLst>
          </p:cNvPr>
          <p:cNvSpPr>
            <a:spLocks noGrp="1"/>
          </p:cNvSpPr>
          <p:nvPr>
            <p:ph idx="1"/>
          </p:nvPr>
        </p:nvSpPr>
        <p:spPr/>
        <p:txBody>
          <a:bodyPr/>
          <a:lstStyle/>
          <a:p>
            <a:r>
              <a:rPr lang="en-US" sz="2400" dirty="0"/>
              <a:t>In essence, accounting and finance are valuable tools in helping users improve the quality of their decisions and mitigate market risks. </a:t>
            </a:r>
          </a:p>
          <a:p>
            <a:r>
              <a:rPr lang="en-US" sz="2400" dirty="0"/>
              <a:t>Without accounting and finance, an organization may struggle to operate efficiently, manage its finances effectively, and achieve its long-term objectives.</a:t>
            </a:r>
          </a:p>
        </p:txBody>
      </p:sp>
      <p:sp>
        <p:nvSpPr>
          <p:cNvPr id="4" name="Date Placeholder 3">
            <a:extLst>
              <a:ext uri="{FF2B5EF4-FFF2-40B4-BE49-F238E27FC236}">
                <a16:creationId xmlns:a16="http://schemas.microsoft.com/office/drawing/2014/main" id="{E445CD07-57B2-23C1-DCD9-5BA8F6A354A7}"/>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5B874B72-284E-CFCE-1CD6-AAE86CC0DC2D}"/>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1532744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BC05F-6372-F3B7-70ED-05EEBED04E1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dirty="0"/>
              <a:t>The finance and accounting activities</a:t>
            </a:r>
            <a:endParaRPr lang="en-US" sz="3700" dirty="0"/>
          </a:p>
        </p:txBody>
      </p:sp>
      <p:pic>
        <p:nvPicPr>
          <p:cNvPr id="8" name="Content Placeholder 7" descr="A diagram of financial management&#10;&#10;Description automatically generated">
            <a:extLst>
              <a:ext uri="{FF2B5EF4-FFF2-40B4-BE49-F238E27FC236}">
                <a16:creationId xmlns:a16="http://schemas.microsoft.com/office/drawing/2014/main" id="{96D7F59A-1E51-0AD6-8345-FDF350B7623C}"/>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3821" y="1600201"/>
            <a:ext cx="8076358" cy="3917032"/>
          </a:xfrm>
          <a:noFill/>
        </p:spPr>
      </p:pic>
      <p:sp>
        <p:nvSpPr>
          <p:cNvPr id="4" name="Date Placeholder 3">
            <a:extLst>
              <a:ext uri="{FF2B5EF4-FFF2-40B4-BE49-F238E27FC236}">
                <a16:creationId xmlns:a16="http://schemas.microsoft.com/office/drawing/2014/main" id="{F24D546A-78F2-9462-D052-21F107F33DB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13/10/2024</a:t>
            </a:fld>
            <a:endParaRPr lang="en-GB" altLang="en-US" sz="900"/>
          </a:p>
        </p:txBody>
      </p:sp>
      <p:sp>
        <p:nvSpPr>
          <p:cNvPr id="5" name="Slide Number Placeholder 4">
            <a:extLst>
              <a:ext uri="{FF2B5EF4-FFF2-40B4-BE49-F238E27FC236}">
                <a16:creationId xmlns:a16="http://schemas.microsoft.com/office/drawing/2014/main" id="{FCAFBD51-C30E-3467-7E95-E5A80F3D31E4}"/>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9" name="TextBox 8">
            <a:extLst>
              <a:ext uri="{FF2B5EF4-FFF2-40B4-BE49-F238E27FC236}">
                <a16:creationId xmlns:a16="http://schemas.microsoft.com/office/drawing/2014/main" id="{C4A8C5F0-D69D-6AF7-EFD4-9D658DC6E10E}"/>
              </a:ext>
            </a:extLst>
          </p:cNvPr>
          <p:cNvSpPr txBox="1"/>
          <p:nvPr/>
        </p:nvSpPr>
        <p:spPr>
          <a:xfrm>
            <a:off x="3347864" y="5446001"/>
            <a:ext cx="2204450" cy="307777"/>
          </a:xfrm>
          <a:prstGeom prst="rect">
            <a:avLst/>
          </a:prstGeom>
          <a:noFill/>
        </p:spPr>
        <p:txBody>
          <a:bodyPr wrap="none" rtlCol="0">
            <a:spAutoFit/>
          </a:bodyPr>
          <a:lstStyle/>
          <a:p>
            <a:r>
              <a:rPr lang="en-US" sz="1400" dirty="0"/>
              <a:t>Needles and Burns, 2019</a:t>
            </a:r>
          </a:p>
        </p:txBody>
      </p:sp>
    </p:spTree>
    <p:extLst>
      <p:ext uri="{BB962C8B-B14F-4D97-AF65-F5344CB8AC3E}">
        <p14:creationId xmlns:p14="http://schemas.microsoft.com/office/powerpoint/2010/main" val="3368922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6988B-32D7-4965-1A92-D7611FC46C4E}"/>
              </a:ext>
            </a:extLst>
          </p:cNvPr>
          <p:cNvSpPr>
            <a:spLocks noGrp="1"/>
          </p:cNvSpPr>
          <p:nvPr>
            <p:ph type="title"/>
          </p:nvPr>
        </p:nvSpPr>
        <p:spPr/>
        <p:txBody>
          <a:bodyPr/>
          <a:lstStyle/>
          <a:p>
            <a:r>
              <a:rPr lang="en-US" sz="3600" b="1" dirty="0"/>
              <a:t>Financial management </a:t>
            </a:r>
            <a:r>
              <a:rPr lang="en-US" sz="2000" dirty="0"/>
              <a:t>(1 of 5) </a:t>
            </a:r>
            <a:endParaRPr lang="en-US" sz="3600" b="1" dirty="0"/>
          </a:p>
        </p:txBody>
      </p:sp>
      <p:sp>
        <p:nvSpPr>
          <p:cNvPr id="3" name="Content Placeholder 2">
            <a:extLst>
              <a:ext uri="{FF2B5EF4-FFF2-40B4-BE49-F238E27FC236}">
                <a16:creationId xmlns:a16="http://schemas.microsoft.com/office/drawing/2014/main" id="{F04F71AC-B487-693A-327C-B7846B7F576D}"/>
              </a:ext>
            </a:extLst>
          </p:cNvPr>
          <p:cNvSpPr>
            <a:spLocks noGrp="1"/>
          </p:cNvSpPr>
          <p:nvPr>
            <p:ph idx="1"/>
          </p:nvPr>
        </p:nvSpPr>
        <p:spPr/>
        <p:txBody>
          <a:bodyPr/>
          <a:lstStyle/>
          <a:p>
            <a:r>
              <a:rPr lang="en-US" sz="2400" dirty="0"/>
              <a:t>Financial management refers to the finance and accounting function that is concerned with the financing of an organization’s activities.</a:t>
            </a:r>
          </a:p>
          <a:p>
            <a:r>
              <a:rPr lang="en-US" sz="2400" dirty="0"/>
              <a:t>It involves raising capital to finance the organization’s operations and ensuring that sufficient revenue is generated to cover the cost of any finance raised. </a:t>
            </a:r>
          </a:p>
          <a:p>
            <a:r>
              <a:rPr lang="en-US" sz="2400" dirty="0"/>
              <a:t>In the UK, there are four main sources of funding for businesses. These are</a:t>
            </a:r>
            <a:r>
              <a:rPr lang="en-US" sz="2000" dirty="0"/>
              <a:t> </a:t>
            </a:r>
            <a:r>
              <a:rPr lang="en-US" sz="2400" b="1" dirty="0"/>
              <a:t>reserves, Loans, shares, and the Government.</a:t>
            </a:r>
          </a:p>
        </p:txBody>
      </p:sp>
      <p:sp>
        <p:nvSpPr>
          <p:cNvPr id="4" name="Date Placeholder 3">
            <a:extLst>
              <a:ext uri="{FF2B5EF4-FFF2-40B4-BE49-F238E27FC236}">
                <a16:creationId xmlns:a16="http://schemas.microsoft.com/office/drawing/2014/main" id="{3D72BE71-DAF0-4A6C-688A-D16F2C057BA0}"/>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EB4752DF-0938-E8E9-7840-3A4A0E23D1F3}"/>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11414982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9ECBD-C0DC-8A99-1966-F0B6D3166F27}"/>
              </a:ext>
            </a:extLst>
          </p:cNvPr>
          <p:cNvSpPr>
            <a:spLocks noGrp="1"/>
          </p:cNvSpPr>
          <p:nvPr>
            <p:ph type="title"/>
          </p:nvPr>
        </p:nvSpPr>
        <p:spPr/>
        <p:txBody>
          <a:bodyPr/>
          <a:lstStyle/>
          <a:p>
            <a:r>
              <a:rPr lang="en-US" sz="3600" b="1" dirty="0"/>
              <a:t>Reserves </a:t>
            </a:r>
            <a:r>
              <a:rPr lang="en-US" sz="2000" dirty="0"/>
              <a:t>(2 of 5)</a:t>
            </a:r>
            <a:endParaRPr lang="en-US" sz="3600" dirty="0"/>
          </a:p>
        </p:txBody>
      </p:sp>
      <p:sp>
        <p:nvSpPr>
          <p:cNvPr id="3" name="Content Placeholder 2">
            <a:extLst>
              <a:ext uri="{FF2B5EF4-FFF2-40B4-BE49-F238E27FC236}">
                <a16:creationId xmlns:a16="http://schemas.microsoft.com/office/drawing/2014/main" id="{E17B8A17-2A3D-3DC8-E28E-76E7231F45AB}"/>
              </a:ext>
            </a:extLst>
          </p:cNvPr>
          <p:cNvSpPr>
            <a:spLocks noGrp="1"/>
          </p:cNvSpPr>
          <p:nvPr>
            <p:ph idx="1"/>
          </p:nvPr>
        </p:nvSpPr>
        <p:spPr/>
        <p:txBody>
          <a:bodyPr/>
          <a:lstStyle/>
          <a:p>
            <a:r>
              <a:rPr lang="en-US" sz="2400" dirty="0"/>
              <a:t>Reserves are retained profits from previous years that have not been spent or distributed to shareholders. </a:t>
            </a:r>
          </a:p>
          <a:p>
            <a:r>
              <a:rPr lang="en-US" sz="2400" dirty="0"/>
              <a:t>The use of reserves to fund expenditures means that the level of scrutiny to which the organization’s management is subjected is less exacting than if funds were raised from sources external to the company.</a:t>
            </a:r>
          </a:p>
        </p:txBody>
      </p:sp>
      <p:sp>
        <p:nvSpPr>
          <p:cNvPr id="4" name="Date Placeholder 3">
            <a:extLst>
              <a:ext uri="{FF2B5EF4-FFF2-40B4-BE49-F238E27FC236}">
                <a16:creationId xmlns:a16="http://schemas.microsoft.com/office/drawing/2014/main" id="{22C4E1AD-5890-38FE-C261-255A78017A83}"/>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BEDF1C55-88FA-B3FC-2EE0-FED2733390AD}"/>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3645375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187FC-9008-D6C9-0BBB-E569EDBDA1FD}"/>
              </a:ext>
            </a:extLst>
          </p:cNvPr>
          <p:cNvSpPr>
            <a:spLocks noGrp="1"/>
          </p:cNvSpPr>
          <p:nvPr>
            <p:ph type="title"/>
          </p:nvPr>
        </p:nvSpPr>
        <p:spPr/>
        <p:txBody>
          <a:bodyPr/>
          <a:lstStyle/>
          <a:p>
            <a:r>
              <a:rPr lang="en-US" sz="3600" b="1" dirty="0"/>
              <a:t>Loans </a:t>
            </a:r>
            <a:r>
              <a:rPr lang="en-US" sz="2000" dirty="0"/>
              <a:t>(3 of 5)</a:t>
            </a:r>
            <a:endParaRPr lang="en-US" sz="3600" dirty="0"/>
          </a:p>
        </p:txBody>
      </p:sp>
      <p:sp>
        <p:nvSpPr>
          <p:cNvPr id="3" name="Content Placeholder 2">
            <a:extLst>
              <a:ext uri="{FF2B5EF4-FFF2-40B4-BE49-F238E27FC236}">
                <a16:creationId xmlns:a16="http://schemas.microsoft.com/office/drawing/2014/main" id="{9B4F398F-54FA-331F-6AA0-1056724077D9}"/>
              </a:ext>
            </a:extLst>
          </p:cNvPr>
          <p:cNvSpPr>
            <a:spLocks noGrp="1"/>
          </p:cNvSpPr>
          <p:nvPr>
            <p:ph idx="1"/>
          </p:nvPr>
        </p:nvSpPr>
        <p:spPr/>
        <p:txBody>
          <a:bodyPr/>
          <a:lstStyle/>
          <a:p>
            <a:r>
              <a:rPr lang="en-US" sz="2400" dirty="0"/>
              <a:t>Loans are either term loans or overdrafts and are commonly provided by banks. </a:t>
            </a:r>
          </a:p>
          <a:p>
            <a:pPr lvl="1"/>
            <a:r>
              <a:rPr lang="en-US" sz="2400" dirty="0"/>
              <a:t>Term loans are long-term and provide the borrowing organization with capital in return for repayment of the capital.</a:t>
            </a:r>
          </a:p>
          <a:p>
            <a:pPr lvl="1"/>
            <a:r>
              <a:rPr lang="en-US" sz="2400" dirty="0"/>
              <a:t>Overdrafts are financial arrangement that allows organizations to withdraw or spend more money than what is available in their bank account.</a:t>
            </a:r>
          </a:p>
        </p:txBody>
      </p:sp>
      <p:sp>
        <p:nvSpPr>
          <p:cNvPr id="4" name="Date Placeholder 3">
            <a:extLst>
              <a:ext uri="{FF2B5EF4-FFF2-40B4-BE49-F238E27FC236}">
                <a16:creationId xmlns:a16="http://schemas.microsoft.com/office/drawing/2014/main" id="{8B7C0B76-239C-F24A-2703-1AA6D5A78868}"/>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D126AD4F-93DD-F411-0353-03FFC70A412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7056055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9CD5A-339F-D070-1930-2CC2FE44DDC9}"/>
              </a:ext>
            </a:extLst>
          </p:cNvPr>
          <p:cNvSpPr>
            <a:spLocks noGrp="1"/>
          </p:cNvSpPr>
          <p:nvPr>
            <p:ph type="title"/>
          </p:nvPr>
        </p:nvSpPr>
        <p:spPr>
          <a:xfrm>
            <a:off x="457200" y="274638"/>
            <a:ext cx="8229600" cy="1143000"/>
          </a:xfrm>
        </p:spPr>
        <p:txBody>
          <a:bodyPr wrap="square" anchor="ctr">
            <a:normAutofit/>
          </a:bodyPr>
          <a:lstStyle/>
          <a:p>
            <a:r>
              <a:rPr lang="en-US" sz="3600" b="1" dirty="0"/>
              <a:t>Shares </a:t>
            </a:r>
            <a:r>
              <a:rPr lang="en-US" sz="2000" dirty="0"/>
              <a:t>(4 of 5)</a:t>
            </a:r>
            <a:endParaRPr lang="en-US" sz="3600" dirty="0"/>
          </a:p>
        </p:txBody>
      </p:sp>
      <p:sp>
        <p:nvSpPr>
          <p:cNvPr id="3" name="Content Placeholder 2">
            <a:extLst>
              <a:ext uri="{FF2B5EF4-FFF2-40B4-BE49-F238E27FC236}">
                <a16:creationId xmlns:a16="http://schemas.microsoft.com/office/drawing/2014/main" id="{8C466501-8501-D1B2-CA1C-5428DA82CA57}"/>
              </a:ext>
            </a:extLst>
          </p:cNvPr>
          <p:cNvSpPr>
            <a:spLocks noGrp="1"/>
          </p:cNvSpPr>
          <p:nvPr>
            <p:ph sz="half" idx="1"/>
          </p:nvPr>
        </p:nvSpPr>
        <p:spPr>
          <a:xfrm>
            <a:off x="457200" y="1600201"/>
            <a:ext cx="4038600" cy="3989040"/>
          </a:xfrm>
        </p:spPr>
        <p:txBody>
          <a:bodyPr wrap="square" anchor="t">
            <a:normAutofit lnSpcReduction="10000"/>
          </a:bodyPr>
          <a:lstStyle/>
          <a:p>
            <a:r>
              <a:rPr lang="en-US" sz="2400" dirty="0"/>
              <a:t>Companies issue ordinary shares to raise capital. Once issued, shares can be traded on the stock market, if the company is listed in there.</a:t>
            </a:r>
          </a:p>
          <a:p>
            <a:r>
              <a:rPr lang="en-US" sz="2400" dirty="0"/>
              <a:t>It provide part ownership of the organization to the shareholder and an income payment in the form of dividend.</a:t>
            </a:r>
          </a:p>
        </p:txBody>
      </p:sp>
      <p:pic>
        <p:nvPicPr>
          <p:cNvPr id="2050" name="Picture 2" descr="What you should know about Share Capital and Share Holders | Smart  Formations Limited">
            <a:extLst>
              <a:ext uri="{FF2B5EF4-FFF2-40B4-BE49-F238E27FC236}">
                <a16:creationId xmlns:a16="http://schemas.microsoft.com/office/drawing/2014/main" id="{8E74B038-4A79-60CF-8495-85B22D059B0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48200" y="2080246"/>
            <a:ext cx="4038600" cy="3028950"/>
          </a:xfrm>
          <a:prstGeom prst="rect">
            <a:avLst/>
          </a:prstGeom>
          <a:solidFill>
            <a:srgbClr val="FFFFFF"/>
          </a:solidFill>
        </p:spPr>
      </p:pic>
      <p:sp>
        <p:nvSpPr>
          <p:cNvPr id="4" name="Date Placeholder 3">
            <a:extLst>
              <a:ext uri="{FF2B5EF4-FFF2-40B4-BE49-F238E27FC236}">
                <a16:creationId xmlns:a16="http://schemas.microsoft.com/office/drawing/2014/main" id="{0BE8372F-C4CD-04AA-DF41-C741E3DAFF1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13/10/2024</a:t>
            </a:fld>
            <a:endParaRPr lang="en-GB" altLang="en-US" sz="900"/>
          </a:p>
        </p:txBody>
      </p:sp>
      <p:sp>
        <p:nvSpPr>
          <p:cNvPr id="5" name="Slide Number Placeholder 4">
            <a:extLst>
              <a:ext uri="{FF2B5EF4-FFF2-40B4-BE49-F238E27FC236}">
                <a16:creationId xmlns:a16="http://schemas.microsoft.com/office/drawing/2014/main" id="{2C411811-6361-458B-7042-4ED3772F811B}"/>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12</a:t>
            </a:fld>
            <a:endParaRPr lang="en-GB" altLang="en-US"/>
          </a:p>
        </p:txBody>
      </p:sp>
    </p:spTree>
    <p:extLst>
      <p:ext uri="{BB962C8B-B14F-4D97-AF65-F5344CB8AC3E}">
        <p14:creationId xmlns:p14="http://schemas.microsoft.com/office/powerpoint/2010/main" val="1126601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CE2A-391E-6FDC-CD85-F148DB68535D}"/>
              </a:ext>
            </a:extLst>
          </p:cNvPr>
          <p:cNvSpPr>
            <a:spLocks noGrp="1"/>
          </p:cNvSpPr>
          <p:nvPr>
            <p:ph type="title"/>
          </p:nvPr>
        </p:nvSpPr>
        <p:spPr/>
        <p:txBody>
          <a:bodyPr/>
          <a:lstStyle/>
          <a:p>
            <a:r>
              <a:rPr lang="en-US" sz="3600" b="1" dirty="0"/>
              <a:t>Government </a:t>
            </a:r>
            <a:r>
              <a:rPr lang="en-US" sz="2000" dirty="0"/>
              <a:t>(5 of 5)</a:t>
            </a:r>
            <a:endParaRPr lang="en-US" sz="3600" dirty="0"/>
          </a:p>
        </p:txBody>
      </p:sp>
      <p:sp>
        <p:nvSpPr>
          <p:cNvPr id="3" name="Content Placeholder 2">
            <a:extLst>
              <a:ext uri="{FF2B5EF4-FFF2-40B4-BE49-F238E27FC236}">
                <a16:creationId xmlns:a16="http://schemas.microsoft.com/office/drawing/2014/main" id="{9EE6B8CC-6686-6FA8-488A-6A64CE01A359}"/>
              </a:ext>
            </a:extLst>
          </p:cNvPr>
          <p:cNvSpPr>
            <a:spLocks noGrp="1"/>
          </p:cNvSpPr>
          <p:nvPr>
            <p:ph idx="1"/>
          </p:nvPr>
        </p:nvSpPr>
        <p:spPr/>
        <p:txBody>
          <a:bodyPr/>
          <a:lstStyle/>
          <a:p>
            <a:r>
              <a:rPr lang="en-US" sz="2400" dirty="0"/>
              <a:t>The government may provide grants, funding, and advise to organization to support them with their start-ups. </a:t>
            </a:r>
          </a:p>
          <a:p>
            <a:r>
              <a:rPr lang="en-US" sz="2400" dirty="0"/>
              <a:t>For example: the Department for business Enterprise and Regulatory Reform (BERR) provides a getaway to information for businesses, including possible sources for funding.</a:t>
            </a:r>
          </a:p>
        </p:txBody>
      </p:sp>
      <p:sp>
        <p:nvSpPr>
          <p:cNvPr id="4" name="Date Placeholder 3">
            <a:extLst>
              <a:ext uri="{FF2B5EF4-FFF2-40B4-BE49-F238E27FC236}">
                <a16:creationId xmlns:a16="http://schemas.microsoft.com/office/drawing/2014/main" id="{B3237009-DD68-4DA0-4541-926ABD6C06CA}"/>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3B1B1877-6E02-6705-5131-AB2C311F2FA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18073471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F9AEC-3B11-DDA3-E9F4-403920EB5FB2}"/>
              </a:ext>
            </a:extLst>
          </p:cNvPr>
          <p:cNvSpPr>
            <a:spLocks noGrp="1"/>
          </p:cNvSpPr>
          <p:nvPr>
            <p:ph type="title"/>
          </p:nvPr>
        </p:nvSpPr>
        <p:spPr/>
        <p:txBody>
          <a:bodyPr/>
          <a:lstStyle/>
          <a:p>
            <a:r>
              <a:rPr lang="en-US" sz="3600" b="1" dirty="0"/>
              <a:t>Management accounting </a:t>
            </a:r>
            <a:r>
              <a:rPr lang="en-US" sz="2000" dirty="0"/>
              <a:t>(1 of 3)</a:t>
            </a:r>
            <a:endParaRPr lang="en-US" sz="3600" dirty="0"/>
          </a:p>
        </p:txBody>
      </p:sp>
      <p:sp>
        <p:nvSpPr>
          <p:cNvPr id="3" name="Content Placeholder 2">
            <a:extLst>
              <a:ext uri="{FF2B5EF4-FFF2-40B4-BE49-F238E27FC236}">
                <a16:creationId xmlns:a16="http://schemas.microsoft.com/office/drawing/2014/main" id="{8C822A7B-2C81-8DBE-709F-121AC5AB7534}"/>
              </a:ext>
            </a:extLst>
          </p:cNvPr>
          <p:cNvSpPr>
            <a:spLocks noGrp="1"/>
          </p:cNvSpPr>
          <p:nvPr>
            <p:ph idx="1"/>
          </p:nvPr>
        </p:nvSpPr>
        <p:spPr/>
        <p:txBody>
          <a:bodyPr/>
          <a:lstStyle/>
          <a:p>
            <a:r>
              <a:rPr lang="en-US" sz="2400" dirty="0"/>
              <a:t>Management accounting refers to the planning, coordination and control of funds. It involves such activities as budgeting, costing, investment appraisal and management of cash flows.</a:t>
            </a:r>
          </a:p>
          <a:p>
            <a:r>
              <a:rPr lang="en-US" sz="2400" dirty="0"/>
              <a:t>With such information, the management is provided with necessary information to assist with decision-making.</a:t>
            </a:r>
          </a:p>
          <a:p>
            <a:r>
              <a:rPr lang="en-US" sz="2400" dirty="0"/>
              <a:t>It includes two main characteristics:</a:t>
            </a:r>
          </a:p>
          <a:p>
            <a:pPr lvl="1"/>
            <a:r>
              <a:rPr lang="en-US" sz="2000" dirty="0"/>
              <a:t>Costing</a:t>
            </a:r>
          </a:p>
          <a:p>
            <a:pPr lvl="1"/>
            <a:r>
              <a:rPr lang="en-US" sz="2000" dirty="0"/>
              <a:t>Investment appraisal</a:t>
            </a:r>
          </a:p>
        </p:txBody>
      </p:sp>
      <p:sp>
        <p:nvSpPr>
          <p:cNvPr id="4" name="Date Placeholder 3">
            <a:extLst>
              <a:ext uri="{FF2B5EF4-FFF2-40B4-BE49-F238E27FC236}">
                <a16:creationId xmlns:a16="http://schemas.microsoft.com/office/drawing/2014/main" id="{1EAE5B69-A3F5-95F8-5215-2277B0BFB645}"/>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6721A6AA-EE5A-0902-4EEB-7E46754EBE17}"/>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spTree>
    <p:extLst>
      <p:ext uri="{BB962C8B-B14F-4D97-AF65-F5344CB8AC3E}">
        <p14:creationId xmlns:p14="http://schemas.microsoft.com/office/powerpoint/2010/main" val="26490602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3118F-D37F-A6A5-E12D-06F456A5E303}"/>
              </a:ext>
            </a:extLst>
          </p:cNvPr>
          <p:cNvSpPr>
            <a:spLocks noGrp="1"/>
          </p:cNvSpPr>
          <p:nvPr>
            <p:ph type="title"/>
          </p:nvPr>
        </p:nvSpPr>
        <p:spPr/>
        <p:txBody>
          <a:bodyPr/>
          <a:lstStyle/>
          <a:p>
            <a:r>
              <a:rPr lang="en-US" sz="3600" b="1" dirty="0"/>
              <a:t>Costing </a:t>
            </a:r>
            <a:r>
              <a:rPr lang="en-US" sz="2000" dirty="0"/>
              <a:t>(2 of 3)</a:t>
            </a:r>
            <a:endParaRPr lang="en-US" sz="3600" dirty="0"/>
          </a:p>
        </p:txBody>
      </p:sp>
      <p:sp>
        <p:nvSpPr>
          <p:cNvPr id="3" name="Content Placeholder 2">
            <a:extLst>
              <a:ext uri="{FF2B5EF4-FFF2-40B4-BE49-F238E27FC236}">
                <a16:creationId xmlns:a16="http://schemas.microsoft.com/office/drawing/2014/main" id="{E0332B14-15F3-C3C5-9ED3-B04A6C5879AF}"/>
              </a:ext>
            </a:extLst>
          </p:cNvPr>
          <p:cNvSpPr>
            <a:spLocks noGrp="1"/>
          </p:cNvSpPr>
          <p:nvPr>
            <p:ph idx="1"/>
          </p:nvPr>
        </p:nvSpPr>
        <p:spPr/>
        <p:txBody>
          <a:bodyPr/>
          <a:lstStyle/>
          <a:p>
            <a:r>
              <a:rPr lang="en-US" sz="2400" dirty="0"/>
              <a:t>Costing involves looking at and defining the costs involved in producing a product or service.</a:t>
            </a:r>
          </a:p>
          <a:p>
            <a:r>
              <a:rPr lang="en-US" sz="2400" dirty="0"/>
              <a:t>Th costing analysis includes the cost of materials, labor and overheads.</a:t>
            </a:r>
          </a:p>
        </p:txBody>
      </p:sp>
      <p:sp>
        <p:nvSpPr>
          <p:cNvPr id="4" name="Date Placeholder 3">
            <a:extLst>
              <a:ext uri="{FF2B5EF4-FFF2-40B4-BE49-F238E27FC236}">
                <a16:creationId xmlns:a16="http://schemas.microsoft.com/office/drawing/2014/main" id="{8668A159-DE68-2AE3-196A-BE7EE95ABD6C}"/>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A3012E4B-12FE-6BF2-CAC2-A0C35C5B1D3E}"/>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51901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58172-8FCF-A0C0-E31C-EA97C9245FAD}"/>
              </a:ext>
            </a:extLst>
          </p:cNvPr>
          <p:cNvSpPr>
            <a:spLocks noGrp="1"/>
          </p:cNvSpPr>
          <p:nvPr>
            <p:ph type="title"/>
          </p:nvPr>
        </p:nvSpPr>
        <p:spPr/>
        <p:txBody>
          <a:bodyPr/>
          <a:lstStyle/>
          <a:p>
            <a:r>
              <a:rPr lang="en-US" sz="3600" b="1" dirty="0"/>
              <a:t>Investment appraisal </a:t>
            </a:r>
            <a:r>
              <a:rPr lang="en-US" sz="2000" dirty="0"/>
              <a:t>(3 of 3)</a:t>
            </a:r>
            <a:endParaRPr lang="en-US" sz="3600" dirty="0"/>
          </a:p>
        </p:txBody>
      </p:sp>
      <p:sp>
        <p:nvSpPr>
          <p:cNvPr id="3" name="Content Placeholder 2">
            <a:extLst>
              <a:ext uri="{FF2B5EF4-FFF2-40B4-BE49-F238E27FC236}">
                <a16:creationId xmlns:a16="http://schemas.microsoft.com/office/drawing/2014/main" id="{9ACBDD5E-CC4F-76E7-AC02-AB5B6193BB34}"/>
              </a:ext>
            </a:extLst>
          </p:cNvPr>
          <p:cNvSpPr>
            <a:spLocks noGrp="1"/>
          </p:cNvSpPr>
          <p:nvPr>
            <p:ph idx="1"/>
          </p:nvPr>
        </p:nvSpPr>
        <p:spPr/>
        <p:txBody>
          <a:bodyPr/>
          <a:lstStyle/>
          <a:p>
            <a:r>
              <a:rPr lang="en-US" sz="2400" dirty="0"/>
              <a:t>Investment appraisal techniques are used by management to help in making decisions concerning investment in long-term projects and spending capital finance. </a:t>
            </a:r>
          </a:p>
        </p:txBody>
      </p:sp>
      <p:sp>
        <p:nvSpPr>
          <p:cNvPr id="4" name="Date Placeholder 3">
            <a:extLst>
              <a:ext uri="{FF2B5EF4-FFF2-40B4-BE49-F238E27FC236}">
                <a16:creationId xmlns:a16="http://schemas.microsoft.com/office/drawing/2014/main" id="{EDED51A6-BE1E-2A2C-FE0D-EEE3BF360E68}"/>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D284A77A-7E22-14ED-9539-A1BA03ECDB5D}"/>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481077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691DBFF-4224-5B6D-033B-5893C64DF44C}"/>
              </a:ext>
            </a:extLst>
          </p:cNvPr>
          <p:cNvSpPr>
            <a:spLocks noGrp="1"/>
          </p:cNvSpPr>
          <p:nvPr>
            <p:ph type="title"/>
          </p:nvPr>
        </p:nvSpPr>
        <p:spPr>
          <a:xfrm>
            <a:off x="0" y="274638"/>
            <a:ext cx="9144000" cy="1143000"/>
          </a:xfrm>
        </p:spPr>
        <p:txBody>
          <a:bodyPr/>
          <a:lstStyle/>
          <a:p>
            <a:r>
              <a:rPr lang="en-US" sz="3600" b="1" dirty="0"/>
              <a:t>Differences between financial accounting and management accounting</a:t>
            </a:r>
          </a:p>
        </p:txBody>
      </p:sp>
      <p:pic>
        <p:nvPicPr>
          <p:cNvPr id="6" name="Content Placeholder 5" descr="A diagram of a financial accounting&#10;&#10;Description automatically generated">
            <a:extLst>
              <a:ext uri="{FF2B5EF4-FFF2-40B4-BE49-F238E27FC236}">
                <a16:creationId xmlns:a16="http://schemas.microsoft.com/office/drawing/2014/main" id="{55770B09-2006-2EA7-235B-2EE02C65330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79881" y="1600201"/>
            <a:ext cx="5384237" cy="3917032"/>
          </a:xfrm>
          <a:prstGeom prst="rect">
            <a:avLst/>
          </a:prstGeom>
          <a:noFill/>
        </p:spPr>
      </p:pic>
      <p:sp>
        <p:nvSpPr>
          <p:cNvPr id="4" name="Date Placeholder 3">
            <a:extLst>
              <a:ext uri="{FF2B5EF4-FFF2-40B4-BE49-F238E27FC236}">
                <a16:creationId xmlns:a16="http://schemas.microsoft.com/office/drawing/2014/main" id="{11ADEAF0-D5EC-35BA-B211-9F24B0746653}"/>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13/10/2024</a:t>
            </a:fld>
            <a:endParaRPr lang="en-GB" altLang="en-US" sz="900"/>
          </a:p>
        </p:txBody>
      </p:sp>
      <p:sp>
        <p:nvSpPr>
          <p:cNvPr id="5" name="Slide Number Placeholder 4">
            <a:extLst>
              <a:ext uri="{FF2B5EF4-FFF2-40B4-BE49-F238E27FC236}">
                <a16:creationId xmlns:a16="http://schemas.microsoft.com/office/drawing/2014/main" id="{78F28460-11FA-913E-CE87-C1955400470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
        <p:nvSpPr>
          <p:cNvPr id="7" name="TextBox 6">
            <a:extLst>
              <a:ext uri="{FF2B5EF4-FFF2-40B4-BE49-F238E27FC236}">
                <a16:creationId xmlns:a16="http://schemas.microsoft.com/office/drawing/2014/main" id="{0FC0611A-D486-0E9A-90E5-A22841A3A0BD}"/>
              </a:ext>
            </a:extLst>
          </p:cNvPr>
          <p:cNvSpPr txBox="1"/>
          <p:nvPr/>
        </p:nvSpPr>
        <p:spPr>
          <a:xfrm>
            <a:off x="3563888" y="5411182"/>
            <a:ext cx="2309735" cy="307777"/>
          </a:xfrm>
          <a:prstGeom prst="rect">
            <a:avLst/>
          </a:prstGeom>
          <a:noFill/>
        </p:spPr>
        <p:txBody>
          <a:bodyPr wrap="none" rtlCol="0">
            <a:spAutoFit/>
          </a:bodyPr>
          <a:lstStyle/>
          <a:p>
            <a:r>
              <a:rPr lang="en-US" sz="1400" dirty="0"/>
              <a:t>(</a:t>
            </a:r>
            <a:r>
              <a:rPr lang="en-US" sz="1400" dirty="0" err="1"/>
              <a:t>Atrill</a:t>
            </a:r>
            <a:r>
              <a:rPr lang="en-US" sz="1400" dirty="0"/>
              <a:t> and McLaney, 2022) </a:t>
            </a:r>
          </a:p>
        </p:txBody>
      </p:sp>
    </p:spTree>
    <p:extLst>
      <p:ext uri="{BB962C8B-B14F-4D97-AF65-F5344CB8AC3E}">
        <p14:creationId xmlns:p14="http://schemas.microsoft.com/office/powerpoint/2010/main" val="4268112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A0056-CEC2-907E-3AB1-52ECEB37C475}"/>
              </a:ext>
            </a:extLst>
          </p:cNvPr>
          <p:cNvSpPr>
            <a:spLocks noGrp="1"/>
          </p:cNvSpPr>
          <p:nvPr>
            <p:ph type="title"/>
          </p:nvPr>
        </p:nvSpPr>
        <p:spPr/>
        <p:txBody>
          <a:bodyPr/>
          <a:lstStyle/>
          <a:p>
            <a:r>
              <a:rPr lang="en-US" sz="3600" b="1" dirty="0"/>
              <a:t>Financial reporting </a:t>
            </a:r>
            <a:r>
              <a:rPr lang="en-US" sz="2000" dirty="0"/>
              <a:t>(1 of 2)</a:t>
            </a:r>
            <a:endParaRPr lang="en-US" sz="3600" dirty="0"/>
          </a:p>
        </p:txBody>
      </p:sp>
      <p:sp>
        <p:nvSpPr>
          <p:cNvPr id="3" name="Content Placeholder 2">
            <a:extLst>
              <a:ext uri="{FF2B5EF4-FFF2-40B4-BE49-F238E27FC236}">
                <a16:creationId xmlns:a16="http://schemas.microsoft.com/office/drawing/2014/main" id="{71E2DEF8-FB0D-5891-C667-5CE128B4FB51}"/>
              </a:ext>
            </a:extLst>
          </p:cNvPr>
          <p:cNvSpPr>
            <a:spLocks noGrp="1"/>
          </p:cNvSpPr>
          <p:nvPr>
            <p:ph idx="1"/>
          </p:nvPr>
        </p:nvSpPr>
        <p:spPr/>
        <p:txBody>
          <a:bodyPr/>
          <a:lstStyle/>
          <a:p>
            <a:r>
              <a:rPr lang="en-US" sz="2400" dirty="0"/>
              <a:t>Financial reporting is the presentation of financial information in a form that is useful to interested parties.</a:t>
            </a:r>
          </a:p>
          <a:p>
            <a:r>
              <a:rPr lang="en-US" sz="2400" dirty="0"/>
              <a:t> In most countries the form of such information is prescribed by law. </a:t>
            </a:r>
          </a:p>
          <a:p>
            <a:r>
              <a:rPr lang="en-US" sz="2400" dirty="0"/>
              <a:t>For example, in the UK companies are obliged by law to produce an annual report and accounts that relate to their financial and business performance.</a:t>
            </a:r>
          </a:p>
          <a:p>
            <a:r>
              <a:rPr lang="en-US" sz="2400" dirty="0"/>
              <a:t>Such information is useful in management decision-making, for potential investors and for a firm’s competitors. </a:t>
            </a:r>
          </a:p>
        </p:txBody>
      </p:sp>
      <p:sp>
        <p:nvSpPr>
          <p:cNvPr id="4" name="Date Placeholder 3">
            <a:extLst>
              <a:ext uri="{FF2B5EF4-FFF2-40B4-BE49-F238E27FC236}">
                <a16:creationId xmlns:a16="http://schemas.microsoft.com/office/drawing/2014/main" id="{78689492-B67D-6B00-A438-FDE3D84BAA24}"/>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98C4C6DE-849A-3FFF-F068-E9D677C4DAA6}"/>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34858111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3C0EC-FB40-97C2-F8D2-F527506D5AAD}"/>
              </a:ext>
            </a:extLst>
          </p:cNvPr>
          <p:cNvSpPr>
            <a:spLocks noGrp="1"/>
          </p:cNvSpPr>
          <p:nvPr>
            <p:ph type="title"/>
          </p:nvPr>
        </p:nvSpPr>
        <p:spPr/>
        <p:txBody>
          <a:bodyPr/>
          <a:lstStyle/>
          <a:p>
            <a:r>
              <a:rPr lang="en-US" sz="3600" b="1" dirty="0"/>
              <a:t>Users of financial reports </a:t>
            </a:r>
            <a:r>
              <a:rPr lang="en-US" sz="2000" dirty="0"/>
              <a:t>(2 of 2)</a:t>
            </a:r>
            <a:endParaRPr lang="en-US" sz="3600" dirty="0"/>
          </a:p>
        </p:txBody>
      </p:sp>
      <p:sp>
        <p:nvSpPr>
          <p:cNvPr id="3" name="Content Placeholder 2">
            <a:extLst>
              <a:ext uri="{FF2B5EF4-FFF2-40B4-BE49-F238E27FC236}">
                <a16:creationId xmlns:a16="http://schemas.microsoft.com/office/drawing/2014/main" id="{6404851D-CDB8-CA4D-17B4-AAD626691804}"/>
              </a:ext>
            </a:extLst>
          </p:cNvPr>
          <p:cNvSpPr>
            <a:spLocks noGrp="1"/>
          </p:cNvSpPr>
          <p:nvPr>
            <p:ph idx="1"/>
          </p:nvPr>
        </p:nvSpPr>
        <p:spPr/>
        <p:txBody>
          <a:bodyPr/>
          <a:lstStyle/>
          <a:p>
            <a:r>
              <a:rPr lang="en-US" sz="2400" dirty="0"/>
              <a:t>Managers</a:t>
            </a:r>
          </a:p>
          <a:p>
            <a:r>
              <a:rPr lang="en-US" sz="2400" dirty="0"/>
              <a:t>The state</a:t>
            </a:r>
          </a:p>
          <a:p>
            <a:r>
              <a:rPr lang="en-US" sz="2400" dirty="0"/>
              <a:t>Investors</a:t>
            </a:r>
          </a:p>
          <a:p>
            <a:r>
              <a:rPr lang="en-US" sz="2400" dirty="0"/>
              <a:t>Employees </a:t>
            </a:r>
          </a:p>
          <a:p>
            <a:r>
              <a:rPr lang="en-US" sz="2400" dirty="0"/>
              <a:t>Creditors </a:t>
            </a:r>
          </a:p>
          <a:p>
            <a:r>
              <a:rPr lang="en-US" sz="2400" dirty="0"/>
              <a:t>Competitors </a:t>
            </a:r>
          </a:p>
          <a:p>
            <a:r>
              <a:rPr lang="en-US" sz="2400" dirty="0"/>
              <a:t>Customers</a:t>
            </a:r>
          </a:p>
        </p:txBody>
      </p:sp>
      <p:sp>
        <p:nvSpPr>
          <p:cNvPr id="4" name="Date Placeholder 3">
            <a:extLst>
              <a:ext uri="{FF2B5EF4-FFF2-40B4-BE49-F238E27FC236}">
                <a16:creationId xmlns:a16="http://schemas.microsoft.com/office/drawing/2014/main" id="{4475DC90-3E93-957E-4B99-AF403A471464}"/>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0907071E-5E55-E819-49EC-551527965FB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878838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E26DD-62E8-753C-6FF9-3DFB9FAB9AF6}"/>
              </a:ext>
            </a:extLst>
          </p:cNvPr>
          <p:cNvSpPr>
            <a:spLocks noGrp="1"/>
          </p:cNvSpPr>
          <p:nvPr>
            <p:ph type="title"/>
          </p:nvPr>
        </p:nvSpPr>
        <p:spPr/>
        <p:txBody>
          <a:bodyPr/>
          <a:lstStyle/>
          <a:p>
            <a:r>
              <a:rPr lang="en-US" sz="3600" b="1" dirty="0"/>
              <a:t>Activity 1</a:t>
            </a:r>
          </a:p>
        </p:txBody>
      </p:sp>
      <p:sp>
        <p:nvSpPr>
          <p:cNvPr id="3" name="Content Placeholder 2">
            <a:extLst>
              <a:ext uri="{FF2B5EF4-FFF2-40B4-BE49-F238E27FC236}">
                <a16:creationId xmlns:a16="http://schemas.microsoft.com/office/drawing/2014/main" id="{387DAC86-B641-9C8E-E667-5A5C86E16A6F}"/>
              </a:ext>
            </a:extLst>
          </p:cNvPr>
          <p:cNvSpPr>
            <a:spLocks noGrp="1"/>
          </p:cNvSpPr>
          <p:nvPr>
            <p:ph idx="1"/>
          </p:nvPr>
        </p:nvSpPr>
        <p:spPr/>
        <p:txBody>
          <a:bodyPr/>
          <a:lstStyle/>
          <a:p>
            <a:r>
              <a:rPr lang="en-US" sz="2400" dirty="0"/>
              <a:t>Based on today’s lesson and your research, why do you think financial accounting reports are subject to regulation, whereas management accounting reports are not?</a:t>
            </a:r>
          </a:p>
        </p:txBody>
      </p:sp>
      <p:sp>
        <p:nvSpPr>
          <p:cNvPr id="4" name="Date Placeholder 3">
            <a:extLst>
              <a:ext uri="{FF2B5EF4-FFF2-40B4-BE49-F238E27FC236}">
                <a16:creationId xmlns:a16="http://schemas.microsoft.com/office/drawing/2014/main" id="{0DB78056-5037-D2B8-E4F4-580AC3C84475}"/>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EC818586-2C64-B069-5208-16CCCDC043A5}"/>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442616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D9322-D110-8323-6358-3C918062427E}"/>
              </a:ext>
            </a:extLst>
          </p:cNvPr>
          <p:cNvSpPr>
            <a:spLocks noGrp="1"/>
          </p:cNvSpPr>
          <p:nvPr>
            <p:ph type="title"/>
          </p:nvPr>
        </p:nvSpPr>
        <p:spPr/>
        <p:txBody>
          <a:bodyPr/>
          <a:lstStyle/>
          <a:p>
            <a:r>
              <a:rPr lang="en-US" sz="3600" b="1" dirty="0"/>
              <a:t>Activity 2</a:t>
            </a:r>
          </a:p>
        </p:txBody>
      </p:sp>
      <p:sp>
        <p:nvSpPr>
          <p:cNvPr id="3" name="Content Placeholder 2">
            <a:extLst>
              <a:ext uri="{FF2B5EF4-FFF2-40B4-BE49-F238E27FC236}">
                <a16:creationId xmlns:a16="http://schemas.microsoft.com/office/drawing/2014/main" id="{99D948CD-C35D-56C8-37EF-4CBB301A4853}"/>
              </a:ext>
            </a:extLst>
          </p:cNvPr>
          <p:cNvSpPr>
            <a:spLocks noGrp="1"/>
          </p:cNvSpPr>
          <p:nvPr>
            <p:ph idx="1"/>
          </p:nvPr>
        </p:nvSpPr>
        <p:spPr>
          <a:xfrm>
            <a:off x="457200" y="1600200"/>
            <a:ext cx="8229600" cy="4133055"/>
          </a:xfrm>
        </p:spPr>
        <p:txBody>
          <a:bodyPr/>
          <a:lstStyle/>
          <a:p>
            <a:pPr marL="0" indent="0">
              <a:buNone/>
            </a:pPr>
            <a:r>
              <a:rPr lang="en-US" sz="2000" b="1" dirty="0"/>
              <a:t>A business is normally formed to enhance the wealth of its owners. Throughout this lesson we shall assume that this is its main objective. This may come as a surprise, as other objectives might be pursued that would fulfil the needs of others with a stake in the business.</a:t>
            </a:r>
          </a:p>
          <a:p>
            <a:pPr marL="0" indent="0">
              <a:buNone/>
            </a:pPr>
            <a:endParaRPr lang="en-US" sz="2000" dirty="0"/>
          </a:p>
          <a:p>
            <a:r>
              <a:rPr lang="en-US" sz="2000" dirty="0"/>
              <a:t>In groups of 3-4, answer the following question.</a:t>
            </a:r>
          </a:p>
          <a:p>
            <a:r>
              <a:rPr lang="en-US" sz="2000" dirty="0"/>
              <a:t>What other objectives might a business pursue? And why?</a:t>
            </a:r>
          </a:p>
          <a:p>
            <a:r>
              <a:rPr lang="en-US" sz="2000" dirty="0"/>
              <a:t>Try to think of at least two – three other objectives and explain them.</a:t>
            </a:r>
          </a:p>
        </p:txBody>
      </p:sp>
      <p:sp>
        <p:nvSpPr>
          <p:cNvPr id="4" name="Date Placeholder 3">
            <a:extLst>
              <a:ext uri="{FF2B5EF4-FFF2-40B4-BE49-F238E27FC236}">
                <a16:creationId xmlns:a16="http://schemas.microsoft.com/office/drawing/2014/main" id="{BC093667-DEE7-1CE7-2B63-81BABB24D9E5}"/>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4EB9730B-6ABD-A598-47D9-33C250E2325D}"/>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28191709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9F33731D-774F-49CF-9333-8E4FF0B9CB0E}"/>
              </a:ext>
            </a:extLst>
          </p:cNvPr>
          <p:cNvPicPr>
            <a:picLocks noChangeAspect="1"/>
          </p:cNvPicPr>
          <p:nvPr/>
        </p:nvPicPr>
        <p:blipFill>
          <a:blip r:embed="rId4"/>
          <a:stretch>
            <a:fillRect/>
          </a:stretch>
        </p:blipFill>
        <p:spPr>
          <a:xfrm>
            <a:off x="0" y="5506141"/>
            <a:ext cx="9144000" cy="510095"/>
          </a:xfrm>
          <a:prstGeom prst="rect">
            <a:avLst/>
          </a:prstGeom>
        </p:spPr>
      </p:pic>
      <p:pic>
        <p:nvPicPr>
          <p:cNvPr id="6" name="Video 5" title="Pouring coffee into glass cup">
            <a:hlinkClick r:id="" action="ppaction://media"/>
            <a:extLst>
              <a:ext uri="{FF2B5EF4-FFF2-40B4-BE49-F238E27FC236}">
                <a16:creationId xmlns:a16="http://schemas.microsoft.com/office/drawing/2014/main" id="{7F464BAA-F383-0737-9CA9-8AFCD6B6048E}"/>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1" y="857251"/>
            <a:ext cx="9143999" cy="5143499"/>
          </a:xfrm>
          <a:prstGeom prst="rect">
            <a:avLst/>
          </a:prstGeom>
        </p:spPr>
      </p:pic>
      <p:sp>
        <p:nvSpPr>
          <p:cNvPr id="3" name="Rectangle 2">
            <a:extLst>
              <a:ext uri="{FF2B5EF4-FFF2-40B4-BE49-F238E27FC236}">
                <a16:creationId xmlns:a16="http://schemas.microsoft.com/office/drawing/2014/main" id="{77CABF00-C640-18F7-2D84-2CF1DFA8F93B}"/>
              </a:ext>
            </a:extLst>
          </p:cNvPr>
          <p:cNvSpPr/>
          <p:nvPr/>
        </p:nvSpPr>
        <p:spPr>
          <a:xfrm>
            <a:off x="5029199" y="857250"/>
            <a:ext cx="4114800" cy="996043"/>
          </a:xfrm>
          <a:prstGeom prst="rect">
            <a:avLst/>
          </a:prstGeom>
          <a:noFill/>
          <a:ln>
            <a:noFill/>
          </a:ln>
        </p:spPr>
        <p:style>
          <a:lnRef idx="0">
            <a:scrgbClr r="0" g="0" b="0"/>
          </a:lnRef>
          <a:fillRef idx="0">
            <a:scrgbClr r="0" g="0" b="0"/>
          </a:fillRef>
          <a:effectRef idx="0">
            <a:scrgbClr r="0" g="0" b="0"/>
          </a:effectRef>
          <a:fontRef idx="minor">
            <a:schemeClr val="accent2"/>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US" sz="6600" b="1" i="0" u="none" strike="noStrike" kern="1200" cap="none" spc="0" normalizeH="0" baseline="0" noProof="0" dirty="0">
                <a:ln>
                  <a:noFill/>
                </a:ln>
                <a:solidFill>
                  <a:srgbClr val="002060"/>
                </a:solidFill>
                <a:effectLst/>
                <a:uLnTx/>
                <a:uFillTx/>
                <a:latin typeface="Calibri" panose="020F0502020204030204"/>
                <a:ea typeface="+mn-ea"/>
                <a:cs typeface="+mn-cs"/>
              </a:rPr>
              <a:t>Break time</a:t>
            </a:r>
            <a:endParaRPr kumimoji="0" lang="en-GB" sz="6600" b="0" i="0" u="none" strike="noStrike" kern="1200" cap="none" spc="0" normalizeH="0" baseline="0" noProof="0" dirty="0">
              <a:ln>
                <a:noFill/>
              </a:ln>
              <a:solidFill>
                <a:srgbClr val="ED7D31"/>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583921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117"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repeatCount="indefinite"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339EB-91C1-2076-E8AC-D2C3C7F59544}"/>
              </a:ext>
            </a:extLst>
          </p:cNvPr>
          <p:cNvSpPr>
            <a:spLocks noGrp="1"/>
          </p:cNvSpPr>
          <p:nvPr>
            <p:ph type="title"/>
          </p:nvPr>
        </p:nvSpPr>
        <p:spPr/>
        <p:txBody>
          <a:bodyPr/>
          <a:lstStyle/>
          <a:p>
            <a:r>
              <a:rPr lang="en-US" sz="3600" b="1" dirty="0"/>
              <a:t>Financial information reporting </a:t>
            </a:r>
            <a:r>
              <a:rPr lang="en-US" sz="2000" dirty="0"/>
              <a:t>(1 of 3)</a:t>
            </a:r>
            <a:endParaRPr lang="en-US" sz="3600" dirty="0"/>
          </a:p>
        </p:txBody>
      </p:sp>
      <p:sp>
        <p:nvSpPr>
          <p:cNvPr id="3" name="Content Placeholder 2">
            <a:extLst>
              <a:ext uri="{FF2B5EF4-FFF2-40B4-BE49-F238E27FC236}">
                <a16:creationId xmlns:a16="http://schemas.microsoft.com/office/drawing/2014/main" id="{AEA33A6F-B46E-B760-BF25-2B94E85B9364}"/>
              </a:ext>
            </a:extLst>
          </p:cNvPr>
          <p:cNvSpPr>
            <a:spLocks noGrp="1"/>
          </p:cNvSpPr>
          <p:nvPr>
            <p:ph idx="1"/>
          </p:nvPr>
        </p:nvSpPr>
        <p:spPr/>
        <p:txBody>
          <a:bodyPr/>
          <a:lstStyle/>
          <a:p>
            <a:r>
              <a:rPr lang="en-US" sz="2400" dirty="0"/>
              <a:t>The major financial information statements aim to provide a picture of the financial position and performance of a business. </a:t>
            </a:r>
          </a:p>
          <a:p>
            <a:r>
              <a:rPr lang="en-US" sz="2400" dirty="0"/>
              <a:t>To achieve this, an organization accounting will need to produce mainly three financial statements on a regular and recurring basis. </a:t>
            </a:r>
          </a:p>
        </p:txBody>
      </p:sp>
      <p:sp>
        <p:nvSpPr>
          <p:cNvPr id="4" name="Date Placeholder 3">
            <a:extLst>
              <a:ext uri="{FF2B5EF4-FFF2-40B4-BE49-F238E27FC236}">
                <a16:creationId xmlns:a16="http://schemas.microsoft.com/office/drawing/2014/main" id="{A5A5E705-C85B-B685-18A8-E8D89E1FC8B7}"/>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8893F3D-3C2A-6BFC-0069-CCF6EF098BA9}"/>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4468882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7C365F-3A17-D59A-1980-352E2DC4ECFD}"/>
              </a:ext>
            </a:extLst>
          </p:cNvPr>
          <p:cNvSpPr>
            <a:spLocks noGrp="1"/>
          </p:cNvSpPr>
          <p:nvPr>
            <p:ph type="title"/>
          </p:nvPr>
        </p:nvSpPr>
        <p:spPr/>
        <p:txBody>
          <a:bodyPr/>
          <a:lstStyle/>
          <a:p>
            <a:r>
              <a:rPr lang="en-US" sz="3600" b="1" dirty="0"/>
              <a:t>Financial information reporting </a:t>
            </a:r>
            <a:r>
              <a:rPr lang="en-US" sz="2000" dirty="0"/>
              <a:t>(2 of 3)</a:t>
            </a:r>
            <a:endParaRPr lang="en-US" sz="3600" dirty="0"/>
          </a:p>
        </p:txBody>
      </p:sp>
      <p:sp>
        <p:nvSpPr>
          <p:cNvPr id="3" name="Content Placeholder 2">
            <a:extLst>
              <a:ext uri="{FF2B5EF4-FFF2-40B4-BE49-F238E27FC236}">
                <a16:creationId xmlns:a16="http://schemas.microsoft.com/office/drawing/2014/main" id="{E4881F49-A667-18B3-FEF0-771A63668E98}"/>
              </a:ext>
            </a:extLst>
          </p:cNvPr>
          <p:cNvSpPr>
            <a:spLocks noGrp="1"/>
          </p:cNvSpPr>
          <p:nvPr>
            <p:ph idx="1"/>
          </p:nvPr>
        </p:nvSpPr>
        <p:spPr/>
        <p:txBody>
          <a:bodyPr/>
          <a:lstStyle/>
          <a:p>
            <a:pPr marL="0" indent="0">
              <a:buNone/>
            </a:pPr>
            <a:r>
              <a:rPr lang="en-US" sz="2400" dirty="0"/>
              <a:t>These three statements are concerned with answering the following questions relating to a particular period:</a:t>
            </a:r>
          </a:p>
          <a:p>
            <a:r>
              <a:rPr lang="en-US" sz="2400" dirty="0"/>
              <a:t>What cash movements took place?</a:t>
            </a:r>
          </a:p>
          <a:p>
            <a:r>
              <a:rPr lang="en-US" sz="2400" dirty="0"/>
              <a:t>How much wealth was generated?</a:t>
            </a:r>
          </a:p>
          <a:p>
            <a:r>
              <a:rPr lang="en-US" sz="2400" dirty="0"/>
              <a:t>What is the accumulated wealth of the business at the end of the period and what form does it take?</a:t>
            </a:r>
          </a:p>
          <a:p>
            <a:endParaRPr lang="en-US" dirty="0"/>
          </a:p>
        </p:txBody>
      </p:sp>
      <p:sp>
        <p:nvSpPr>
          <p:cNvPr id="4" name="Date Placeholder 3">
            <a:extLst>
              <a:ext uri="{FF2B5EF4-FFF2-40B4-BE49-F238E27FC236}">
                <a16:creationId xmlns:a16="http://schemas.microsoft.com/office/drawing/2014/main" id="{B18B523E-8149-27E0-2197-E179D891B398}"/>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D75C5D8A-F688-2414-BFD3-88228D8251DA}"/>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0342999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5E685-3A44-3941-E204-B6E5FEA21D98}"/>
              </a:ext>
            </a:extLst>
          </p:cNvPr>
          <p:cNvSpPr>
            <a:spLocks noGrp="1"/>
          </p:cNvSpPr>
          <p:nvPr>
            <p:ph type="title"/>
          </p:nvPr>
        </p:nvSpPr>
        <p:spPr/>
        <p:txBody>
          <a:bodyPr/>
          <a:lstStyle/>
          <a:p>
            <a:r>
              <a:rPr lang="en-US" sz="3600" b="1" dirty="0"/>
              <a:t>Financial information reporting </a:t>
            </a:r>
            <a:r>
              <a:rPr lang="en-US" sz="2000" dirty="0"/>
              <a:t>(3 of 3)</a:t>
            </a:r>
            <a:endParaRPr lang="en-US" sz="3600" dirty="0"/>
          </a:p>
        </p:txBody>
      </p:sp>
      <p:sp>
        <p:nvSpPr>
          <p:cNvPr id="3" name="Content Placeholder 2">
            <a:extLst>
              <a:ext uri="{FF2B5EF4-FFF2-40B4-BE49-F238E27FC236}">
                <a16:creationId xmlns:a16="http://schemas.microsoft.com/office/drawing/2014/main" id="{B056E66E-84C4-8112-2482-913889AB29EC}"/>
              </a:ext>
            </a:extLst>
          </p:cNvPr>
          <p:cNvSpPr>
            <a:spLocks noGrp="1"/>
          </p:cNvSpPr>
          <p:nvPr>
            <p:ph idx="1"/>
          </p:nvPr>
        </p:nvSpPr>
        <p:spPr/>
        <p:txBody>
          <a:bodyPr/>
          <a:lstStyle/>
          <a:p>
            <a:pPr marL="0" indent="0">
              <a:buNone/>
            </a:pPr>
            <a:r>
              <a:rPr lang="en-US" sz="2400" dirty="0"/>
              <a:t>To address the previous questions, there are different financial statements which are:</a:t>
            </a:r>
          </a:p>
          <a:p>
            <a:r>
              <a:rPr lang="en-US" sz="2400" dirty="0"/>
              <a:t>The statement of cash flows. </a:t>
            </a:r>
          </a:p>
          <a:p>
            <a:r>
              <a:rPr lang="en-US" sz="2400" dirty="0"/>
              <a:t>the statement of financial position, also known as the balance sheet.</a:t>
            </a:r>
          </a:p>
          <a:p>
            <a:r>
              <a:rPr lang="en-US" sz="2400" dirty="0"/>
              <a:t>The income statement, also known as the profit and loss account.</a:t>
            </a:r>
            <a:endParaRPr lang="en-US" dirty="0"/>
          </a:p>
        </p:txBody>
      </p:sp>
      <p:sp>
        <p:nvSpPr>
          <p:cNvPr id="4" name="Date Placeholder 3">
            <a:extLst>
              <a:ext uri="{FF2B5EF4-FFF2-40B4-BE49-F238E27FC236}">
                <a16:creationId xmlns:a16="http://schemas.microsoft.com/office/drawing/2014/main" id="{3AC0EAE4-D528-FC97-3DD3-2C546DD3E2D0}"/>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CF4912BE-CBB6-46A2-B1B3-8DA635333DEF}"/>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75836650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F3974-DF2E-7078-35B0-4A6F5F6DA01F}"/>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C82C3AD4-E204-FDB2-9A49-791B84739D66}"/>
              </a:ext>
            </a:extLst>
          </p:cNvPr>
          <p:cNvSpPr>
            <a:spLocks noGrp="1"/>
          </p:cNvSpPr>
          <p:nvPr>
            <p:ph idx="1"/>
          </p:nvPr>
        </p:nvSpPr>
        <p:spPr/>
        <p:txBody>
          <a:bodyPr/>
          <a:lstStyle/>
          <a:p>
            <a:r>
              <a:rPr lang="en-GB" sz="2400" b="0" i="0" dirty="0">
                <a:solidFill>
                  <a:srgbClr val="181818"/>
                </a:solidFill>
                <a:effectLst/>
              </a:rPr>
              <a:t>The cash flow statement provides a detailed picture of what happened to a business’s cash during a specified period of time, known as the accounting period. </a:t>
            </a:r>
          </a:p>
          <a:p>
            <a:r>
              <a:rPr lang="en-GB" sz="2400" b="0" i="0" dirty="0">
                <a:solidFill>
                  <a:srgbClr val="181818"/>
                </a:solidFill>
                <a:effectLst/>
              </a:rPr>
              <a:t>It shows the organization’s ability to operate in the short and long term, based on how much cash is flowing into and out of the business. The cash flow statement is typically broken into three sections:</a:t>
            </a:r>
          </a:p>
          <a:p>
            <a:pPr lvl="1"/>
            <a:r>
              <a:rPr lang="en-GB" sz="2000" b="0" i="0" dirty="0">
                <a:solidFill>
                  <a:srgbClr val="181818"/>
                </a:solidFill>
                <a:effectLst/>
              </a:rPr>
              <a:t>Operating activities</a:t>
            </a:r>
          </a:p>
          <a:p>
            <a:pPr lvl="1"/>
            <a:r>
              <a:rPr lang="en-GB" sz="2000" b="0" i="0" dirty="0">
                <a:solidFill>
                  <a:srgbClr val="181818"/>
                </a:solidFill>
                <a:effectLst/>
              </a:rPr>
              <a:t>Investing activities</a:t>
            </a:r>
          </a:p>
          <a:p>
            <a:pPr lvl="1"/>
            <a:r>
              <a:rPr lang="en-GB" sz="2000" b="0" i="0" dirty="0">
                <a:solidFill>
                  <a:srgbClr val="181818"/>
                </a:solidFill>
                <a:effectLst/>
              </a:rPr>
              <a:t>Financing activities</a:t>
            </a:r>
          </a:p>
          <a:p>
            <a:pPr marL="0" indent="0">
              <a:buNone/>
            </a:pPr>
            <a:br>
              <a:rPr lang="en-GB" dirty="0"/>
            </a:br>
            <a:endParaRPr lang="en-US" dirty="0"/>
          </a:p>
        </p:txBody>
      </p:sp>
      <p:sp>
        <p:nvSpPr>
          <p:cNvPr id="4" name="Date Placeholder 3">
            <a:extLst>
              <a:ext uri="{FF2B5EF4-FFF2-40B4-BE49-F238E27FC236}">
                <a16:creationId xmlns:a16="http://schemas.microsoft.com/office/drawing/2014/main" id="{CAD2AB31-00CB-B555-0BAA-BD12F21E59CD}"/>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C40CF439-69FA-FAB7-19A4-FDF226C51509}"/>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104328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07926-509D-1DC8-9ABB-B83F37163033}"/>
              </a:ext>
            </a:extLst>
          </p:cNvPr>
          <p:cNvSpPr>
            <a:spLocks noGrp="1"/>
          </p:cNvSpPr>
          <p:nvPr>
            <p:ph type="title"/>
          </p:nvPr>
        </p:nvSpPr>
        <p:spPr/>
        <p:txBody>
          <a:bodyPr/>
          <a:lstStyle/>
          <a:p>
            <a:r>
              <a:rPr lang="en-US" sz="3600" b="1" dirty="0"/>
              <a:t>Statement of cash flow </a:t>
            </a:r>
            <a:r>
              <a:rPr lang="en-US" sz="2000" dirty="0"/>
              <a:t>(1 of 3)</a:t>
            </a:r>
            <a:endParaRPr lang="en-US" sz="3600" dirty="0"/>
          </a:p>
        </p:txBody>
      </p:sp>
      <p:sp>
        <p:nvSpPr>
          <p:cNvPr id="3" name="Content Placeholder 2">
            <a:extLst>
              <a:ext uri="{FF2B5EF4-FFF2-40B4-BE49-F238E27FC236}">
                <a16:creationId xmlns:a16="http://schemas.microsoft.com/office/drawing/2014/main" id="{A14D1753-2E91-0D98-23D7-1D28EF1D1E80}"/>
              </a:ext>
            </a:extLst>
          </p:cNvPr>
          <p:cNvSpPr>
            <a:spLocks noGrp="1"/>
          </p:cNvSpPr>
          <p:nvPr>
            <p:ph idx="1"/>
          </p:nvPr>
        </p:nvSpPr>
        <p:spPr/>
        <p:txBody>
          <a:bodyPr/>
          <a:lstStyle/>
          <a:p>
            <a:r>
              <a:rPr lang="en-GB" sz="2400" b="1" i="0" dirty="0">
                <a:solidFill>
                  <a:srgbClr val="181818"/>
                </a:solidFill>
                <a:effectLst/>
              </a:rPr>
              <a:t>Operating activities </a:t>
            </a:r>
            <a:r>
              <a:rPr lang="en-GB" sz="2400" b="0" i="0" dirty="0">
                <a:solidFill>
                  <a:srgbClr val="181818"/>
                </a:solidFill>
                <a:effectLst/>
              </a:rPr>
              <a:t>demonstrates the cash flow that’s generated when the company sells and delivers its regular products or services. This includes both revenue and expenses. </a:t>
            </a:r>
          </a:p>
          <a:p>
            <a:r>
              <a:rPr lang="en-GB" sz="2400" b="1" i="0" dirty="0">
                <a:solidFill>
                  <a:srgbClr val="181818"/>
                </a:solidFill>
                <a:effectLst/>
              </a:rPr>
              <a:t>Investing activities </a:t>
            </a:r>
            <a:r>
              <a:rPr lang="en-GB" sz="2400" b="0" i="0" dirty="0">
                <a:solidFill>
                  <a:srgbClr val="181818"/>
                </a:solidFill>
                <a:effectLst/>
              </a:rPr>
              <a:t>shows cash flow from purchasing or selling assets. For example</a:t>
            </a:r>
            <a:r>
              <a:rPr lang="en-GB" sz="2400" dirty="0">
                <a:solidFill>
                  <a:srgbClr val="181818"/>
                </a:solidFill>
              </a:rPr>
              <a:t>,</a:t>
            </a:r>
            <a:r>
              <a:rPr lang="en-GB" sz="2400" b="0" i="0" dirty="0">
                <a:solidFill>
                  <a:srgbClr val="181818"/>
                </a:solidFill>
                <a:effectLst/>
              </a:rPr>
              <a:t> land, factory, vehicles, or patents.</a:t>
            </a:r>
          </a:p>
          <a:p>
            <a:r>
              <a:rPr lang="en-GB" sz="2400" b="1" i="0" dirty="0">
                <a:solidFill>
                  <a:srgbClr val="181818"/>
                </a:solidFill>
                <a:effectLst/>
              </a:rPr>
              <a:t>Financing activities </a:t>
            </a:r>
            <a:r>
              <a:rPr lang="en-GB" sz="2400" b="0" i="0" dirty="0">
                <a:solidFill>
                  <a:srgbClr val="181818"/>
                </a:solidFill>
                <a:effectLst/>
              </a:rPr>
              <a:t>provides details of cash flow from both debt and equity financing.</a:t>
            </a:r>
            <a:endParaRPr lang="en-US" sz="2400" dirty="0"/>
          </a:p>
        </p:txBody>
      </p:sp>
      <p:sp>
        <p:nvSpPr>
          <p:cNvPr id="4" name="Date Placeholder 3">
            <a:extLst>
              <a:ext uri="{FF2B5EF4-FFF2-40B4-BE49-F238E27FC236}">
                <a16:creationId xmlns:a16="http://schemas.microsoft.com/office/drawing/2014/main" id="{D53F2283-A447-5D68-0787-CA8C0F43AA6D}"/>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CCAD558-1E82-35F4-15F8-1CE8182C9C31}"/>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4043735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screenshot of a financial statement&#10;&#10;Description automatically generated">
            <a:extLst>
              <a:ext uri="{FF2B5EF4-FFF2-40B4-BE49-F238E27FC236}">
                <a16:creationId xmlns:a16="http://schemas.microsoft.com/office/drawing/2014/main" id="{15A13619-83A4-FD2C-0724-8BD40DBF610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48603" y="20379"/>
            <a:ext cx="5472607" cy="5949280"/>
          </a:xfrm>
          <a:noFill/>
        </p:spPr>
      </p:pic>
      <p:sp>
        <p:nvSpPr>
          <p:cNvPr id="4" name="Date Placeholder 3">
            <a:extLst>
              <a:ext uri="{FF2B5EF4-FFF2-40B4-BE49-F238E27FC236}">
                <a16:creationId xmlns:a16="http://schemas.microsoft.com/office/drawing/2014/main" id="{83BC4CE0-6C8B-AC24-4001-093AC1D55517}"/>
              </a:ext>
            </a:extLst>
          </p:cNvPr>
          <p:cNvSpPr>
            <a:spLocks noGrp="1"/>
          </p:cNvSpPr>
          <p:nvPr>
            <p:ph type="dt" sz="half" idx="10"/>
          </p:nvPr>
        </p:nvSpPr>
        <p:spPr>
          <a:xfrm>
            <a:off x="250825" y="6524625"/>
            <a:ext cx="971550" cy="219075"/>
          </a:xfrm>
        </p:spPr>
        <p:txBody>
          <a:bodyPr anchor="ct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fld id="{130ADD5E-52E0-0D44-B721-F95AB1FBEECE}" type="datetime1">
              <a:rPr kumimoji="0" lang="en-GB" altLang="en-US" sz="9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90000"/>
                </a:lnSpc>
                <a:spcBef>
                  <a:spcPts val="0"/>
                </a:spcBef>
                <a:spcAft>
                  <a:spcPts val="600"/>
                </a:spcAft>
                <a:buClrTx/>
                <a:buSzTx/>
                <a:buFontTx/>
                <a:buNone/>
                <a:tabLst/>
                <a:defRPr/>
              </a:pPr>
              <a:t>13/10/2024</a:t>
            </a:fld>
            <a:endParaRPr kumimoji="0" lang="en-GB" altLang="en-US" sz="9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FD189B44-3731-302E-A345-70E2EE0305F1}"/>
              </a:ext>
            </a:extLst>
          </p:cNvPr>
          <p:cNvSpPr>
            <a:spLocks noGrp="1"/>
          </p:cNvSpPr>
          <p:nvPr>
            <p:ph type="sldNum" sz="quarter" idx="12"/>
          </p:nvPr>
        </p:nvSpPr>
        <p:spPr>
          <a:xfrm>
            <a:off x="7956550" y="6381750"/>
            <a:ext cx="730250" cy="339725"/>
          </a:xfrm>
        </p:spPr>
        <p:txBody>
          <a:bodyPr wrap="square" anchor="ctr">
            <a:normAutofit/>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ts val="600"/>
                </a:spcAft>
                <a:buClrTx/>
                <a:buSzTx/>
                <a:buFontTx/>
                <a:buNone/>
                <a:tabLst/>
                <a:defRPr/>
              </a:pPr>
              <a:t>28</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10" name="TextBox 9">
            <a:extLst>
              <a:ext uri="{FF2B5EF4-FFF2-40B4-BE49-F238E27FC236}">
                <a16:creationId xmlns:a16="http://schemas.microsoft.com/office/drawing/2014/main" id="{FC339690-5CE4-931F-AF06-77753B313BEB}"/>
              </a:ext>
            </a:extLst>
          </p:cNvPr>
          <p:cNvSpPr txBox="1"/>
          <p:nvPr/>
        </p:nvSpPr>
        <p:spPr>
          <a:xfrm>
            <a:off x="7521210" y="5373216"/>
            <a:ext cx="1587294"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Stobierski</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2020)</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2" name="TextBox 11">
            <a:extLst>
              <a:ext uri="{FF2B5EF4-FFF2-40B4-BE49-F238E27FC236}">
                <a16:creationId xmlns:a16="http://schemas.microsoft.com/office/drawing/2014/main" id="{6A5A3BC8-F5FE-B479-E15A-8732B91C1692}"/>
              </a:ext>
            </a:extLst>
          </p:cNvPr>
          <p:cNvSpPr txBox="1"/>
          <p:nvPr/>
        </p:nvSpPr>
        <p:spPr>
          <a:xfrm>
            <a:off x="7842899" y="332656"/>
            <a:ext cx="943916"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of 3)</a:t>
            </a:r>
          </a:p>
        </p:txBody>
      </p:sp>
    </p:spTree>
    <p:extLst>
      <p:ext uri="{BB962C8B-B14F-4D97-AF65-F5344CB8AC3E}">
        <p14:creationId xmlns:p14="http://schemas.microsoft.com/office/powerpoint/2010/main" val="17551759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B46B-D75F-6332-2F56-5E05850E0258}"/>
              </a:ext>
            </a:extLst>
          </p:cNvPr>
          <p:cNvSpPr>
            <a:spLocks noGrp="1"/>
          </p:cNvSpPr>
          <p:nvPr>
            <p:ph type="title"/>
          </p:nvPr>
        </p:nvSpPr>
        <p:spPr/>
        <p:txBody>
          <a:bodyPr/>
          <a:lstStyle/>
          <a:p>
            <a:r>
              <a:rPr lang="en-US" sz="3600" b="1" dirty="0"/>
              <a:t>Balance sheet </a:t>
            </a:r>
            <a:r>
              <a:rPr lang="en-US" sz="2000" dirty="0"/>
              <a:t>(1 of 10) </a:t>
            </a:r>
            <a:endParaRPr lang="en-US" sz="3600" dirty="0"/>
          </a:p>
        </p:txBody>
      </p:sp>
      <p:sp>
        <p:nvSpPr>
          <p:cNvPr id="3" name="Content Placeholder 2">
            <a:extLst>
              <a:ext uri="{FF2B5EF4-FFF2-40B4-BE49-F238E27FC236}">
                <a16:creationId xmlns:a16="http://schemas.microsoft.com/office/drawing/2014/main" id="{9371A870-463E-6761-5FB4-B603B9B55785}"/>
              </a:ext>
            </a:extLst>
          </p:cNvPr>
          <p:cNvSpPr>
            <a:spLocks noGrp="1"/>
          </p:cNvSpPr>
          <p:nvPr>
            <p:ph idx="1"/>
          </p:nvPr>
        </p:nvSpPr>
        <p:spPr/>
        <p:txBody>
          <a:bodyPr/>
          <a:lstStyle/>
          <a:p>
            <a:r>
              <a:rPr lang="en-GB" sz="2400" b="0" i="0" dirty="0">
                <a:solidFill>
                  <a:srgbClr val="181818"/>
                </a:solidFill>
                <a:effectLst/>
              </a:rPr>
              <a:t>The Balance Sheet shows an organization’s </a:t>
            </a:r>
            <a:r>
              <a:rPr lang="en-GB" sz="2400" b="1" i="0" dirty="0">
                <a:solidFill>
                  <a:srgbClr val="181818"/>
                </a:solidFill>
                <a:effectLst/>
              </a:rPr>
              <a:t>assets</a:t>
            </a:r>
            <a:r>
              <a:rPr lang="en-GB" sz="2400" b="0" i="0" dirty="0">
                <a:solidFill>
                  <a:srgbClr val="181818"/>
                </a:solidFill>
                <a:effectLst/>
              </a:rPr>
              <a:t>, </a:t>
            </a:r>
            <a:r>
              <a:rPr lang="en-GB" sz="2400" b="1" i="0" dirty="0">
                <a:solidFill>
                  <a:srgbClr val="181818"/>
                </a:solidFill>
                <a:effectLst/>
              </a:rPr>
              <a:t>liabilities</a:t>
            </a:r>
            <a:r>
              <a:rPr lang="en-GB" sz="2400" b="0" i="0" dirty="0">
                <a:solidFill>
                  <a:srgbClr val="181818"/>
                </a:solidFill>
                <a:effectLst/>
              </a:rPr>
              <a:t>, and </a:t>
            </a:r>
            <a:r>
              <a:rPr lang="en-GB" sz="2400" b="1" i="0" dirty="0">
                <a:solidFill>
                  <a:srgbClr val="181818"/>
                </a:solidFill>
                <a:effectLst/>
              </a:rPr>
              <a:t>shareholders’ equity</a:t>
            </a:r>
            <a:r>
              <a:rPr lang="en-GB" sz="2400" b="0" i="0" dirty="0">
                <a:solidFill>
                  <a:srgbClr val="181818"/>
                </a:solidFill>
                <a:effectLst/>
              </a:rPr>
              <a:t> for a given period of time</a:t>
            </a:r>
            <a:r>
              <a:rPr lang="en-GB" sz="2400" dirty="0">
                <a:solidFill>
                  <a:srgbClr val="181818"/>
                </a:solidFill>
              </a:rPr>
              <a:t>, </a:t>
            </a:r>
            <a:r>
              <a:rPr lang="en-GB" sz="2400" b="0" i="0" dirty="0">
                <a:solidFill>
                  <a:srgbClr val="181818"/>
                </a:solidFill>
                <a:effectLst/>
              </a:rPr>
              <a:t>usually at the end of year.</a:t>
            </a:r>
          </a:p>
          <a:p>
            <a:r>
              <a:rPr lang="en-US" sz="2400" dirty="0"/>
              <a:t>It provides important insights into the organization's financial health and overall position. It shows how a company's assets are financed, either through liabilities or shareholders' equity. </a:t>
            </a:r>
          </a:p>
        </p:txBody>
      </p:sp>
      <p:sp>
        <p:nvSpPr>
          <p:cNvPr id="4" name="Date Placeholder 3">
            <a:extLst>
              <a:ext uri="{FF2B5EF4-FFF2-40B4-BE49-F238E27FC236}">
                <a16:creationId xmlns:a16="http://schemas.microsoft.com/office/drawing/2014/main" id="{40AEB34E-EB99-AE70-EA43-D3A801A2A09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7EF3C9F5-AD24-0AEE-395A-EEDEEBDCB0EC}"/>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37656174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C247B8-FF32-51A1-0526-A24279943AAC}"/>
              </a:ext>
            </a:extLst>
          </p:cNvPr>
          <p:cNvSpPr>
            <a:spLocks noGrp="1"/>
          </p:cNvSpPr>
          <p:nvPr>
            <p:ph type="title"/>
          </p:nvPr>
        </p:nvSpPr>
        <p:spPr/>
        <p:txBody>
          <a:bodyPr/>
          <a:lstStyle/>
          <a:p>
            <a:r>
              <a:rPr lang="en-US" sz="3600" b="1" dirty="0"/>
              <a:t>Assets </a:t>
            </a:r>
            <a:r>
              <a:rPr lang="en-US" sz="2000" dirty="0"/>
              <a:t>(2 of 10) </a:t>
            </a:r>
            <a:endParaRPr lang="en-US" sz="3600" b="1" dirty="0"/>
          </a:p>
        </p:txBody>
      </p:sp>
      <p:sp>
        <p:nvSpPr>
          <p:cNvPr id="3" name="Content Placeholder 2">
            <a:extLst>
              <a:ext uri="{FF2B5EF4-FFF2-40B4-BE49-F238E27FC236}">
                <a16:creationId xmlns:a16="http://schemas.microsoft.com/office/drawing/2014/main" id="{4FCA484D-B0ED-2CB4-A065-8725C1842142}"/>
              </a:ext>
            </a:extLst>
          </p:cNvPr>
          <p:cNvSpPr>
            <a:spLocks noGrp="1"/>
          </p:cNvSpPr>
          <p:nvPr>
            <p:ph idx="1"/>
          </p:nvPr>
        </p:nvSpPr>
        <p:spPr/>
        <p:txBody>
          <a:bodyPr/>
          <a:lstStyle/>
          <a:p>
            <a:pPr marL="0" indent="0">
              <a:buNone/>
            </a:pPr>
            <a:r>
              <a:rPr lang="en-US" sz="2400" dirty="0"/>
              <a:t>An asset is a source controlled and owned by the organization that have economic value and can be used to generate future benefits.</a:t>
            </a:r>
          </a:p>
          <a:p>
            <a:pPr marL="0" indent="0">
              <a:buNone/>
            </a:pPr>
            <a:r>
              <a:rPr lang="en-US" sz="2400" dirty="0"/>
              <a:t>Asset are classified into two main categories:</a:t>
            </a:r>
          </a:p>
          <a:p>
            <a:r>
              <a:rPr lang="en-US" sz="2400" dirty="0"/>
              <a:t>Current assets </a:t>
            </a:r>
          </a:p>
          <a:p>
            <a:r>
              <a:rPr lang="en-US" sz="2400" dirty="0"/>
              <a:t>Non-current asset or fixed asset</a:t>
            </a:r>
          </a:p>
          <a:p>
            <a:endParaRPr lang="en-US" dirty="0"/>
          </a:p>
        </p:txBody>
      </p:sp>
      <p:sp>
        <p:nvSpPr>
          <p:cNvPr id="4" name="Date Placeholder 3">
            <a:extLst>
              <a:ext uri="{FF2B5EF4-FFF2-40B4-BE49-F238E27FC236}">
                <a16:creationId xmlns:a16="http://schemas.microsoft.com/office/drawing/2014/main" id="{7D40F98C-1CB0-634A-B085-5F366331DFEF}"/>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41D47EE-EFE3-E28C-5BE3-AC0CD244FBC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2385357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4D2CD7-908B-D004-6513-E174427C1BA7}"/>
              </a:ext>
            </a:extLst>
          </p:cNvPr>
          <p:cNvSpPr>
            <a:spLocks noGrp="1"/>
          </p:cNvSpPr>
          <p:nvPr>
            <p:ph type="title"/>
          </p:nvPr>
        </p:nvSpPr>
        <p:spPr/>
        <p:txBody>
          <a:bodyPr/>
          <a:lstStyle/>
          <a:p>
            <a:r>
              <a:rPr lang="en-US" sz="3600" b="1" dirty="0"/>
              <a:t>Current assets </a:t>
            </a:r>
            <a:r>
              <a:rPr lang="en-US" sz="2000" dirty="0"/>
              <a:t>(3 of 10) </a:t>
            </a:r>
            <a:endParaRPr lang="en-US" sz="3600" b="1" dirty="0"/>
          </a:p>
        </p:txBody>
      </p:sp>
      <p:sp>
        <p:nvSpPr>
          <p:cNvPr id="3" name="Content Placeholder 2">
            <a:extLst>
              <a:ext uri="{FF2B5EF4-FFF2-40B4-BE49-F238E27FC236}">
                <a16:creationId xmlns:a16="http://schemas.microsoft.com/office/drawing/2014/main" id="{2573F3FA-2661-FAE6-0E76-A772D65E1B92}"/>
              </a:ext>
            </a:extLst>
          </p:cNvPr>
          <p:cNvSpPr>
            <a:spLocks noGrp="1"/>
          </p:cNvSpPr>
          <p:nvPr>
            <p:ph idx="1"/>
          </p:nvPr>
        </p:nvSpPr>
        <p:spPr/>
        <p:txBody>
          <a:bodyPr/>
          <a:lstStyle/>
          <a:p>
            <a:r>
              <a:rPr lang="en-US" sz="2400" dirty="0"/>
              <a:t>Current assets are any assets that are expected to be sold, converted into cash, used within 12 months, or one operating cycle of business.</a:t>
            </a:r>
          </a:p>
          <a:p>
            <a:r>
              <a:rPr lang="en-US" sz="2400" dirty="0"/>
              <a:t>Examples: Cash, account receivable, inventory, short-term investments.</a:t>
            </a:r>
          </a:p>
        </p:txBody>
      </p:sp>
      <p:sp>
        <p:nvSpPr>
          <p:cNvPr id="4" name="Date Placeholder 3">
            <a:extLst>
              <a:ext uri="{FF2B5EF4-FFF2-40B4-BE49-F238E27FC236}">
                <a16:creationId xmlns:a16="http://schemas.microsoft.com/office/drawing/2014/main" id="{D0399CDE-6CD6-5F44-9473-463847D2A760}"/>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5C3F2378-C79B-EBA0-2405-C880ED28B9A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39647366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FD35-B5FA-541C-59FC-FBD73237A964}"/>
              </a:ext>
            </a:extLst>
          </p:cNvPr>
          <p:cNvSpPr>
            <a:spLocks noGrp="1"/>
          </p:cNvSpPr>
          <p:nvPr>
            <p:ph type="title"/>
          </p:nvPr>
        </p:nvSpPr>
        <p:spPr/>
        <p:txBody>
          <a:bodyPr/>
          <a:lstStyle/>
          <a:p>
            <a:r>
              <a:rPr lang="en-US" sz="3600" b="1" dirty="0"/>
              <a:t>Non-current assets or fixed assets </a:t>
            </a:r>
            <a:br>
              <a:rPr lang="en-US" sz="3600" b="1" dirty="0"/>
            </a:br>
            <a:r>
              <a:rPr lang="en-US" sz="2000" dirty="0"/>
              <a:t>(4 of 10) </a:t>
            </a:r>
            <a:endParaRPr lang="en-US" sz="3600" b="1" dirty="0"/>
          </a:p>
        </p:txBody>
      </p:sp>
      <p:sp>
        <p:nvSpPr>
          <p:cNvPr id="3" name="Content Placeholder 2">
            <a:extLst>
              <a:ext uri="{FF2B5EF4-FFF2-40B4-BE49-F238E27FC236}">
                <a16:creationId xmlns:a16="http://schemas.microsoft.com/office/drawing/2014/main" id="{5250A595-6C83-6606-AE43-3D043D516844}"/>
              </a:ext>
            </a:extLst>
          </p:cNvPr>
          <p:cNvSpPr>
            <a:spLocks noGrp="1"/>
          </p:cNvSpPr>
          <p:nvPr>
            <p:ph idx="1"/>
          </p:nvPr>
        </p:nvSpPr>
        <p:spPr/>
        <p:txBody>
          <a:bodyPr/>
          <a:lstStyle/>
          <a:p>
            <a:r>
              <a:rPr lang="en-GB" sz="2400" b="0" i="0" dirty="0">
                <a:effectLst/>
              </a:rPr>
              <a:t>Non-current assets, also known as long-term assets or fixed assets, are assets that are not expected to be converted into cash or used up within one year or one operating cycle. </a:t>
            </a:r>
          </a:p>
          <a:p>
            <a:r>
              <a:rPr lang="en-GB" sz="2400" b="0" i="0" dirty="0">
                <a:effectLst/>
              </a:rPr>
              <a:t>They are typically held for more than one year and are used to support a company's long-term operations.</a:t>
            </a:r>
          </a:p>
          <a:p>
            <a:r>
              <a:rPr lang="en-GB" sz="2400" dirty="0"/>
              <a:t>These include tangible and intangible.</a:t>
            </a:r>
            <a:endParaRPr lang="en-US" sz="2400" dirty="0"/>
          </a:p>
        </p:txBody>
      </p:sp>
      <p:sp>
        <p:nvSpPr>
          <p:cNvPr id="4" name="Date Placeholder 3">
            <a:extLst>
              <a:ext uri="{FF2B5EF4-FFF2-40B4-BE49-F238E27FC236}">
                <a16:creationId xmlns:a16="http://schemas.microsoft.com/office/drawing/2014/main" id="{971DAEC8-218F-0847-6445-FF289A38DBDA}"/>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15FE087-5390-673C-D95E-6D7B7A54610E}"/>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6678887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94C17-A078-92F1-CE17-7D7B4AB86FA9}"/>
              </a:ext>
            </a:extLst>
          </p:cNvPr>
          <p:cNvSpPr>
            <a:spLocks noGrp="1"/>
          </p:cNvSpPr>
          <p:nvPr>
            <p:ph type="title"/>
          </p:nvPr>
        </p:nvSpPr>
        <p:spPr/>
        <p:txBody>
          <a:bodyPr/>
          <a:lstStyle/>
          <a:p>
            <a:r>
              <a:rPr lang="en-US" sz="3600" b="1" dirty="0"/>
              <a:t>Non-current assets or fixed assets </a:t>
            </a:r>
            <a:br>
              <a:rPr lang="en-US" sz="3600" b="1" dirty="0"/>
            </a:br>
            <a:r>
              <a:rPr lang="en-US" sz="2000" dirty="0"/>
              <a:t>(5 of 10)</a:t>
            </a:r>
            <a:r>
              <a:rPr lang="en-US" sz="2000" b="1" dirty="0"/>
              <a:t> </a:t>
            </a:r>
            <a:endParaRPr lang="en-US" sz="3600" dirty="0"/>
          </a:p>
        </p:txBody>
      </p:sp>
      <p:sp>
        <p:nvSpPr>
          <p:cNvPr id="3" name="Content Placeholder 2">
            <a:extLst>
              <a:ext uri="{FF2B5EF4-FFF2-40B4-BE49-F238E27FC236}">
                <a16:creationId xmlns:a16="http://schemas.microsoft.com/office/drawing/2014/main" id="{BAEE6F75-897B-1887-347B-9F6F53C242B5}"/>
              </a:ext>
            </a:extLst>
          </p:cNvPr>
          <p:cNvSpPr>
            <a:spLocks noGrp="1"/>
          </p:cNvSpPr>
          <p:nvPr>
            <p:ph idx="1"/>
          </p:nvPr>
        </p:nvSpPr>
        <p:spPr/>
        <p:txBody>
          <a:bodyPr/>
          <a:lstStyle/>
          <a:p>
            <a:r>
              <a:rPr lang="en-US" sz="2400" dirty="0"/>
              <a:t>Non-current tangible assets are physical assets such as land, buildings, machinery, and vehicles used in the production process.</a:t>
            </a:r>
          </a:p>
          <a:p>
            <a:r>
              <a:rPr lang="en-US" sz="2400" dirty="0"/>
              <a:t>Non-current intangible assets are non-physical assets with no physical substance, such as patents, copyrights, trademarks, and systems (e.g. CRM).</a:t>
            </a:r>
          </a:p>
        </p:txBody>
      </p:sp>
      <p:sp>
        <p:nvSpPr>
          <p:cNvPr id="4" name="Date Placeholder 3">
            <a:extLst>
              <a:ext uri="{FF2B5EF4-FFF2-40B4-BE49-F238E27FC236}">
                <a16:creationId xmlns:a16="http://schemas.microsoft.com/office/drawing/2014/main" id="{4EFA36C5-B90F-11AB-C25A-B6BDAD4E73B7}"/>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15EF311A-1138-55FE-10A2-D0EFF635E62D}"/>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33</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5633275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4D067D-47B3-F054-8F2B-AAA8493ADAA1}"/>
              </a:ext>
            </a:extLst>
          </p:cNvPr>
          <p:cNvSpPr>
            <a:spLocks noGrp="1"/>
          </p:cNvSpPr>
          <p:nvPr>
            <p:ph type="title"/>
          </p:nvPr>
        </p:nvSpPr>
        <p:spPr/>
        <p:txBody>
          <a:bodyPr/>
          <a:lstStyle/>
          <a:p>
            <a:r>
              <a:rPr lang="en-US" sz="3600" b="1" dirty="0"/>
              <a:t>Liabilities </a:t>
            </a:r>
            <a:r>
              <a:rPr lang="en-US" sz="2000" dirty="0"/>
              <a:t>(6 of 10) </a:t>
            </a:r>
            <a:endParaRPr lang="en-US" sz="3600" b="1" dirty="0"/>
          </a:p>
        </p:txBody>
      </p:sp>
      <p:sp>
        <p:nvSpPr>
          <p:cNvPr id="3" name="Content Placeholder 2">
            <a:extLst>
              <a:ext uri="{FF2B5EF4-FFF2-40B4-BE49-F238E27FC236}">
                <a16:creationId xmlns:a16="http://schemas.microsoft.com/office/drawing/2014/main" id="{EB97C4FF-C785-E2D4-F803-AD98917B2B24}"/>
              </a:ext>
            </a:extLst>
          </p:cNvPr>
          <p:cNvSpPr>
            <a:spLocks noGrp="1"/>
          </p:cNvSpPr>
          <p:nvPr>
            <p:ph idx="1"/>
          </p:nvPr>
        </p:nvSpPr>
        <p:spPr/>
        <p:txBody>
          <a:bodyPr/>
          <a:lstStyle/>
          <a:p>
            <a:pPr marL="0" indent="0">
              <a:buNone/>
            </a:pPr>
            <a:r>
              <a:rPr lang="en-US" sz="2400" dirty="0"/>
              <a:t>Liabilities are financial obligations or debts that an individual or a company owes to other parties. They represent claims or obligations that require the payment of money, provision of goods or services, or fulfillment of a duty in the future.</a:t>
            </a:r>
          </a:p>
          <a:p>
            <a:pPr marL="0" indent="0">
              <a:buNone/>
            </a:pPr>
            <a:r>
              <a:rPr lang="en-US" sz="2400" dirty="0"/>
              <a:t>There are two types of liabilities:</a:t>
            </a:r>
          </a:p>
          <a:p>
            <a:r>
              <a:rPr lang="en-US" sz="2400" dirty="0"/>
              <a:t>Current liabilities </a:t>
            </a:r>
          </a:p>
          <a:p>
            <a:r>
              <a:rPr lang="en-US" sz="2400" dirty="0"/>
              <a:t>Non-current liabilities</a:t>
            </a:r>
          </a:p>
        </p:txBody>
      </p:sp>
      <p:sp>
        <p:nvSpPr>
          <p:cNvPr id="4" name="Date Placeholder 3">
            <a:extLst>
              <a:ext uri="{FF2B5EF4-FFF2-40B4-BE49-F238E27FC236}">
                <a16:creationId xmlns:a16="http://schemas.microsoft.com/office/drawing/2014/main" id="{04892873-1D63-F082-7575-A030928B2DA2}"/>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23B69106-05E6-F554-BB87-71E797B8253A}"/>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34</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19372087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63D12-2914-E79D-204E-F458525DE2B5}"/>
              </a:ext>
            </a:extLst>
          </p:cNvPr>
          <p:cNvSpPr>
            <a:spLocks noGrp="1"/>
          </p:cNvSpPr>
          <p:nvPr>
            <p:ph type="title"/>
          </p:nvPr>
        </p:nvSpPr>
        <p:spPr/>
        <p:txBody>
          <a:bodyPr/>
          <a:lstStyle/>
          <a:p>
            <a:r>
              <a:rPr lang="en-US" sz="3600" b="1" dirty="0"/>
              <a:t>Current liability </a:t>
            </a:r>
            <a:r>
              <a:rPr lang="en-US" sz="2000" dirty="0"/>
              <a:t>(7 of 10) </a:t>
            </a:r>
            <a:endParaRPr lang="en-US" sz="3600" b="1" dirty="0"/>
          </a:p>
        </p:txBody>
      </p:sp>
      <p:sp>
        <p:nvSpPr>
          <p:cNvPr id="3" name="Content Placeholder 2">
            <a:extLst>
              <a:ext uri="{FF2B5EF4-FFF2-40B4-BE49-F238E27FC236}">
                <a16:creationId xmlns:a16="http://schemas.microsoft.com/office/drawing/2014/main" id="{10480239-17CF-FABC-B3E9-A39C85699B81}"/>
              </a:ext>
            </a:extLst>
          </p:cNvPr>
          <p:cNvSpPr>
            <a:spLocks noGrp="1"/>
          </p:cNvSpPr>
          <p:nvPr>
            <p:ph idx="1"/>
          </p:nvPr>
        </p:nvSpPr>
        <p:spPr/>
        <p:txBody>
          <a:bodyPr/>
          <a:lstStyle/>
          <a:p>
            <a:r>
              <a:rPr lang="en-US" sz="2400" dirty="0"/>
              <a:t>A current liability is a type of financial obligation or debt that a company or individual expects to settle within a relatively short period, typically within one year or one operating cycle, whichever is longer. </a:t>
            </a:r>
          </a:p>
          <a:p>
            <a:r>
              <a:rPr lang="en-US" sz="2400" dirty="0"/>
              <a:t>An example is </a:t>
            </a:r>
            <a:r>
              <a:rPr lang="en-US" sz="2400" b="1" dirty="0"/>
              <a:t>short term debts</a:t>
            </a:r>
            <a:r>
              <a:rPr lang="en-US" sz="2400" dirty="0"/>
              <a:t>.</a:t>
            </a:r>
          </a:p>
        </p:txBody>
      </p:sp>
      <p:sp>
        <p:nvSpPr>
          <p:cNvPr id="4" name="Date Placeholder 3">
            <a:extLst>
              <a:ext uri="{FF2B5EF4-FFF2-40B4-BE49-F238E27FC236}">
                <a16:creationId xmlns:a16="http://schemas.microsoft.com/office/drawing/2014/main" id="{DF07CDBE-A30E-13F9-9242-02A75DADE34D}"/>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03D3F66F-B67E-7F3A-A0F6-EA8BB704973A}"/>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35</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1544880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04B20-FED6-0E3E-52EE-C25C6E9B0665}"/>
              </a:ext>
            </a:extLst>
          </p:cNvPr>
          <p:cNvSpPr>
            <a:spLocks noGrp="1"/>
          </p:cNvSpPr>
          <p:nvPr>
            <p:ph type="title"/>
          </p:nvPr>
        </p:nvSpPr>
        <p:spPr/>
        <p:txBody>
          <a:bodyPr/>
          <a:lstStyle/>
          <a:p>
            <a:r>
              <a:rPr lang="en-US" sz="3600" b="1" dirty="0"/>
              <a:t>Non-current liability </a:t>
            </a:r>
            <a:r>
              <a:rPr lang="en-US" sz="2000" dirty="0"/>
              <a:t>(8 of 10) </a:t>
            </a:r>
            <a:endParaRPr lang="en-US" sz="3600" b="1" dirty="0"/>
          </a:p>
        </p:txBody>
      </p:sp>
      <p:sp>
        <p:nvSpPr>
          <p:cNvPr id="3" name="Content Placeholder 2">
            <a:extLst>
              <a:ext uri="{FF2B5EF4-FFF2-40B4-BE49-F238E27FC236}">
                <a16:creationId xmlns:a16="http://schemas.microsoft.com/office/drawing/2014/main" id="{6ABBF7D0-FBB8-F0C6-3B11-6CABF250F607}"/>
              </a:ext>
            </a:extLst>
          </p:cNvPr>
          <p:cNvSpPr>
            <a:spLocks noGrp="1"/>
          </p:cNvSpPr>
          <p:nvPr>
            <p:ph idx="1"/>
          </p:nvPr>
        </p:nvSpPr>
        <p:spPr/>
        <p:txBody>
          <a:bodyPr/>
          <a:lstStyle/>
          <a:p>
            <a:r>
              <a:rPr lang="en-US" sz="2400" dirty="0"/>
              <a:t>A non-current liability or long-term liability is any liability that does not meet the definition of a current liability.</a:t>
            </a:r>
          </a:p>
          <a:p>
            <a:r>
              <a:rPr lang="en-US" sz="2400" dirty="0"/>
              <a:t>These liabilities represent the portion of a company's debts and obligations that are not expected to be paid off in the near future, typically beyond the normal operating cycle of the business. </a:t>
            </a:r>
          </a:p>
          <a:p>
            <a:r>
              <a:rPr lang="en-US" sz="2400" dirty="0"/>
              <a:t>An example is </a:t>
            </a:r>
            <a:r>
              <a:rPr lang="en-US" sz="2400" b="1" dirty="0"/>
              <a:t>long term debts</a:t>
            </a:r>
            <a:r>
              <a:rPr lang="en-US" sz="2400" dirty="0"/>
              <a:t>.</a:t>
            </a:r>
          </a:p>
        </p:txBody>
      </p:sp>
      <p:sp>
        <p:nvSpPr>
          <p:cNvPr id="4" name="Date Placeholder 3">
            <a:extLst>
              <a:ext uri="{FF2B5EF4-FFF2-40B4-BE49-F238E27FC236}">
                <a16:creationId xmlns:a16="http://schemas.microsoft.com/office/drawing/2014/main" id="{84A2C1F0-A317-6863-95D3-B878D5F85749}"/>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819A504A-F6A5-EE4B-D7DB-7FD15D4D39B5}"/>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36</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878830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CD493-C876-5F8C-EE62-F627D69BACA5}"/>
              </a:ext>
            </a:extLst>
          </p:cNvPr>
          <p:cNvSpPr>
            <a:spLocks noGrp="1"/>
          </p:cNvSpPr>
          <p:nvPr>
            <p:ph type="title"/>
          </p:nvPr>
        </p:nvSpPr>
        <p:spPr/>
        <p:txBody>
          <a:bodyPr/>
          <a:lstStyle/>
          <a:p>
            <a:r>
              <a:rPr lang="en-GB" sz="3600" b="1" i="0" dirty="0">
                <a:effectLst/>
              </a:rPr>
              <a:t>Shareholders' Equity </a:t>
            </a:r>
            <a:r>
              <a:rPr lang="en-US" sz="2000" dirty="0"/>
              <a:t>(9 of 10) </a:t>
            </a:r>
            <a:endParaRPr lang="en-US" sz="3600" dirty="0"/>
          </a:p>
        </p:txBody>
      </p:sp>
      <p:sp>
        <p:nvSpPr>
          <p:cNvPr id="3" name="Content Placeholder 2">
            <a:extLst>
              <a:ext uri="{FF2B5EF4-FFF2-40B4-BE49-F238E27FC236}">
                <a16:creationId xmlns:a16="http://schemas.microsoft.com/office/drawing/2014/main" id="{961AF163-AA99-1D1B-1C2C-D34D4D51C32B}"/>
              </a:ext>
            </a:extLst>
          </p:cNvPr>
          <p:cNvSpPr>
            <a:spLocks noGrp="1"/>
          </p:cNvSpPr>
          <p:nvPr>
            <p:ph idx="1"/>
          </p:nvPr>
        </p:nvSpPr>
        <p:spPr/>
        <p:txBody>
          <a:bodyPr/>
          <a:lstStyle/>
          <a:p>
            <a:r>
              <a:rPr lang="en-US" sz="2400" dirty="0">
                <a:cs typeface="ADLaM Display" panose="020F0502020204030204" pitchFamily="34" charset="0"/>
              </a:rPr>
              <a:t>Shareholders' Equity also known as owner's equity or net assets, represents the residual interest in the organization's assets after deducting its liabilities. </a:t>
            </a:r>
          </a:p>
          <a:p>
            <a:r>
              <a:rPr lang="en-US" sz="2400" dirty="0">
                <a:cs typeface="ADLaM Display" panose="020F0502020204030204" pitchFamily="34" charset="0"/>
              </a:rPr>
              <a:t>It represents the ownership stake of the company's shareholders. </a:t>
            </a:r>
          </a:p>
        </p:txBody>
      </p:sp>
      <p:sp>
        <p:nvSpPr>
          <p:cNvPr id="4" name="Date Placeholder 3">
            <a:extLst>
              <a:ext uri="{FF2B5EF4-FFF2-40B4-BE49-F238E27FC236}">
                <a16:creationId xmlns:a16="http://schemas.microsoft.com/office/drawing/2014/main" id="{72174C24-0CB7-4502-ADEC-542F48E4A7AC}"/>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20489714-5F7A-4C72-A7C0-EE243E4924F4}"/>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37</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41029362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A close-up of a financial statement&#10;&#10;Description automatically generated">
            <a:extLst>
              <a:ext uri="{FF2B5EF4-FFF2-40B4-BE49-F238E27FC236}">
                <a16:creationId xmlns:a16="http://schemas.microsoft.com/office/drawing/2014/main" id="{871147B5-7748-7F37-97FC-B9AF4B55BF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202681" y="68263"/>
            <a:ext cx="4738638" cy="6721475"/>
          </a:xfrm>
          <a:noFill/>
        </p:spPr>
      </p:pic>
      <p:sp>
        <p:nvSpPr>
          <p:cNvPr id="4" name="Date Placeholder 3" hidden="1">
            <a:extLst>
              <a:ext uri="{FF2B5EF4-FFF2-40B4-BE49-F238E27FC236}">
                <a16:creationId xmlns:a16="http://schemas.microsoft.com/office/drawing/2014/main" id="{9B7019C1-D14B-4016-EF59-18F2499D4CEE}"/>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60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60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hidden="1">
            <a:extLst>
              <a:ext uri="{FF2B5EF4-FFF2-40B4-BE49-F238E27FC236}">
                <a16:creationId xmlns:a16="http://schemas.microsoft.com/office/drawing/2014/main" id="{3B7FA1B4-961A-34F7-CC4B-E34CC6574A63}"/>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ts val="600"/>
                </a:spcAft>
                <a:buClrTx/>
                <a:buSzTx/>
                <a:buFontTx/>
                <a:buNone/>
                <a:tabLst/>
                <a:defRPr/>
              </a:pPr>
              <a:t>38</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12" name="TextBox 11">
            <a:extLst>
              <a:ext uri="{FF2B5EF4-FFF2-40B4-BE49-F238E27FC236}">
                <a16:creationId xmlns:a16="http://schemas.microsoft.com/office/drawing/2014/main" id="{254BA98B-2C93-E7BA-DA28-4D7E7E42C4D9}"/>
              </a:ext>
            </a:extLst>
          </p:cNvPr>
          <p:cNvSpPr txBox="1"/>
          <p:nvPr/>
        </p:nvSpPr>
        <p:spPr>
          <a:xfrm>
            <a:off x="7236296" y="5373216"/>
            <a:ext cx="1476686"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(Johnson, 2017)</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4" name="TextBox 13">
            <a:extLst>
              <a:ext uri="{FF2B5EF4-FFF2-40B4-BE49-F238E27FC236}">
                <a16:creationId xmlns:a16="http://schemas.microsoft.com/office/drawing/2014/main" id="{2A8A477F-AFAC-5291-B3F4-20C78B698917}"/>
              </a:ext>
            </a:extLst>
          </p:cNvPr>
          <p:cNvSpPr txBox="1"/>
          <p:nvPr/>
        </p:nvSpPr>
        <p:spPr>
          <a:xfrm>
            <a:off x="7236296" y="98496"/>
            <a:ext cx="1224136" cy="400110"/>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(1 of 10) </a:t>
            </a:r>
          </a:p>
        </p:txBody>
      </p:sp>
    </p:spTree>
    <p:extLst>
      <p:ext uri="{BB962C8B-B14F-4D97-AF65-F5344CB8AC3E}">
        <p14:creationId xmlns:p14="http://schemas.microsoft.com/office/powerpoint/2010/main" val="387602320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175F3-0A98-0633-E0A5-3B694FF9940F}"/>
              </a:ext>
            </a:extLst>
          </p:cNvPr>
          <p:cNvSpPr>
            <a:spLocks noGrp="1"/>
          </p:cNvSpPr>
          <p:nvPr>
            <p:ph type="title"/>
          </p:nvPr>
        </p:nvSpPr>
        <p:spPr/>
        <p:txBody>
          <a:bodyPr/>
          <a:lstStyle/>
          <a:p>
            <a:r>
              <a:rPr lang="en-US" sz="3600" b="1" dirty="0"/>
              <a:t>Income statement </a:t>
            </a:r>
            <a:r>
              <a:rPr lang="en-US" sz="2000" dirty="0"/>
              <a:t>(1 of 2)</a:t>
            </a:r>
            <a:endParaRPr lang="en-US" sz="3600" dirty="0"/>
          </a:p>
        </p:txBody>
      </p:sp>
      <p:sp>
        <p:nvSpPr>
          <p:cNvPr id="3" name="Content Placeholder 2">
            <a:extLst>
              <a:ext uri="{FF2B5EF4-FFF2-40B4-BE49-F238E27FC236}">
                <a16:creationId xmlns:a16="http://schemas.microsoft.com/office/drawing/2014/main" id="{146255AD-2B9E-5329-63B6-23EF4C7E1D9E}"/>
              </a:ext>
            </a:extLst>
          </p:cNvPr>
          <p:cNvSpPr>
            <a:spLocks noGrp="1"/>
          </p:cNvSpPr>
          <p:nvPr>
            <p:ph idx="1"/>
          </p:nvPr>
        </p:nvSpPr>
        <p:spPr/>
        <p:txBody>
          <a:bodyPr/>
          <a:lstStyle/>
          <a:p>
            <a:r>
              <a:rPr lang="en-US" sz="2400" dirty="0"/>
              <a:t>Organizations exist for the primary purpose of generating profit. </a:t>
            </a:r>
          </a:p>
          <a:p>
            <a:r>
              <a:rPr lang="en-US" sz="2400" dirty="0"/>
              <a:t>The income statement, also called the profit and loss account, measures and reports how much profit a business has generated over a specific period of time. </a:t>
            </a:r>
          </a:p>
        </p:txBody>
      </p:sp>
      <p:sp>
        <p:nvSpPr>
          <p:cNvPr id="4" name="Date Placeholder 3">
            <a:extLst>
              <a:ext uri="{FF2B5EF4-FFF2-40B4-BE49-F238E27FC236}">
                <a16:creationId xmlns:a16="http://schemas.microsoft.com/office/drawing/2014/main" id="{DE3706C1-0380-E4FE-E440-237620491E5B}"/>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F1665192-7B3B-5F65-87CB-A91569F37E5C}"/>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39</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6652954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aper with numbers and text&#10;&#10;Description automatically generated">
            <a:extLst>
              <a:ext uri="{FF2B5EF4-FFF2-40B4-BE49-F238E27FC236}">
                <a16:creationId xmlns:a16="http://schemas.microsoft.com/office/drawing/2014/main" id="{CCFB8A88-748B-F67A-1EC6-5E947BED895A}"/>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555776" y="116632"/>
            <a:ext cx="4896544" cy="5760640"/>
          </a:xfrm>
          <a:noFill/>
        </p:spPr>
      </p:pic>
      <p:sp>
        <p:nvSpPr>
          <p:cNvPr id="4" name="Date Placeholder 3">
            <a:extLst>
              <a:ext uri="{FF2B5EF4-FFF2-40B4-BE49-F238E27FC236}">
                <a16:creationId xmlns:a16="http://schemas.microsoft.com/office/drawing/2014/main" id="{B5445800-8CF4-8269-359B-3F0497049F2C}"/>
              </a:ext>
            </a:extLst>
          </p:cNvPr>
          <p:cNvSpPr>
            <a:spLocks noGrp="1"/>
          </p:cNvSpPr>
          <p:nvPr>
            <p:ph type="dt" sz="half" idx="10"/>
          </p:nvPr>
        </p:nvSpPr>
        <p:spPr>
          <a:xfrm>
            <a:off x="250825" y="6524625"/>
            <a:ext cx="971550" cy="219075"/>
          </a:xfrm>
        </p:spPr>
        <p:txBody>
          <a:bodyPr anchor="ctr">
            <a:normAutofit/>
          </a:bodyPr>
          <a:lstStyle/>
          <a:p>
            <a:pPr marL="0" marR="0" lvl="0" indent="0" algn="ctr" defTabSz="914400" rtl="0" eaLnBrk="1" fontAlgn="auto" latinLnBrk="0" hangingPunct="1">
              <a:lnSpc>
                <a:spcPct val="90000"/>
              </a:lnSpc>
              <a:spcBef>
                <a:spcPts val="0"/>
              </a:spcBef>
              <a:spcAft>
                <a:spcPts val="600"/>
              </a:spcAft>
              <a:buClrTx/>
              <a:buSzTx/>
              <a:buFontTx/>
              <a:buNone/>
              <a:tabLst/>
              <a:defRPr/>
            </a:pPr>
            <a:fld id="{130ADD5E-52E0-0D44-B721-F95AB1FBEECE}" type="datetime1">
              <a:rPr kumimoji="0" lang="en-GB" altLang="en-US" sz="9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90000"/>
                </a:lnSpc>
                <a:spcBef>
                  <a:spcPts val="0"/>
                </a:spcBef>
                <a:spcAft>
                  <a:spcPts val="600"/>
                </a:spcAft>
                <a:buClrTx/>
                <a:buSzTx/>
                <a:buFontTx/>
                <a:buNone/>
                <a:tabLst/>
                <a:defRPr/>
              </a:pPr>
              <a:t>13/10/2024</a:t>
            </a:fld>
            <a:endParaRPr kumimoji="0" lang="en-GB" altLang="en-US" sz="9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64CE9AC-5C00-21FF-1BB4-19B3BF077606}"/>
              </a:ext>
            </a:extLst>
          </p:cNvPr>
          <p:cNvSpPr>
            <a:spLocks noGrp="1"/>
          </p:cNvSpPr>
          <p:nvPr>
            <p:ph type="sldNum" sz="quarter" idx="12"/>
          </p:nvPr>
        </p:nvSpPr>
        <p:spPr>
          <a:xfrm>
            <a:off x="7956550" y="6381750"/>
            <a:ext cx="730250" cy="339725"/>
          </a:xfrm>
        </p:spPr>
        <p:txBody>
          <a:bodyPr wrap="square" anchor="ctr">
            <a:normAutofit/>
          </a:bodyPr>
          <a:lstStyle/>
          <a:p>
            <a:pPr marL="0" marR="0" lvl="0" indent="0" algn="r" defTabSz="914400" rtl="0" eaLnBrk="1" fontAlgn="base" latinLnBrk="0" hangingPunct="1">
              <a:lnSpc>
                <a:spcPct val="100000"/>
              </a:lnSpc>
              <a:spcBef>
                <a:spcPct val="0"/>
              </a:spcBef>
              <a:spcAft>
                <a:spcPts val="60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ts val="600"/>
                </a:spcAft>
                <a:buClrTx/>
                <a:buSzTx/>
                <a:buFontTx/>
                <a:buNone/>
                <a:tabLst/>
                <a:defRPr/>
              </a:pPr>
              <a:t>40</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B64F4560-DE1B-7EF1-B689-E2ECA31A6765}"/>
              </a:ext>
            </a:extLst>
          </p:cNvPr>
          <p:cNvSpPr txBox="1"/>
          <p:nvPr/>
        </p:nvSpPr>
        <p:spPr>
          <a:xfrm>
            <a:off x="7385364" y="5445224"/>
            <a:ext cx="1587294" cy="307777"/>
          </a:xfrm>
          <a:prstGeom prst="rect">
            <a:avLst/>
          </a:prstGeom>
          <a:noFill/>
        </p:spPr>
        <p:txBody>
          <a:bodyPr wrap="non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Stobierski</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2020)</a:t>
            </a:r>
            <a:endParaRPr kumimoji="0" lang="en-US"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10" name="TextBox 9">
            <a:extLst>
              <a:ext uri="{FF2B5EF4-FFF2-40B4-BE49-F238E27FC236}">
                <a16:creationId xmlns:a16="http://schemas.microsoft.com/office/drawing/2014/main" id="{70BEA772-640D-78DA-5542-9B694C6AAB23}"/>
              </a:ext>
            </a:extLst>
          </p:cNvPr>
          <p:cNvSpPr txBox="1"/>
          <p:nvPr/>
        </p:nvSpPr>
        <p:spPr>
          <a:xfrm>
            <a:off x="7746342" y="188640"/>
            <a:ext cx="1074130" cy="369332"/>
          </a:xfrm>
          <a:prstGeom prst="rect">
            <a:avLst/>
          </a:prstGeom>
          <a:noFill/>
        </p:spPr>
        <p:txBody>
          <a:bodyPr wrap="square">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of 2) </a:t>
            </a:r>
          </a:p>
        </p:txBody>
      </p:sp>
    </p:spTree>
    <p:extLst>
      <p:ext uri="{BB962C8B-B14F-4D97-AF65-F5344CB8AC3E}">
        <p14:creationId xmlns:p14="http://schemas.microsoft.com/office/powerpoint/2010/main" val="419300056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F9793-0674-8204-A726-0BAFD46C3B2D}"/>
              </a:ext>
            </a:extLst>
          </p:cNvPr>
          <p:cNvSpPr>
            <a:spLocks noGrp="1"/>
          </p:cNvSpPr>
          <p:nvPr>
            <p:ph type="title"/>
          </p:nvPr>
        </p:nvSpPr>
        <p:spPr/>
        <p:txBody>
          <a:bodyPr/>
          <a:lstStyle/>
          <a:p>
            <a:r>
              <a:rPr lang="en-US" sz="3600" b="1" dirty="0"/>
              <a:t>Activity 3</a:t>
            </a:r>
          </a:p>
        </p:txBody>
      </p:sp>
      <p:sp>
        <p:nvSpPr>
          <p:cNvPr id="3" name="Content Placeholder 2">
            <a:extLst>
              <a:ext uri="{FF2B5EF4-FFF2-40B4-BE49-F238E27FC236}">
                <a16:creationId xmlns:a16="http://schemas.microsoft.com/office/drawing/2014/main" id="{D828E27D-8E66-B46F-D81E-8898D0D4C8CF}"/>
              </a:ext>
            </a:extLst>
          </p:cNvPr>
          <p:cNvSpPr>
            <a:spLocks noGrp="1"/>
          </p:cNvSpPr>
          <p:nvPr>
            <p:ph idx="1"/>
          </p:nvPr>
        </p:nvSpPr>
        <p:spPr/>
        <p:txBody>
          <a:bodyPr/>
          <a:lstStyle/>
          <a:p>
            <a:r>
              <a:rPr lang="en-US" sz="2400" dirty="0"/>
              <a:t>Individually, summarize what you’ve retained from today’s lesson. Mainly you need to make a brief summary of what are the purposes of the balance sheet, the profit and loss account and the cash flow statement.</a:t>
            </a:r>
          </a:p>
        </p:txBody>
      </p:sp>
      <p:sp>
        <p:nvSpPr>
          <p:cNvPr id="4" name="Date Placeholder 3">
            <a:extLst>
              <a:ext uri="{FF2B5EF4-FFF2-40B4-BE49-F238E27FC236}">
                <a16:creationId xmlns:a16="http://schemas.microsoft.com/office/drawing/2014/main" id="{61D5B296-4AAF-5903-636F-8EDC2017C07F}"/>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E9EF9B9F-9469-76FC-C288-6DD9FCB35A02}"/>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extLst>
      <p:ext uri="{BB962C8B-B14F-4D97-AF65-F5344CB8AC3E}">
        <p14:creationId xmlns:p14="http://schemas.microsoft.com/office/powerpoint/2010/main" val="248649143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55F9AC-BFA9-1C64-94FA-B062C5AFF94C}"/>
              </a:ext>
            </a:extLst>
          </p:cNvPr>
          <p:cNvSpPr>
            <a:spLocks noGrp="1"/>
          </p:cNvSpPr>
          <p:nvPr>
            <p:ph type="title"/>
          </p:nvPr>
        </p:nvSpPr>
        <p:spPr>
          <a:xfrm>
            <a:off x="0" y="553244"/>
            <a:ext cx="3995936" cy="1143000"/>
          </a:xfrm>
        </p:spPr>
        <p:txBody>
          <a:bodyPr/>
          <a:lstStyle/>
          <a:p>
            <a:r>
              <a:rPr lang="en-US" sz="3600" b="1" dirty="0"/>
              <a:t>Activity 4</a:t>
            </a:r>
          </a:p>
        </p:txBody>
      </p:sp>
      <p:pic>
        <p:nvPicPr>
          <p:cNvPr id="7" name="Content Placeholder 6" descr="A newspaper article with text&#10;&#10;Description automatically generated">
            <a:extLst>
              <a:ext uri="{FF2B5EF4-FFF2-40B4-BE49-F238E27FC236}">
                <a16:creationId xmlns:a16="http://schemas.microsoft.com/office/drawing/2014/main" id="{7AD136AE-6DAE-6233-6F4E-C1805CC5CCC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91880" y="25515"/>
            <a:ext cx="5652119" cy="5707741"/>
          </a:xfrm>
        </p:spPr>
      </p:pic>
      <p:sp>
        <p:nvSpPr>
          <p:cNvPr id="4" name="Date Placeholder 3">
            <a:extLst>
              <a:ext uri="{FF2B5EF4-FFF2-40B4-BE49-F238E27FC236}">
                <a16:creationId xmlns:a16="http://schemas.microsoft.com/office/drawing/2014/main" id="{BB4B2EB5-B685-2598-8A5A-A128AE713DB4}"/>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30ADD5E-52E0-0D44-B721-F95AB1FBEECE}" type="datetime1">
              <a:rPr kumimoji="0" lang="en-GB" altLang="en-US" sz="105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13/10/2024</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4CAC1978-B727-86A1-FBD6-A54E1E3E18C7}"/>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20D319-DD93-554E-8F0D-BBCEB2ABB842}" type="slidenum">
              <a:rPr kumimoji="0" lang="en-GB" altLang="en-US" sz="1200" b="0" i="0" u="none" strike="noStrike" kern="1200" cap="none" spc="0" normalizeH="0" baseline="0" noProof="0" smtClean="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42</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
        <p:nvSpPr>
          <p:cNvPr id="8" name="TextBox 7">
            <a:extLst>
              <a:ext uri="{FF2B5EF4-FFF2-40B4-BE49-F238E27FC236}">
                <a16:creationId xmlns:a16="http://schemas.microsoft.com/office/drawing/2014/main" id="{1B525697-0990-1C19-226E-DE472C958045}"/>
              </a:ext>
            </a:extLst>
          </p:cNvPr>
          <p:cNvSpPr txBox="1"/>
          <p:nvPr/>
        </p:nvSpPr>
        <p:spPr>
          <a:xfrm>
            <a:off x="288884" y="1700236"/>
            <a:ext cx="3058979" cy="1200329"/>
          </a:xfrm>
          <a:prstGeom prst="rect">
            <a:avLst/>
          </a:prstGeom>
          <a:noFill/>
        </p:spPr>
        <p:txBody>
          <a:bodyPr wrap="square" rtlCol="0">
            <a:spAutoFit/>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Myriad Pro"/>
                <a:ea typeface="+mn-ea"/>
                <a:cs typeface="Arial" panose="020B0604020202020204" pitchFamily="34" charset="0"/>
              </a:rPr>
              <a:t>Read the following case study and answer the questions</a:t>
            </a:r>
          </a:p>
        </p:txBody>
      </p:sp>
    </p:spTree>
    <p:extLst>
      <p:ext uri="{BB962C8B-B14F-4D97-AF65-F5344CB8AC3E}">
        <p14:creationId xmlns:p14="http://schemas.microsoft.com/office/powerpoint/2010/main" val="40735193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6D79F-DE55-CE69-C95D-C3DA39477F5B}"/>
              </a:ext>
            </a:extLst>
          </p:cNvPr>
          <p:cNvSpPr>
            <a:spLocks noGrp="1"/>
          </p:cNvSpPr>
          <p:nvPr>
            <p:ph type="title"/>
          </p:nvPr>
        </p:nvSpPr>
        <p:spPr>
          <a:xfrm>
            <a:off x="427856" y="21309"/>
            <a:ext cx="8229600" cy="311347"/>
          </a:xfrm>
        </p:spPr>
        <p:txBody>
          <a:bodyPr/>
          <a:lstStyle/>
          <a:p>
            <a:r>
              <a:rPr lang="en-US" sz="3600" b="1" dirty="0"/>
              <a:t>References</a:t>
            </a:r>
          </a:p>
        </p:txBody>
      </p:sp>
      <p:sp>
        <p:nvSpPr>
          <p:cNvPr id="3" name="Content Placeholder 2">
            <a:extLst>
              <a:ext uri="{FF2B5EF4-FFF2-40B4-BE49-F238E27FC236}">
                <a16:creationId xmlns:a16="http://schemas.microsoft.com/office/drawing/2014/main" id="{70B9605A-411E-0F99-84F0-8308292F3622}"/>
              </a:ext>
            </a:extLst>
          </p:cNvPr>
          <p:cNvSpPr>
            <a:spLocks noGrp="1"/>
          </p:cNvSpPr>
          <p:nvPr>
            <p:ph idx="1"/>
          </p:nvPr>
        </p:nvSpPr>
        <p:spPr>
          <a:xfrm>
            <a:off x="92074" y="332656"/>
            <a:ext cx="9051925" cy="4536504"/>
          </a:xfrm>
        </p:spPr>
        <p:txBody>
          <a:bodyPr/>
          <a:lstStyle/>
          <a:p>
            <a:r>
              <a:rPr lang="en-US" sz="2000" dirty="0" err="1"/>
              <a:t>Atrill</a:t>
            </a:r>
            <a:r>
              <a:rPr lang="en-US" sz="2000" dirty="0"/>
              <a:t>, P. and McLaney, E.J. (2022) Accounting and finance for non-specialists. Twelfth edition. Hoboken, NJ: Pearson.</a:t>
            </a:r>
          </a:p>
          <a:p>
            <a:r>
              <a:rPr lang="en-GB" sz="2000" b="0" i="0" dirty="0">
                <a:effectLst/>
              </a:rPr>
              <a:t>Capon, C. (2009) </a:t>
            </a:r>
            <a:r>
              <a:rPr lang="en-GB" sz="2000" b="0" i="1" dirty="0">
                <a:effectLst/>
              </a:rPr>
              <a:t>Understanding the business environment: inside and outside the organisation</a:t>
            </a:r>
            <a:r>
              <a:rPr lang="en-GB" sz="2000" b="0" i="0" dirty="0">
                <a:effectLst/>
              </a:rPr>
              <a:t>. Third edition. Harlow, England: Prentice Hall/Financial Times.</a:t>
            </a:r>
          </a:p>
          <a:p>
            <a:r>
              <a:rPr lang="en-GB" sz="2000" dirty="0">
                <a:effectLst/>
              </a:rPr>
              <a:t>Johnson, C. (2017) How do companies keep track of their money?: HBS Online, Business Insights Blog. Available at: https://online.hbs.edu/blog/post/how-do-companies-keep-track-of-their-monies.</a:t>
            </a:r>
            <a:endParaRPr lang="en-GB" sz="2000" b="0" i="0" dirty="0">
              <a:effectLst/>
            </a:endParaRPr>
          </a:p>
          <a:p>
            <a:r>
              <a:rPr lang="en-US" sz="2000" dirty="0"/>
              <a:t>Needle, D. Burns, J. (2015) Business in context : an introduction to business and its environment. Seventh edition. Andover: Cengage Learning.</a:t>
            </a:r>
          </a:p>
          <a:p>
            <a:r>
              <a:rPr lang="en-GB" sz="2000" dirty="0" err="1">
                <a:effectLst/>
              </a:rPr>
              <a:t>Stobierski</a:t>
            </a:r>
            <a:r>
              <a:rPr lang="en-GB" sz="2000" dirty="0">
                <a:effectLst/>
              </a:rPr>
              <a:t>, T. (2020) </a:t>
            </a:r>
            <a:r>
              <a:rPr lang="en-GB" sz="2000" i="1" dirty="0">
                <a:effectLst/>
              </a:rPr>
              <a:t>Income statement analysis: How to read an income statement</a:t>
            </a:r>
            <a:r>
              <a:rPr lang="en-GB" sz="2000" dirty="0">
                <a:effectLst/>
              </a:rPr>
              <a:t>, </a:t>
            </a:r>
            <a:r>
              <a:rPr lang="en-GB" sz="2000" i="1" dirty="0">
                <a:effectLst/>
              </a:rPr>
              <a:t>Business Insights Blog</a:t>
            </a:r>
            <a:r>
              <a:rPr lang="en-GB" sz="2000" dirty="0">
                <a:effectLst/>
              </a:rPr>
              <a:t>. Available at: https://online.hbs.edu/blog/post/income-statement-analysis</a:t>
            </a:r>
            <a:endParaRPr lang="en-US" sz="2000" dirty="0"/>
          </a:p>
          <a:p>
            <a:r>
              <a:rPr lang="en-US" sz="2000" dirty="0" err="1"/>
              <a:t>Weetman</a:t>
            </a:r>
            <a:r>
              <a:rPr lang="en-US" sz="2000" dirty="0"/>
              <a:t>, P. (2013) Financial and management accounting : an introduction. Sixth edition. Harlow, England: Pearson Education Limited.</a:t>
            </a:r>
          </a:p>
          <a:p>
            <a:pPr marL="0" indent="0">
              <a:buNone/>
            </a:pPr>
            <a:endParaRPr lang="en-US" sz="2000" dirty="0"/>
          </a:p>
          <a:p>
            <a:endParaRPr lang="en-US" dirty="0"/>
          </a:p>
        </p:txBody>
      </p:sp>
      <p:sp>
        <p:nvSpPr>
          <p:cNvPr id="4" name="Date Placeholder 3">
            <a:extLst>
              <a:ext uri="{FF2B5EF4-FFF2-40B4-BE49-F238E27FC236}">
                <a16:creationId xmlns:a16="http://schemas.microsoft.com/office/drawing/2014/main" id="{75C5DD49-9756-8E27-E4C6-34DD25098AE7}"/>
              </a:ext>
            </a:extLst>
          </p:cNvPr>
          <p:cNvSpPr>
            <a:spLocks noGrp="1"/>
          </p:cNvSpPr>
          <p:nvPr>
            <p:ph type="dt" sz="half" idx="10"/>
          </p:nvPr>
        </p:nvSpPr>
        <p:spPr/>
        <p:txBody>
          <a:bodyPr/>
          <a:lstStyle/>
          <a:p>
            <a:pPr>
              <a:defRPr/>
            </a:pPr>
            <a:fld id="{130ADD5E-52E0-0D44-B721-F95AB1FBEECE}" type="datetime1">
              <a:rPr lang="en-GB" altLang="en-US" smtClean="0"/>
              <a:pPr>
                <a:defRPr/>
              </a:pPr>
              <a:t>13/10/2024</a:t>
            </a:fld>
            <a:endParaRPr lang="en-GB" altLang="en-US"/>
          </a:p>
        </p:txBody>
      </p:sp>
      <p:sp>
        <p:nvSpPr>
          <p:cNvPr id="5" name="Slide Number Placeholder 4">
            <a:extLst>
              <a:ext uri="{FF2B5EF4-FFF2-40B4-BE49-F238E27FC236}">
                <a16:creationId xmlns:a16="http://schemas.microsoft.com/office/drawing/2014/main" id="{1923D9FD-66F1-B9EE-EBDA-272C818510BE}"/>
              </a:ext>
            </a:extLst>
          </p:cNvPr>
          <p:cNvSpPr>
            <a:spLocks noGrp="1"/>
          </p:cNvSpPr>
          <p:nvPr>
            <p:ph type="sldNum" sz="quarter" idx="12"/>
          </p:nvPr>
        </p:nvSpPr>
        <p:spPr/>
        <p:txBody>
          <a:bodyPr/>
          <a:lstStyle/>
          <a:p>
            <a:pPr>
              <a:defRPr/>
            </a:pPr>
            <a:fld id="{E420D319-DD93-554E-8F0D-BBCEB2ABB842}" type="slidenum">
              <a:rPr lang="en-GB" altLang="en-US" smtClean="0"/>
              <a:pPr>
                <a:defRPr/>
              </a:pPr>
              <a:t>43</a:t>
            </a:fld>
            <a:endParaRPr lang="en-GB" altLang="en-US"/>
          </a:p>
        </p:txBody>
      </p:sp>
    </p:spTree>
    <p:extLst>
      <p:ext uri="{BB962C8B-B14F-4D97-AF65-F5344CB8AC3E}">
        <p14:creationId xmlns:p14="http://schemas.microsoft.com/office/powerpoint/2010/main" val="185166420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1061</TotalTime>
  <Words>3258</Words>
  <Application>Microsoft Office PowerPoint</Application>
  <PresentationFormat>On-screen Show (4:3)</PresentationFormat>
  <Paragraphs>279</Paragraphs>
  <Slides>43</Slides>
  <Notes>12</Notes>
  <HiddenSlides>0</HiddenSlides>
  <MMClips>1</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43</vt:i4>
      </vt:variant>
    </vt:vector>
  </HeadingPairs>
  <TitlesOfParts>
    <vt:vector size="55" baseType="lpstr">
      <vt:lpstr>ADLaM Display</vt:lpstr>
      <vt:lpstr>Arial</vt:lpstr>
      <vt:lpstr>Calibri</vt:lpstr>
      <vt:lpstr>Calibri Light</vt:lpstr>
      <vt:lpstr>Myriad Pro</vt:lpstr>
      <vt:lpstr>Söhne</vt:lpstr>
      <vt:lpstr>Trade Gothic W01 Bold 2</vt:lpstr>
      <vt:lpstr>Trade Gothic W01 Roman</vt:lpstr>
      <vt:lpstr>Verdana</vt:lpstr>
      <vt:lpstr>Wingdings</vt:lpstr>
      <vt:lpstr>20140311PresentationUWTSDTemplate</vt:lpstr>
      <vt:lpstr>1_Office Theme</vt:lpstr>
      <vt:lpstr>LCBB4014  Accounting and Finance  Week 4 – Session 1 </vt:lpstr>
      <vt:lpstr>Objectives of the session</vt:lpstr>
      <vt:lpstr>PowerPoint Presentation</vt:lpstr>
      <vt:lpstr>Defining finance</vt:lpstr>
      <vt:lpstr>Defining accounting</vt:lpstr>
      <vt:lpstr>Users of finance and accounting information</vt:lpstr>
      <vt:lpstr>Importance of accounting and finance in business</vt:lpstr>
      <vt:lpstr>The finance and accounting activities</vt:lpstr>
      <vt:lpstr>Financial management (1 of 5) </vt:lpstr>
      <vt:lpstr>Reserves (2 of 5)</vt:lpstr>
      <vt:lpstr>Loans (3 of 5)</vt:lpstr>
      <vt:lpstr>Shares (4 of 5)</vt:lpstr>
      <vt:lpstr>Government (5 of 5)</vt:lpstr>
      <vt:lpstr>Management accounting (1 of 3)</vt:lpstr>
      <vt:lpstr>Costing (2 of 3)</vt:lpstr>
      <vt:lpstr>Investment appraisal (3 of 3)</vt:lpstr>
      <vt:lpstr>Differences between financial accounting and management accounting</vt:lpstr>
      <vt:lpstr>Financial reporting (1 of 2)</vt:lpstr>
      <vt:lpstr>Users of financial reports (2 of 2)</vt:lpstr>
      <vt:lpstr>Activity 1</vt:lpstr>
      <vt:lpstr>Activity 2</vt:lpstr>
      <vt:lpstr>PowerPoint Presentation</vt:lpstr>
      <vt:lpstr>Financial information reporting (1 of 3)</vt:lpstr>
      <vt:lpstr>Financial information reporting (2 of 3)</vt:lpstr>
      <vt:lpstr>Financial information reporting (3 of 3)</vt:lpstr>
      <vt:lpstr>Statement of cash flow (1 of 3)</vt:lpstr>
      <vt:lpstr>Statement of cash flow (1 of 3)</vt:lpstr>
      <vt:lpstr>PowerPoint Presentation</vt:lpstr>
      <vt:lpstr>Balance sheet (1 of 10) </vt:lpstr>
      <vt:lpstr>Assets (2 of 10) </vt:lpstr>
      <vt:lpstr>Current assets (3 of 10) </vt:lpstr>
      <vt:lpstr>Non-current assets or fixed assets  (4 of 10) </vt:lpstr>
      <vt:lpstr>Non-current assets or fixed assets  (5 of 10) </vt:lpstr>
      <vt:lpstr>Liabilities (6 of 10) </vt:lpstr>
      <vt:lpstr>Current liability (7 of 10) </vt:lpstr>
      <vt:lpstr>Non-current liability (8 of 10) </vt:lpstr>
      <vt:lpstr>Shareholders' Equity (9 of 10) </vt:lpstr>
      <vt:lpstr>PowerPoint Presentation</vt:lpstr>
      <vt:lpstr>Income statement (1 of 2)</vt:lpstr>
      <vt:lpstr>PowerPoint Presentation</vt:lpstr>
      <vt:lpstr>Activity 3</vt:lpstr>
      <vt:lpstr>Activity 4</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Clara Garatono</cp:lastModifiedBy>
  <cp:revision>111</cp:revision>
  <cp:lastPrinted>2018-07-02T15:32:24Z</cp:lastPrinted>
  <dcterms:created xsi:type="dcterms:W3CDTF">2002-10-07T19:43:58Z</dcterms:created>
  <dcterms:modified xsi:type="dcterms:W3CDTF">2024-10-13T20:20:12Z</dcterms:modified>
</cp:coreProperties>
</file>