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7" d="100"/>
          <a:sy n="77" d="100"/>
        </p:scale>
        <p:origin x="91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iya Stancheva" userId="11ef900fd7ef4a36" providerId="LiveId" clId="{212F934A-7230-4803-AEDC-9C7F2D147F0F}"/>
    <pc:docChg chg="custSel modSld sldOrd">
      <pc:chgData name="Silviya Stancheva" userId="11ef900fd7ef4a36" providerId="LiveId" clId="{212F934A-7230-4803-AEDC-9C7F2D147F0F}" dt="2025-11-15T20:37:49.077" v="158" actId="14100"/>
      <pc:docMkLst>
        <pc:docMk/>
      </pc:docMkLst>
      <pc:sldChg chg="modSp mod">
        <pc:chgData name="Silviya Stancheva" userId="11ef900fd7ef4a36" providerId="LiveId" clId="{212F934A-7230-4803-AEDC-9C7F2D147F0F}" dt="2025-11-15T20:13:02.959" v="57" actId="114"/>
        <pc:sldMkLst>
          <pc:docMk/>
          <pc:sldMk cId="718819551" sldId="256"/>
        </pc:sldMkLst>
        <pc:spChg chg="mod">
          <ac:chgData name="Silviya Stancheva" userId="11ef900fd7ef4a36" providerId="LiveId" clId="{212F934A-7230-4803-AEDC-9C7F2D147F0F}" dt="2025-11-15T20:12:45.463" v="56" actId="114"/>
          <ac:spMkLst>
            <pc:docMk/>
            <pc:sldMk cId="718819551" sldId="256"/>
            <ac:spMk id="2" creationId="{CDAE0622-24C8-26DA-839D-6097D0D5D24A}"/>
          </ac:spMkLst>
        </pc:spChg>
        <pc:spChg chg="mod">
          <ac:chgData name="Silviya Stancheva" userId="11ef900fd7ef4a36" providerId="LiveId" clId="{212F934A-7230-4803-AEDC-9C7F2D147F0F}" dt="2025-11-15T20:13:02.959" v="57" actId="114"/>
          <ac:spMkLst>
            <pc:docMk/>
            <pc:sldMk cId="718819551" sldId="256"/>
            <ac:spMk id="3" creationId="{0C9FA2D3-84DF-9664-5F45-6ADF25467FCB}"/>
          </ac:spMkLst>
        </pc:spChg>
      </pc:sldChg>
      <pc:sldChg chg="modSp mod">
        <pc:chgData name="Silviya Stancheva" userId="11ef900fd7ef4a36" providerId="LiveId" clId="{212F934A-7230-4803-AEDC-9C7F2D147F0F}" dt="2025-11-15T20:17:37.047" v="68" actId="255"/>
        <pc:sldMkLst>
          <pc:docMk/>
          <pc:sldMk cId="1135680248" sldId="257"/>
        </pc:sldMkLst>
        <pc:spChg chg="mod">
          <ac:chgData name="Silviya Stancheva" userId="11ef900fd7ef4a36" providerId="LiveId" clId="{212F934A-7230-4803-AEDC-9C7F2D147F0F}" dt="2025-11-15T20:17:37.047" v="68" actId="255"/>
          <ac:spMkLst>
            <pc:docMk/>
            <pc:sldMk cId="1135680248" sldId="257"/>
            <ac:spMk id="2" creationId="{1F816D5C-2400-9968-F571-02EAD2629C8D}"/>
          </ac:spMkLst>
        </pc:spChg>
        <pc:spChg chg="mod">
          <ac:chgData name="Silviya Stancheva" userId="11ef900fd7ef4a36" providerId="LiveId" clId="{212F934A-7230-4803-AEDC-9C7F2D147F0F}" dt="2025-11-15T20:16:03.932" v="66" actId="1076"/>
          <ac:spMkLst>
            <pc:docMk/>
            <pc:sldMk cId="1135680248" sldId="257"/>
            <ac:spMk id="3" creationId="{96318183-4814-3118-73F3-2442B6D5A96A}"/>
          </ac:spMkLst>
        </pc:spChg>
      </pc:sldChg>
      <pc:sldChg chg="modSp mod">
        <pc:chgData name="Silviya Stancheva" userId="11ef900fd7ef4a36" providerId="LiveId" clId="{212F934A-7230-4803-AEDC-9C7F2D147F0F}" dt="2025-11-15T20:27:44.386" v="107" actId="255"/>
        <pc:sldMkLst>
          <pc:docMk/>
          <pc:sldMk cId="961207147" sldId="258"/>
        </pc:sldMkLst>
        <pc:spChg chg="mod">
          <ac:chgData name="Silviya Stancheva" userId="11ef900fd7ef4a36" providerId="LiveId" clId="{212F934A-7230-4803-AEDC-9C7F2D147F0F}" dt="2025-11-15T20:17:25.521" v="67" actId="114"/>
          <ac:spMkLst>
            <pc:docMk/>
            <pc:sldMk cId="961207147" sldId="258"/>
            <ac:spMk id="2" creationId="{7C0A69FF-2048-E2A9-7765-E037EFD3C33A}"/>
          </ac:spMkLst>
        </pc:spChg>
        <pc:spChg chg="mod">
          <ac:chgData name="Silviya Stancheva" userId="11ef900fd7ef4a36" providerId="LiveId" clId="{212F934A-7230-4803-AEDC-9C7F2D147F0F}" dt="2025-11-15T20:27:44.386" v="107" actId="255"/>
          <ac:spMkLst>
            <pc:docMk/>
            <pc:sldMk cId="961207147" sldId="258"/>
            <ac:spMk id="3" creationId="{BBE17397-0058-D343-2AE1-566520E9C45E}"/>
          </ac:spMkLst>
        </pc:spChg>
        <pc:picChg chg="mod">
          <ac:chgData name="Silviya Stancheva" userId="11ef900fd7ef4a36" providerId="LiveId" clId="{212F934A-7230-4803-AEDC-9C7F2D147F0F}" dt="2025-11-15T20:18:24.349" v="74" actId="1076"/>
          <ac:picMkLst>
            <pc:docMk/>
            <pc:sldMk cId="961207147" sldId="258"/>
            <ac:picMk id="4" creationId="{E118D3C3-27A9-467B-6E79-A57CD94409C4}"/>
          </ac:picMkLst>
        </pc:picChg>
      </pc:sldChg>
      <pc:sldChg chg="modSp mod ord">
        <pc:chgData name="Silviya Stancheva" userId="11ef900fd7ef4a36" providerId="LiveId" clId="{212F934A-7230-4803-AEDC-9C7F2D147F0F}" dt="2025-11-15T20:27:30.983" v="106" actId="255"/>
        <pc:sldMkLst>
          <pc:docMk/>
          <pc:sldMk cId="458877818" sldId="259"/>
        </pc:sldMkLst>
        <pc:spChg chg="mod">
          <ac:chgData name="Silviya Stancheva" userId="11ef900fd7ef4a36" providerId="LiveId" clId="{212F934A-7230-4803-AEDC-9C7F2D147F0F}" dt="2025-11-15T20:20:09.463" v="79" actId="114"/>
          <ac:spMkLst>
            <pc:docMk/>
            <pc:sldMk cId="458877818" sldId="259"/>
            <ac:spMk id="2" creationId="{DAE62890-DE98-62CB-0539-1CA5FD6B0EC7}"/>
          </ac:spMkLst>
        </pc:spChg>
        <pc:spChg chg="mod">
          <ac:chgData name="Silviya Stancheva" userId="11ef900fd7ef4a36" providerId="LiveId" clId="{212F934A-7230-4803-AEDC-9C7F2D147F0F}" dt="2025-11-15T20:27:30.983" v="106" actId="255"/>
          <ac:spMkLst>
            <pc:docMk/>
            <pc:sldMk cId="458877818" sldId="259"/>
            <ac:spMk id="3" creationId="{CE2485DC-ACA5-8AC9-6DFD-570316F0C098}"/>
          </ac:spMkLst>
        </pc:spChg>
      </pc:sldChg>
      <pc:sldChg chg="modSp mod">
        <pc:chgData name="Silviya Stancheva" userId="11ef900fd7ef4a36" providerId="LiveId" clId="{212F934A-7230-4803-AEDC-9C7F2D147F0F}" dt="2025-11-15T20:27:14.419" v="105" actId="255"/>
        <pc:sldMkLst>
          <pc:docMk/>
          <pc:sldMk cId="4144336640" sldId="260"/>
        </pc:sldMkLst>
        <pc:spChg chg="mod">
          <ac:chgData name="Silviya Stancheva" userId="11ef900fd7ef4a36" providerId="LiveId" clId="{212F934A-7230-4803-AEDC-9C7F2D147F0F}" dt="2025-11-15T20:21:06.703" v="81" actId="114"/>
          <ac:spMkLst>
            <pc:docMk/>
            <pc:sldMk cId="4144336640" sldId="260"/>
            <ac:spMk id="2" creationId="{BAA97F40-4F37-5019-203E-CCC89D573C89}"/>
          </ac:spMkLst>
        </pc:spChg>
        <pc:spChg chg="mod">
          <ac:chgData name="Silviya Stancheva" userId="11ef900fd7ef4a36" providerId="LiveId" clId="{212F934A-7230-4803-AEDC-9C7F2D147F0F}" dt="2025-11-15T20:27:14.419" v="105" actId="255"/>
          <ac:spMkLst>
            <pc:docMk/>
            <pc:sldMk cId="4144336640" sldId="260"/>
            <ac:spMk id="3" creationId="{FB6CBBB8-D733-77DD-AE92-71004B89AD3D}"/>
          </ac:spMkLst>
        </pc:spChg>
        <pc:picChg chg="mod">
          <ac:chgData name="Silviya Stancheva" userId="11ef900fd7ef4a36" providerId="LiveId" clId="{212F934A-7230-4803-AEDC-9C7F2D147F0F}" dt="2025-11-15T20:22:05.163" v="85" actId="1076"/>
          <ac:picMkLst>
            <pc:docMk/>
            <pc:sldMk cId="4144336640" sldId="260"/>
            <ac:picMk id="4" creationId="{99F3D2BF-FBD9-B14A-CD5C-2EEC8A263514}"/>
          </ac:picMkLst>
        </pc:picChg>
      </pc:sldChg>
      <pc:sldChg chg="modSp mod">
        <pc:chgData name="Silviya Stancheva" userId="11ef900fd7ef4a36" providerId="LiveId" clId="{212F934A-7230-4803-AEDC-9C7F2D147F0F}" dt="2025-11-15T20:22:45.825" v="86" actId="114"/>
        <pc:sldMkLst>
          <pc:docMk/>
          <pc:sldMk cId="189896110" sldId="262"/>
        </pc:sldMkLst>
        <pc:spChg chg="mod">
          <ac:chgData name="Silviya Stancheva" userId="11ef900fd7ef4a36" providerId="LiveId" clId="{212F934A-7230-4803-AEDC-9C7F2D147F0F}" dt="2025-11-15T20:22:45.825" v="86" actId="114"/>
          <ac:spMkLst>
            <pc:docMk/>
            <pc:sldMk cId="189896110" sldId="262"/>
            <ac:spMk id="2" creationId="{D87E4F9F-8423-4503-AFA2-09E4EA131338}"/>
          </ac:spMkLst>
        </pc:spChg>
      </pc:sldChg>
      <pc:sldChg chg="modSp mod">
        <pc:chgData name="Silviya Stancheva" userId="11ef900fd7ef4a36" providerId="LiveId" clId="{212F934A-7230-4803-AEDC-9C7F2D147F0F}" dt="2025-11-15T20:26:56.139" v="104" actId="255"/>
        <pc:sldMkLst>
          <pc:docMk/>
          <pc:sldMk cId="2962353362" sldId="263"/>
        </pc:sldMkLst>
        <pc:spChg chg="mod">
          <ac:chgData name="Silviya Stancheva" userId="11ef900fd7ef4a36" providerId="LiveId" clId="{212F934A-7230-4803-AEDC-9C7F2D147F0F}" dt="2025-11-15T20:24:54.972" v="93" actId="1076"/>
          <ac:spMkLst>
            <pc:docMk/>
            <pc:sldMk cId="2962353362" sldId="263"/>
            <ac:spMk id="2" creationId="{6694B275-EE02-550D-110B-014DB5667916}"/>
          </ac:spMkLst>
        </pc:spChg>
        <pc:spChg chg="mod">
          <ac:chgData name="Silviya Stancheva" userId="11ef900fd7ef4a36" providerId="LiveId" clId="{212F934A-7230-4803-AEDC-9C7F2D147F0F}" dt="2025-11-15T20:26:56.139" v="104" actId="255"/>
          <ac:spMkLst>
            <pc:docMk/>
            <pc:sldMk cId="2962353362" sldId="263"/>
            <ac:spMk id="3" creationId="{FAD01CDB-137A-2BB3-0FB5-087F29D04F4F}"/>
          </ac:spMkLst>
        </pc:spChg>
      </pc:sldChg>
      <pc:sldChg chg="modSp mod">
        <pc:chgData name="Silviya Stancheva" userId="11ef900fd7ef4a36" providerId="LiveId" clId="{212F934A-7230-4803-AEDC-9C7F2D147F0F}" dt="2025-11-15T20:26:42.306" v="103" actId="255"/>
        <pc:sldMkLst>
          <pc:docMk/>
          <pc:sldMk cId="1776249729" sldId="264"/>
        </pc:sldMkLst>
        <pc:spChg chg="mod">
          <ac:chgData name="Silviya Stancheva" userId="11ef900fd7ef4a36" providerId="LiveId" clId="{212F934A-7230-4803-AEDC-9C7F2D147F0F}" dt="2025-11-15T20:25:26.252" v="96" actId="14100"/>
          <ac:spMkLst>
            <pc:docMk/>
            <pc:sldMk cId="1776249729" sldId="264"/>
            <ac:spMk id="2" creationId="{C2FBA043-3FD9-1FC0-61ED-703C9C3A5C9C}"/>
          </ac:spMkLst>
        </pc:spChg>
        <pc:spChg chg="mod">
          <ac:chgData name="Silviya Stancheva" userId="11ef900fd7ef4a36" providerId="LiveId" clId="{212F934A-7230-4803-AEDC-9C7F2D147F0F}" dt="2025-11-15T20:26:42.306" v="103" actId="255"/>
          <ac:spMkLst>
            <pc:docMk/>
            <pc:sldMk cId="1776249729" sldId="264"/>
            <ac:spMk id="3" creationId="{0435276D-2EDE-178D-B9A4-70DEC3E53DCD}"/>
          </ac:spMkLst>
        </pc:spChg>
      </pc:sldChg>
      <pc:sldChg chg="modSp mod">
        <pc:chgData name="Silviya Stancheva" userId="11ef900fd7ef4a36" providerId="LiveId" clId="{212F934A-7230-4803-AEDC-9C7F2D147F0F}" dt="2025-11-15T20:29:12.997" v="113" actId="12"/>
        <pc:sldMkLst>
          <pc:docMk/>
          <pc:sldMk cId="3293753710" sldId="265"/>
        </pc:sldMkLst>
        <pc:spChg chg="mod">
          <ac:chgData name="Silviya Stancheva" userId="11ef900fd7ef4a36" providerId="LiveId" clId="{212F934A-7230-4803-AEDC-9C7F2D147F0F}" dt="2025-11-15T20:28:39.727" v="111" actId="1076"/>
          <ac:spMkLst>
            <pc:docMk/>
            <pc:sldMk cId="3293753710" sldId="265"/>
            <ac:spMk id="2" creationId="{65A04404-3E0B-A2FC-8DE5-7EBFBFD94768}"/>
          </ac:spMkLst>
        </pc:spChg>
        <pc:spChg chg="mod">
          <ac:chgData name="Silviya Stancheva" userId="11ef900fd7ef4a36" providerId="LiveId" clId="{212F934A-7230-4803-AEDC-9C7F2D147F0F}" dt="2025-11-15T20:29:12.997" v="113" actId="12"/>
          <ac:spMkLst>
            <pc:docMk/>
            <pc:sldMk cId="3293753710" sldId="265"/>
            <ac:spMk id="3" creationId="{A667BB91-1E14-AE11-FD75-54788FD4B4D3}"/>
          </ac:spMkLst>
        </pc:spChg>
      </pc:sldChg>
      <pc:sldChg chg="modSp mod">
        <pc:chgData name="Silviya Stancheva" userId="11ef900fd7ef4a36" providerId="LiveId" clId="{212F934A-7230-4803-AEDC-9C7F2D147F0F}" dt="2025-11-15T20:30:44.345" v="123" actId="1076"/>
        <pc:sldMkLst>
          <pc:docMk/>
          <pc:sldMk cId="1519620872" sldId="266"/>
        </pc:sldMkLst>
        <pc:spChg chg="mod">
          <ac:chgData name="Silviya Stancheva" userId="11ef900fd7ef4a36" providerId="LiveId" clId="{212F934A-7230-4803-AEDC-9C7F2D147F0F}" dt="2025-11-15T20:29:58.806" v="117" actId="114"/>
          <ac:spMkLst>
            <pc:docMk/>
            <pc:sldMk cId="1519620872" sldId="266"/>
            <ac:spMk id="2" creationId="{C608202B-ADDC-80E5-9D3E-7E414BA9AA80}"/>
          </ac:spMkLst>
        </pc:spChg>
        <pc:spChg chg="mod">
          <ac:chgData name="Silviya Stancheva" userId="11ef900fd7ef4a36" providerId="LiveId" clId="{212F934A-7230-4803-AEDC-9C7F2D147F0F}" dt="2025-11-15T20:30:39.048" v="122" actId="14100"/>
          <ac:spMkLst>
            <pc:docMk/>
            <pc:sldMk cId="1519620872" sldId="266"/>
            <ac:spMk id="3" creationId="{7D47A434-0498-981F-4565-926C9DAE8579}"/>
          </ac:spMkLst>
        </pc:spChg>
        <pc:picChg chg="mod">
          <ac:chgData name="Silviya Stancheva" userId="11ef900fd7ef4a36" providerId="LiveId" clId="{212F934A-7230-4803-AEDC-9C7F2D147F0F}" dt="2025-11-15T20:30:44.345" v="123" actId="1076"/>
          <ac:picMkLst>
            <pc:docMk/>
            <pc:sldMk cId="1519620872" sldId="266"/>
            <ac:picMk id="4" creationId="{E62A295F-4B12-C9A5-7B61-ECED116A1B3C}"/>
          </ac:picMkLst>
        </pc:picChg>
      </pc:sldChg>
      <pc:sldChg chg="modSp mod">
        <pc:chgData name="Silviya Stancheva" userId="11ef900fd7ef4a36" providerId="LiveId" clId="{212F934A-7230-4803-AEDC-9C7F2D147F0F}" dt="2025-11-15T20:32:06.202" v="132" actId="1076"/>
        <pc:sldMkLst>
          <pc:docMk/>
          <pc:sldMk cId="1413719163" sldId="267"/>
        </pc:sldMkLst>
        <pc:spChg chg="mod">
          <ac:chgData name="Silviya Stancheva" userId="11ef900fd7ef4a36" providerId="LiveId" clId="{212F934A-7230-4803-AEDC-9C7F2D147F0F}" dt="2025-11-15T20:31:24.482" v="127" actId="1076"/>
          <ac:spMkLst>
            <pc:docMk/>
            <pc:sldMk cId="1413719163" sldId="267"/>
            <ac:spMk id="2" creationId="{7B84C748-37B7-08E6-E376-D2CEA409A2E1}"/>
          </ac:spMkLst>
        </pc:spChg>
        <pc:spChg chg="mod">
          <ac:chgData name="Silviya Stancheva" userId="11ef900fd7ef4a36" providerId="LiveId" clId="{212F934A-7230-4803-AEDC-9C7F2D147F0F}" dt="2025-11-15T20:32:00.364" v="131" actId="27636"/>
          <ac:spMkLst>
            <pc:docMk/>
            <pc:sldMk cId="1413719163" sldId="267"/>
            <ac:spMk id="3" creationId="{E8215E73-0E8E-26CD-EA92-63751BB38A35}"/>
          </ac:spMkLst>
        </pc:spChg>
        <pc:picChg chg="mod">
          <ac:chgData name="Silviya Stancheva" userId="11ef900fd7ef4a36" providerId="LiveId" clId="{212F934A-7230-4803-AEDC-9C7F2D147F0F}" dt="2025-11-15T20:32:06.202" v="132" actId="1076"/>
          <ac:picMkLst>
            <pc:docMk/>
            <pc:sldMk cId="1413719163" sldId="267"/>
            <ac:picMk id="4" creationId="{203A3A15-C137-EC2A-30FD-4513246858CC}"/>
          </ac:picMkLst>
        </pc:picChg>
      </pc:sldChg>
      <pc:sldChg chg="modSp mod">
        <pc:chgData name="Silviya Stancheva" userId="11ef900fd7ef4a36" providerId="LiveId" clId="{212F934A-7230-4803-AEDC-9C7F2D147F0F}" dt="2025-11-15T20:33:52.522" v="142" actId="12"/>
        <pc:sldMkLst>
          <pc:docMk/>
          <pc:sldMk cId="3086616424" sldId="268"/>
        </pc:sldMkLst>
        <pc:spChg chg="mod">
          <ac:chgData name="Silviya Stancheva" userId="11ef900fd7ef4a36" providerId="LiveId" clId="{212F934A-7230-4803-AEDC-9C7F2D147F0F}" dt="2025-11-15T20:32:56.169" v="136" actId="1076"/>
          <ac:spMkLst>
            <pc:docMk/>
            <pc:sldMk cId="3086616424" sldId="268"/>
            <ac:spMk id="2" creationId="{C9A3ACDE-BD21-91EE-FAA4-A08BC53FA5DD}"/>
          </ac:spMkLst>
        </pc:spChg>
        <pc:spChg chg="mod">
          <ac:chgData name="Silviya Stancheva" userId="11ef900fd7ef4a36" providerId="LiveId" clId="{212F934A-7230-4803-AEDC-9C7F2D147F0F}" dt="2025-11-15T20:33:52.522" v="142" actId="12"/>
          <ac:spMkLst>
            <pc:docMk/>
            <pc:sldMk cId="3086616424" sldId="268"/>
            <ac:spMk id="3" creationId="{7569F3AE-7370-5631-2B7D-AFC5BB055FA2}"/>
          </ac:spMkLst>
        </pc:spChg>
        <pc:picChg chg="mod">
          <ac:chgData name="Silviya Stancheva" userId="11ef900fd7ef4a36" providerId="LiveId" clId="{212F934A-7230-4803-AEDC-9C7F2D147F0F}" dt="2025-11-15T20:33:25.238" v="140" actId="1076"/>
          <ac:picMkLst>
            <pc:docMk/>
            <pc:sldMk cId="3086616424" sldId="268"/>
            <ac:picMk id="4" creationId="{DFCC7BF2-98D0-CA70-8E2B-1A8A33220375}"/>
          </ac:picMkLst>
        </pc:picChg>
      </pc:sldChg>
      <pc:sldChg chg="modSp mod">
        <pc:chgData name="Silviya Stancheva" userId="11ef900fd7ef4a36" providerId="LiveId" clId="{212F934A-7230-4803-AEDC-9C7F2D147F0F}" dt="2025-11-15T20:34:32.198" v="144" actId="114"/>
        <pc:sldMkLst>
          <pc:docMk/>
          <pc:sldMk cId="1014410731" sldId="269"/>
        </pc:sldMkLst>
        <pc:spChg chg="mod">
          <ac:chgData name="Silviya Stancheva" userId="11ef900fd7ef4a36" providerId="LiveId" clId="{212F934A-7230-4803-AEDC-9C7F2D147F0F}" dt="2025-11-15T20:34:32.198" v="144" actId="114"/>
          <ac:spMkLst>
            <pc:docMk/>
            <pc:sldMk cId="1014410731" sldId="269"/>
            <ac:spMk id="2" creationId="{86FC9B17-3EA9-E33E-7E55-330B16AEB795}"/>
          </ac:spMkLst>
        </pc:spChg>
      </pc:sldChg>
      <pc:sldChg chg="modSp mod">
        <pc:chgData name="Silviya Stancheva" userId="11ef900fd7ef4a36" providerId="LiveId" clId="{212F934A-7230-4803-AEDC-9C7F2D147F0F}" dt="2025-11-15T20:35:42.605" v="149" actId="1076"/>
        <pc:sldMkLst>
          <pc:docMk/>
          <pc:sldMk cId="651632257" sldId="270"/>
        </pc:sldMkLst>
        <pc:spChg chg="mod">
          <ac:chgData name="Silviya Stancheva" userId="11ef900fd7ef4a36" providerId="LiveId" clId="{212F934A-7230-4803-AEDC-9C7F2D147F0F}" dt="2025-11-15T20:35:17.546" v="148" actId="14100"/>
          <ac:spMkLst>
            <pc:docMk/>
            <pc:sldMk cId="651632257" sldId="270"/>
            <ac:spMk id="2" creationId="{EFADFA66-E6FC-04F2-6BE0-B7D8730B615A}"/>
          </ac:spMkLst>
        </pc:spChg>
        <pc:picChg chg="mod">
          <ac:chgData name="Silviya Stancheva" userId="11ef900fd7ef4a36" providerId="LiveId" clId="{212F934A-7230-4803-AEDC-9C7F2D147F0F}" dt="2025-11-15T20:35:42.605" v="149" actId="1076"/>
          <ac:picMkLst>
            <pc:docMk/>
            <pc:sldMk cId="651632257" sldId="270"/>
            <ac:picMk id="8" creationId="{80CAE49D-66AC-BADB-B053-28585BCE1162}"/>
          </ac:picMkLst>
        </pc:picChg>
      </pc:sldChg>
      <pc:sldChg chg="modSp mod">
        <pc:chgData name="Silviya Stancheva" userId="11ef900fd7ef4a36" providerId="LiveId" clId="{212F934A-7230-4803-AEDC-9C7F2D147F0F}" dt="2025-11-15T20:36:02.996" v="150" actId="114"/>
        <pc:sldMkLst>
          <pc:docMk/>
          <pc:sldMk cId="2052039876" sldId="271"/>
        </pc:sldMkLst>
        <pc:spChg chg="mod">
          <ac:chgData name="Silviya Stancheva" userId="11ef900fd7ef4a36" providerId="LiveId" clId="{212F934A-7230-4803-AEDC-9C7F2D147F0F}" dt="2025-11-15T20:36:02.996" v="150" actId="114"/>
          <ac:spMkLst>
            <pc:docMk/>
            <pc:sldMk cId="2052039876" sldId="271"/>
            <ac:spMk id="2" creationId="{C5593864-53DA-DB77-3EF7-F0BE9DFB7566}"/>
          </ac:spMkLst>
        </pc:spChg>
      </pc:sldChg>
      <pc:sldChg chg="modSp mod">
        <pc:chgData name="Silviya Stancheva" userId="11ef900fd7ef4a36" providerId="LiveId" clId="{212F934A-7230-4803-AEDC-9C7F2D147F0F}" dt="2025-11-15T20:37:12.118" v="155" actId="14100"/>
        <pc:sldMkLst>
          <pc:docMk/>
          <pc:sldMk cId="1743716360" sldId="272"/>
        </pc:sldMkLst>
        <pc:spChg chg="mod">
          <ac:chgData name="Silviya Stancheva" userId="11ef900fd7ef4a36" providerId="LiveId" clId="{212F934A-7230-4803-AEDC-9C7F2D147F0F}" dt="2025-11-15T20:37:04.416" v="154" actId="1076"/>
          <ac:spMkLst>
            <pc:docMk/>
            <pc:sldMk cId="1743716360" sldId="272"/>
            <ac:spMk id="2" creationId="{F84FAF00-696F-F9DB-FF01-06F10853A70B}"/>
          </ac:spMkLst>
        </pc:spChg>
        <pc:spChg chg="mod">
          <ac:chgData name="Silviya Stancheva" userId="11ef900fd7ef4a36" providerId="LiveId" clId="{212F934A-7230-4803-AEDC-9C7F2D147F0F}" dt="2025-11-15T20:37:12.118" v="155" actId="14100"/>
          <ac:spMkLst>
            <pc:docMk/>
            <pc:sldMk cId="1743716360" sldId="272"/>
            <ac:spMk id="3" creationId="{05E4E33B-EC09-A03C-B6CD-BE5715B62D34}"/>
          </ac:spMkLst>
        </pc:spChg>
      </pc:sldChg>
      <pc:sldChg chg="modSp mod">
        <pc:chgData name="Silviya Stancheva" userId="11ef900fd7ef4a36" providerId="LiveId" clId="{212F934A-7230-4803-AEDC-9C7F2D147F0F}" dt="2025-11-15T20:37:49.077" v="158" actId="14100"/>
        <pc:sldMkLst>
          <pc:docMk/>
          <pc:sldMk cId="10615067" sldId="273"/>
        </pc:sldMkLst>
        <pc:spChg chg="mod">
          <ac:chgData name="Silviya Stancheva" userId="11ef900fd7ef4a36" providerId="LiveId" clId="{212F934A-7230-4803-AEDC-9C7F2D147F0F}" dt="2025-11-15T20:37:49.077" v="158" actId="14100"/>
          <ac:spMkLst>
            <pc:docMk/>
            <pc:sldMk cId="10615067" sldId="273"/>
            <ac:spMk id="2" creationId="{CC6E3EEF-8EE8-76AD-EC87-488735A6432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A7760F-63F9-4180-BD9F-C799C65AF8F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D99EEB7-B896-42F0-B02E-E9B7E63F9C7F}">
      <dgm:prSet phldrT="[Text]" phldr="0" custT="1"/>
      <dgm:spPr>
        <a:solidFill>
          <a:schemeClr val="accent5">
            <a:lumMod val="75000"/>
          </a:schemeClr>
        </a:solidFill>
        <a:effectLst>
          <a:outerShdw blurRad="76200" dir="18900000" sy="23000" kx="-1200000" algn="bl" rotWithShape="0">
            <a:prstClr val="black">
              <a:alpha val="20000"/>
            </a:prstClr>
          </a:outerShdw>
        </a:effectLst>
      </dgm:spPr>
      <dgm:t>
        <a:bodyPr/>
        <a:lstStyle/>
        <a:p>
          <a:r>
            <a:rPr lang="en-GB" sz="2400" dirty="0"/>
            <a:t>Misunderstanding of Indirect Messages</a:t>
          </a:r>
        </a:p>
      </dgm:t>
    </dgm:pt>
    <dgm:pt modelId="{D9838E64-7DA8-485D-B140-F42ADFFAFA86}" type="parTrans" cxnId="{008FA1E6-F63C-4BF7-B30E-3841E00CB0FE}">
      <dgm:prSet/>
      <dgm:spPr/>
      <dgm:t>
        <a:bodyPr/>
        <a:lstStyle/>
        <a:p>
          <a:endParaRPr lang="en-GB"/>
        </a:p>
      </dgm:t>
    </dgm:pt>
    <dgm:pt modelId="{EC4730B2-555F-4413-A6E3-56C620837EE4}" type="sibTrans" cxnId="{008FA1E6-F63C-4BF7-B30E-3841E00CB0FE}">
      <dgm:prSet/>
      <dgm:spPr/>
      <dgm:t>
        <a:bodyPr/>
        <a:lstStyle/>
        <a:p>
          <a:endParaRPr lang="en-GB"/>
        </a:p>
      </dgm:t>
    </dgm:pt>
    <dgm:pt modelId="{6DBAC920-2B25-4EF2-A318-15DE0973390D}">
      <dgm:prSet phldrT="[Text]" phldr="0"/>
      <dgm:spPr>
        <a:effectLst>
          <a:outerShdw blurRad="76200" dir="18900000" sy="23000" kx="-1200000" algn="bl" rotWithShape="0">
            <a:prstClr val="black">
              <a:alpha val="20000"/>
            </a:prstClr>
          </a:outerShdw>
        </a:effectLst>
      </dgm:spPr>
      <dgm:t>
        <a:bodyPr/>
        <a:lstStyle/>
        <a:p>
          <a:r>
            <a:rPr lang="en-GB" dirty="0"/>
            <a:t>Decision-Making Pace and Consensus Building</a:t>
          </a:r>
        </a:p>
      </dgm:t>
    </dgm:pt>
    <dgm:pt modelId="{E4F3DFFB-A247-4762-85EB-33CBB9929873}" type="parTrans" cxnId="{A7FA0D92-553C-43C9-9958-385B006B9950}">
      <dgm:prSet/>
      <dgm:spPr/>
      <dgm:t>
        <a:bodyPr/>
        <a:lstStyle/>
        <a:p>
          <a:endParaRPr lang="en-GB"/>
        </a:p>
      </dgm:t>
    </dgm:pt>
    <dgm:pt modelId="{4239D722-4F56-4FE0-90AB-EC7E8C9C5EF6}" type="sibTrans" cxnId="{A7FA0D92-553C-43C9-9958-385B006B9950}">
      <dgm:prSet/>
      <dgm:spPr/>
      <dgm:t>
        <a:bodyPr/>
        <a:lstStyle/>
        <a:p>
          <a:endParaRPr lang="en-GB"/>
        </a:p>
      </dgm:t>
    </dgm:pt>
    <dgm:pt modelId="{8CCFF6A8-AE2C-4509-806D-919725E2DA1C}">
      <dgm:prSet phldrT="[Text]" phldr="0"/>
      <dgm:spPr>
        <a:solidFill>
          <a:schemeClr val="tx2">
            <a:lumMod val="50000"/>
            <a:lumOff val="50000"/>
          </a:schemeClr>
        </a:solidFill>
        <a:effectLst>
          <a:outerShdw blurRad="76200" dir="18900000" sy="23000" kx="-1200000" algn="bl" rotWithShape="0">
            <a:prstClr val="black">
              <a:alpha val="20000"/>
            </a:prstClr>
          </a:outerShdw>
        </a:effectLst>
      </dgm:spPr>
      <dgm:t>
        <a:bodyPr/>
        <a:lstStyle/>
        <a:p>
          <a:r>
            <a:rPr lang="en-GB" dirty="0"/>
            <a:t>Feedback and Conflict Resolution</a:t>
          </a:r>
        </a:p>
      </dgm:t>
    </dgm:pt>
    <dgm:pt modelId="{E4F56F6F-CB6F-4CD9-8999-7A1DC8C19F3B}" type="parTrans" cxnId="{9AD1BF82-D6F1-4D9C-97B1-40DFAE2A3715}">
      <dgm:prSet/>
      <dgm:spPr/>
      <dgm:t>
        <a:bodyPr/>
        <a:lstStyle/>
        <a:p>
          <a:endParaRPr lang="en-GB"/>
        </a:p>
      </dgm:t>
    </dgm:pt>
    <dgm:pt modelId="{3715D715-0BC9-4487-97F8-BC02A0DE7F48}" type="sibTrans" cxnId="{9AD1BF82-D6F1-4D9C-97B1-40DFAE2A3715}">
      <dgm:prSet/>
      <dgm:spPr/>
      <dgm:t>
        <a:bodyPr/>
        <a:lstStyle/>
        <a:p>
          <a:endParaRPr lang="en-GB"/>
        </a:p>
      </dgm:t>
    </dgm:pt>
    <dgm:pt modelId="{9E4CCADF-E159-4F41-A714-EC54192B3023}">
      <dgm:prSet phldrT="[Text]" phldr="0"/>
      <dgm:spPr>
        <a:solidFill>
          <a:schemeClr val="tx2">
            <a:lumMod val="75000"/>
            <a:lumOff val="25000"/>
          </a:schemeClr>
        </a:solidFill>
        <a:effectLst>
          <a:outerShdw blurRad="76200" dir="18900000" sy="23000" kx="-1200000" algn="bl" rotWithShape="0">
            <a:prstClr val="black">
              <a:alpha val="20000"/>
            </a:prstClr>
          </a:outerShdw>
        </a:effectLst>
      </dgm:spPr>
      <dgm:t>
        <a:bodyPr/>
        <a:lstStyle/>
        <a:p>
          <a:r>
            <a:rPr lang="en-GB" dirty="0"/>
            <a:t>Language and Translation Barriers </a:t>
          </a:r>
        </a:p>
      </dgm:t>
    </dgm:pt>
    <dgm:pt modelId="{1CE4E103-0679-4083-862E-AB5AF2DB850B}" type="parTrans" cxnId="{491BDA4D-3ADC-4FF0-97C5-0380402A9AC5}">
      <dgm:prSet/>
      <dgm:spPr/>
      <dgm:t>
        <a:bodyPr/>
        <a:lstStyle/>
        <a:p>
          <a:endParaRPr lang="en-GB"/>
        </a:p>
      </dgm:t>
    </dgm:pt>
    <dgm:pt modelId="{498675FC-A3A3-4F89-B844-08FACDC6E65C}" type="sibTrans" cxnId="{491BDA4D-3ADC-4FF0-97C5-0380402A9AC5}">
      <dgm:prSet/>
      <dgm:spPr/>
      <dgm:t>
        <a:bodyPr/>
        <a:lstStyle/>
        <a:p>
          <a:endParaRPr lang="en-GB"/>
        </a:p>
      </dgm:t>
    </dgm:pt>
    <dgm:pt modelId="{A99E64CF-6E8B-4DA8-B495-39DFA7A2B990}">
      <dgm:prSet phldrT="[Text]" phldr="0"/>
      <dgm:spPr>
        <a:solidFill>
          <a:schemeClr val="accent1">
            <a:lumMod val="75000"/>
          </a:schemeClr>
        </a:solidFill>
        <a:effectLst>
          <a:outerShdw blurRad="76200" dir="18900000" sy="23000" kx="-1200000" algn="bl" rotWithShape="0">
            <a:prstClr val="black">
              <a:alpha val="20000"/>
            </a:prstClr>
          </a:outerShdw>
        </a:effectLst>
      </dgm:spPr>
      <dgm:t>
        <a:bodyPr/>
        <a:lstStyle/>
        <a:p>
          <a:r>
            <a:rPr lang="en-GB" dirty="0"/>
            <a:t>Gender and Generation Gaps</a:t>
          </a:r>
        </a:p>
      </dgm:t>
    </dgm:pt>
    <dgm:pt modelId="{5CD9BD12-2363-47F3-8DD0-BC4EF210AC68}" type="parTrans" cxnId="{0753B1E2-E154-4729-B100-E4BB89ED78F6}">
      <dgm:prSet/>
      <dgm:spPr/>
      <dgm:t>
        <a:bodyPr/>
        <a:lstStyle/>
        <a:p>
          <a:endParaRPr lang="en-GB"/>
        </a:p>
      </dgm:t>
    </dgm:pt>
    <dgm:pt modelId="{4A44BC03-DD01-453E-BC13-D6A2167494BF}" type="sibTrans" cxnId="{0753B1E2-E154-4729-B100-E4BB89ED78F6}">
      <dgm:prSet/>
      <dgm:spPr/>
      <dgm:t>
        <a:bodyPr/>
        <a:lstStyle/>
        <a:p>
          <a:endParaRPr lang="en-GB"/>
        </a:p>
      </dgm:t>
    </dgm:pt>
    <dgm:pt modelId="{E935D1B1-D638-48FA-83DF-9842DA791871}" type="pres">
      <dgm:prSet presAssocID="{3FA7760F-63F9-4180-BD9F-C799C65AF8F5}" presName="diagram" presStyleCnt="0">
        <dgm:presLayoutVars>
          <dgm:dir/>
          <dgm:resizeHandles val="exact"/>
        </dgm:presLayoutVars>
      </dgm:prSet>
      <dgm:spPr/>
    </dgm:pt>
    <dgm:pt modelId="{42651503-E830-4C66-B3AE-D37347C16A08}" type="pres">
      <dgm:prSet presAssocID="{1D99EEB7-B896-42F0-B02E-E9B7E63F9C7F}" presName="node" presStyleLbl="node1" presStyleIdx="0" presStyleCnt="5">
        <dgm:presLayoutVars>
          <dgm:bulletEnabled val="1"/>
        </dgm:presLayoutVars>
      </dgm:prSet>
      <dgm:spPr/>
    </dgm:pt>
    <dgm:pt modelId="{429AC4F7-4AFC-4998-9FF1-A76B7A00759F}" type="pres">
      <dgm:prSet presAssocID="{EC4730B2-555F-4413-A6E3-56C620837EE4}" presName="sibTrans" presStyleCnt="0"/>
      <dgm:spPr/>
    </dgm:pt>
    <dgm:pt modelId="{F4BF546F-C400-4884-996C-0259F2C863D6}" type="pres">
      <dgm:prSet presAssocID="{6DBAC920-2B25-4EF2-A318-15DE0973390D}" presName="node" presStyleLbl="node1" presStyleIdx="1" presStyleCnt="5">
        <dgm:presLayoutVars>
          <dgm:bulletEnabled val="1"/>
        </dgm:presLayoutVars>
      </dgm:prSet>
      <dgm:spPr/>
    </dgm:pt>
    <dgm:pt modelId="{E1EE8BFD-945D-439B-904B-F7C84923B894}" type="pres">
      <dgm:prSet presAssocID="{4239D722-4F56-4FE0-90AB-EC7E8C9C5EF6}" presName="sibTrans" presStyleCnt="0"/>
      <dgm:spPr/>
    </dgm:pt>
    <dgm:pt modelId="{18E502D3-2DDF-44A8-A9B0-86770E0DFC96}" type="pres">
      <dgm:prSet presAssocID="{8CCFF6A8-AE2C-4509-806D-919725E2DA1C}" presName="node" presStyleLbl="node1" presStyleIdx="2" presStyleCnt="5">
        <dgm:presLayoutVars>
          <dgm:bulletEnabled val="1"/>
        </dgm:presLayoutVars>
      </dgm:prSet>
      <dgm:spPr/>
    </dgm:pt>
    <dgm:pt modelId="{F6D58E6F-7642-4020-B73C-BBB6A024E1C8}" type="pres">
      <dgm:prSet presAssocID="{3715D715-0BC9-4487-97F8-BC02A0DE7F48}" presName="sibTrans" presStyleCnt="0"/>
      <dgm:spPr/>
    </dgm:pt>
    <dgm:pt modelId="{BFDAB005-07F9-4790-A5F4-15558AC21D31}" type="pres">
      <dgm:prSet presAssocID="{9E4CCADF-E159-4F41-A714-EC54192B3023}" presName="node" presStyleLbl="node1" presStyleIdx="3" presStyleCnt="5">
        <dgm:presLayoutVars>
          <dgm:bulletEnabled val="1"/>
        </dgm:presLayoutVars>
      </dgm:prSet>
      <dgm:spPr/>
    </dgm:pt>
    <dgm:pt modelId="{1E736E17-79A9-4914-B6AB-6DB9488F5AB2}" type="pres">
      <dgm:prSet presAssocID="{498675FC-A3A3-4F89-B844-08FACDC6E65C}" presName="sibTrans" presStyleCnt="0"/>
      <dgm:spPr/>
    </dgm:pt>
    <dgm:pt modelId="{E90546F5-66C9-4BE9-8079-981E5B60FA1E}" type="pres">
      <dgm:prSet presAssocID="{A99E64CF-6E8B-4DA8-B495-39DFA7A2B990}" presName="node" presStyleLbl="node1" presStyleIdx="4" presStyleCnt="5">
        <dgm:presLayoutVars>
          <dgm:bulletEnabled val="1"/>
        </dgm:presLayoutVars>
      </dgm:prSet>
      <dgm:spPr/>
    </dgm:pt>
  </dgm:ptLst>
  <dgm:cxnLst>
    <dgm:cxn modelId="{BBD17568-9C07-46F5-97A3-B3170682972B}" type="presOf" srcId="{9E4CCADF-E159-4F41-A714-EC54192B3023}" destId="{BFDAB005-07F9-4790-A5F4-15558AC21D31}" srcOrd="0" destOrd="0" presId="urn:microsoft.com/office/officeart/2005/8/layout/default"/>
    <dgm:cxn modelId="{491BDA4D-3ADC-4FF0-97C5-0380402A9AC5}" srcId="{3FA7760F-63F9-4180-BD9F-C799C65AF8F5}" destId="{9E4CCADF-E159-4F41-A714-EC54192B3023}" srcOrd="3" destOrd="0" parTransId="{1CE4E103-0679-4083-862E-AB5AF2DB850B}" sibTransId="{498675FC-A3A3-4F89-B844-08FACDC6E65C}"/>
    <dgm:cxn modelId="{F243354E-97EF-4C49-B25E-886428562647}" type="presOf" srcId="{3FA7760F-63F9-4180-BD9F-C799C65AF8F5}" destId="{E935D1B1-D638-48FA-83DF-9842DA791871}" srcOrd="0" destOrd="0" presId="urn:microsoft.com/office/officeart/2005/8/layout/default"/>
    <dgm:cxn modelId="{956D4B4F-F1A7-4A05-B2D5-7875179A9471}" type="presOf" srcId="{8CCFF6A8-AE2C-4509-806D-919725E2DA1C}" destId="{18E502D3-2DDF-44A8-A9B0-86770E0DFC96}" srcOrd="0" destOrd="0" presId="urn:microsoft.com/office/officeart/2005/8/layout/default"/>
    <dgm:cxn modelId="{1D6D0C7B-8C61-4C25-A745-E25D962659CD}" type="presOf" srcId="{1D99EEB7-B896-42F0-B02E-E9B7E63F9C7F}" destId="{42651503-E830-4C66-B3AE-D37347C16A08}" srcOrd="0" destOrd="0" presId="urn:microsoft.com/office/officeart/2005/8/layout/default"/>
    <dgm:cxn modelId="{9AD1BF82-D6F1-4D9C-97B1-40DFAE2A3715}" srcId="{3FA7760F-63F9-4180-BD9F-C799C65AF8F5}" destId="{8CCFF6A8-AE2C-4509-806D-919725E2DA1C}" srcOrd="2" destOrd="0" parTransId="{E4F56F6F-CB6F-4CD9-8999-7A1DC8C19F3B}" sibTransId="{3715D715-0BC9-4487-97F8-BC02A0DE7F48}"/>
    <dgm:cxn modelId="{A7FA0D92-553C-43C9-9958-385B006B9950}" srcId="{3FA7760F-63F9-4180-BD9F-C799C65AF8F5}" destId="{6DBAC920-2B25-4EF2-A318-15DE0973390D}" srcOrd="1" destOrd="0" parTransId="{E4F3DFFB-A247-4762-85EB-33CBB9929873}" sibTransId="{4239D722-4F56-4FE0-90AB-EC7E8C9C5EF6}"/>
    <dgm:cxn modelId="{0C76B1B6-DA9E-4561-8370-426E44D3072A}" type="presOf" srcId="{6DBAC920-2B25-4EF2-A318-15DE0973390D}" destId="{F4BF546F-C400-4884-996C-0259F2C863D6}" srcOrd="0" destOrd="0" presId="urn:microsoft.com/office/officeart/2005/8/layout/default"/>
    <dgm:cxn modelId="{955F09CD-4A06-4242-AD04-7750B1FF3BB5}" type="presOf" srcId="{A99E64CF-6E8B-4DA8-B495-39DFA7A2B990}" destId="{E90546F5-66C9-4BE9-8079-981E5B60FA1E}" srcOrd="0" destOrd="0" presId="urn:microsoft.com/office/officeart/2005/8/layout/default"/>
    <dgm:cxn modelId="{0753B1E2-E154-4729-B100-E4BB89ED78F6}" srcId="{3FA7760F-63F9-4180-BD9F-C799C65AF8F5}" destId="{A99E64CF-6E8B-4DA8-B495-39DFA7A2B990}" srcOrd="4" destOrd="0" parTransId="{5CD9BD12-2363-47F3-8DD0-BC4EF210AC68}" sibTransId="{4A44BC03-DD01-453E-BC13-D6A2167494BF}"/>
    <dgm:cxn modelId="{008FA1E6-F63C-4BF7-B30E-3841E00CB0FE}" srcId="{3FA7760F-63F9-4180-BD9F-C799C65AF8F5}" destId="{1D99EEB7-B896-42F0-B02E-E9B7E63F9C7F}" srcOrd="0" destOrd="0" parTransId="{D9838E64-7DA8-485D-B140-F42ADFFAFA86}" sibTransId="{EC4730B2-555F-4413-A6E3-56C620837EE4}"/>
    <dgm:cxn modelId="{972705C9-6D43-4502-A49A-ECD30A1292A5}" type="presParOf" srcId="{E935D1B1-D638-48FA-83DF-9842DA791871}" destId="{42651503-E830-4C66-B3AE-D37347C16A08}" srcOrd="0" destOrd="0" presId="urn:microsoft.com/office/officeart/2005/8/layout/default"/>
    <dgm:cxn modelId="{F51DFFEA-BEDB-4A8B-9AC5-448F3641932A}" type="presParOf" srcId="{E935D1B1-D638-48FA-83DF-9842DA791871}" destId="{429AC4F7-4AFC-4998-9FF1-A76B7A00759F}" srcOrd="1" destOrd="0" presId="urn:microsoft.com/office/officeart/2005/8/layout/default"/>
    <dgm:cxn modelId="{58A98181-C327-4365-8E01-29E081819740}" type="presParOf" srcId="{E935D1B1-D638-48FA-83DF-9842DA791871}" destId="{F4BF546F-C400-4884-996C-0259F2C863D6}" srcOrd="2" destOrd="0" presId="urn:microsoft.com/office/officeart/2005/8/layout/default"/>
    <dgm:cxn modelId="{8281D817-E048-4C4D-9547-7142011E4102}" type="presParOf" srcId="{E935D1B1-D638-48FA-83DF-9842DA791871}" destId="{E1EE8BFD-945D-439B-904B-F7C84923B894}" srcOrd="3" destOrd="0" presId="urn:microsoft.com/office/officeart/2005/8/layout/default"/>
    <dgm:cxn modelId="{B1149AD5-D98F-49D0-BABE-6FC6DD09FF4A}" type="presParOf" srcId="{E935D1B1-D638-48FA-83DF-9842DA791871}" destId="{18E502D3-2DDF-44A8-A9B0-86770E0DFC96}" srcOrd="4" destOrd="0" presId="urn:microsoft.com/office/officeart/2005/8/layout/default"/>
    <dgm:cxn modelId="{09606314-A48A-4562-B8C1-0D20AE685632}" type="presParOf" srcId="{E935D1B1-D638-48FA-83DF-9842DA791871}" destId="{F6D58E6F-7642-4020-B73C-BBB6A024E1C8}" srcOrd="5" destOrd="0" presId="urn:microsoft.com/office/officeart/2005/8/layout/default"/>
    <dgm:cxn modelId="{695C1DDE-FA9A-4B98-8B5D-3969BDFDA735}" type="presParOf" srcId="{E935D1B1-D638-48FA-83DF-9842DA791871}" destId="{BFDAB005-07F9-4790-A5F4-15558AC21D31}" srcOrd="6" destOrd="0" presId="urn:microsoft.com/office/officeart/2005/8/layout/default"/>
    <dgm:cxn modelId="{92ABFB0E-EB05-42C1-BED2-2F33C55CBAF6}" type="presParOf" srcId="{E935D1B1-D638-48FA-83DF-9842DA791871}" destId="{1E736E17-79A9-4914-B6AB-6DB9488F5AB2}" srcOrd="7" destOrd="0" presId="urn:microsoft.com/office/officeart/2005/8/layout/default"/>
    <dgm:cxn modelId="{95E7CE93-59D6-420F-9B1F-7407E50D3F27}" type="presParOf" srcId="{E935D1B1-D638-48FA-83DF-9842DA791871}" destId="{E90546F5-66C9-4BE9-8079-981E5B60FA1E}" srcOrd="8" destOrd="0" presId="urn:microsoft.com/office/officeart/2005/8/layout/default"/>
  </dgm:cxnLst>
  <dgm:bg>
    <a:effectLst>
      <a:outerShdw blurRad="50800" dist="38100" dir="10800000" algn="r" rotWithShape="0">
        <a:prstClr val="black">
          <a:alpha val="40000"/>
        </a:prstClr>
      </a:outerShdw>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799DA7-9C10-4C31-BA1F-449EF84E824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C7D085D-A275-472C-B8F6-A5693665F210}">
      <dgm:prSet phldrT="[Text]" phldr="0"/>
      <dgm:spPr>
        <a:solidFill>
          <a:schemeClr val="accent5">
            <a:lumMod val="75000"/>
          </a:schemeClr>
        </a:solidFill>
        <a:effectLst>
          <a:outerShdw blurRad="76200" dir="18900000" sy="23000" kx="-1200000" algn="bl" rotWithShape="0">
            <a:prstClr val="black">
              <a:alpha val="20000"/>
            </a:prstClr>
          </a:outerShdw>
        </a:effectLst>
      </dgm:spPr>
      <dgm:t>
        <a:bodyPr/>
        <a:lstStyle/>
        <a:p>
          <a:r>
            <a:rPr lang="en-GB" b="0" dirty="0"/>
            <a:t>Mutual Learning and Innovation</a:t>
          </a:r>
        </a:p>
      </dgm:t>
    </dgm:pt>
    <dgm:pt modelId="{B711BDAB-CD23-45F1-BE77-05E97BF39341}" type="parTrans" cxnId="{BA965DF3-BB21-48E2-861E-A3AECD8B69DB}">
      <dgm:prSet/>
      <dgm:spPr/>
      <dgm:t>
        <a:bodyPr/>
        <a:lstStyle/>
        <a:p>
          <a:endParaRPr lang="en-GB"/>
        </a:p>
      </dgm:t>
    </dgm:pt>
    <dgm:pt modelId="{0FD6DD07-4106-40B2-A68E-E6D000E32B4F}" type="sibTrans" cxnId="{BA965DF3-BB21-48E2-861E-A3AECD8B69DB}">
      <dgm:prSet/>
      <dgm:spPr/>
      <dgm:t>
        <a:bodyPr/>
        <a:lstStyle/>
        <a:p>
          <a:endParaRPr lang="en-GB"/>
        </a:p>
      </dgm:t>
    </dgm:pt>
    <dgm:pt modelId="{2A67D4FF-D425-456A-A1AE-EA3FA7B8A853}">
      <dgm:prSet phldrT="[Text]" phldr="0"/>
      <dgm:spPr>
        <a:effectLst>
          <a:outerShdw blurRad="76200" dir="18900000" sy="23000" kx="-1200000" algn="bl" rotWithShape="0">
            <a:prstClr val="black">
              <a:alpha val="20000"/>
            </a:prstClr>
          </a:outerShdw>
        </a:effectLst>
      </dgm:spPr>
      <dgm:t>
        <a:bodyPr/>
        <a:lstStyle/>
        <a:p>
          <a:r>
            <a:rPr lang="en-GB" b="0" dirty="0"/>
            <a:t>Strengthened Bilateral Partnership </a:t>
          </a:r>
        </a:p>
      </dgm:t>
    </dgm:pt>
    <dgm:pt modelId="{99D6CA59-F182-4D3C-A589-4CC1F9F4C022}" type="parTrans" cxnId="{AFB67B48-785C-4DC0-AD81-115D078ABAC0}">
      <dgm:prSet/>
      <dgm:spPr/>
      <dgm:t>
        <a:bodyPr/>
        <a:lstStyle/>
        <a:p>
          <a:endParaRPr lang="en-GB"/>
        </a:p>
      </dgm:t>
    </dgm:pt>
    <dgm:pt modelId="{155EDC6D-B38A-481B-A3DC-8A897ADEADA6}" type="sibTrans" cxnId="{AFB67B48-785C-4DC0-AD81-115D078ABAC0}">
      <dgm:prSet/>
      <dgm:spPr/>
      <dgm:t>
        <a:bodyPr/>
        <a:lstStyle/>
        <a:p>
          <a:endParaRPr lang="en-GB"/>
        </a:p>
      </dgm:t>
    </dgm:pt>
    <dgm:pt modelId="{31CD4F18-21B2-4CF9-8F75-B92877CA1E5E}">
      <dgm:prSet phldrT="[Text]" phldr="0"/>
      <dgm:spPr>
        <a:solidFill>
          <a:schemeClr val="accent1">
            <a:lumMod val="60000"/>
            <a:lumOff val="40000"/>
          </a:schemeClr>
        </a:solidFill>
        <a:effectLst>
          <a:outerShdw blurRad="76200" dir="18900000" sy="23000" kx="-1200000" algn="bl" rotWithShape="0">
            <a:prstClr val="black">
              <a:alpha val="20000"/>
            </a:prstClr>
          </a:outerShdw>
        </a:effectLst>
      </dgm:spPr>
      <dgm:t>
        <a:bodyPr/>
        <a:lstStyle/>
        <a:p>
          <a:r>
            <a:rPr lang="en-GB" b="0" dirty="0"/>
            <a:t>Cultural Intelligence Development</a:t>
          </a:r>
        </a:p>
      </dgm:t>
    </dgm:pt>
    <dgm:pt modelId="{1026C8B1-7E9C-4DE2-A16E-27D46B077FAC}" type="parTrans" cxnId="{4897E896-0303-485F-B278-54D86FADB401}">
      <dgm:prSet/>
      <dgm:spPr/>
      <dgm:t>
        <a:bodyPr/>
        <a:lstStyle/>
        <a:p>
          <a:endParaRPr lang="en-GB"/>
        </a:p>
      </dgm:t>
    </dgm:pt>
    <dgm:pt modelId="{E65C6993-771E-4760-9672-687C7CDFD962}" type="sibTrans" cxnId="{4897E896-0303-485F-B278-54D86FADB401}">
      <dgm:prSet/>
      <dgm:spPr/>
      <dgm:t>
        <a:bodyPr/>
        <a:lstStyle/>
        <a:p>
          <a:endParaRPr lang="en-GB"/>
        </a:p>
      </dgm:t>
    </dgm:pt>
    <dgm:pt modelId="{7E8CF714-5044-44A8-A297-B20DF01A2F66}">
      <dgm:prSet/>
      <dgm:spPr>
        <a:solidFill>
          <a:schemeClr val="tx2">
            <a:lumMod val="90000"/>
            <a:lumOff val="10000"/>
          </a:schemeClr>
        </a:solidFill>
        <a:effectLst>
          <a:outerShdw blurRad="76200" dir="18900000" sy="23000" kx="-1200000" algn="bl" rotWithShape="0">
            <a:prstClr val="black">
              <a:alpha val="20000"/>
            </a:prstClr>
          </a:outerShdw>
        </a:effectLst>
      </dgm:spPr>
      <dgm:t>
        <a:bodyPr/>
        <a:lstStyle/>
        <a:p>
          <a:r>
            <a:rPr lang="en-GB" b="0" dirty="0"/>
            <a:t>Global Brand Collaboration</a:t>
          </a:r>
        </a:p>
      </dgm:t>
    </dgm:pt>
    <dgm:pt modelId="{7648CFC8-03A1-4837-AE42-08B9CFCD47A4}" type="parTrans" cxnId="{6F3E552E-06E7-4E13-99E7-AF60DD585268}">
      <dgm:prSet/>
      <dgm:spPr/>
      <dgm:t>
        <a:bodyPr/>
        <a:lstStyle/>
        <a:p>
          <a:endParaRPr lang="en-GB"/>
        </a:p>
      </dgm:t>
    </dgm:pt>
    <dgm:pt modelId="{DEC890D4-B376-40ED-AE77-0B369D65BA7C}" type="sibTrans" cxnId="{6F3E552E-06E7-4E13-99E7-AF60DD585268}">
      <dgm:prSet/>
      <dgm:spPr/>
      <dgm:t>
        <a:bodyPr/>
        <a:lstStyle/>
        <a:p>
          <a:endParaRPr lang="en-GB"/>
        </a:p>
      </dgm:t>
    </dgm:pt>
    <dgm:pt modelId="{CAD056AB-DD3E-42EC-A9BD-714C6DCAB1A6}" type="pres">
      <dgm:prSet presAssocID="{DC799DA7-9C10-4C31-BA1F-449EF84E8242}" presName="linear" presStyleCnt="0">
        <dgm:presLayoutVars>
          <dgm:dir/>
          <dgm:animLvl val="lvl"/>
          <dgm:resizeHandles val="exact"/>
        </dgm:presLayoutVars>
      </dgm:prSet>
      <dgm:spPr/>
    </dgm:pt>
    <dgm:pt modelId="{F53A6995-3C95-4CC8-BDBD-A9A54940AE4A}" type="pres">
      <dgm:prSet presAssocID="{3C7D085D-A275-472C-B8F6-A5693665F210}" presName="parentLin" presStyleCnt="0"/>
      <dgm:spPr/>
    </dgm:pt>
    <dgm:pt modelId="{42F5BA54-4F2E-428F-8C54-B0B0454E7D13}" type="pres">
      <dgm:prSet presAssocID="{3C7D085D-A275-472C-B8F6-A5693665F210}" presName="parentLeftMargin" presStyleLbl="node1" presStyleIdx="0" presStyleCnt="4"/>
      <dgm:spPr/>
    </dgm:pt>
    <dgm:pt modelId="{845043CB-A6EF-49D6-8DF9-C828157F706F}" type="pres">
      <dgm:prSet presAssocID="{3C7D085D-A275-472C-B8F6-A5693665F210}" presName="parentText" presStyleLbl="node1" presStyleIdx="0" presStyleCnt="4">
        <dgm:presLayoutVars>
          <dgm:chMax val="0"/>
          <dgm:bulletEnabled val="1"/>
        </dgm:presLayoutVars>
      </dgm:prSet>
      <dgm:spPr/>
    </dgm:pt>
    <dgm:pt modelId="{BA9A2B3E-227A-4570-ACC8-620684162377}" type="pres">
      <dgm:prSet presAssocID="{3C7D085D-A275-472C-B8F6-A5693665F210}" presName="negativeSpace" presStyleCnt="0"/>
      <dgm:spPr/>
    </dgm:pt>
    <dgm:pt modelId="{D84E0D4C-AA60-4FEE-8499-D6956C776024}" type="pres">
      <dgm:prSet presAssocID="{3C7D085D-A275-472C-B8F6-A5693665F210}" presName="childText" presStyleLbl="conFgAcc1" presStyleIdx="0" presStyleCnt="4">
        <dgm:presLayoutVars>
          <dgm:bulletEnabled val="1"/>
        </dgm:presLayoutVars>
      </dgm:prSet>
      <dgm:spPr/>
    </dgm:pt>
    <dgm:pt modelId="{32FF2BDA-1950-4267-932C-CE5519A30DA0}" type="pres">
      <dgm:prSet presAssocID="{0FD6DD07-4106-40B2-A68E-E6D000E32B4F}" presName="spaceBetweenRectangles" presStyleCnt="0"/>
      <dgm:spPr/>
    </dgm:pt>
    <dgm:pt modelId="{586FE3DC-DACE-4948-A5E8-A036A57411E4}" type="pres">
      <dgm:prSet presAssocID="{2A67D4FF-D425-456A-A1AE-EA3FA7B8A853}" presName="parentLin" presStyleCnt="0"/>
      <dgm:spPr/>
    </dgm:pt>
    <dgm:pt modelId="{6121769C-ED91-4D85-988D-92035423C1BA}" type="pres">
      <dgm:prSet presAssocID="{2A67D4FF-D425-456A-A1AE-EA3FA7B8A853}" presName="parentLeftMargin" presStyleLbl="node1" presStyleIdx="0" presStyleCnt="4"/>
      <dgm:spPr/>
    </dgm:pt>
    <dgm:pt modelId="{B52E91C8-8A0A-4257-B4F0-D10FD89F3FF4}" type="pres">
      <dgm:prSet presAssocID="{2A67D4FF-D425-456A-A1AE-EA3FA7B8A853}" presName="parentText" presStyleLbl="node1" presStyleIdx="1" presStyleCnt="4">
        <dgm:presLayoutVars>
          <dgm:chMax val="0"/>
          <dgm:bulletEnabled val="1"/>
        </dgm:presLayoutVars>
      </dgm:prSet>
      <dgm:spPr/>
    </dgm:pt>
    <dgm:pt modelId="{8B6C9B97-4F7A-4094-92E6-6A446E2BF4B1}" type="pres">
      <dgm:prSet presAssocID="{2A67D4FF-D425-456A-A1AE-EA3FA7B8A853}" presName="negativeSpace" presStyleCnt="0"/>
      <dgm:spPr/>
    </dgm:pt>
    <dgm:pt modelId="{13C86918-F645-4DF8-B95D-18AC82E16836}" type="pres">
      <dgm:prSet presAssocID="{2A67D4FF-D425-456A-A1AE-EA3FA7B8A853}" presName="childText" presStyleLbl="conFgAcc1" presStyleIdx="1" presStyleCnt="4" custScaleX="99742">
        <dgm:presLayoutVars>
          <dgm:bulletEnabled val="1"/>
        </dgm:presLayoutVars>
      </dgm:prSet>
      <dgm:spPr/>
    </dgm:pt>
    <dgm:pt modelId="{1BD92C8B-F209-4FD0-B808-598C7EDE5109}" type="pres">
      <dgm:prSet presAssocID="{155EDC6D-B38A-481B-A3DC-8A897ADEADA6}" presName="spaceBetweenRectangles" presStyleCnt="0"/>
      <dgm:spPr/>
    </dgm:pt>
    <dgm:pt modelId="{7BC42C6A-FFB8-4BE1-9857-5840DAC86B1B}" type="pres">
      <dgm:prSet presAssocID="{31CD4F18-21B2-4CF9-8F75-B92877CA1E5E}" presName="parentLin" presStyleCnt="0"/>
      <dgm:spPr/>
    </dgm:pt>
    <dgm:pt modelId="{95709F22-52D7-4988-B2AB-1F631957CF2E}" type="pres">
      <dgm:prSet presAssocID="{31CD4F18-21B2-4CF9-8F75-B92877CA1E5E}" presName="parentLeftMargin" presStyleLbl="node1" presStyleIdx="1" presStyleCnt="4"/>
      <dgm:spPr/>
    </dgm:pt>
    <dgm:pt modelId="{47A92B4A-6762-429D-8176-34A8CCC7CBB8}" type="pres">
      <dgm:prSet presAssocID="{31CD4F18-21B2-4CF9-8F75-B92877CA1E5E}" presName="parentText" presStyleLbl="node1" presStyleIdx="2" presStyleCnt="4">
        <dgm:presLayoutVars>
          <dgm:chMax val="0"/>
          <dgm:bulletEnabled val="1"/>
        </dgm:presLayoutVars>
      </dgm:prSet>
      <dgm:spPr/>
    </dgm:pt>
    <dgm:pt modelId="{274DE8DA-5012-43B3-ABF0-B46F248311B3}" type="pres">
      <dgm:prSet presAssocID="{31CD4F18-21B2-4CF9-8F75-B92877CA1E5E}" presName="negativeSpace" presStyleCnt="0"/>
      <dgm:spPr/>
    </dgm:pt>
    <dgm:pt modelId="{376EA409-2219-44B1-8E12-AA90C43E0AAD}" type="pres">
      <dgm:prSet presAssocID="{31CD4F18-21B2-4CF9-8F75-B92877CA1E5E}" presName="childText" presStyleLbl="conFgAcc1" presStyleIdx="2" presStyleCnt="4">
        <dgm:presLayoutVars>
          <dgm:bulletEnabled val="1"/>
        </dgm:presLayoutVars>
      </dgm:prSet>
      <dgm:spPr/>
    </dgm:pt>
    <dgm:pt modelId="{88F1F44B-0CD6-4096-93D9-79F7AEA26272}" type="pres">
      <dgm:prSet presAssocID="{E65C6993-771E-4760-9672-687C7CDFD962}" presName="spaceBetweenRectangles" presStyleCnt="0"/>
      <dgm:spPr/>
    </dgm:pt>
    <dgm:pt modelId="{6496C79E-4608-4173-B2C0-42AA42D2B73C}" type="pres">
      <dgm:prSet presAssocID="{7E8CF714-5044-44A8-A297-B20DF01A2F66}" presName="parentLin" presStyleCnt="0"/>
      <dgm:spPr/>
    </dgm:pt>
    <dgm:pt modelId="{1E1030B7-D60A-4CE8-9C77-4E8C33CCA9B9}" type="pres">
      <dgm:prSet presAssocID="{7E8CF714-5044-44A8-A297-B20DF01A2F66}" presName="parentLeftMargin" presStyleLbl="node1" presStyleIdx="2" presStyleCnt="4"/>
      <dgm:spPr/>
    </dgm:pt>
    <dgm:pt modelId="{BEDBEC3C-B534-426B-9BDB-DA18530A1614}" type="pres">
      <dgm:prSet presAssocID="{7E8CF714-5044-44A8-A297-B20DF01A2F66}" presName="parentText" presStyleLbl="node1" presStyleIdx="3" presStyleCnt="4">
        <dgm:presLayoutVars>
          <dgm:chMax val="0"/>
          <dgm:bulletEnabled val="1"/>
        </dgm:presLayoutVars>
      </dgm:prSet>
      <dgm:spPr/>
    </dgm:pt>
    <dgm:pt modelId="{8F5DC386-2970-406F-A28E-F0A6D2EA12E8}" type="pres">
      <dgm:prSet presAssocID="{7E8CF714-5044-44A8-A297-B20DF01A2F66}" presName="negativeSpace" presStyleCnt="0"/>
      <dgm:spPr/>
    </dgm:pt>
    <dgm:pt modelId="{772F9A3D-B2B5-48E2-B4A1-4A48C1FDD9E1}" type="pres">
      <dgm:prSet presAssocID="{7E8CF714-5044-44A8-A297-B20DF01A2F66}" presName="childText" presStyleLbl="conFgAcc1" presStyleIdx="3" presStyleCnt="4">
        <dgm:presLayoutVars>
          <dgm:bulletEnabled val="1"/>
        </dgm:presLayoutVars>
      </dgm:prSet>
      <dgm:spPr/>
    </dgm:pt>
  </dgm:ptLst>
  <dgm:cxnLst>
    <dgm:cxn modelId="{A4925203-C10F-47B8-9A3D-F2BF092F3350}" type="presOf" srcId="{31CD4F18-21B2-4CF9-8F75-B92877CA1E5E}" destId="{95709F22-52D7-4988-B2AB-1F631957CF2E}" srcOrd="0" destOrd="0" presId="urn:microsoft.com/office/officeart/2005/8/layout/list1"/>
    <dgm:cxn modelId="{95D7331B-BAE8-4BEC-A419-FC5965770F78}" type="presOf" srcId="{3C7D085D-A275-472C-B8F6-A5693665F210}" destId="{42F5BA54-4F2E-428F-8C54-B0B0454E7D13}" srcOrd="0" destOrd="0" presId="urn:microsoft.com/office/officeart/2005/8/layout/list1"/>
    <dgm:cxn modelId="{A7A8EA23-4707-4F63-A223-5ECC83D01394}" type="presOf" srcId="{7E8CF714-5044-44A8-A297-B20DF01A2F66}" destId="{BEDBEC3C-B534-426B-9BDB-DA18530A1614}" srcOrd="1" destOrd="0" presId="urn:microsoft.com/office/officeart/2005/8/layout/list1"/>
    <dgm:cxn modelId="{6F3E552E-06E7-4E13-99E7-AF60DD585268}" srcId="{DC799DA7-9C10-4C31-BA1F-449EF84E8242}" destId="{7E8CF714-5044-44A8-A297-B20DF01A2F66}" srcOrd="3" destOrd="0" parTransId="{7648CFC8-03A1-4837-AE42-08B9CFCD47A4}" sibTransId="{DEC890D4-B376-40ED-AE77-0B369D65BA7C}"/>
    <dgm:cxn modelId="{F1616F3A-F008-4376-9793-B97FA381FB47}" type="presOf" srcId="{31CD4F18-21B2-4CF9-8F75-B92877CA1E5E}" destId="{47A92B4A-6762-429D-8176-34A8CCC7CBB8}" srcOrd="1" destOrd="0" presId="urn:microsoft.com/office/officeart/2005/8/layout/list1"/>
    <dgm:cxn modelId="{35774C67-B0C5-4EB5-A9AD-8196E4B5680A}" type="presOf" srcId="{3C7D085D-A275-472C-B8F6-A5693665F210}" destId="{845043CB-A6EF-49D6-8DF9-C828157F706F}" srcOrd="1" destOrd="0" presId="urn:microsoft.com/office/officeart/2005/8/layout/list1"/>
    <dgm:cxn modelId="{AFB67B48-785C-4DC0-AD81-115D078ABAC0}" srcId="{DC799DA7-9C10-4C31-BA1F-449EF84E8242}" destId="{2A67D4FF-D425-456A-A1AE-EA3FA7B8A853}" srcOrd="1" destOrd="0" parTransId="{99D6CA59-F182-4D3C-A589-4CC1F9F4C022}" sibTransId="{155EDC6D-B38A-481B-A3DC-8A897ADEADA6}"/>
    <dgm:cxn modelId="{4897E896-0303-485F-B278-54D86FADB401}" srcId="{DC799DA7-9C10-4C31-BA1F-449EF84E8242}" destId="{31CD4F18-21B2-4CF9-8F75-B92877CA1E5E}" srcOrd="2" destOrd="0" parTransId="{1026C8B1-7E9C-4DE2-A16E-27D46B077FAC}" sibTransId="{E65C6993-771E-4760-9672-687C7CDFD962}"/>
    <dgm:cxn modelId="{B9AB43CD-059A-41C1-A83B-93E17FD3AC91}" type="presOf" srcId="{7E8CF714-5044-44A8-A297-B20DF01A2F66}" destId="{1E1030B7-D60A-4CE8-9C77-4E8C33CCA9B9}" srcOrd="0" destOrd="0" presId="urn:microsoft.com/office/officeart/2005/8/layout/list1"/>
    <dgm:cxn modelId="{4D979ADC-8970-4F30-9A1B-AA81F3F63345}" type="presOf" srcId="{2A67D4FF-D425-456A-A1AE-EA3FA7B8A853}" destId="{B52E91C8-8A0A-4257-B4F0-D10FD89F3FF4}" srcOrd="1" destOrd="0" presId="urn:microsoft.com/office/officeart/2005/8/layout/list1"/>
    <dgm:cxn modelId="{2215EAF0-96CC-470B-BFF1-0B2F5F311601}" type="presOf" srcId="{DC799DA7-9C10-4C31-BA1F-449EF84E8242}" destId="{CAD056AB-DD3E-42EC-A9BD-714C6DCAB1A6}" srcOrd="0" destOrd="0" presId="urn:microsoft.com/office/officeart/2005/8/layout/list1"/>
    <dgm:cxn modelId="{BA965DF3-BB21-48E2-861E-A3AECD8B69DB}" srcId="{DC799DA7-9C10-4C31-BA1F-449EF84E8242}" destId="{3C7D085D-A275-472C-B8F6-A5693665F210}" srcOrd="0" destOrd="0" parTransId="{B711BDAB-CD23-45F1-BE77-05E97BF39341}" sibTransId="{0FD6DD07-4106-40B2-A68E-E6D000E32B4F}"/>
    <dgm:cxn modelId="{C59081FC-8018-4A0C-A4BF-3BD1D94294A0}" type="presOf" srcId="{2A67D4FF-D425-456A-A1AE-EA3FA7B8A853}" destId="{6121769C-ED91-4D85-988D-92035423C1BA}" srcOrd="0" destOrd="0" presId="urn:microsoft.com/office/officeart/2005/8/layout/list1"/>
    <dgm:cxn modelId="{32F701AA-7EF7-49CA-9417-C930208C1BD4}" type="presParOf" srcId="{CAD056AB-DD3E-42EC-A9BD-714C6DCAB1A6}" destId="{F53A6995-3C95-4CC8-BDBD-A9A54940AE4A}" srcOrd="0" destOrd="0" presId="urn:microsoft.com/office/officeart/2005/8/layout/list1"/>
    <dgm:cxn modelId="{B617BD78-AED7-4FE7-BE33-EC8B1933DBD4}" type="presParOf" srcId="{F53A6995-3C95-4CC8-BDBD-A9A54940AE4A}" destId="{42F5BA54-4F2E-428F-8C54-B0B0454E7D13}" srcOrd="0" destOrd="0" presId="urn:microsoft.com/office/officeart/2005/8/layout/list1"/>
    <dgm:cxn modelId="{C39DBE26-E89A-48BA-8858-BA6A9FEB7E32}" type="presParOf" srcId="{F53A6995-3C95-4CC8-BDBD-A9A54940AE4A}" destId="{845043CB-A6EF-49D6-8DF9-C828157F706F}" srcOrd="1" destOrd="0" presId="urn:microsoft.com/office/officeart/2005/8/layout/list1"/>
    <dgm:cxn modelId="{267024C8-CE21-4631-9BF7-FDEC4AF7BD9D}" type="presParOf" srcId="{CAD056AB-DD3E-42EC-A9BD-714C6DCAB1A6}" destId="{BA9A2B3E-227A-4570-ACC8-620684162377}" srcOrd="1" destOrd="0" presId="urn:microsoft.com/office/officeart/2005/8/layout/list1"/>
    <dgm:cxn modelId="{EF44041E-1ED5-45E7-AC24-76E71550D19E}" type="presParOf" srcId="{CAD056AB-DD3E-42EC-A9BD-714C6DCAB1A6}" destId="{D84E0D4C-AA60-4FEE-8499-D6956C776024}" srcOrd="2" destOrd="0" presId="urn:microsoft.com/office/officeart/2005/8/layout/list1"/>
    <dgm:cxn modelId="{2D7C936E-553C-4342-94F0-87ABF83E8AE2}" type="presParOf" srcId="{CAD056AB-DD3E-42EC-A9BD-714C6DCAB1A6}" destId="{32FF2BDA-1950-4267-932C-CE5519A30DA0}" srcOrd="3" destOrd="0" presId="urn:microsoft.com/office/officeart/2005/8/layout/list1"/>
    <dgm:cxn modelId="{B9AEA3EF-7461-43C7-803A-A3D20A4832B8}" type="presParOf" srcId="{CAD056AB-DD3E-42EC-A9BD-714C6DCAB1A6}" destId="{586FE3DC-DACE-4948-A5E8-A036A57411E4}" srcOrd="4" destOrd="0" presId="urn:microsoft.com/office/officeart/2005/8/layout/list1"/>
    <dgm:cxn modelId="{92694D5B-6DD1-4733-A5E7-02FD31265818}" type="presParOf" srcId="{586FE3DC-DACE-4948-A5E8-A036A57411E4}" destId="{6121769C-ED91-4D85-988D-92035423C1BA}" srcOrd="0" destOrd="0" presId="urn:microsoft.com/office/officeart/2005/8/layout/list1"/>
    <dgm:cxn modelId="{594119EF-D010-48E3-B332-C31210DCC7C0}" type="presParOf" srcId="{586FE3DC-DACE-4948-A5E8-A036A57411E4}" destId="{B52E91C8-8A0A-4257-B4F0-D10FD89F3FF4}" srcOrd="1" destOrd="0" presId="urn:microsoft.com/office/officeart/2005/8/layout/list1"/>
    <dgm:cxn modelId="{625A78AB-368C-4BB3-B378-62541219A7F3}" type="presParOf" srcId="{CAD056AB-DD3E-42EC-A9BD-714C6DCAB1A6}" destId="{8B6C9B97-4F7A-4094-92E6-6A446E2BF4B1}" srcOrd="5" destOrd="0" presId="urn:microsoft.com/office/officeart/2005/8/layout/list1"/>
    <dgm:cxn modelId="{73B3DF83-EDCD-44F8-A5C7-F49E66553440}" type="presParOf" srcId="{CAD056AB-DD3E-42EC-A9BD-714C6DCAB1A6}" destId="{13C86918-F645-4DF8-B95D-18AC82E16836}" srcOrd="6" destOrd="0" presId="urn:microsoft.com/office/officeart/2005/8/layout/list1"/>
    <dgm:cxn modelId="{09A3CBC7-5997-40CF-B2A9-9F2D5DFD9548}" type="presParOf" srcId="{CAD056AB-DD3E-42EC-A9BD-714C6DCAB1A6}" destId="{1BD92C8B-F209-4FD0-B808-598C7EDE5109}" srcOrd="7" destOrd="0" presId="urn:microsoft.com/office/officeart/2005/8/layout/list1"/>
    <dgm:cxn modelId="{EC318CE8-B3B6-4B49-B69F-91994A588F70}" type="presParOf" srcId="{CAD056AB-DD3E-42EC-A9BD-714C6DCAB1A6}" destId="{7BC42C6A-FFB8-4BE1-9857-5840DAC86B1B}" srcOrd="8" destOrd="0" presId="urn:microsoft.com/office/officeart/2005/8/layout/list1"/>
    <dgm:cxn modelId="{4A2636CC-0B0C-4DAC-9E01-F3EB1D061CD0}" type="presParOf" srcId="{7BC42C6A-FFB8-4BE1-9857-5840DAC86B1B}" destId="{95709F22-52D7-4988-B2AB-1F631957CF2E}" srcOrd="0" destOrd="0" presId="urn:microsoft.com/office/officeart/2005/8/layout/list1"/>
    <dgm:cxn modelId="{6285112E-F05C-440F-BB2E-97BE74BCD910}" type="presParOf" srcId="{7BC42C6A-FFB8-4BE1-9857-5840DAC86B1B}" destId="{47A92B4A-6762-429D-8176-34A8CCC7CBB8}" srcOrd="1" destOrd="0" presId="urn:microsoft.com/office/officeart/2005/8/layout/list1"/>
    <dgm:cxn modelId="{7B8A2EEE-F5B2-4F21-951E-F07BD31537A4}" type="presParOf" srcId="{CAD056AB-DD3E-42EC-A9BD-714C6DCAB1A6}" destId="{274DE8DA-5012-43B3-ABF0-B46F248311B3}" srcOrd="9" destOrd="0" presId="urn:microsoft.com/office/officeart/2005/8/layout/list1"/>
    <dgm:cxn modelId="{EDAABDD6-9EA9-473D-9132-E29B302028DC}" type="presParOf" srcId="{CAD056AB-DD3E-42EC-A9BD-714C6DCAB1A6}" destId="{376EA409-2219-44B1-8E12-AA90C43E0AAD}" srcOrd="10" destOrd="0" presId="urn:microsoft.com/office/officeart/2005/8/layout/list1"/>
    <dgm:cxn modelId="{38729B6D-E6EA-4094-8708-4A9CC00E0D5A}" type="presParOf" srcId="{CAD056AB-DD3E-42EC-A9BD-714C6DCAB1A6}" destId="{88F1F44B-0CD6-4096-93D9-79F7AEA26272}" srcOrd="11" destOrd="0" presId="urn:microsoft.com/office/officeart/2005/8/layout/list1"/>
    <dgm:cxn modelId="{013B0FF3-1E2F-4F79-8E06-8F854700DE43}" type="presParOf" srcId="{CAD056AB-DD3E-42EC-A9BD-714C6DCAB1A6}" destId="{6496C79E-4608-4173-B2C0-42AA42D2B73C}" srcOrd="12" destOrd="0" presId="urn:microsoft.com/office/officeart/2005/8/layout/list1"/>
    <dgm:cxn modelId="{EACD6D64-E77D-4810-8339-E7439EDA69F0}" type="presParOf" srcId="{6496C79E-4608-4173-B2C0-42AA42D2B73C}" destId="{1E1030B7-D60A-4CE8-9C77-4E8C33CCA9B9}" srcOrd="0" destOrd="0" presId="urn:microsoft.com/office/officeart/2005/8/layout/list1"/>
    <dgm:cxn modelId="{4D885462-8E44-49ED-AA91-B5A609C5D216}" type="presParOf" srcId="{6496C79E-4608-4173-B2C0-42AA42D2B73C}" destId="{BEDBEC3C-B534-426B-9BDB-DA18530A1614}" srcOrd="1" destOrd="0" presId="urn:microsoft.com/office/officeart/2005/8/layout/list1"/>
    <dgm:cxn modelId="{1A687D93-A5AB-48DC-B54F-AAD4A350D88A}" type="presParOf" srcId="{CAD056AB-DD3E-42EC-A9BD-714C6DCAB1A6}" destId="{8F5DC386-2970-406F-A28E-F0A6D2EA12E8}" srcOrd="13" destOrd="0" presId="urn:microsoft.com/office/officeart/2005/8/layout/list1"/>
    <dgm:cxn modelId="{342048BE-5175-4F4F-9C30-80777D6DB86F}" type="presParOf" srcId="{CAD056AB-DD3E-42EC-A9BD-714C6DCAB1A6}" destId="{772F9A3D-B2B5-48E2-B4A1-4A48C1FDD9E1}"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51503-E830-4C66-B3AE-D37347C16A08}">
      <dsp:nvSpPr>
        <dsp:cNvPr id="0" name=""/>
        <dsp:cNvSpPr/>
      </dsp:nvSpPr>
      <dsp:spPr>
        <a:xfrm>
          <a:off x="1047734" y="2816"/>
          <a:ext cx="2413811" cy="1448287"/>
        </a:xfrm>
        <a:prstGeom prst="rect">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Misunderstanding of Indirect Messages</a:t>
          </a:r>
        </a:p>
      </dsp:txBody>
      <dsp:txXfrm>
        <a:off x="1047734" y="2816"/>
        <a:ext cx="2413811" cy="1448287"/>
      </dsp:txXfrm>
    </dsp:sp>
    <dsp:sp modelId="{F4BF546F-C400-4884-996C-0259F2C863D6}">
      <dsp:nvSpPr>
        <dsp:cNvPr id="0" name=""/>
        <dsp:cNvSpPr/>
      </dsp:nvSpPr>
      <dsp:spPr>
        <a:xfrm>
          <a:off x="3702927" y="2816"/>
          <a:ext cx="2413811" cy="144828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Decision-Making Pace and Consensus Building</a:t>
          </a:r>
        </a:p>
      </dsp:txBody>
      <dsp:txXfrm>
        <a:off x="3702927" y="2816"/>
        <a:ext cx="2413811" cy="1448287"/>
      </dsp:txXfrm>
    </dsp:sp>
    <dsp:sp modelId="{18E502D3-2DDF-44A8-A9B0-86770E0DFC96}">
      <dsp:nvSpPr>
        <dsp:cNvPr id="0" name=""/>
        <dsp:cNvSpPr/>
      </dsp:nvSpPr>
      <dsp:spPr>
        <a:xfrm>
          <a:off x="1047734" y="1692484"/>
          <a:ext cx="2413811" cy="1448287"/>
        </a:xfrm>
        <a:prstGeom prst="rect">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Feedback and Conflict Resolution</a:t>
          </a:r>
        </a:p>
      </dsp:txBody>
      <dsp:txXfrm>
        <a:off x="1047734" y="1692484"/>
        <a:ext cx="2413811" cy="1448287"/>
      </dsp:txXfrm>
    </dsp:sp>
    <dsp:sp modelId="{BFDAB005-07F9-4790-A5F4-15558AC21D31}">
      <dsp:nvSpPr>
        <dsp:cNvPr id="0" name=""/>
        <dsp:cNvSpPr/>
      </dsp:nvSpPr>
      <dsp:spPr>
        <a:xfrm>
          <a:off x="3702927" y="1692484"/>
          <a:ext cx="2413811" cy="1448287"/>
        </a:xfrm>
        <a:prstGeom prst="rect">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Language and Translation Barriers </a:t>
          </a:r>
        </a:p>
      </dsp:txBody>
      <dsp:txXfrm>
        <a:off x="3702927" y="1692484"/>
        <a:ext cx="2413811" cy="1448287"/>
      </dsp:txXfrm>
    </dsp:sp>
    <dsp:sp modelId="{E90546F5-66C9-4BE9-8079-981E5B60FA1E}">
      <dsp:nvSpPr>
        <dsp:cNvPr id="0" name=""/>
        <dsp:cNvSpPr/>
      </dsp:nvSpPr>
      <dsp:spPr>
        <a:xfrm>
          <a:off x="2375330" y="3382153"/>
          <a:ext cx="2413811" cy="1448287"/>
        </a:xfrm>
        <a:prstGeom prst="rect">
          <a:avLst/>
        </a:prstGeom>
        <a:solidFill>
          <a:schemeClr val="accent1">
            <a:lumMod val="75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Gender and Generation Gaps</a:t>
          </a:r>
        </a:p>
      </dsp:txBody>
      <dsp:txXfrm>
        <a:off x="2375330" y="3382153"/>
        <a:ext cx="2413811" cy="1448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E0D4C-AA60-4FEE-8499-D6956C776024}">
      <dsp:nvSpPr>
        <dsp:cNvPr id="0" name=""/>
        <dsp:cNvSpPr/>
      </dsp:nvSpPr>
      <dsp:spPr>
        <a:xfrm>
          <a:off x="0" y="708630"/>
          <a:ext cx="7308501"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5043CB-A6EF-49D6-8DF9-C828157F706F}">
      <dsp:nvSpPr>
        <dsp:cNvPr id="0" name=""/>
        <dsp:cNvSpPr/>
      </dsp:nvSpPr>
      <dsp:spPr>
        <a:xfrm>
          <a:off x="365425" y="354390"/>
          <a:ext cx="5115950" cy="708480"/>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93371" tIns="0" rIns="193371" bIns="0" numCol="1" spcCol="1270" anchor="ctr" anchorCtr="0">
          <a:noAutofit/>
        </a:bodyPr>
        <a:lstStyle/>
        <a:p>
          <a:pPr marL="0" lvl="0" indent="0" algn="l" defTabSz="1066800">
            <a:lnSpc>
              <a:spcPct val="90000"/>
            </a:lnSpc>
            <a:spcBef>
              <a:spcPct val="0"/>
            </a:spcBef>
            <a:spcAft>
              <a:spcPct val="35000"/>
            </a:spcAft>
            <a:buNone/>
          </a:pPr>
          <a:r>
            <a:rPr lang="en-GB" sz="2400" b="0" kern="1200" dirty="0"/>
            <a:t>Mutual Learning and Innovation</a:t>
          </a:r>
        </a:p>
      </dsp:txBody>
      <dsp:txXfrm>
        <a:off x="400010" y="388975"/>
        <a:ext cx="5046780" cy="639310"/>
      </dsp:txXfrm>
    </dsp:sp>
    <dsp:sp modelId="{13C86918-F645-4DF8-B95D-18AC82E16836}">
      <dsp:nvSpPr>
        <dsp:cNvPr id="0" name=""/>
        <dsp:cNvSpPr/>
      </dsp:nvSpPr>
      <dsp:spPr>
        <a:xfrm>
          <a:off x="0" y="1797270"/>
          <a:ext cx="728964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2E91C8-8A0A-4257-B4F0-D10FD89F3FF4}">
      <dsp:nvSpPr>
        <dsp:cNvPr id="0" name=""/>
        <dsp:cNvSpPr/>
      </dsp:nvSpPr>
      <dsp:spPr>
        <a:xfrm>
          <a:off x="365425" y="1443030"/>
          <a:ext cx="5115950"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93371" tIns="0" rIns="193371" bIns="0" numCol="1" spcCol="1270" anchor="ctr" anchorCtr="0">
          <a:noAutofit/>
        </a:bodyPr>
        <a:lstStyle/>
        <a:p>
          <a:pPr marL="0" lvl="0" indent="0" algn="l" defTabSz="1066800">
            <a:lnSpc>
              <a:spcPct val="90000"/>
            </a:lnSpc>
            <a:spcBef>
              <a:spcPct val="0"/>
            </a:spcBef>
            <a:spcAft>
              <a:spcPct val="35000"/>
            </a:spcAft>
            <a:buNone/>
          </a:pPr>
          <a:r>
            <a:rPr lang="en-GB" sz="2400" b="0" kern="1200" dirty="0"/>
            <a:t>Strengthened Bilateral Partnership </a:t>
          </a:r>
        </a:p>
      </dsp:txBody>
      <dsp:txXfrm>
        <a:off x="400010" y="1477615"/>
        <a:ext cx="5046780" cy="639310"/>
      </dsp:txXfrm>
    </dsp:sp>
    <dsp:sp modelId="{376EA409-2219-44B1-8E12-AA90C43E0AAD}">
      <dsp:nvSpPr>
        <dsp:cNvPr id="0" name=""/>
        <dsp:cNvSpPr/>
      </dsp:nvSpPr>
      <dsp:spPr>
        <a:xfrm>
          <a:off x="0" y="2885910"/>
          <a:ext cx="7308501"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A92B4A-6762-429D-8176-34A8CCC7CBB8}">
      <dsp:nvSpPr>
        <dsp:cNvPr id="0" name=""/>
        <dsp:cNvSpPr/>
      </dsp:nvSpPr>
      <dsp:spPr>
        <a:xfrm>
          <a:off x="365425" y="2531670"/>
          <a:ext cx="5115950" cy="708480"/>
        </a:xfrm>
        <a:prstGeom prst="round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93371" tIns="0" rIns="193371" bIns="0" numCol="1" spcCol="1270" anchor="ctr" anchorCtr="0">
          <a:noAutofit/>
        </a:bodyPr>
        <a:lstStyle/>
        <a:p>
          <a:pPr marL="0" lvl="0" indent="0" algn="l" defTabSz="1066800">
            <a:lnSpc>
              <a:spcPct val="90000"/>
            </a:lnSpc>
            <a:spcBef>
              <a:spcPct val="0"/>
            </a:spcBef>
            <a:spcAft>
              <a:spcPct val="35000"/>
            </a:spcAft>
            <a:buNone/>
          </a:pPr>
          <a:r>
            <a:rPr lang="en-GB" sz="2400" b="0" kern="1200" dirty="0"/>
            <a:t>Cultural Intelligence Development</a:t>
          </a:r>
        </a:p>
      </dsp:txBody>
      <dsp:txXfrm>
        <a:off x="400010" y="2566255"/>
        <a:ext cx="5046780" cy="639310"/>
      </dsp:txXfrm>
    </dsp:sp>
    <dsp:sp modelId="{772F9A3D-B2B5-48E2-B4A1-4A48C1FDD9E1}">
      <dsp:nvSpPr>
        <dsp:cNvPr id="0" name=""/>
        <dsp:cNvSpPr/>
      </dsp:nvSpPr>
      <dsp:spPr>
        <a:xfrm>
          <a:off x="0" y="3974550"/>
          <a:ext cx="7308501"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DBEC3C-B534-426B-9BDB-DA18530A1614}">
      <dsp:nvSpPr>
        <dsp:cNvPr id="0" name=""/>
        <dsp:cNvSpPr/>
      </dsp:nvSpPr>
      <dsp:spPr>
        <a:xfrm>
          <a:off x="365425" y="3620310"/>
          <a:ext cx="5115950" cy="708480"/>
        </a:xfrm>
        <a:prstGeom prst="roundRect">
          <a:avLst/>
        </a:prstGeom>
        <a:solidFill>
          <a:schemeClr val="tx2">
            <a:lumMod val="90000"/>
            <a:lumOff val="10000"/>
          </a:schemeClr>
        </a:solidFill>
        <a:ln w="19050" cap="flat" cmpd="sng" algn="ctr">
          <a:solidFill>
            <a:schemeClr val="lt1">
              <a:hueOff val="0"/>
              <a:satOff val="0"/>
              <a:lumOff val="0"/>
              <a:alphaOff val="0"/>
            </a:schemeClr>
          </a:solidFill>
          <a:prstDash val="solid"/>
          <a:miter lim="800000"/>
        </a:ln>
        <a:effectLst>
          <a:outerShdw blurRad="76200" dir="18900000" sy="23000" kx="-1200000" algn="bl" rotWithShape="0">
            <a:prstClr val="black">
              <a:alpha val="2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93371" tIns="0" rIns="193371" bIns="0" numCol="1" spcCol="1270" anchor="ctr" anchorCtr="0">
          <a:noAutofit/>
        </a:bodyPr>
        <a:lstStyle/>
        <a:p>
          <a:pPr marL="0" lvl="0" indent="0" algn="l" defTabSz="1066800">
            <a:lnSpc>
              <a:spcPct val="90000"/>
            </a:lnSpc>
            <a:spcBef>
              <a:spcPct val="0"/>
            </a:spcBef>
            <a:spcAft>
              <a:spcPct val="35000"/>
            </a:spcAft>
            <a:buNone/>
          </a:pPr>
          <a:r>
            <a:rPr lang="en-GB" sz="2400" b="0" kern="1200" dirty="0"/>
            <a:t>Global Brand Collaboration</a:t>
          </a:r>
        </a:p>
      </dsp:txBody>
      <dsp:txXfrm>
        <a:off x="400010" y="3654895"/>
        <a:ext cx="5046780"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43E7B9-69FA-4B3A-8C85-FCF17441735C}"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1E7840-2A76-42C1-9D11-95F53E0F314B}" type="slidenum">
              <a:rPr lang="en-GB" smtClean="0"/>
              <a:t>‹#›</a:t>
            </a:fld>
            <a:endParaRPr lang="en-GB"/>
          </a:p>
        </p:txBody>
      </p:sp>
    </p:spTree>
    <p:extLst>
      <p:ext uri="{BB962C8B-B14F-4D97-AF65-F5344CB8AC3E}">
        <p14:creationId xmlns:p14="http://schemas.microsoft.com/office/powerpoint/2010/main" val="1209129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1E7840-2A76-42C1-9D11-95F53E0F314B}" type="slidenum">
              <a:rPr lang="en-GB" smtClean="0"/>
              <a:t>14</a:t>
            </a:fld>
            <a:endParaRPr lang="en-GB"/>
          </a:p>
        </p:txBody>
      </p:sp>
    </p:spTree>
    <p:extLst>
      <p:ext uri="{BB962C8B-B14F-4D97-AF65-F5344CB8AC3E}">
        <p14:creationId xmlns:p14="http://schemas.microsoft.com/office/powerpoint/2010/main" val="1304751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1E7840-2A76-42C1-9D11-95F53E0F314B}" type="slidenum">
              <a:rPr lang="en-GB" smtClean="0"/>
              <a:t>16</a:t>
            </a:fld>
            <a:endParaRPr lang="en-GB"/>
          </a:p>
        </p:txBody>
      </p:sp>
    </p:spTree>
    <p:extLst>
      <p:ext uri="{BB962C8B-B14F-4D97-AF65-F5344CB8AC3E}">
        <p14:creationId xmlns:p14="http://schemas.microsoft.com/office/powerpoint/2010/main" val="3943836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2DA89-32E2-B62F-EBB0-0A4C114E4F6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66C1273-AA63-65E5-FC5D-0B205C757B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317294A-521C-B8DF-C548-8196C68A2D87}"/>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5" name="Footer Placeholder 4">
            <a:extLst>
              <a:ext uri="{FF2B5EF4-FFF2-40B4-BE49-F238E27FC236}">
                <a16:creationId xmlns:a16="http://schemas.microsoft.com/office/drawing/2014/main" id="{0D1EB0D2-ABE3-B08D-8968-EE5ECEC677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AE214-BB67-E90B-10FC-60D784D1595C}"/>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2018056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8908F-2AFA-6DBB-0FF0-6C7700827C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9DCC58-58F7-F7C2-4AF1-A29821CC86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B280A5-F099-6C6E-D179-088487C00C8D}"/>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5" name="Footer Placeholder 4">
            <a:extLst>
              <a:ext uri="{FF2B5EF4-FFF2-40B4-BE49-F238E27FC236}">
                <a16:creationId xmlns:a16="http://schemas.microsoft.com/office/drawing/2014/main" id="{84B256F0-E0BF-EB8A-0CEA-204AA1FCD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902E7-CAE2-5C54-5F2A-2A5F0C961383}"/>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806699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44F5-B609-0FA7-2905-BEC85022123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913DD07-8A51-ED28-28F2-F875E2F0CC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C84F1D-83EA-7F8B-13B9-FD113E9E332F}"/>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5" name="Footer Placeholder 4">
            <a:extLst>
              <a:ext uri="{FF2B5EF4-FFF2-40B4-BE49-F238E27FC236}">
                <a16:creationId xmlns:a16="http://schemas.microsoft.com/office/drawing/2014/main" id="{A22629CA-C019-19E0-B911-CC500DBF8A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8F6937-8E22-7926-C565-F9BD0E2B2B78}"/>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4058725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B6430-EB28-8A89-C350-1901A9BBFE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F0AF7E-BB4E-52BE-D9DE-A04A88DDA8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A290BC-01D4-5DA7-1C97-3C01C0D13B3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4BFA860-EA6D-3AF0-4AE4-976998DF645F}"/>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6" name="Footer Placeholder 5">
            <a:extLst>
              <a:ext uri="{FF2B5EF4-FFF2-40B4-BE49-F238E27FC236}">
                <a16:creationId xmlns:a16="http://schemas.microsoft.com/office/drawing/2014/main" id="{873947CC-C082-B006-47CD-1C159F7F28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5B0802-CD0C-F2C8-9E82-75FA4AC9F712}"/>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3145369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6BA77-8CA7-5065-22D1-700D1587A39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0C6D33-51A7-5E79-F2CA-5F92894BBE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227163-2EE8-99E0-14FD-37A2C86ED6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D71787E-2050-76C3-B0A4-007F159EED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713FFB-2730-AF98-41CD-842B542C765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52042D1-C056-F210-6772-7A69FA15F7B8}"/>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8" name="Footer Placeholder 7">
            <a:extLst>
              <a:ext uri="{FF2B5EF4-FFF2-40B4-BE49-F238E27FC236}">
                <a16:creationId xmlns:a16="http://schemas.microsoft.com/office/drawing/2014/main" id="{B20871F1-6B4F-24E8-AB6D-8EF4B1BFE1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D8D78C-7FC4-CD83-E3DF-9F793F471329}"/>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1091645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A9F2E-26F2-E06C-AE98-FA149A73B2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CA8F32A-166C-04B8-A323-D7E72078914A}"/>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4" name="Footer Placeholder 3">
            <a:extLst>
              <a:ext uri="{FF2B5EF4-FFF2-40B4-BE49-F238E27FC236}">
                <a16:creationId xmlns:a16="http://schemas.microsoft.com/office/drawing/2014/main" id="{29046532-9D94-B1F1-72FD-ED5F231898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6CFD40-BD52-5792-996B-74BC0D8B9E1D}"/>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2446093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D1C549-4A3F-E106-0295-17E477804FF8}"/>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3" name="Footer Placeholder 2">
            <a:extLst>
              <a:ext uri="{FF2B5EF4-FFF2-40B4-BE49-F238E27FC236}">
                <a16:creationId xmlns:a16="http://schemas.microsoft.com/office/drawing/2014/main" id="{1476BFF7-1C67-A9D3-0704-9957D682DF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C0C217-8D9F-0CC8-02C6-7B63E5261E14}"/>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2329853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23F85-DF7A-3548-FC7C-F906EEC726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2EBE45D-4112-FE86-8253-6FB76C4A5E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976D2CF-ADF4-2C6B-F21B-C6D57116F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1EBA4A-21F6-F916-274E-30CFDDBFEF55}"/>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6" name="Footer Placeholder 5">
            <a:extLst>
              <a:ext uri="{FF2B5EF4-FFF2-40B4-BE49-F238E27FC236}">
                <a16:creationId xmlns:a16="http://schemas.microsoft.com/office/drawing/2014/main" id="{E702DEEA-8CC0-0FBE-6F14-03B63D2242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AD21FF-4664-AD28-EC3F-8E00F81B3F7B}"/>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857559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98D29-817C-4840-EE20-C74E711608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728BB5-7633-D0AC-47BA-5256787426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F6C0F6-9300-3F04-7484-979954A718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60020D-DA94-6A76-CB27-77EC6CD7CF19}"/>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6" name="Footer Placeholder 5">
            <a:extLst>
              <a:ext uri="{FF2B5EF4-FFF2-40B4-BE49-F238E27FC236}">
                <a16:creationId xmlns:a16="http://schemas.microsoft.com/office/drawing/2014/main" id="{AFB7F070-7CC2-8BC2-A415-EC8DC3C8D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6DD7FD-7A66-6B51-4A3C-9F74C984DAAA}"/>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3536455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529AB-A91A-459F-E45A-F9D79693D0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D46A742-0FD6-1902-5AFC-24C59C23EA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06B8D7-D806-7CCB-2A6B-88E2E094B3DB}"/>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5" name="Footer Placeholder 4">
            <a:extLst>
              <a:ext uri="{FF2B5EF4-FFF2-40B4-BE49-F238E27FC236}">
                <a16:creationId xmlns:a16="http://schemas.microsoft.com/office/drawing/2014/main" id="{E6DB6E4B-EB35-C183-8201-E241CC162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FF8FB-D03C-9CED-5D9A-53B613C2AC80}"/>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333365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02E04F-290F-F65D-B013-2E0A422B9B2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A5DD7BB-374B-A03C-C960-259BAAD9A9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20971A-9770-5376-BEFE-7BBE333E5E79}"/>
              </a:ext>
            </a:extLst>
          </p:cNvPr>
          <p:cNvSpPr>
            <a:spLocks noGrp="1"/>
          </p:cNvSpPr>
          <p:nvPr>
            <p:ph type="dt" sz="half" idx="10"/>
          </p:nvPr>
        </p:nvSpPr>
        <p:spPr/>
        <p:txBody>
          <a:bodyPr/>
          <a:lstStyle/>
          <a:p>
            <a:fld id="{0EB1F06C-90A7-4A87-B8A4-2D7F1DF1145F}" type="datetimeFigureOut">
              <a:rPr lang="en-GB" smtClean="0"/>
              <a:t>15/11/2025</a:t>
            </a:fld>
            <a:endParaRPr lang="en-GB"/>
          </a:p>
        </p:txBody>
      </p:sp>
      <p:sp>
        <p:nvSpPr>
          <p:cNvPr id="5" name="Footer Placeholder 4">
            <a:extLst>
              <a:ext uri="{FF2B5EF4-FFF2-40B4-BE49-F238E27FC236}">
                <a16:creationId xmlns:a16="http://schemas.microsoft.com/office/drawing/2014/main" id="{CFA90802-04F4-4715-79D9-624178A610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4D330C-9BC4-AC2A-F70F-43E606FB2992}"/>
              </a:ext>
            </a:extLst>
          </p:cNvPr>
          <p:cNvSpPr>
            <a:spLocks noGrp="1"/>
          </p:cNvSpPr>
          <p:nvPr>
            <p:ph type="sldNum" sz="quarter" idx="12"/>
          </p:nvPr>
        </p:nvSpPr>
        <p:spPr/>
        <p:txBody>
          <a:bodyPr/>
          <a:lstStyle/>
          <a:p>
            <a:fld id="{1582B713-43F5-45FD-AF7B-CA0926066181}" type="slidenum">
              <a:rPr lang="en-GB" smtClean="0"/>
              <a:t>‹#›</a:t>
            </a:fld>
            <a:endParaRPr lang="en-GB"/>
          </a:p>
        </p:txBody>
      </p:sp>
    </p:spTree>
    <p:extLst>
      <p:ext uri="{BB962C8B-B14F-4D97-AF65-F5344CB8AC3E}">
        <p14:creationId xmlns:p14="http://schemas.microsoft.com/office/powerpoint/2010/main" val="105166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E73C3B-7988-83A0-DAC9-A0ED0B83A4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41106A3-F65F-BC17-F869-7A2BEC3AC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488AB9-EA8E-9232-6845-C5E6B55558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B1F06C-90A7-4A87-B8A4-2D7F1DF1145F}" type="datetimeFigureOut">
              <a:rPr lang="en-GB" smtClean="0"/>
              <a:t>15/11/2025</a:t>
            </a:fld>
            <a:endParaRPr lang="en-GB"/>
          </a:p>
        </p:txBody>
      </p:sp>
      <p:sp>
        <p:nvSpPr>
          <p:cNvPr id="5" name="Footer Placeholder 4">
            <a:extLst>
              <a:ext uri="{FF2B5EF4-FFF2-40B4-BE49-F238E27FC236}">
                <a16:creationId xmlns:a16="http://schemas.microsoft.com/office/drawing/2014/main" id="{DA251EAC-A007-0D20-1E8F-6A6EC50F82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B3064A-7397-37EB-14B5-136F2DE840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82B713-43F5-45FD-AF7B-CA0926066181}" type="slidenum">
              <a:rPr lang="en-GB" smtClean="0"/>
              <a:t>‹#›</a:t>
            </a:fld>
            <a:endParaRPr lang="en-GB"/>
          </a:p>
        </p:txBody>
      </p:sp>
    </p:spTree>
    <p:extLst>
      <p:ext uri="{BB962C8B-B14F-4D97-AF65-F5344CB8AC3E}">
        <p14:creationId xmlns:p14="http://schemas.microsoft.com/office/powerpoint/2010/main" val="2549371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campusontario.pressbooks.pub/commbusprofcdn/chapter/divergent-cultural-characteristics/"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yingtingsherry/how-to-be-a-versatile-multicultural-competent-design-thinking-workshop-facilitator-c93ad1134146" TargetMode="External"/><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449985" TargetMode="External"/><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62441E0-5E18-B845-D776-CF9990ECFC21}"/>
              </a:ext>
            </a:extLst>
          </p:cNvPr>
          <p:cNvPicPr>
            <a:picLocks noChangeAspect="1"/>
          </p:cNvPicPr>
          <p:nvPr/>
        </p:nvPicPr>
        <p:blipFill>
          <a:blip r:embed="rId2"/>
          <a:srcRect t="14728" r="2" b="23215"/>
          <a:stretch>
            <a:fillRect/>
          </a:stretch>
        </p:blipFill>
        <p:spPr>
          <a:xfrm>
            <a:off x="2522358" y="10"/>
            <a:ext cx="9669642" cy="6857990"/>
          </a:xfrm>
          <a:prstGeom prst="rect">
            <a:avLst/>
          </a:prstGeom>
        </p:spPr>
      </p:pic>
      <p:sp>
        <p:nvSpPr>
          <p:cNvPr id="16" name="Rectangle 1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AE0622-24C8-26DA-839D-6097D0D5D24A}"/>
              </a:ext>
            </a:extLst>
          </p:cNvPr>
          <p:cNvSpPr>
            <a:spLocks noGrp="1"/>
          </p:cNvSpPr>
          <p:nvPr>
            <p:ph type="ctrTitle"/>
          </p:nvPr>
        </p:nvSpPr>
        <p:spPr>
          <a:xfrm>
            <a:off x="952228" y="743447"/>
            <a:ext cx="3973385" cy="3692028"/>
          </a:xfrm>
          <a:noFill/>
        </p:spPr>
        <p:txBody>
          <a:bodyPr>
            <a:normAutofit/>
          </a:bodyPr>
          <a:lstStyle/>
          <a:p>
            <a:pPr algn="l"/>
            <a:r>
              <a:rPr lang="en-US" sz="2800" b="1" i="1" dirty="0"/>
              <a:t>Intercultural Business Communication between the United Kingdom and Japan: Challenges and Strategies for Effective Management</a:t>
            </a:r>
            <a:br>
              <a:rPr lang="en-US" sz="2800" i="1" dirty="0">
                <a:ea typeface="Georgia Pro Light"/>
                <a:cs typeface="Georgia Pro Light"/>
                <a:sym typeface="Georgia Pro Light"/>
              </a:rPr>
            </a:br>
            <a:endParaRPr lang="en-GB" sz="2800" i="1" dirty="0"/>
          </a:p>
        </p:txBody>
      </p:sp>
      <p:sp>
        <p:nvSpPr>
          <p:cNvPr id="3" name="Subtitle 2">
            <a:extLst>
              <a:ext uri="{FF2B5EF4-FFF2-40B4-BE49-F238E27FC236}">
                <a16:creationId xmlns:a16="http://schemas.microsoft.com/office/drawing/2014/main" id="{0C9FA2D3-84DF-9664-5F45-6ADF25467FCB}"/>
              </a:ext>
            </a:extLst>
          </p:cNvPr>
          <p:cNvSpPr>
            <a:spLocks noGrp="1"/>
          </p:cNvSpPr>
          <p:nvPr>
            <p:ph type="subTitle" idx="1"/>
          </p:nvPr>
        </p:nvSpPr>
        <p:spPr>
          <a:xfrm>
            <a:off x="952227" y="4975123"/>
            <a:ext cx="3973386" cy="1139430"/>
          </a:xfrm>
          <a:noFill/>
        </p:spPr>
        <p:txBody>
          <a:bodyPr>
            <a:normAutofit/>
          </a:bodyPr>
          <a:lstStyle/>
          <a:p>
            <a:pPr algn="l"/>
            <a:r>
              <a:rPr lang="en-GB" i="1" dirty="0"/>
              <a:t>Presented By:</a:t>
            </a:r>
          </a:p>
          <a:p>
            <a:pPr algn="l"/>
            <a:r>
              <a:rPr lang="en-GB" i="1" dirty="0"/>
              <a:t>Silviya Stancheva - 2310452</a:t>
            </a:r>
          </a:p>
        </p:txBody>
      </p:sp>
    </p:spTree>
    <p:extLst>
      <p:ext uri="{BB962C8B-B14F-4D97-AF65-F5344CB8AC3E}">
        <p14:creationId xmlns:p14="http://schemas.microsoft.com/office/powerpoint/2010/main" val="718819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816D5C-2400-9968-F571-02EAD2629C8D}"/>
              </a:ext>
            </a:extLst>
          </p:cNvPr>
          <p:cNvSpPr>
            <a:spLocks noGrp="1"/>
          </p:cNvSpPr>
          <p:nvPr>
            <p:ph type="ctrTitle"/>
          </p:nvPr>
        </p:nvSpPr>
        <p:spPr>
          <a:xfrm>
            <a:off x="457201" y="382702"/>
            <a:ext cx="4766947" cy="776071"/>
          </a:xfrm>
        </p:spPr>
        <p:txBody>
          <a:bodyPr anchor="t">
            <a:normAutofit/>
          </a:bodyPr>
          <a:lstStyle/>
          <a:p>
            <a:pPr algn="l"/>
            <a:r>
              <a:rPr lang="en-GB" sz="4000" i="1" dirty="0"/>
              <a:t>Introduction</a:t>
            </a:r>
            <a:r>
              <a:rPr lang="en-GB" sz="4800" dirty="0"/>
              <a:t> </a:t>
            </a:r>
          </a:p>
        </p:txBody>
      </p:sp>
      <p:sp>
        <p:nvSpPr>
          <p:cNvPr id="3" name="Subtitle 2">
            <a:extLst>
              <a:ext uri="{FF2B5EF4-FFF2-40B4-BE49-F238E27FC236}">
                <a16:creationId xmlns:a16="http://schemas.microsoft.com/office/drawing/2014/main" id="{96318183-4814-3118-73F3-2442B6D5A96A}"/>
              </a:ext>
            </a:extLst>
          </p:cNvPr>
          <p:cNvSpPr>
            <a:spLocks noGrp="1"/>
          </p:cNvSpPr>
          <p:nvPr>
            <p:ph type="subTitle" idx="1"/>
          </p:nvPr>
        </p:nvSpPr>
        <p:spPr>
          <a:xfrm>
            <a:off x="417683" y="1158773"/>
            <a:ext cx="6386051" cy="4872911"/>
          </a:xfrm>
        </p:spPr>
        <p:txBody>
          <a:bodyPr anchor="b">
            <a:normAutofit/>
          </a:bodyPr>
          <a:lstStyle/>
          <a:p>
            <a:pPr marL="285750" indent="-285750" algn="l">
              <a:buFont typeface="Wingdings" panose="05000000000000000000" pitchFamily="2" charset="2"/>
              <a:buChar char="§"/>
            </a:pPr>
            <a:r>
              <a:rPr lang="en-US" sz="1600" dirty="0"/>
              <a:t>The presentation is dedicated to intercultural business communication   between the United Kingdom and Japan which are two developed economies with a long period of trade and state relations. </a:t>
            </a:r>
          </a:p>
          <a:p>
            <a:pPr marL="342900" indent="-342900" algn="l">
              <a:buFont typeface="Wingdings" panose="05000000000000000000" pitchFamily="2" charset="2"/>
              <a:buChar char="§"/>
            </a:pPr>
            <a:r>
              <a:rPr lang="en-US" sz="1600" dirty="0"/>
              <a:t>Both the UK and Japan are part of the G7 and the primary partners in the UK Japan Comprehensive Economic Partnership Agreement (CEPA), signed in 2020 to facilitate trading, innovation, and investment (GOV.UK, 2022).</a:t>
            </a:r>
          </a:p>
          <a:p>
            <a:pPr marL="342900" indent="-342900" algn="l">
              <a:buFont typeface="Wingdings" panose="05000000000000000000" pitchFamily="2" charset="2"/>
              <a:buChar char="§"/>
            </a:pPr>
            <a:r>
              <a:rPr lang="en-US" sz="1600" dirty="0"/>
              <a:t>This presentation is intended to examine how culture shapes business communication between the two countries, what the significant obstacles and opportunities are, and what advice should be offered to international managers. </a:t>
            </a:r>
          </a:p>
          <a:p>
            <a:pPr marL="342900" indent="-342900" algn="l">
              <a:buFont typeface="Wingdings" panose="05000000000000000000" pitchFamily="2" charset="2"/>
              <a:buChar char="§"/>
            </a:pPr>
            <a:r>
              <a:rPr lang="en-US" sz="1600" dirty="0"/>
              <a:t>The presentation uses the most important theories of intercultural relations, which are primarily the Cultural Dimensions theory by Hofstede, High- and Low-Context Theory by Hall and the Seven Dimensions of Culture theory by Trompenaars, to </a:t>
            </a:r>
            <a:r>
              <a:rPr lang="en-US" sz="1600" dirty="0" err="1"/>
              <a:t>analyse</a:t>
            </a:r>
            <a:r>
              <a:rPr lang="en-US" sz="1600" dirty="0"/>
              <a:t> the communication styles, values, and </a:t>
            </a:r>
            <a:r>
              <a:rPr lang="en-US" sz="1600" dirty="0" err="1"/>
              <a:t>behaviours</a:t>
            </a:r>
            <a:r>
              <a:rPr lang="en-US" sz="1600" dirty="0"/>
              <a:t> in the workplace.</a:t>
            </a:r>
          </a:p>
          <a:p>
            <a:pPr algn="l"/>
            <a:endParaRPr lang="en-GB" sz="600" dirty="0"/>
          </a:p>
        </p:txBody>
      </p:sp>
      <p:sp>
        <p:nvSpPr>
          <p:cNvPr id="13" name="Rectangle 1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holding hands&#10;&#10;AI-generated content may be incorrect.">
            <a:extLst>
              <a:ext uri="{FF2B5EF4-FFF2-40B4-BE49-F238E27FC236}">
                <a16:creationId xmlns:a16="http://schemas.microsoft.com/office/drawing/2014/main" id="{64837A17-8BD9-9D16-534A-89AE798183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646" r="13495" b="-2"/>
          <a:stretch>
            <a:fillRect/>
          </a:stretch>
        </p:blipFill>
        <p:spPr>
          <a:xfrm>
            <a:off x="7221416" y="1012533"/>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6" name="TextBox 5">
            <a:extLst>
              <a:ext uri="{FF2B5EF4-FFF2-40B4-BE49-F238E27FC236}">
                <a16:creationId xmlns:a16="http://schemas.microsoft.com/office/drawing/2014/main" id="{17DC2383-E69C-9986-BE79-B722CFCB3592}"/>
              </a:ext>
            </a:extLst>
          </p:cNvPr>
          <p:cNvSpPr txBox="1"/>
          <p:nvPr/>
        </p:nvSpPr>
        <p:spPr>
          <a:xfrm>
            <a:off x="10885340" y="6657942"/>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campusontario.pressbooks.pub/commbusprofcdn/chapter/divergent-cultural-characterist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35680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A69FF-2048-E2A9-7765-E037EFD3C33A}"/>
              </a:ext>
            </a:extLst>
          </p:cNvPr>
          <p:cNvSpPr>
            <a:spLocks noGrp="1"/>
          </p:cNvSpPr>
          <p:nvPr>
            <p:ph type="ctrTitle"/>
          </p:nvPr>
        </p:nvSpPr>
        <p:spPr>
          <a:xfrm>
            <a:off x="723482" y="348640"/>
            <a:ext cx="7405634" cy="796872"/>
          </a:xfrm>
        </p:spPr>
        <p:txBody>
          <a:bodyPr>
            <a:normAutofit/>
          </a:bodyPr>
          <a:lstStyle/>
          <a:p>
            <a:r>
              <a:rPr lang="en-GB" sz="4000" i="1" dirty="0"/>
              <a:t>Relevant Communication Theories </a:t>
            </a:r>
          </a:p>
        </p:txBody>
      </p:sp>
      <p:sp>
        <p:nvSpPr>
          <p:cNvPr id="3" name="Subtitle 2">
            <a:extLst>
              <a:ext uri="{FF2B5EF4-FFF2-40B4-BE49-F238E27FC236}">
                <a16:creationId xmlns:a16="http://schemas.microsoft.com/office/drawing/2014/main" id="{BBE17397-0058-D343-2AE1-566520E9C45E}"/>
              </a:ext>
            </a:extLst>
          </p:cNvPr>
          <p:cNvSpPr>
            <a:spLocks noGrp="1"/>
          </p:cNvSpPr>
          <p:nvPr>
            <p:ph type="subTitle" idx="1"/>
          </p:nvPr>
        </p:nvSpPr>
        <p:spPr>
          <a:xfrm>
            <a:off x="792308" y="1827942"/>
            <a:ext cx="5991950" cy="3871128"/>
          </a:xfrm>
        </p:spPr>
        <p:txBody>
          <a:bodyPr>
            <a:normAutofit/>
          </a:bodyPr>
          <a:lstStyle/>
          <a:p>
            <a:pPr algn="just"/>
            <a:r>
              <a:rPr lang="en-US" sz="1800" b="1" i="1" dirty="0"/>
              <a:t>Hofstede’s Cultural Dimensions Theory</a:t>
            </a:r>
          </a:p>
          <a:p>
            <a:pPr marL="285750" lvl="0" indent="-285750" algn="just">
              <a:lnSpc>
                <a:spcPct val="150000"/>
              </a:lnSpc>
              <a:buFont typeface="Wingdings" panose="05000000000000000000" pitchFamily="2" charset="2"/>
              <a:buChar char="§"/>
            </a:pPr>
            <a:r>
              <a:rPr lang="en-US" sz="1600" dirty="0"/>
              <a:t>Power distance reflects the degree of inequality and power which is tolerated in the society. </a:t>
            </a:r>
          </a:p>
          <a:p>
            <a:pPr marL="285750" lvl="0" indent="-285750" algn="just">
              <a:lnSpc>
                <a:spcPct val="150000"/>
              </a:lnSpc>
              <a:buFont typeface="Wingdings" panose="05000000000000000000" pitchFamily="2" charset="2"/>
              <a:buChar char="§"/>
            </a:pPr>
            <a:r>
              <a:rPr lang="en-US" sz="1600" dirty="0"/>
              <a:t>Individualism is an aspect of how much people give more importance to personal objectives as compared to group objectives. </a:t>
            </a:r>
          </a:p>
          <a:p>
            <a:pPr marL="285750" lvl="0" indent="-285750" algn="just">
              <a:lnSpc>
                <a:spcPct val="150000"/>
              </a:lnSpc>
              <a:buFont typeface="Wingdings" panose="05000000000000000000" pitchFamily="2" charset="2"/>
              <a:buChar char="§"/>
            </a:pPr>
            <a:r>
              <a:rPr lang="en-US" sz="1600" dirty="0"/>
              <a:t>Uncertainty avoidance is a measure of the level of comfort of people with ambiguity and risk.</a:t>
            </a:r>
          </a:p>
          <a:p>
            <a:endParaRPr lang="en-GB" sz="1600" dirty="0"/>
          </a:p>
        </p:txBody>
      </p:sp>
      <p:pic>
        <p:nvPicPr>
          <p:cNvPr id="4" name="Picture 3">
            <a:extLst>
              <a:ext uri="{FF2B5EF4-FFF2-40B4-BE49-F238E27FC236}">
                <a16:creationId xmlns:a16="http://schemas.microsoft.com/office/drawing/2014/main" id="{E118D3C3-27A9-467B-6E79-A57CD94409C4}"/>
              </a:ext>
            </a:extLst>
          </p:cNvPr>
          <p:cNvPicPr>
            <a:picLocks noChangeAspect="1"/>
          </p:cNvPicPr>
          <p:nvPr/>
        </p:nvPicPr>
        <p:blipFill>
          <a:blip r:embed="rId2"/>
          <a:stretch>
            <a:fillRect/>
          </a:stretch>
        </p:blipFill>
        <p:spPr>
          <a:xfrm>
            <a:off x="7385754" y="1145512"/>
            <a:ext cx="4497983" cy="4763825"/>
          </a:xfrm>
          <a:prstGeom prst="rect">
            <a:avLst/>
          </a:prstGeom>
        </p:spPr>
      </p:pic>
    </p:spTree>
    <p:extLst>
      <p:ext uri="{BB962C8B-B14F-4D97-AF65-F5344CB8AC3E}">
        <p14:creationId xmlns:p14="http://schemas.microsoft.com/office/powerpoint/2010/main" val="961207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62890-DE98-62CB-0539-1CA5FD6B0EC7}"/>
              </a:ext>
            </a:extLst>
          </p:cNvPr>
          <p:cNvSpPr>
            <a:spLocks noGrp="1"/>
          </p:cNvSpPr>
          <p:nvPr>
            <p:ph type="ctrTitle"/>
          </p:nvPr>
        </p:nvSpPr>
        <p:spPr>
          <a:xfrm>
            <a:off x="257908" y="549607"/>
            <a:ext cx="9144000" cy="746630"/>
          </a:xfrm>
        </p:spPr>
        <p:txBody>
          <a:bodyPr>
            <a:normAutofit/>
          </a:bodyPr>
          <a:lstStyle/>
          <a:p>
            <a:r>
              <a:rPr lang="en-GB" sz="4000" i="1" dirty="0"/>
              <a:t>Relevant Communication Theories </a:t>
            </a:r>
          </a:p>
        </p:txBody>
      </p:sp>
      <p:sp>
        <p:nvSpPr>
          <p:cNvPr id="3" name="Subtitle 2">
            <a:extLst>
              <a:ext uri="{FF2B5EF4-FFF2-40B4-BE49-F238E27FC236}">
                <a16:creationId xmlns:a16="http://schemas.microsoft.com/office/drawing/2014/main" id="{CE2485DC-ACA5-8AC9-6DFD-570316F0C098}"/>
              </a:ext>
            </a:extLst>
          </p:cNvPr>
          <p:cNvSpPr>
            <a:spLocks noGrp="1"/>
          </p:cNvSpPr>
          <p:nvPr>
            <p:ph type="subTitle" idx="1"/>
          </p:nvPr>
        </p:nvSpPr>
        <p:spPr>
          <a:xfrm>
            <a:off x="472274" y="1989574"/>
            <a:ext cx="6008913" cy="3848518"/>
          </a:xfrm>
        </p:spPr>
        <p:txBody>
          <a:bodyPr>
            <a:normAutofit/>
          </a:bodyPr>
          <a:lstStyle/>
          <a:p>
            <a:pPr algn="just"/>
            <a:r>
              <a:rPr lang="en-US" sz="1800" b="1" i="1" dirty="0"/>
              <a:t>Hall’s High and Low Context Theory</a:t>
            </a:r>
          </a:p>
          <a:p>
            <a:pPr algn="just"/>
            <a:endParaRPr lang="en-US" sz="1800" b="1" i="1" dirty="0"/>
          </a:p>
          <a:p>
            <a:pPr marL="457200" indent="-457200" algn="just">
              <a:buFont typeface="Wingdings" panose="05000000000000000000" pitchFamily="2" charset="2"/>
              <a:buChar char="§"/>
            </a:pPr>
            <a:r>
              <a:rPr lang="en-US" sz="1600" dirty="0"/>
              <a:t>High context cultures, like Japan, are indirect and depend a great deal on non-verbal communication, shared context and understanding. </a:t>
            </a:r>
          </a:p>
          <a:p>
            <a:pPr marL="457200" indent="-457200" algn="just">
              <a:buFont typeface="Wingdings" panose="05000000000000000000" pitchFamily="2" charset="2"/>
              <a:buChar char="§"/>
            </a:pPr>
            <a:r>
              <a:rPr lang="en-US" sz="1600" dirty="0"/>
              <a:t>On the other hand, low context societies like UK culture embrace direct, overt, and verbal communication. </a:t>
            </a:r>
          </a:p>
          <a:p>
            <a:pPr marL="457200" indent="-457200" algn="just">
              <a:buFont typeface="Wingdings" panose="05000000000000000000" pitchFamily="2" charset="2"/>
              <a:buChar char="§"/>
            </a:pPr>
            <a:r>
              <a:rPr lang="en-US" sz="1600" dirty="0"/>
              <a:t>The theory is the reason behind the subtle cues, pauses, or implied messages among Japanese professionals when British professionals prefer to be upfront with their views and desire direct feedback (Samovar et al., 2017).</a:t>
            </a:r>
          </a:p>
          <a:p>
            <a:endParaRPr lang="en-GB" sz="1600" dirty="0"/>
          </a:p>
        </p:txBody>
      </p:sp>
      <p:pic>
        <p:nvPicPr>
          <p:cNvPr id="4" name="Picture 3">
            <a:extLst>
              <a:ext uri="{FF2B5EF4-FFF2-40B4-BE49-F238E27FC236}">
                <a16:creationId xmlns:a16="http://schemas.microsoft.com/office/drawing/2014/main" id="{886091A6-BE31-5CA5-C2D8-7E9C8221429B}"/>
              </a:ext>
            </a:extLst>
          </p:cNvPr>
          <p:cNvPicPr>
            <a:picLocks noChangeAspect="1"/>
          </p:cNvPicPr>
          <p:nvPr/>
        </p:nvPicPr>
        <p:blipFill>
          <a:blip r:embed="rId2"/>
          <a:stretch>
            <a:fillRect/>
          </a:stretch>
        </p:blipFill>
        <p:spPr>
          <a:xfrm>
            <a:off x="6672106" y="1614291"/>
            <a:ext cx="5120038" cy="4354431"/>
          </a:xfrm>
          <a:prstGeom prst="rect">
            <a:avLst/>
          </a:prstGeom>
        </p:spPr>
      </p:pic>
    </p:spTree>
    <p:extLst>
      <p:ext uri="{BB962C8B-B14F-4D97-AF65-F5344CB8AC3E}">
        <p14:creationId xmlns:p14="http://schemas.microsoft.com/office/powerpoint/2010/main" val="458877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97F40-4F37-5019-203E-CCC89D573C89}"/>
              </a:ext>
            </a:extLst>
          </p:cNvPr>
          <p:cNvSpPr>
            <a:spLocks noGrp="1"/>
          </p:cNvSpPr>
          <p:nvPr>
            <p:ph type="ctrTitle"/>
          </p:nvPr>
        </p:nvSpPr>
        <p:spPr>
          <a:xfrm>
            <a:off x="793820" y="479269"/>
            <a:ext cx="7546312" cy="716485"/>
          </a:xfrm>
        </p:spPr>
        <p:txBody>
          <a:bodyPr>
            <a:normAutofit/>
          </a:bodyPr>
          <a:lstStyle/>
          <a:p>
            <a:r>
              <a:rPr lang="en-GB" sz="4000" i="1" dirty="0"/>
              <a:t>Relevant Communication Theories </a:t>
            </a:r>
          </a:p>
        </p:txBody>
      </p:sp>
      <p:sp>
        <p:nvSpPr>
          <p:cNvPr id="3" name="Subtitle 2">
            <a:extLst>
              <a:ext uri="{FF2B5EF4-FFF2-40B4-BE49-F238E27FC236}">
                <a16:creationId xmlns:a16="http://schemas.microsoft.com/office/drawing/2014/main" id="{FB6CBBB8-D733-77DD-AE92-71004B89AD3D}"/>
              </a:ext>
            </a:extLst>
          </p:cNvPr>
          <p:cNvSpPr>
            <a:spLocks noGrp="1"/>
          </p:cNvSpPr>
          <p:nvPr>
            <p:ph type="subTitle" idx="1"/>
          </p:nvPr>
        </p:nvSpPr>
        <p:spPr>
          <a:xfrm>
            <a:off x="512250" y="1693201"/>
            <a:ext cx="6511331" cy="4541855"/>
          </a:xfrm>
        </p:spPr>
        <p:txBody>
          <a:bodyPr>
            <a:normAutofit/>
          </a:bodyPr>
          <a:lstStyle/>
          <a:p>
            <a:pPr algn="just"/>
            <a:r>
              <a:rPr lang="en-US" sz="1800" b="1" i="1" dirty="0"/>
              <a:t>Trompenaars and Hampden-Turner’s Seven Dimensions of Culture</a:t>
            </a:r>
          </a:p>
          <a:p>
            <a:pPr marL="457200" indent="-457200" algn="just">
              <a:lnSpc>
                <a:spcPct val="150000"/>
              </a:lnSpc>
              <a:buFont typeface="Wingdings" panose="05000000000000000000" pitchFamily="2" charset="2"/>
              <a:buChar char="§"/>
            </a:pPr>
            <a:r>
              <a:rPr lang="en-US" sz="1600" dirty="0"/>
              <a:t>According to Trompenaars and Hampden-Turner (2012), seven cultural dimensions are defined such as universalism/ particularism, achievement/ ascription and sequential/ </a:t>
            </a:r>
            <a:r>
              <a:rPr lang="en-US" sz="1600" dirty="0" err="1"/>
              <a:t>syncronous</a:t>
            </a:r>
            <a:r>
              <a:rPr lang="en-US" sz="1600" dirty="0"/>
              <a:t> time orientation. </a:t>
            </a:r>
          </a:p>
          <a:p>
            <a:pPr marL="457200" indent="-457200" algn="just">
              <a:lnSpc>
                <a:spcPct val="150000"/>
              </a:lnSpc>
              <a:buFont typeface="Wingdings" panose="05000000000000000000" pitchFamily="2" charset="2"/>
              <a:buChar char="§"/>
            </a:pPr>
            <a:r>
              <a:rPr lang="en-US" sz="1600" dirty="0"/>
              <a:t>These dimensions describe the way the individuals in various societies perceive laws, rank, and time management. </a:t>
            </a:r>
          </a:p>
          <a:p>
            <a:pPr marL="457200" indent="-457200" algn="just">
              <a:lnSpc>
                <a:spcPct val="150000"/>
              </a:lnSpc>
              <a:buFont typeface="Wingdings" panose="05000000000000000000" pitchFamily="2" charset="2"/>
              <a:buChar char="§"/>
            </a:pPr>
            <a:r>
              <a:rPr lang="en-US" sz="1600" dirty="0"/>
              <a:t>An example of such is the ascription culture in Japan where seniority and experience are valued compared with the UK where individual performance is rewarded by the achievement culture. </a:t>
            </a:r>
          </a:p>
          <a:p>
            <a:endParaRPr lang="en-GB" sz="1600" dirty="0"/>
          </a:p>
        </p:txBody>
      </p:sp>
      <p:pic>
        <p:nvPicPr>
          <p:cNvPr id="4" name="Picture 3">
            <a:extLst>
              <a:ext uri="{FF2B5EF4-FFF2-40B4-BE49-F238E27FC236}">
                <a16:creationId xmlns:a16="http://schemas.microsoft.com/office/drawing/2014/main" id="{99F3D2BF-FBD9-B14A-CD5C-2EEC8A263514}"/>
              </a:ext>
            </a:extLst>
          </p:cNvPr>
          <p:cNvPicPr>
            <a:picLocks noChangeAspect="1"/>
          </p:cNvPicPr>
          <p:nvPr/>
        </p:nvPicPr>
        <p:blipFill>
          <a:blip r:embed="rId2"/>
          <a:stretch>
            <a:fillRect/>
          </a:stretch>
        </p:blipFill>
        <p:spPr>
          <a:xfrm>
            <a:off x="7363929" y="1693201"/>
            <a:ext cx="4669352" cy="4140198"/>
          </a:xfrm>
          <a:prstGeom prst="rect">
            <a:avLst/>
          </a:prstGeom>
        </p:spPr>
      </p:pic>
    </p:spTree>
    <p:extLst>
      <p:ext uri="{BB962C8B-B14F-4D97-AF65-F5344CB8AC3E}">
        <p14:creationId xmlns:p14="http://schemas.microsoft.com/office/powerpoint/2010/main" val="4144336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E4F9F-8423-4503-AFA2-09E4EA131338}"/>
              </a:ext>
            </a:extLst>
          </p:cNvPr>
          <p:cNvSpPr>
            <a:spLocks noGrp="1"/>
          </p:cNvSpPr>
          <p:nvPr>
            <p:ph type="title"/>
          </p:nvPr>
        </p:nvSpPr>
        <p:spPr>
          <a:xfrm>
            <a:off x="838200" y="365125"/>
            <a:ext cx="10515600" cy="619613"/>
          </a:xfrm>
        </p:spPr>
        <p:txBody>
          <a:bodyPr>
            <a:normAutofit fontScale="90000"/>
          </a:bodyPr>
          <a:lstStyle/>
          <a:p>
            <a:r>
              <a:rPr lang="en-GB" i="1" dirty="0"/>
              <a:t>UK- Japan Hofstede Comparison</a:t>
            </a:r>
          </a:p>
        </p:txBody>
      </p:sp>
      <p:pic>
        <p:nvPicPr>
          <p:cNvPr id="3" name="Picture 2">
            <a:extLst>
              <a:ext uri="{FF2B5EF4-FFF2-40B4-BE49-F238E27FC236}">
                <a16:creationId xmlns:a16="http://schemas.microsoft.com/office/drawing/2014/main" id="{ABE1A1F1-0BB6-890C-F060-7EF319C65E52}"/>
              </a:ext>
            </a:extLst>
          </p:cNvPr>
          <p:cNvPicPr>
            <a:picLocks noChangeAspect="1"/>
          </p:cNvPicPr>
          <p:nvPr/>
        </p:nvPicPr>
        <p:blipFill>
          <a:blip r:embed="rId2"/>
          <a:stretch>
            <a:fillRect/>
          </a:stretch>
        </p:blipFill>
        <p:spPr>
          <a:xfrm>
            <a:off x="838200" y="1185705"/>
            <a:ext cx="10515600" cy="5221150"/>
          </a:xfrm>
          <a:prstGeom prst="rect">
            <a:avLst/>
          </a:prstGeom>
        </p:spPr>
      </p:pic>
    </p:spTree>
    <p:extLst>
      <p:ext uri="{BB962C8B-B14F-4D97-AF65-F5344CB8AC3E}">
        <p14:creationId xmlns:p14="http://schemas.microsoft.com/office/powerpoint/2010/main" val="189896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4B275-EE02-550D-110B-014DB5667916}"/>
              </a:ext>
            </a:extLst>
          </p:cNvPr>
          <p:cNvSpPr>
            <a:spLocks noGrp="1"/>
          </p:cNvSpPr>
          <p:nvPr>
            <p:ph type="ctrTitle"/>
          </p:nvPr>
        </p:nvSpPr>
        <p:spPr>
          <a:xfrm>
            <a:off x="703386" y="286519"/>
            <a:ext cx="9144000" cy="969804"/>
          </a:xfrm>
        </p:spPr>
        <p:txBody>
          <a:bodyPr>
            <a:normAutofit fontScale="90000"/>
          </a:bodyPr>
          <a:lstStyle/>
          <a:p>
            <a:r>
              <a:rPr lang="en-GB" sz="3200" i="1" dirty="0"/>
              <a:t>Application to the Selected Cultures</a:t>
            </a:r>
            <a:br>
              <a:rPr lang="en-GB" sz="3200" i="1" dirty="0"/>
            </a:br>
            <a:r>
              <a:rPr lang="en-GB" sz="3200" i="1" dirty="0"/>
              <a:t>UK-Japan Business Communication</a:t>
            </a:r>
          </a:p>
        </p:txBody>
      </p:sp>
      <p:sp>
        <p:nvSpPr>
          <p:cNvPr id="3" name="Subtitle 2">
            <a:extLst>
              <a:ext uri="{FF2B5EF4-FFF2-40B4-BE49-F238E27FC236}">
                <a16:creationId xmlns:a16="http://schemas.microsoft.com/office/drawing/2014/main" id="{FAD01CDB-137A-2BB3-0FB5-087F29D04F4F}"/>
              </a:ext>
            </a:extLst>
          </p:cNvPr>
          <p:cNvSpPr>
            <a:spLocks noGrp="1"/>
          </p:cNvSpPr>
          <p:nvPr>
            <p:ph type="subTitle" idx="1"/>
          </p:nvPr>
        </p:nvSpPr>
        <p:spPr>
          <a:xfrm>
            <a:off x="703386" y="1688123"/>
            <a:ext cx="6712298" cy="4592097"/>
          </a:xfrm>
        </p:spPr>
        <p:txBody>
          <a:bodyPr>
            <a:normAutofit lnSpcReduction="10000"/>
          </a:bodyPr>
          <a:lstStyle/>
          <a:p>
            <a:r>
              <a:rPr lang="en-US" sz="1800" b="1" i="1" dirty="0"/>
              <a:t>Power Distance and Hierarchical Structure</a:t>
            </a:r>
          </a:p>
          <a:p>
            <a:endParaRPr lang="en-US" sz="1600" b="1" i="1" dirty="0"/>
          </a:p>
          <a:p>
            <a:pPr marL="457200" indent="-457200" algn="just">
              <a:lnSpc>
                <a:spcPct val="150000"/>
              </a:lnSpc>
              <a:buFont typeface="Wingdings" panose="05000000000000000000" pitchFamily="2" charset="2"/>
              <a:buChar char="§"/>
            </a:pPr>
            <a:r>
              <a:rPr lang="en-US" sz="1600" dirty="0"/>
              <a:t>According to the findings provided by Hofstede, the Japanese score 54 on power distance, much higher than that of the UK, which stands at 35 (The Culture Factor Group, 2025). </a:t>
            </a:r>
          </a:p>
          <a:p>
            <a:pPr marL="457200" indent="-457200" algn="just">
              <a:lnSpc>
                <a:spcPct val="150000"/>
              </a:lnSpc>
              <a:buFont typeface="Wingdings" panose="05000000000000000000" pitchFamily="2" charset="2"/>
              <a:buChar char="§"/>
            </a:pPr>
            <a:r>
              <a:rPr lang="en-US" sz="1600" dirty="0"/>
              <a:t>Decisions made in Japanese companies such as Toyota or Sony are usually made by the top management after a long period of internal deliberation. </a:t>
            </a:r>
          </a:p>
          <a:p>
            <a:pPr marL="457200" indent="-457200" algn="just">
              <a:lnSpc>
                <a:spcPct val="150000"/>
              </a:lnSpc>
              <a:buFont typeface="Wingdings" panose="05000000000000000000" pitchFamily="2" charset="2"/>
              <a:buChar char="§"/>
            </a:pPr>
            <a:r>
              <a:rPr lang="en-US" sz="1600" dirty="0"/>
              <a:t>This level of difference also applies in the area of negotiation. Whereas the British managers may perceive formal procedures as being slow, the Japanese partners perceive it as being necessitated by the need to show respect and consensus. </a:t>
            </a:r>
          </a:p>
          <a:p>
            <a:endParaRPr lang="en-GB" sz="1600" dirty="0"/>
          </a:p>
        </p:txBody>
      </p:sp>
      <p:pic>
        <p:nvPicPr>
          <p:cNvPr id="5" name="Picture 4" descr="A drawing of people and a sign&#10;&#10;AI-generated content may be incorrect.">
            <a:extLst>
              <a:ext uri="{FF2B5EF4-FFF2-40B4-BE49-F238E27FC236}">
                <a16:creationId xmlns:a16="http://schemas.microsoft.com/office/drawing/2014/main" id="{E8882442-5E23-0865-2101-4B9D88B164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17134" y="2205474"/>
            <a:ext cx="4240405" cy="3280787"/>
          </a:xfrm>
          <a:prstGeom prst="rect">
            <a:avLst/>
          </a:prstGeom>
        </p:spPr>
      </p:pic>
      <p:sp>
        <p:nvSpPr>
          <p:cNvPr id="6" name="TextBox 5">
            <a:extLst>
              <a:ext uri="{FF2B5EF4-FFF2-40B4-BE49-F238E27FC236}">
                <a16:creationId xmlns:a16="http://schemas.microsoft.com/office/drawing/2014/main" id="{DB8287E2-C4FA-0134-3A8E-57FECC39A456}"/>
              </a:ext>
            </a:extLst>
          </p:cNvPr>
          <p:cNvSpPr txBox="1"/>
          <p:nvPr/>
        </p:nvSpPr>
        <p:spPr>
          <a:xfrm>
            <a:off x="8370277" y="5370845"/>
            <a:ext cx="4903595" cy="230832"/>
          </a:xfrm>
          <a:prstGeom prst="rect">
            <a:avLst/>
          </a:prstGeom>
          <a:noFill/>
        </p:spPr>
        <p:txBody>
          <a:bodyPr wrap="square" rtlCol="0">
            <a:spAutoFit/>
          </a:bodyPr>
          <a:lstStyle/>
          <a:p>
            <a:r>
              <a:rPr lang="en-GB" sz="900">
                <a:hlinkClick r:id="rId3" tooltip="https://medium.com/@yingtingsherry/how-to-be-a-versatile-multicultural-competent-design-thinking-workshop-facilitator-c93ad1134146"/>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962353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A043-3FD9-1FC0-61ED-703C9C3A5C9C}"/>
              </a:ext>
            </a:extLst>
          </p:cNvPr>
          <p:cNvSpPr>
            <a:spLocks noGrp="1"/>
          </p:cNvSpPr>
          <p:nvPr>
            <p:ph type="ctrTitle"/>
          </p:nvPr>
        </p:nvSpPr>
        <p:spPr>
          <a:xfrm>
            <a:off x="502418" y="288350"/>
            <a:ext cx="9144000" cy="940682"/>
          </a:xfrm>
        </p:spPr>
        <p:txBody>
          <a:bodyPr>
            <a:noAutofit/>
          </a:bodyPr>
          <a:lstStyle/>
          <a:p>
            <a:r>
              <a:rPr lang="en-GB" sz="3200" i="1" dirty="0"/>
              <a:t>Application to the Selected Culture:</a:t>
            </a:r>
            <a:br>
              <a:rPr lang="en-GB" sz="3200" i="1" dirty="0"/>
            </a:br>
            <a:r>
              <a:rPr lang="en-GB" sz="3200" i="1" dirty="0"/>
              <a:t>UK-Japan Business Communication </a:t>
            </a:r>
          </a:p>
        </p:txBody>
      </p:sp>
      <p:sp>
        <p:nvSpPr>
          <p:cNvPr id="3" name="Subtitle 2">
            <a:extLst>
              <a:ext uri="{FF2B5EF4-FFF2-40B4-BE49-F238E27FC236}">
                <a16:creationId xmlns:a16="http://schemas.microsoft.com/office/drawing/2014/main" id="{0435276D-2EDE-178D-B9A4-70DEC3E53DCD}"/>
              </a:ext>
            </a:extLst>
          </p:cNvPr>
          <p:cNvSpPr>
            <a:spLocks noGrp="1"/>
          </p:cNvSpPr>
          <p:nvPr>
            <p:ph type="subTitle" idx="1"/>
          </p:nvPr>
        </p:nvSpPr>
        <p:spPr>
          <a:xfrm>
            <a:off x="433592" y="1553495"/>
            <a:ext cx="6832879" cy="4435753"/>
          </a:xfrm>
        </p:spPr>
        <p:txBody>
          <a:bodyPr>
            <a:normAutofit fontScale="92500" lnSpcReduction="20000"/>
          </a:bodyPr>
          <a:lstStyle/>
          <a:p>
            <a:r>
              <a:rPr lang="en-US" sz="1900" b="1" i="1" dirty="0"/>
              <a:t>Individualism vs Collectivism</a:t>
            </a:r>
          </a:p>
          <a:p>
            <a:endParaRPr lang="en-US" sz="1600" b="1" i="1" dirty="0"/>
          </a:p>
          <a:p>
            <a:pPr marL="342900" indent="-342900" algn="just">
              <a:lnSpc>
                <a:spcPct val="150000"/>
              </a:lnSpc>
              <a:buFont typeface="Wingdings" panose="05000000000000000000" pitchFamily="2" charset="2"/>
              <a:buChar char="§"/>
            </a:pPr>
            <a:r>
              <a:rPr lang="en-US" sz="1700" dirty="0"/>
              <a:t>UK has an individualism of 76 whereas Japan has a score of 62 (The Culture Factor Group, 2025). </a:t>
            </a:r>
          </a:p>
          <a:p>
            <a:pPr marL="342900" indent="-342900" algn="just">
              <a:lnSpc>
                <a:spcPct val="150000"/>
              </a:lnSpc>
              <a:buFont typeface="Wingdings" panose="05000000000000000000" pitchFamily="2" charset="2"/>
              <a:buChar char="§"/>
            </a:pPr>
            <a:r>
              <a:rPr lang="en-US" sz="1700" dirty="0"/>
              <a:t>The British business culture encourages self-reliance, self-initiative and responsibility. </a:t>
            </a:r>
          </a:p>
          <a:p>
            <a:pPr marL="342900" indent="-342900" algn="just">
              <a:lnSpc>
                <a:spcPct val="150000"/>
              </a:lnSpc>
              <a:buFont typeface="Wingdings" panose="05000000000000000000" pitchFamily="2" charset="2"/>
              <a:buChar char="§"/>
            </a:pPr>
            <a:r>
              <a:rPr lang="en-US" sz="1700" dirty="0"/>
              <a:t>Japanese culture, on the other hand, </a:t>
            </a:r>
            <a:r>
              <a:rPr lang="en-US" sz="1700" dirty="0" err="1"/>
              <a:t>emphasises</a:t>
            </a:r>
            <a:r>
              <a:rPr lang="en-US" sz="1700" dirty="0"/>
              <a:t> group harmony (</a:t>
            </a:r>
            <a:r>
              <a:rPr lang="en-US" sz="1700" dirty="0" err="1"/>
              <a:t>wa</a:t>
            </a:r>
            <a:r>
              <a:rPr lang="en-US" sz="1700" dirty="0"/>
              <a:t>) and consensus (</a:t>
            </a:r>
            <a:r>
              <a:rPr lang="en-US" sz="1700" dirty="0" err="1"/>
              <a:t>nemawashi</a:t>
            </a:r>
            <a:r>
              <a:rPr lang="en-US" sz="1700" dirty="0"/>
              <a:t>) where decision-making is done using a collective approach so as to preserve unity. </a:t>
            </a:r>
          </a:p>
          <a:p>
            <a:pPr marL="342900" indent="-342900" algn="just">
              <a:lnSpc>
                <a:spcPct val="150000"/>
              </a:lnSpc>
              <a:buFont typeface="Wingdings" panose="05000000000000000000" pitchFamily="2" charset="2"/>
              <a:buChar char="§"/>
            </a:pPr>
            <a:r>
              <a:rPr lang="en-US" sz="1700" dirty="0"/>
              <a:t>The lack of this can be observed in the Nissan-Renault-Mitsubishi Alliance where Japanese executives like prolonged consultation, whereas the western connection is focused on efficiency. </a:t>
            </a:r>
          </a:p>
          <a:p>
            <a:endParaRPr lang="en-GB" sz="1600" dirty="0"/>
          </a:p>
        </p:txBody>
      </p:sp>
      <p:pic>
        <p:nvPicPr>
          <p:cNvPr id="4" name="Picture 3">
            <a:extLst>
              <a:ext uri="{FF2B5EF4-FFF2-40B4-BE49-F238E27FC236}">
                <a16:creationId xmlns:a16="http://schemas.microsoft.com/office/drawing/2014/main" id="{B92BC0F0-A81B-5CE8-9DA9-54C1C65183B5}"/>
              </a:ext>
            </a:extLst>
          </p:cNvPr>
          <p:cNvPicPr>
            <a:picLocks noChangeAspect="1"/>
          </p:cNvPicPr>
          <p:nvPr/>
        </p:nvPicPr>
        <p:blipFill>
          <a:blip r:embed="rId2"/>
          <a:stretch>
            <a:fillRect/>
          </a:stretch>
        </p:blipFill>
        <p:spPr>
          <a:xfrm>
            <a:off x="7626699" y="1981957"/>
            <a:ext cx="4411227" cy="3361333"/>
          </a:xfrm>
          <a:prstGeom prst="rect">
            <a:avLst/>
          </a:prstGeom>
        </p:spPr>
      </p:pic>
    </p:spTree>
    <p:extLst>
      <p:ext uri="{BB962C8B-B14F-4D97-AF65-F5344CB8AC3E}">
        <p14:creationId xmlns:p14="http://schemas.microsoft.com/office/powerpoint/2010/main" val="1776249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04404-3E0B-A2FC-8DE5-7EBFBFD94768}"/>
              </a:ext>
            </a:extLst>
          </p:cNvPr>
          <p:cNvSpPr>
            <a:spLocks noGrp="1"/>
          </p:cNvSpPr>
          <p:nvPr>
            <p:ph type="ctrTitle"/>
          </p:nvPr>
        </p:nvSpPr>
        <p:spPr>
          <a:xfrm>
            <a:off x="1275168" y="245807"/>
            <a:ext cx="9144000" cy="1003647"/>
          </a:xfrm>
        </p:spPr>
        <p:txBody>
          <a:bodyPr>
            <a:noAutofit/>
          </a:bodyPr>
          <a:lstStyle/>
          <a:p>
            <a:r>
              <a:rPr lang="en-GB" sz="3200" i="1" dirty="0"/>
              <a:t>Application to the Selected Culture:</a:t>
            </a:r>
            <a:br>
              <a:rPr lang="en-GB" sz="3200" i="1" dirty="0"/>
            </a:br>
            <a:r>
              <a:rPr lang="en-GB" sz="3200" i="1" dirty="0"/>
              <a:t>UK-Japan Business Communication </a:t>
            </a:r>
          </a:p>
        </p:txBody>
      </p:sp>
      <p:sp>
        <p:nvSpPr>
          <p:cNvPr id="3" name="Subtitle 2">
            <a:extLst>
              <a:ext uri="{FF2B5EF4-FFF2-40B4-BE49-F238E27FC236}">
                <a16:creationId xmlns:a16="http://schemas.microsoft.com/office/drawing/2014/main" id="{A667BB91-1E14-AE11-FD75-54788FD4B4D3}"/>
              </a:ext>
            </a:extLst>
          </p:cNvPr>
          <p:cNvSpPr>
            <a:spLocks noGrp="1"/>
          </p:cNvSpPr>
          <p:nvPr>
            <p:ph type="subTitle" idx="1"/>
          </p:nvPr>
        </p:nvSpPr>
        <p:spPr>
          <a:xfrm>
            <a:off x="542612" y="1788607"/>
            <a:ext cx="7425732" cy="4119823"/>
          </a:xfrm>
        </p:spPr>
        <p:txBody>
          <a:bodyPr>
            <a:normAutofit lnSpcReduction="10000"/>
          </a:bodyPr>
          <a:lstStyle/>
          <a:p>
            <a:pPr algn="just"/>
            <a:r>
              <a:rPr lang="en-US" sz="1800" b="1" i="1" dirty="0"/>
              <a:t>Uncertainty Avoidance and Communication Style</a:t>
            </a:r>
          </a:p>
          <a:p>
            <a:pPr algn="just"/>
            <a:endParaRPr lang="en-US" sz="1600" b="1" i="1" dirty="0"/>
          </a:p>
          <a:p>
            <a:pPr marL="342900" indent="-342900" algn="just">
              <a:buFont typeface="Wingdings" panose="05000000000000000000" pitchFamily="2" charset="2"/>
              <a:buChar char="§"/>
            </a:pPr>
            <a:r>
              <a:rPr lang="en-US" sz="1600" dirty="0"/>
              <a:t>Japan assesses quite high on uncertainty avoidance (92) indicating that the orient is highly oriented to order, planning and predictability. Conversely, the score of 35 in the UK indicates that the country is more comfortable with ambiguity (The Culture Factor Group, 2025). Such differences influence the tone of communication and risk management. </a:t>
            </a:r>
          </a:p>
          <a:p>
            <a:pPr marL="342900" indent="-342900" algn="just">
              <a:buFont typeface="Wingdings" panose="05000000000000000000" pitchFamily="2" charset="2"/>
              <a:buChar char="§"/>
            </a:pPr>
            <a:r>
              <a:rPr lang="en-US" sz="1600" dirty="0"/>
              <a:t>The Japanese businessmen like elaborate agendas, written documents, and procedures. British managers, in their turn, are more flexible and can use improvisation. </a:t>
            </a:r>
          </a:p>
          <a:p>
            <a:pPr marL="342900" indent="-342900" algn="just">
              <a:buFont typeface="Wingdings" panose="05000000000000000000" pitchFamily="2" charset="2"/>
              <a:buChar char="§"/>
            </a:pPr>
            <a:r>
              <a:rPr lang="en-US" sz="1600" dirty="0"/>
              <a:t>Japanese people are observed to be careful or unwilling to make decisions on the spur of the moment, something that may be wrongly understood by British managers in meetings as indecisiveness (Neuliep, 2020). </a:t>
            </a:r>
          </a:p>
          <a:p>
            <a:pPr marL="342900" indent="-342900" algn="just">
              <a:buFont typeface="Wingdings" panose="05000000000000000000" pitchFamily="2" charset="2"/>
              <a:buChar char="§"/>
            </a:pPr>
            <a:r>
              <a:rPr lang="en-US" sz="1600" dirty="0"/>
              <a:t>For example, Japanese saying, it may be difficult may mean No, whereas a British saying, It may be difficult may be understood by British colleagues as a doubt instead of saying No (Samovar et al., 2017).</a:t>
            </a:r>
          </a:p>
          <a:p>
            <a:endParaRPr lang="en-GB" sz="1600" dirty="0"/>
          </a:p>
        </p:txBody>
      </p:sp>
      <p:pic>
        <p:nvPicPr>
          <p:cNvPr id="5" name="Picture 4" descr="A person walking with a briefcase and a question mark&#10;&#10;AI-generated content may be incorrect.">
            <a:extLst>
              <a:ext uri="{FF2B5EF4-FFF2-40B4-BE49-F238E27FC236}">
                <a16:creationId xmlns:a16="http://schemas.microsoft.com/office/drawing/2014/main" id="{F2421E1C-5AFC-1E70-EC62-5121C0FC3E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10888" y="1788607"/>
            <a:ext cx="3238500" cy="3959050"/>
          </a:xfrm>
          <a:prstGeom prst="rect">
            <a:avLst/>
          </a:prstGeom>
        </p:spPr>
      </p:pic>
    </p:spTree>
    <p:extLst>
      <p:ext uri="{BB962C8B-B14F-4D97-AF65-F5344CB8AC3E}">
        <p14:creationId xmlns:p14="http://schemas.microsoft.com/office/powerpoint/2010/main" val="3293753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8202B-ADDC-80E5-9D3E-7E414BA9AA80}"/>
              </a:ext>
            </a:extLst>
          </p:cNvPr>
          <p:cNvSpPr>
            <a:spLocks noGrp="1"/>
          </p:cNvSpPr>
          <p:nvPr>
            <p:ph type="ctrTitle"/>
          </p:nvPr>
        </p:nvSpPr>
        <p:spPr>
          <a:xfrm>
            <a:off x="1022555" y="167148"/>
            <a:ext cx="9144000" cy="1024284"/>
          </a:xfrm>
        </p:spPr>
        <p:txBody>
          <a:bodyPr>
            <a:noAutofit/>
          </a:bodyPr>
          <a:lstStyle/>
          <a:p>
            <a:r>
              <a:rPr lang="en-GB" sz="3200" i="1" dirty="0"/>
              <a:t>Application to the Selected Culture:</a:t>
            </a:r>
            <a:br>
              <a:rPr lang="en-GB" sz="3200" i="1" dirty="0"/>
            </a:br>
            <a:r>
              <a:rPr lang="en-GB" sz="3200" i="1" dirty="0"/>
              <a:t>UK-Japan Business Communication</a:t>
            </a:r>
          </a:p>
        </p:txBody>
      </p:sp>
      <p:sp>
        <p:nvSpPr>
          <p:cNvPr id="3" name="Subtitle 2">
            <a:extLst>
              <a:ext uri="{FF2B5EF4-FFF2-40B4-BE49-F238E27FC236}">
                <a16:creationId xmlns:a16="http://schemas.microsoft.com/office/drawing/2014/main" id="{7D47A434-0498-981F-4565-926C9DAE8579}"/>
              </a:ext>
            </a:extLst>
          </p:cNvPr>
          <p:cNvSpPr>
            <a:spLocks noGrp="1"/>
          </p:cNvSpPr>
          <p:nvPr>
            <p:ph type="subTitle" idx="1"/>
          </p:nvPr>
        </p:nvSpPr>
        <p:spPr>
          <a:xfrm>
            <a:off x="673240" y="1750142"/>
            <a:ext cx="6091354" cy="4298966"/>
          </a:xfrm>
        </p:spPr>
        <p:txBody>
          <a:bodyPr>
            <a:normAutofit/>
          </a:bodyPr>
          <a:lstStyle/>
          <a:p>
            <a:pPr algn="just"/>
            <a:r>
              <a:rPr lang="en-US" sz="1800" b="1" i="1" dirty="0"/>
              <a:t>High- and Low-Context Communication</a:t>
            </a:r>
          </a:p>
          <a:p>
            <a:pPr algn="just"/>
            <a:endParaRPr lang="en-US" sz="1600" b="1" i="1" dirty="0"/>
          </a:p>
          <a:p>
            <a:pPr marL="342900" indent="-342900" algn="just">
              <a:buFont typeface="Wingdings" panose="05000000000000000000" pitchFamily="2" charset="2"/>
              <a:buChar char="§"/>
            </a:pPr>
            <a:r>
              <a:rPr lang="en-US" sz="1600" dirty="0"/>
              <a:t>The framework by Hall (1976) is very prominent in the UK-Japan interactions. Japanese communication is grounded on reading the situation, tone and body language whereas the British communication is grounded on clarity of verbal communication. </a:t>
            </a:r>
          </a:p>
          <a:p>
            <a:pPr marL="342900" indent="-342900" algn="just">
              <a:buFont typeface="Wingdings" panose="05000000000000000000" pitchFamily="2" charset="2"/>
              <a:buChar char="§"/>
            </a:pPr>
            <a:r>
              <a:rPr lang="en-US" sz="1600" dirty="0"/>
              <a:t>British managers of cross-cultural team may want to receive detailed updates and progress reports, and Japanese employees believe that certain information is implicitly known. </a:t>
            </a:r>
          </a:p>
          <a:p>
            <a:pPr marL="342900" indent="-342900" algn="just">
              <a:buFont typeface="Wingdings" panose="05000000000000000000" pitchFamily="2" charset="2"/>
              <a:buChar char="§"/>
            </a:pPr>
            <a:r>
              <a:rPr lang="en-US" sz="1600" dirty="0"/>
              <a:t>Indicatively, in multinational </a:t>
            </a:r>
            <a:r>
              <a:rPr lang="en-US" sz="1600" dirty="0" err="1"/>
              <a:t>organisations</a:t>
            </a:r>
            <a:r>
              <a:rPr lang="en-US" sz="1600" dirty="0"/>
              <a:t> like Hitachi Europe, the communication breakdowns arise when British employees feel that Japanese employees are evasive or uncommitted whereas the Japanese employees feel that the British communication is abrupt or overly blunt. It is crucial to identify this contextual gap in order to achieve good collaboration.</a:t>
            </a:r>
          </a:p>
          <a:p>
            <a:endParaRPr lang="en-GB" sz="1600" dirty="0"/>
          </a:p>
        </p:txBody>
      </p:sp>
      <p:pic>
        <p:nvPicPr>
          <p:cNvPr id="4" name="Picture 3">
            <a:extLst>
              <a:ext uri="{FF2B5EF4-FFF2-40B4-BE49-F238E27FC236}">
                <a16:creationId xmlns:a16="http://schemas.microsoft.com/office/drawing/2014/main" id="{E62A295F-4B12-C9A5-7B61-ECED116A1B3C}"/>
              </a:ext>
            </a:extLst>
          </p:cNvPr>
          <p:cNvPicPr>
            <a:picLocks noChangeAspect="1"/>
          </p:cNvPicPr>
          <p:nvPr/>
        </p:nvPicPr>
        <p:blipFill>
          <a:blip r:embed="rId2"/>
          <a:stretch>
            <a:fillRect/>
          </a:stretch>
        </p:blipFill>
        <p:spPr>
          <a:xfrm>
            <a:off x="7288945" y="1750142"/>
            <a:ext cx="4441371" cy="3818375"/>
          </a:xfrm>
          <a:prstGeom prst="rect">
            <a:avLst/>
          </a:prstGeom>
        </p:spPr>
      </p:pic>
    </p:spTree>
    <p:extLst>
      <p:ext uri="{BB962C8B-B14F-4D97-AF65-F5344CB8AC3E}">
        <p14:creationId xmlns:p14="http://schemas.microsoft.com/office/powerpoint/2010/main" val="1519620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4C748-37B7-08E6-E376-D2CEA409A2E1}"/>
              </a:ext>
            </a:extLst>
          </p:cNvPr>
          <p:cNvSpPr>
            <a:spLocks noGrp="1"/>
          </p:cNvSpPr>
          <p:nvPr>
            <p:ph type="ctrTitle"/>
          </p:nvPr>
        </p:nvSpPr>
        <p:spPr>
          <a:xfrm>
            <a:off x="1199536" y="216310"/>
            <a:ext cx="9144000" cy="1033251"/>
          </a:xfrm>
        </p:spPr>
        <p:txBody>
          <a:bodyPr>
            <a:noAutofit/>
          </a:bodyPr>
          <a:lstStyle/>
          <a:p>
            <a:r>
              <a:rPr lang="en-GB" sz="3200" i="1" dirty="0"/>
              <a:t>Application to the Selected Culture:</a:t>
            </a:r>
            <a:br>
              <a:rPr lang="en-GB" sz="3200" i="1" dirty="0"/>
            </a:br>
            <a:r>
              <a:rPr lang="en-GB" sz="3200" i="1" dirty="0"/>
              <a:t>UK-Japan Business Communication</a:t>
            </a:r>
          </a:p>
        </p:txBody>
      </p:sp>
      <p:sp>
        <p:nvSpPr>
          <p:cNvPr id="3" name="Subtitle 2">
            <a:extLst>
              <a:ext uri="{FF2B5EF4-FFF2-40B4-BE49-F238E27FC236}">
                <a16:creationId xmlns:a16="http://schemas.microsoft.com/office/drawing/2014/main" id="{E8215E73-0E8E-26CD-EA92-63751BB38A35}"/>
              </a:ext>
            </a:extLst>
          </p:cNvPr>
          <p:cNvSpPr>
            <a:spLocks noGrp="1"/>
          </p:cNvSpPr>
          <p:nvPr>
            <p:ph type="subTitle" idx="1"/>
          </p:nvPr>
        </p:nvSpPr>
        <p:spPr>
          <a:xfrm>
            <a:off x="723481" y="1969477"/>
            <a:ext cx="6650713" cy="3766160"/>
          </a:xfrm>
        </p:spPr>
        <p:txBody>
          <a:bodyPr>
            <a:normAutofit lnSpcReduction="10000"/>
          </a:bodyPr>
          <a:lstStyle/>
          <a:p>
            <a:pPr algn="just"/>
            <a:r>
              <a:rPr lang="en-US" sz="1800" b="1" i="1" dirty="0"/>
              <a:t>Formality, Non-Verbal Cues, and Etiquette</a:t>
            </a:r>
          </a:p>
          <a:p>
            <a:pPr algn="just"/>
            <a:endParaRPr lang="en-US" sz="1600" b="1" i="1" dirty="0"/>
          </a:p>
          <a:p>
            <a:pPr marL="342900" indent="-342900" algn="just">
              <a:buFont typeface="Wingdings" panose="05000000000000000000" pitchFamily="2" charset="2"/>
              <a:buChar char="§"/>
            </a:pPr>
            <a:r>
              <a:rPr lang="en-US" sz="1600" dirty="0"/>
              <a:t>Respect, humility and precision are manifested in Japanese business etiquette. Bowing, handshaking business cards (</a:t>
            </a:r>
            <a:r>
              <a:rPr lang="en-US" sz="1600" dirty="0" err="1"/>
              <a:t>meishi</a:t>
            </a:r>
            <a:r>
              <a:rPr lang="en-US" sz="1600" dirty="0"/>
              <a:t>) with both hands, and titles (e.g., Tanaka-</a:t>
            </a:r>
            <a:r>
              <a:rPr lang="en-US" sz="1600" dirty="0" err="1"/>
              <a:t>san</a:t>
            </a:r>
            <a:r>
              <a:rPr lang="en-US" sz="1600" dirty="0"/>
              <a:t>) are all signs of professionalism (Meyer, 2014). </a:t>
            </a:r>
          </a:p>
          <a:p>
            <a:pPr marL="342900" indent="-342900" algn="just">
              <a:buFont typeface="Wingdings" panose="05000000000000000000" pitchFamily="2" charset="2"/>
              <a:buChar char="§"/>
            </a:pPr>
            <a:r>
              <a:rPr lang="en-US" sz="1600" dirty="0"/>
              <a:t>British business culture, on the other hand, is less formal, people tend to shake hands in greetings, and first names are used soon after introducing oneself. </a:t>
            </a:r>
          </a:p>
          <a:p>
            <a:pPr marL="342900" indent="-342900" algn="just">
              <a:buFont typeface="Wingdings" panose="05000000000000000000" pitchFamily="2" charset="2"/>
              <a:buChar char="§"/>
            </a:pPr>
            <a:r>
              <a:rPr lang="en-US" sz="1600" dirty="0"/>
              <a:t>A British executive who calls his Japanese partner his first name when that partner is not ready may end up giving the impression of disrespect. </a:t>
            </a:r>
          </a:p>
          <a:p>
            <a:pPr marL="342900" indent="-342900" algn="just">
              <a:buFont typeface="Wingdings" panose="05000000000000000000" pitchFamily="2" charset="2"/>
              <a:buChar char="§"/>
            </a:pPr>
            <a:r>
              <a:rPr lang="en-US" sz="1600" dirty="0"/>
              <a:t>It is important to understand non-verbal communication including pauses, tones and postures in order to prevent miscommunication.</a:t>
            </a:r>
          </a:p>
          <a:p>
            <a:endParaRPr lang="en-GB" sz="1600" dirty="0"/>
          </a:p>
        </p:txBody>
      </p:sp>
      <p:pic>
        <p:nvPicPr>
          <p:cNvPr id="4" name="Picture 3">
            <a:extLst>
              <a:ext uri="{FF2B5EF4-FFF2-40B4-BE49-F238E27FC236}">
                <a16:creationId xmlns:a16="http://schemas.microsoft.com/office/drawing/2014/main" id="{203A3A15-C137-EC2A-30FD-4513246858CC}"/>
              </a:ext>
            </a:extLst>
          </p:cNvPr>
          <p:cNvPicPr>
            <a:picLocks noChangeAspect="1"/>
          </p:cNvPicPr>
          <p:nvPr/>
        </p:nvPicPr>
        <p:blipFill>
          <a:blip r:embed="rId2"/>
          <a:stretch>
            <a:fillRect/>
          </a:stretch>
        </p:blipFill>
        <p:spPr>
          <a:xfrm>
            <a:off x="7931391" y="1969477"/>
            <a:ext cx="3868615" cy="6858000"/>
          </a:xfrm>
          <a:prstGeom prst="rect">
            <a:avLst/>
          </a:prstGeom>
        </p:spPr>
      </p:pic>
    </p:spTree>
    <p:extLst>
      <p:ext uri="{BB962C8B-B14F-4D97-AF65-F5344CB8AC3E}">
        <p14:creationId xmlns:p14="http://schemas.microsoft.com/office/powerpoint/2010/main" val="1413719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3ACDE-BD21-91EE-FAA4-A08BC53FA5DD}"/>
              </a:ext>
            </a:extLst>
          </p:cNvPr>
          <p:cNvSpPr>
            <a:spLocks noGrp="1"/>
          </p:cNvSpPr>
          <p:nvPr>
            <p:ph type="ctrTitle"/>
          </p:nvPr>
        </p:nvSpPr>
        <p:spPr>
          <a:xfrm>
            <a:off x="1317523" y="230195"/>
            <a:ext cx="9144000" cy="1010778"/>
          </a:xfrm>
        </p:spPr>
        <p:txBody>
          <a:bodyPr>
            <a:noAutofit/>
          </a:bodyPr>
          <a:lstStyle/>
          <a:p>
            <a:r>
              <a:rPr lang="en-GB" sz="3200" i="1" dirty="0"/>
              <a:t>Application to the Selected Culture: </a:t>
            </a:r>
            <a:br>
              <a:rPr lang="en-GB" sz="3200" i="1" dirty="0"/>
            </a:br>
            <a:r>
              <a:rPr lang="en-GB" sz="3200" i="1" dirty="0"/>
              <a:t>UK-Japan Business Communication</a:t>
            </a:r>
          </a:p>
        </p:txBody>
      </p:sp>
      <p:sp>
        <p:nvSpPr>
          <p:cNvPr id="3" name="Subtitle 2">
            <a:extLst>
              <a:ext uri="{FF2B5EF4-FFF2-40B4-BE49-F238E27FC236}">
                <a16:creationId xmlns:a16="http://schemas.microsoft.com/office/drawing/2014/main" id="{7569F3AE-7370-5631-2B7D-AFC5BB055FA2}"/>
              </a:ext>
            </a:extLst>
          </p:cNvPr>
          <p:cNvSpPr>
            <a:spLocks noGrp="1"/>
          </p:cNvSpPr>
          <p:nvPr>
            <p:ph type="subTitle" idx="1"/>
          </p:nvPr>
        </p:nvSpPr>
        <p:spPr>
          <a:xfrm>
            <a:off x="428980" y="2059911"/>
            <a:ext cx="6099639" cy="3557116"/>
          </a:xfrm>
        </p:spPr>
        <p:txBody>
          <a:bodyPr>
            <a:normAutofit lnSpcReduction="10000"/>
          </a:bodyPr>
          <a:lstStyle/>
          <a:p>
            <a:r>
              <a:rPr lang="en-US" sz="1800" b="1" i="1" dirty="0"/>
              <a:t>Attitudes toward Time and Negotiation</a:t>
            </a:r>
          </a:p>
          <a:p>
            <a:endParaRPr lang="en-US" sz="1600" b="1" i="1" dirty="0"/>
          </a:p>
          <a:p>
            <a:pPr marL="457200" indent="-457200" algn="just">
              <a:buFont typeface="Wingdings" panose="05000000000000000000" pitchFamily="2" charset="2"/>
              <a:buChar char="§"/>
            </a:pPr>
            <a:r>
              <a:rPr lang="en-US" sz="1600" dirty="0"/>
              <a:t>As brought forward by Trompenaars (2012), Japanese have a time orientation that is synchronous and time is perceived as flexible and cyclical. </a:t>
            </a:r>
          </a:p>
          <a:p>
            <a:pPr marL="457200" indent="-457200" algn="just">
              <a:buFont typeface="Wingdings" panose="05000000000000000000" pitchFamily="2" charset="2"/>
              <a:buChar char="§"/>
            </a:pPr>
            <a:r>
              <a:rPr lang="en-US" sz="1600" dirty="0"/>
              <a:t>The UK, on the other hand, has a sequential approach to things - appreciation of time and line. </a:t>
            </a:r>
          </a:p>
          <a:p>
            <a:pPr marL="457200" indent="-457200" algn="just">
              <a:buFont typeface="Wingdings" panose="05000000000000000000" pitchFamily="2" charset="2"/>
              <a:buChar char="§"/>
            </a:pPr>
            <a:r>
              <a:rPr lang="en-US" sz="1600" dirty="0"/>
              <a:t>During negotiations, Japanese executives usually like to establish trust first and then to talk about business, British executives can be more efficient and would want to get immediate results. </a:t>
            </a:r>
          </a:p>
          <a:p>
            <a:pPr marL="457200" indent="-457200" algn="just">
              <a:buFont typeface="Wingdings" panose="05000000000000000000" pitchFamily="2" charset="2"/>
              <a:buChar char="§"/>
            </a:pPr>
            <a:r>
              <a:rPr lang="en-US" sz="1600" dirty="0"/>
              <a:t>This split is indicative of the wider relational versus transactional orientations. </a:t>
            </a:r>
            <a:endParaRPr lang="en-GB" sz="1600" dirty="0"/>
          </a:p>
        </p:txBody>
      </p:sp>
      <p:pic>
        <p:nvPicPr>
          <p:cNvPr id="4" name="Picture 3">
            <a:extLst>
              <a:ext uri="{FF2B5EF4-FFF2-40B4-BE49-F238E27FC236}">
                <a16:creationId xmlns:a16="http://schemas.microsoft.com/office/drawing/2014/main" id="{DFCC7BF2-98D0-CA70-8E2B-1A8A33220375}"/>
              </a:ext>
            </a:extLst>
          </p:cNvPr>
          <p:cNvPicPr>
            <a:picLocks noChangeAspect="1"/>
          </p:cNvPicPr>
          <p:nvPr/>
        </p:nvPicPr>
        <p:blipFill>
          <a:blip r:embed="rId2"/>
          <a:stretch>
            <a:fillRect/>
          </a:stretch>
        </p:blipFill>
        <p:spPr>
          <a:xfrm>
            <a:off x="7137138" y="1726789"/>
            <a:ext cx="4625882" cy="4223360"/>
          </a:xfrm>
          <a:prstGeom prst="rect">
            <a:avLst/>
          </a:prstGeom>
        </p:spPr>
      </p:pic>
    </p:spTree>
    <p:extLst>
      <p:ext uri="{BB962C8B-B14F-4D97-AF65-F5344CB8AC3E}">
        <p14:creationId xmlns:p14="http://schemas.microsoft.com/office/powerpoint/2010/main" val="3086616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9B17-3EA9-E33E-7E55-330B16AEB795}"/>
              </a:ext>
            </a:extLst>
          </p:cNvPr>
          <p:cNvSpPr>
            <a:spLocks noGrp="1"/>
          </p:cNvSpPr>
          <p:nvPr>
            <p:ph type="ctrTitle"/>
          </p:nvPr>
        </p:nvSpPr>
        <p:spPr>
          <a:xfrm>
            <a:off x="333481" y="401934"/>
            <a:ext cx="6609929" cy="492369"/>
          </a:xfrm>
        </p:spPr>
        <p:txBody>
          <a:bodyPr>
            <a:noAutofit/>
          </a:bodyPr>
          <a:lstStyle/>
          <a:p>
            <a:r>
              <a:rPr lang="en-GB" sz="3200" i="1" dirty="0"/>
              <a:t>Key Challenges </a:t>
            </a:r>
          </a:p>
        </p:txBody>
      </p:sp>
      <p:graphicFrame>
        <p:nvGraphicFramePr>
          <p:cNvPr id="4" name="Diagram 3">
            <a:extLst>
              <a:ext uri="{FF2B5EF4-FFF2-40B4-BE49-F238E27FC236}">
                <a16:creationId xmlns:a16="http://schemas.microsoft.com/office/drawing/2014/main" id="{37A065FA-ECB9-4B23-1318-7FF034DD341A}"/>
              </a:ext>
            </a:extLst>
          </p:cNvPr>
          <p:cNvGraphicFramePr/>
          <p:nvPr>
            <p:extLst>
              <p:ext uri="{D42A27DB-BD31-4B8C-83A1-F6EECF244321}">
                <p14:modId xmlns:p14="http://schemas.microsoft.com/office/powerpoint/2010/main" val="251907328"/>
              </p:ext>
            </p:extLst>
          </p:nvPr>
        </p:nvGraphicFramePr>
        <p:xfrm>
          <a:off x="333482" y="1296237"/>
          <a:ext cx="7164473" cy="4833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96BC4C40-666E-7C34-4504-BC9205DE4222}"/>
              </a:ext>
            </a:extLst>
          </p:cNvPr>
          <p:cNvPicPr>
            <a:picLocks noChangeAspect="1"/>
          </p:cNvPicPr>
          <p:nvPr/>
        </p:nvPicPr>
        <p:blipFill>
          <a:blip r:embed="rId7"/>
          <a:stretch>
            <a:fillRect/>
          </a:stretch>
        </p:blipFill>
        <p:spPr>
          <a:xfrm>
            <a:off x="7497955" y="0"/>
            <a:ext cx="4694046" cy="6858000"/>
          </a:xfrm>
          <a:prstGeom prst="rect">
            <a:avLst/>
          </a:prstGeom>
        </p:spPr>
      </p:pic>
    </p:spTree>
    <p:extLst>
      <p:ext uri="{BB962C8B-B14F-4D97-AF65-F5344CB8AC3E}">
        <p14:creationId xmlns:p14="http://schemas.microsoft.com/office/powerpoint/2010/main" val="1014410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FA66-E6FC-04F2-6BE0-B7D8730B615A}"/>
              </a:ext>
            </a:extLst>
          </p:cNvPr>
          <p:cNvSpPr>
            <a:spLocks noGrp="1"/>
          </p:cNvSpPr>
          <p:nvPr>
            <p:ph type="ctrTitle"/>
          </p:nvPr>
        </p:nvSpPr>
        <p:spPr>
          <a:xfrm>
            <a:off x="368439" y="281355"/>
            <a:ext cx="7737230" cy="823964"/>
          </a:xfrm>
        </p:spPr>
        <p:txBody>
          <a:bodyPr>
            <a:normAutofit/>
          </a:bodyPr>
          <a:lstStyle/>
          <a:p>
            <a:r>
              <a:rPr lang="en-GB" sz="3600" i="1" dirty="0"/>
              <a:t>Opportunities </a:t>
            </a:r>
          </a:p>
        </p:txBody>
      </p:sp>
      <p:graphicFrame>
        <p:nvGraphicFramePr>
          <p:cNvPr id="6" name="Diagram 5">
            <a:extLst>
              <a:ext uri="{FF2B5EF4-FFF2-40B4-BE49-F238E27FC236}">
                <a16:creationId xmlns:a16="http://schemas.microsoft.com/office/drawing/2014/main" id="{ED50DBAD-FC94-1E5A-FC60-88CBA799781F}"/>
              </a:ext>
            </a:extLst>
          </p:cNvPr>
          <p:cNvGraphicFramePr/>
          <p:nvPr>
            <p:extLst>
              <p:ext uri="{D42A27DB-BD31-4B8C-83A1-F6EECF244321}">
                <p14:modId xmlns:p14="http://schemas.microsoft.com/office/powerpoint/2010/main" val="240324745"/>
              </p:ext>
            </p:extLst>
          </p:nvPr>
        </p:nvGraphicFramePr>
        <p:xfrm>
          <a:off x="509117" y="1376624"/>
          <a:ext cx="7308501" cy="4933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80CAE49D-66AC-BADB-B053-28585BCE1162}"/>
              </a:ext>
            </a:extLst>
          </p:cNvPr>
          <p:cNvPicPr>
            <a:picLocks noChangeAspect="1"/>
          </p:cNvPicPr>
          <p:nvPr/>
        </p:nvPicPr>
        <p:blipFill>
          <a:blip r:embed="rId8"/>
          <a:stretch>
            <a:fillRect/>
          </a:stretch>
        </p:blipFill>
        <p:spPr>
          <a:xfrm>
            <a:off x="8246347" y="1105319"/>
            <a:ext cx="3577214" cy="5205046"/>
          </a:xfrm>
          <a:prstGeom prst="rect">
            <a:avLst/>
          </a:prstGeom>
        </p:spPr>
      </p:pic>
    </p:spTree>
    <p:extLst>
      <p:ext uri="{BB962C8B-B14F-4D97-AF65-F5344CB8AC3E}">
        <p14:creationId xmlns:p14="http://schemas.microsoft.com/office/powerpoint/2010/main" val="651632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93864-53DA-DB77-3EF7-F0BE9DFB7566}"/>
              </a:ext>
            </a:extLst>
          </p:cNvPr>
          <p:cNvSpPr>
            <a:spLocks noGrp="1"/>
          </p:cNvSpPr>
          <p:nvPr>
            <p:ph type="title"/>
          </p:nvPr>
        </p:nvSpPr>
        <p:spPr>
          <a:xfrm>
            <a:off x="1028700" y="1967266"/>
            <a:ext cx="2628900" cy="2547257"/>
          </a:xfrm>
          <a:noFill/>
        </p:spPr>
        <p:txBody>
          <a:bodyPr anchor="ctr">
            <a:normAutofit/>
          </a:bodyPr>
          <a:lstStyle/>
          <a:p>
            <a:pPr algn="ctr"/>
            <a:r>
              <a:rPr lang="en-GB" sz="2500" i="1" dirty="0">
                <a:solidFill>
                  <a:srgbClr val="FFFFFF"/>
                </a:solidFill>
              </a:rPr>
              <a:t>Practical recommendations </a:t>
            </a:r>
          </a:p>
        </p:txBody>
      </p:sp>
      <p:pic>
        <p:nvPicPr>
          <p:cNvPr id="4" name="Picture 3">
            <a:extLst>
              <a:ext uri="{FF2B5EF4-FFF2-40B4-BE49-F238E27FC236}">
                <a16:creationId xmlns:a16="http://schemas.microsoft.com/office/drawing/2014/main" id="{4CD5F272-CF5F-4DBC-4D7D-77F21E99EF26}"/>
              </a:ext>
            </a:extLst>
          </p:cNvPr>
          <p:cNvPicPr>
            <a:picLocks noChangeAspect="1"/>
          </p:cNvPicPr>
          <p:nvPr/>
        </p:nvPicPr>
        <p:blipFill>
          <a:blip r:embed="rId2"/>
          <a:stretch>
            <a:fillRect/>
          </a:stretch>
        </p:blipFill>
        <p:spPr>
          <a:xfrm>
            <a:off x="4441371" y="713433"/>
            <a:ext cx="7496071" cy="5164853"/>
          </a:xfrm>
          <a:prstGeom prst="rect">
            <a:avLst/>
          </a:prstGeom>
        </p:spPr>
      </p:pic>
    </p:spTree>
    <p:extLst>
      <p:ext uri="{BB962C8B-B14F-4D97-AF65-F5344CB8AC3E}">
        <p14:creationId xmlns:p14="http://schemas.microsoft.com/office/powerpoint/2010/main" val="2052039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FAF00-696F-F9DB-FF01-06F10853A70B}"/>
              </a:ext>
            </a:extLst>
          </p:cNvPr>
          <p:cNvSpPr>
            <a:spLocks noGrp="1"/>
          </p:cNvSpPr>
          <p:nvPr>
            <p:ph type="ctrTitle"/>
          </p:nvPr>
        </p:nvSpPr>
        <p:spPr>
          <a:xfrm>
            <a:off x="-7432" y="122438"/>
            <a:ext cx="7973158" cy="713432"/>
          </a:xfrm>
        </p:spPr>
        <p:txBody>
          <a:bodyPr>
            <a:normAutofit/>
          </a:bodyPr>
          <a:lstStyle/>
          <a:p>
            <a:r>
              <a:rPr lang="en-GB" sz="3200" i="1" dirty="0"/>
              <a:t>Conclusion </a:t>
            </a:r>
          </a:p>
        </p:txBody>
      </p:sp>
      <p:sp>
        <p:nvSpPr>
          <p:cNvPr id="3" name="Subtitle 2">
            <a:extLst>
              <a:ext uri="{FF2B5EF4-FFF2-40B4-BE49-F238E27FC236}">
                <a16:creationId xmlns:a16="http://schemas.microsoft.com/office/drawing/2014/main" id="{05E4E33B-EC09-A03C-B6CD-BE5715B62D34}"/>
              </a:ext>
            </a:extLst>
          </p:cNvPr>
          <p:cNvSpPr>
            <a:spLocks noGrp="1"/>
          </p:cNvSpPr>
          <p:nvPr>
            <p:ph type="subTitle" idx="1"/>
          </p:nvPr>
        </p:nvSpPr>
        <p:spPr>
          <a:xfrm>
            <a:off x="341644" y="1115368"/>
            <a:ext cx="7013313" cy="5451230"/>
          </a:xfrm>
        </p:spPr>
        <p:txBody>
          <a:bodyPr>
            <a:normAutofit/>
          </a:bodyPr>
          <a:lstStyle/>
          <a:p>
            <a:pPr marL="342900" indent="-342900" algn="just">
              <a:buFont typeface="Arial" panose="020B0604020202020204" pitchFamily="34" charset="0"/>
              <a:buChar char="•"/>
            </a:pPr>
            <a:r>
              <a:rPr lang="en-US" sz="1600" dirty="0"/>
              <a:t>To sum up, learning how to conduct effective intercultural communication between the United Kingdom and Japan does not just guarantee that international partners will find ways to flourish but also the </a:t>
            </a:r>
            <a:r>
              <a:rPr lang="en-US" sz="1600" dirty="0" err="1"/>
              <a:t>organisational</a:t>
            </a:r>
            <a:r>
              <a:rPr lang="en-US" sz="1600" dirty="0"/>
              <a:t> sustainability in the </a:t>
            </a:r>
            <a:r>
              <a:rPr lang="en-US" sz="1600" dirty="0" err="1"/>
              <a:t>globalised</a:t>
            </a:r>
            <a:r>
              <a:rPr lang="en-US" sz="1600" dirty="0"/>
              <a:t> world. </a:t>
            </a:r>
          </a:p>
          <a:p>
            <a:pPr marL="342900" indent="-342900" algn="just">
              <a:buFont typeface="Arial" panose="020B0604020202020204" pitchFamily="34" charset="0"/>
              <a:buChar char="•"/>
            </a:pPr>
            <a:r>
              <a:rPr lang="en-US" sz="1600" dirty="0"/>
              <a:t>Hofstede, Hall and Trompenaars theoretical approaches reveal how cultural values are applied to communicate, provide leadership and negotiating. </a:t>
            </a:r>
          </a:p>
          <a:p>
            <a:pPr marL="342900" indent="-342900" algn="just">
              <a:buFont typeface="Arial" panose="020B0604020202020204" pitchFamily="34" charset="0"/>
              <a:buChar char="•"/>
            </a:pPr>
            <a:r>
              <a:rPr lang="en-US" sz="1600" dirty="0"/>
              <a:t>The comparison brings out some outstandingly contrasting aspects of the hierarchy, indirect, and collectivism in Japan with egalitarianism, directness, and individualism in Britain. </a:t>
            </a:r>
          </a:p>
          <a:p>
            <a:pPr marL="342900" indent="-342900" algn="just">
              <a:buFont typeface="Arial" panose="020B0604020202020204" pitchFamily="34" charset="0"/>
              <a:buChar char="•"/>
            </a:pPr>
            <a:r>
              <a:rPr lang="en-US" sz="1600" dirty="0"/>
              <a:t>The careful attitude of Japan coupled with the adaptable and innovative culture of business of Britain can make companies global and more competitive with international relationships. </a:t>
            </a:r>
          </a:p>
          <a:p>
            <a:pPr marL="342900" indent="-342900" algn="just">
              <a:buFont typeface="Arial" panose="020B0604020202020204" pitchFamily="34" charset="0"/>
              <a:buChar char="•"/>
            </a:pPr>
            <a:r>
              <a:rPr lang="en-US" sz="1600" dirty="0"/>
              <a:t>Cultural adaptability and empathy is the key to success. The international managers should be aware that communications go beyond language, it is about interpreting the intentions, values and the social background. </a:t>
            </a:r>
          </a:p>
          <a:p>
            <a:pPr marL="342900" indent="-342900" algn="just">
              <a:buFont typeface="Arial" panose="020B0604020202020204" pitchFamily="34" charset="0"/>
              <a:buChar char="•"/>
            </a:pPr>
            <a:r>
              <a:rPr lang="en-US" sz="1600" dirty="0"/>
              <a:t>The UK and the Japanese businesses can cross-culturally train, build relationships and adopt inclusive leadership to overcome the barriers and establish long-term relationships.</a:t>
            </a:r>
          </a:p>
          <a:p>
            <a:endParaRPr lang="en-GB" sz="1600" dirty="0"/>
          </a:p>
        </p:txBody>
      </p:sp>
      <p:pic>
        <p:nvPicPr>
          <p:cNvPr id="4" name="Picture 3">
            <a:extLst>
              <a:ext uri="{FF2B5EF4-FFF2-40B4-BE49-F238E27FC236}">
                <a16:creationId xmlns:a16="http://schemas.microsoft.com/office/drawing/2014/main" id="{86390A6B-77C3-4D37-4357-70843D6FF355}"/>
              </a:ext>
            </a:extLst>
          </p:cNvPr>
          <p:cNvPicPr>
            <a:picLocks noChangeAspect="1"/>
          </p:cNvPicPr>
          <p:nvPr/>
        </p:nvPicPr>
        <p:blipFill>
          <a:blip r:embed="rId3"/>
          <a:stretch>
            <a:fillRect/>
          </a:stretch>
        </p:blipFill>
        <p:spPr>
          <a:xfrm>
            <a:off x="7973158" y="0"/>
            <a:ext cx="4218842" cy="6858000"/>
          </a:xfrm>
          <a:prstGeom prst="rect">
            <a:avLst/>
          </a:prstGeom>
        </p:spPr>
      </p:pic>
    </p:spTree>
    <p:extLst>
      <p:ext uri="{BB962C8B-B14F-4D97-AF65-F5344CB8AC3E}">
        <p14:creationId xmlns:p14="http://schemas.microsoft.com/office/powerpoint/2010/main" val="174371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3EEF-8EE8-76AD-EC87-488735A64329}"/>
              </a:ext>
            </a:extLst>
          </p:cNvPr>
          <p:cNvSpPr>
            <a:spLocks noGrp="1"/>
          </p:cNvSpPr>
          <p:nvPr>
            <p:ph type="ctrTitle"/>
          </p:nvPr>
        </p:nvSpPr>
        <p:spPr>
          <a:xfrm>
            <a:off x="87086" y="200967"/>
            <a:ext cx="8504254" cy="502418"/>
          </a:xfrm>
        </p:spPr>
        <p:txBody>
          <a:bodyPr>
            <a:noAutofit/>
          </a:bodyPr>
          <a:lstStyle/>
          <a:p>
            <a:r>
              <a:rPr lang="en-GB" sz="3200" i="1" dirty="0"/>
              <a:t>References </a:t>
            </a:r>
          </a:p>
        </p:txBody>
      </p:sp>
      <p:sp>
        <p:nvSpPr>
          <p:cNvPr id="3" name="Subtitle 2">
            <a:extLst>
              <a:ext uri="{FF2B5EF4-FFF2-40B4-BE49-F238E27FC236}">
                <a16:creationId xmlns:a16="http://schemas.microsoft.com/office/drawing/2014/main" id="{D1FC1636-58A6-E686-10C1-A0715DAAAF5E}"/>
              </a:ext>
            </a:extLst>
          </p:cNvPr>
          <p:cNvSpPr>
            <a:spLocks noGrp="1"/>
          </p:cNvSpPr>
          <p:nvPr>
            <p:ph type="subTitle" idx="1"/>
          </p:nvPr>
        </p:nvSpPr>
        <p:spPr>
          <a:xfrm>
            <a:off x="291402" y="894303"/>
            <a:ext cx="8149213" cy="5416062"/>
          </a:xfrm>
        </p:spPr>
        <p:txBody>
          <a:bodyPr>
            <a:normAutofit/>
          </a:bodyPr>
          <a:lstStyle/>
          <a:p>
            <a:pPr algn="l"/>
            <a:r>
              <a:rPr lang="en-US" sz="1200" dirty="0"/>
              <a:t>Earley, P.C. and Ang, S. (2003). </a:t>
            </a:r>
            <a:r>
              <a:rPr lang="en-US" sz="1200" i="1" dirty="0"/>
              <a:t>Cultural Intelligence: Individual Interactions across Cultures</a:t>
            </a:r>
            <a:r>
              <a:rPr lang="en-US" sz="1200" dirty="0"/>
              <a:t>. Stanford University Press.</a:t>
            </a:r>
          </a:p>
          <a:p>
            <a:pPr algn="l"/>
            <a:r>
              <a:rPr lang="en-US" sz="1200" dirty="0"/>
              <a:t>GOV.UK (2022). </a:t>
            </a:r>
            <a:r>
              <a:rPr lang="en-US" sz="1200" i="1" dirty="0"/>
              <a:t>Trade with Japan from 1 January 2021</a:t>
            </a:r>
            <a:r>
              <a:rPr lang="en-US" sz="1200" dirty="0"/>
              <a:t>. [online] GOV.UK. Available at: https://www.gov.uk/guidance/summary-of-the-uk-japan-comprehensive-economic-partnership-agreement [Accessed 9 Nov. 2025].</a:t>
            </a:r>
          </a:p>
          <a:p>
            <a:pPr algn="l"/>
            <a:r>
              <a:rPr lang="en-US" sz="1200" dirty="0" err="1"/>
              <a:t>Gudykunst</a:t>
            </a:r>
            <a:r>
              <a:rPr lang="en-US" sz="1200" dirty="0"/>
              <a:t>, W.B. (2004). </a:t>
            </a:r>
            <a:r>
              <a:rPr lang="en-US" sz="1200" i="1" dirty="0"/>
              <a:t>Bridging differences : effective intergroup communication</a:t>
            </a:r>
            <a:r>
              <a:rPr lang="en-US" sz="1200" dirty="0"/>
              <a:t>. Thousand Oaks: Sage Publications.</a:t>
            </a:r>
          </a:p>
          <a:p>
            <a:pPr algn="l"/>
            <a:r>
              <a:rPr lang="en-US" sz="1200" dirty="0"/>
              <a:t>Hall, E.T. (1976). </a:t>
            </a:r>
            <a:r>
              <a:rPr lang="en-US" sz="1200" i="1" dirty="0"/>
              <a:t>Beyond Culture</a:t>
            </a:r>
            <a:r>
              <a:rPr lang="en-US" sz="1200" dirty="0"/>
              <a:t>. New York: Anchor Books.</a:t>
            </a:r>
          </a:p>
          <a:p>
            <a:pPr algn="l"/>
            <a:r>
              <a:rPr lang="en-US" sz="1200" dirty="0"/>
              <a:t>Hofstede, G. (2011). </a:t>
            </a:r>
            <a:r>
              <a:rPr lang="en-US" sz="1200" i="1" dirty="0" err="1"/>
              <a:t>Dimensionalizing</a:t>
            </a:r>
            <a:r>
              <a:rPr lang="en-US" sz="1200" i="1" dirty="0"/>
              <a:t> cultures: The Hofstede model in context</a:t>
            </a:r>
            <a:r>
              <a:rPr lang="en-US" sz="1200" dirty="0"/>
              <a:t>. [online] </a:t>
            </a:r>
            <a:r>
              <a:rPr lang="en-US" sz="1200" dirty="0" err="1"/>
              <a:t>ScholarWorks@GVSU</a:t>
            </a:r>
            <a:r>
              <a:rPr lang="en-US" sz="1200" dirty="0"/>
              <a:t>. Available at: https://scholarworks.gvsu.edu/orpc/vol2/iss1/8/ [Accessed 9 Nov. 2025].</a:t>
            </a:r>
          </a:p>
          <a:p>
            <a:pPr algn="l"/>
            <a:r>
              <a:rPr lang="en-US" sz="1200" dirty="0"/>
              <a:t>Matsumoto, D. and Juang, L. (2016). </a:t>
            </a:r>
            <a:r>
              <a:rPr lang="en-US" sz="1200" i="1" dirty="0"/>
              <a:t>Culture and psychology.</a:t>
            </a:r>
            <a:r>
              <a:rPr lang="en-US" sz="1200" dirty="0"/>
              <a:t> 7th ed. S.L.: Cengage Learning.</a:t>
            </a:r>
          </a:p>
          <a:p>
            <a:pPr algn="l"/>
            <a:r>
              <a:rPr lang="en-US" sz="1200" dirty="0"/>
              <a:t>Meyer, E. (2014). </a:t>
            </a:r>
            <a:r>
              <a:rPr lang="en-US" sz="1200" i="1" dirty="0"/>
              <a:t>The Culture Map: Breaking Through the Invisible Boundaries of Global Business</a:t>
            </a:r>
            <a:r>
              <a:rPr lang="en-US" sz="1200" dirty="0"/>
              <a:t>. 1st ed. New York: </a:t>
            </a:r>
            <a:r>
              <a:rPr lang="en-US" sz="1200" dirty="0" err="1"/>
              <a:t>Publicaffairs</a:t>
            </a:r>
            <a:r>
              <a:rPr lang="en-US" sz="1200" dirty="0"/>
              <a:t>.</a:t>
            </a:r>
          </a:p>
          <a:p>
            <a:pPr algn="l"/>
            <a:r>
              <a:rPr lang="en-US" sz="1200" dirty="0"/>
              <a:t>Neuliep, J.W. (2020). </a:t>
            </a:r>
            <a:r>
              <a:rPr lang="en-US" sz="1200" i="1" dirty="0"/>
              <a:t>Intercultural communication: a contextual approach</a:t>
            </a:r>
            <a:r>
              <a:rPr lang="en-US" sz="1200" dirty="0"/>
              <a:t>. Eighth ed. Los Angeles: Sage.</a:t>
            </a:r>
          </a:p>
          <a:p>
            <a:pPr algn="l"/>
            <a:r>
              <a:rPr lang="en-US" sz="1200" dirty="0"/>
              <a:t>Samovar, L.A., Porter, R.E., McDaniel, E.R. and Roy, C.S. (2017). </a:t>
            </a:r>
            <a:r>
              <a:rPr lang="en-US" sz="1200" i="1" dirty="0"/>
              <a:t>Communication between cultures</a:t>
            </a:r>
            <a:r>
              <a:rPr lang="en-US" sz="1200" dirty="0"/>
              <a:t>. 9th ed. Boston, Mass.: Cengage Learning.</a:t>
            </a:r>
          </a:p>
          <a:p>
            <a:pPr algn="l"/>
            <a:r>
              <a:rPr lang="en-US" sz="1200" dirty="0"/>
              <a:t>The Culture Factor Group (2025). </a:t>
            </a:r>
            <a:r>
              <a:rPr lang="en-US" sz="1200" i="1" dirty="0"/>
              <a:t>Country comparison tool</a:t>
            </a:r>
            <a:r>
              <a:rPr lang="en-US" sz="1200" dirty="0"/>
              <a:t>. [online] Theculturefactor.com. Available at: https://www.theculturefactor.com/country-comparison-tool?countries=japan%2Cunited+kingdom [Accessed 9 Nov. 2025].</a:t>
            </a:r>
          </a:p>
          <a:p>
            <a:pPr algn="l"/>
            <a:r>
              <a:rPr lang="en-US" sz="1200" dirty="0"/>
              <a:t>Thomas, D.C. and Peterson, M.F. (2017). </a:t>
            </a:r>
            <a:r>
              <a:rPr lang="en-US" sz="1200" i="1" dirty="0"/>
              <a:t>Cross-cultural management : Essential concepts</a:t>
            </a:r>
            <a:r>
              <a:rPr lang="en-US" sz="1200" dirty="0"/>
              <a:t>. 4th ed. Thousand Oaks, California: Sage Publications, Inc.</a:t>
            </a:r>
          </a:p>
          <a:p>
            <a:pPr algn="l"/>
            <a:r>
              <a:rPr lang="en-US" sz="1200" dirty="0"/>
              <a:t>Trompenaars, F. and Hampden-Turner, C. (2012). </a:t>
            </a:r>
            <a:r>
              <a:rPr lang="en-US" sz="1200" i="1" dirty="0"/>
              <a:t>Riding the Waves of Culture: Understanding Diversity in Global Business 3/E.</a:t>
            </a:r>
            <a:r>
              <a:rPr lang="en-US" sz="1200" dirty="0"/>
              <a:t> </a:t>
            </a:r>
            <a:r>
              <a:rPr lang="en-US" sz="1200" dirty="0" err="1"/>
              <a:t>Mcgraw-Hill</a:t>
            </a:r>
            <a:r>
              <a:rPr lang="en-US" sz="1200" dirty="0"/>
              <a:t> Companies.</a:t>
            </a:r>
          </a:p>
          <a:p>
            <a:pPr algn="l"/>
            <a:r>
              <a:rPr lang="en-US" sz="1200" dirty="0"/>
              <a:t>Varner, I.I. and Beamer, L. (2011). </a:t>
            </a:r>
            <a:r>
              <a:rPr lang="en-US" sz="1200" i="1" dirty="0"/>
              <a:t>Intercultural communication in the global workplace</a:t>
            </a:r>
            <a:r>
              <a:rPr lang="en-US" sz="1200" dirty="0"/>
              <a:t>. New York: </a:t>
            </a:r>
            <a:r>
              <a:rPr lang="en-US" sz="1200" dirty="0" err="1"/>
              <a:t>Mcgraw-Hill</a:t>
            </a:r>
            <a:r>
              <a:rPr lang="en-US" sz="1200" dirty="0"/>
              <a:t>/Irwin.</a:t>
            </a:r>
          </a:p>
          <a:p>
            <a:endParaRPr lang="en-GB" sz="1200" dirty="0"/>
          </a:p>
        </p:txBody>
      </p:sp>
      <p:pic>
        <p:nvPicPr>
          <p:cNvPr id="4" name="Picture 3">
            <a:extLst>
              <a:ext uri="{FF2B5EF4-FFF2-40B4-BE49-F238E27FC236}">
                <a16:creationId xmlns:a16="http://schemas.microsoft.com/office/drawing/2014/main" id="{4EAD1B2B-8538-0AD2-1669-B3B1B2E293DD}"/>
              </a:ext>
            </a:extLst>
          </p:cNvPr>
          <p:cNvPicPr>
            <a:picLocks noChangeAspect="1"/>
          </p:cNvPicPr>
          <p:nvPr/>
        </p:nvPicPr>
        <p:blipFill>
          <a:blip r:embed="rId2"/>
          <a:stretch>
            <a:fillRect/>
          </a:stretch>
        </p:blipFill>
        <p:spPr>
          <a:xfrm>
            <a:off x="8591340" y="447151"/>
            <a:ext cx="3396343" cy="5963697"/>
          </a:xfrm>
          <a:prstGeom prst="rect">
            <a:avLst/>
          </a:prstGeom>
        </p:spPr>
      </p:pic>
    </p:spTree>
    <p:extLst>
      <p:ext uri="{BB962C8B-B14F-4D97-AF65-F5344CB8AC3E}">
        <p14:creationId xmlns:p14="http://schemas.microsoft.com/office/powerpoint/2010/main" val="106150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213</TotalTime>
  <Words>1856</Words>
  <Application>Microsoft Office PowerPoint</Application>
  <PresentationFormat>Widescreen</PresentationFormat>
  <Paragraphs>102</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Georgia Pro Light</vt:lpstr>
      <vt:lpstr>Wingdings</vt:lpstr>
      <vt:lpstr>Office Theme</vt:lpstr>
      <vt:lpstr>Intercultural Business Communication between the United Kingdom and Japan: Challenges and Strategies for Effective Management </vt:lpstr>
      <vt:lpstr>Introduction </vt:lpstr>
      <vt:lpstr>Relevant Communication Theories </vt:lpstr>
      <vt:lpstr>Relevant Communication Theories </vt:lpstr>
      <vt:lpstr>Relevant Communication Theories </vt:lpstr>
      <vt:lpstr>UK- Japan Hofstede Comparison</vt:lpstr>
      <vt:lpstr>Application to the Selected Cultures UK-Japan Business Communication</vt:lpstr>
      <vt:lpstr>Application to the Selected Culture: UK-Japan Business Communication </vt:lpstr>
      <vt:lpstr>Application to the Selected Culture: UK-Japan Business Communication </vt:lpstr>
      <vt:lpstr>Application to the Selected Culture: UK-Japan Business Communication</vt:lpstr>
      <vt:lpstr>Application to the Selected Culture: UK-Japan Business Communication</vt:lpstr>
      <vt:lpstr>Application to the Selected Culture:  UK-Japan Business Communication</vt:lpstr>
      <vt:lpstr>Key Challenges </vt:lpstr>
      <vt:lpstr>Opportunities </vt:lpstr>
      <vt:lpstr>Practical 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Silviya Stancheva</dc:creator>
  <cp:lastModifiedBy>Silviya Stancheva</cp:lastModifiedBy>
  <cp:revision>1</cp:revision>
  <dcterms:created xsi:type="dcterms:W3CDTF">2025-11-14T19:28:47Z</dcterms:created>
  <dcterms:modified xsi:type="dcterms:W3CDTF">2025-11-15T20:37:50Z</dcterms:modified>
</cp:coreProperties>
</file>