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notesMasterIdLst>
    <p:notesMasterId r:id="rId17"/>
  </p:notesMasterIdLst>
  <p:sldIdLst>
    <p:sldId id="256" r:id="rId2"/>
    <p:sldId id="274" r:id="rId3"/>
    <p:sldId id="257" r:id="rId4"/>
    <p:sldId id="272" r:id="rId5"/>
    <p:sldId id="258" r:id="rId6"/>
    <p:sldId id="269" r:id="rId7"/>
    <p:sldId id="271" r:id="rId8"/>
    <p:sldId id="275" r:id="rId9"/>
    <p:sldId id="261" r:id="rId10"/>
    <p:sldId id="262" r:id="rId11"/>
    <p:sldId id="264" r:id="rId12"/>
    <p:sldId id="266" r:id="rId13"/>
    <p:sldId id="276" r:id="rId14"/>
    <p:sldId id="273"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33366E-DE24-4CA8-90A0-0119ED5CAEEB}" v="2" dt="2026-02-02T02:43:50.8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71" autoAdjust="0"/>
    <p:restoredTop sz="76497" autoAdjust="0"/>
  </p:normalViewPr>
  <p:slideViewPr>
    <p:cSldViewPr snapToGrid="0">
      <p:cViewPr varScale="1">
        <p:scale>
          <a:sx n="73" d="100"/>
          <a:sy n="73" d="100"/>
        </p:scale>
        <p:origin x="989" y="5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Ioana" userId="7978baa29e602372" providerId="LiveId" clId="{A8DCC0A9-7646-48BF-8C44-AA479A2F367E}"/>
    <pc:docChg chg="undo redo custSel delSld modSld sldOrd">
      <pc:chgData name="Maria Ioana" userId="7978baa29e602372" providerId="LiveId" clId="{A8DCC0A9-7646-48BF-8C44-AA479A2F367E}" dt="2026-02-02T02:44:35.715" v="38"/>
      <pc:docMkLst>
        <pc:docMk/>
      </pc:docMkLst>
      <pc:sldChg chg="modNotesTx">
        <pc:chgData name="Maria Ioana" userId="7978baa29e602372" providerId="LiveId" clId="{A8DCC0A9-7646-48BF-8C44-AA479A2F367E}" dt="2026-02-02T01:58:44.763" v="8" actId="20577"/>
        <pc:sldMkLst>
          <pc:docMk/>
          <pc:sldMk cId="3313341243" sldId="257"/>
        </pc:sldMkLst>
      </pc:sldChg>
      <pc:sldChg chg="modSp mod modNotesTx">
        <pc:chgData name="Maria Ioana" userId="7978baa29e602372" providerId="LiveId" clId="{A8DCC0A9-7646-48BF-8C44-AA479A2F367E}" dt="2026-02-02T02:43:57.162" v="36" actId="27636"/>
        <pc:sldMkLst>
          <pc:docMk/>
          <pc:sldMk cId="2064030388" sldId="258"/>
        </pc:sldMkLst>
        <pc:spChg chg="mod">
          <ac:chgData name="Maria Ioana" userId="7978baa29e602372" providerId="LiveId" clId="{A8DCC0A9-7646-48BF-8C44-AA479A2F367E}" dt="2026-02-02T02:43:57.162" v="36" actId="27636"/>
          <ac:spMkLst>
            <pc:docMk/>
            <pc:sldMk cId="2064030388" sldId="258"/>
            <ac:spMk id="9" creationId="{41963FFF-4C6E-A472-EA1C-4DA653F048F0}"/>
          </ac:spMkLst>
        </pc:spChg>
      </pc:sldChg>
      <pc:sldChg chg="modSp mod">
        <pc:chgData name="Maria Ioana" userId="7978baa29e602372" providerId="LiveId" clId="{A8DCC0A9-7646-48BF-8C44-AA479A2F367E}" dt="2026-02-02T02:17:55.996" v="30" actId="20577"/>
        <pc:sldMkLst>
          <pc:docMk/>
          <pc:sldMk cId="830100673" sldId="262"/>
        </pc:sldMkLst>
        <pc:spChg chg="mod">
          <ac:chgData name="Maria Ioana" userId="7978baa29e602372" providerId="LiveId" clId="{A8DCC0A9-7646-48BF-8C44-AA479A2F367E}" dt="2026-02-02T02:17:55.996" v="30" actId="20577"/>
          <ac:spMkLst>
            <pc:docMk/>
            <pc:sldMk cId="830100673" sldId="262"/>
            <ac:spMk id="2" creationId="{E71A4052-4C75-3DA2-25FE-CD1DB2502BD9}"/>
          </ac:spMkLst>
        </pc:spChg>
      </pc:sldChg>
      <pc:sldChg chg="ord modNotesTx">
        <pc:chgData name="Maria Ioana" userId="7978baa29e602372" providerId="LiveId" clId="{A8DCC0A9-7646-48BF-8C44-AA479A2F367E}" dt="2026-02-02T01:58:20.742" v="4"/>
        <pc:sldMkLst>
          <pc:docMk/>
          <pc:sldMk cId="2966086823" sldId="266"/>
        </pc:sldMkLst>
      </pc:sldChg>
      <pc:sldChg chg="del">
        <pc:chgData name="Maria Ioana" userId="7978baa29e602372" providerId="LiveId" clId="{A8DCC0A9-7646-48BF-8C44-AA479A2F367E}" dt="2026-02-02T01:58:26.214" v="5" actId="2696"/>
        <pc:sldMkLst>
          <pc:docMk/>
          <pc:sldMk cId="3140435250" sldId="268"/>
        </pc:sldMkLst>
      </pc:sldChg>
      <pc:sldChg chg="modNotesTx">
        <pc:chgData name="Maria Ioana" userId="7978baa29e602372" providerId="LiveId" clId="{A8DCC0A9-7646-48BF-8C44-AA479A2F367E}" dt="2026-02-02T01:59:00.595" v="11" actId="20577"/>
        <pc:sldMkLst>
          <pc:docMk/>
          <pc:sldMk cId="4012814028" sldId="269"/>
        </pc:sldMkLst>
      </pc:sldChg>
      <pc:sldChg chg="del">
        <pc:chgData name="Maria Ioana" userId="7978baa29e602372" providerId="LiveId" clId="{A8DCC0A9-7646-48BF-8C44-AA479A2F367E}" dt="2026-02-02T01:58:32.850" v="6" actId="2696"/>
        <pc:sldMkLst>
          <pc:docMk/>
          <pc:sldMk cId="2707752808" sldId="270"/>
        </pc:sldMkLst>
      </pc:sldChg>
      <pc:sldChg chg="ord modNotesTx">
        <pc:chgData name="Maria Ioana" userId="7978baa29e602372" providerId="LiveId" clId="{A8DCC0A9-7646-48BF-8C44-AA479A2F367E}" dt="2026-02-02T02:44:35.715" v="38"/>
        <pc:sldMkLst>
          <pc:docMk/>
          <pc:sldMk cId="3320871187" sldId="271"/>
        </pc:sldMkLst>
      </pc:sldChg>
      <pc:sldChg chg="modNotesTx">
        <pc:chgData name="Maria Ioana" userId="7978baa29e602372" providerId="LiveId" clId="{A8DCC0A9-7646-48BF-8C44-AA479A2F367E}" dt="2026-02-02T01:58:49.388" v="9" actId="20577"/>
        <pc:sldMkLst>
          <pc:docMk/>
          <pc:sldMk cId="463742359" sldId="272"/>
        </pc:sldMkLst>
      </pc:sldChg>
      <pc:sldChg chg="ord">
        <pc:chgData name="Maria Ioana" userId="7978baa29e602372" providerId="LiveId" clId="{A8DCC0A9-7646-48BF-8C44-AA479A2F367E}" dt="2026-02-02T01:59:24.154" v="14"/>
        <pc:sldMkLst>
          <pc:docMk/>
          <pc:sldMk cId="3248113091" sldId="273"/>
        </pc:sldMkLst>
      </pc:sldChg>
      <pc:sldChg chg="modNotesTx">
        <pc:chgData name="Maria Ioana" userId="7978baa29e602372" providerId="LiveId" clId="{A8DCC0A9-7646-48BF-8C44-AA479A2F367E}" dt="2026-02-02T01:59:06.910" v="12" actId="20577"/>
        <pc:sldMkLst>
          <pc:docMk/>
          <pc:sldMk cId="3216806218" sldId="275"/>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3.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23C49F-F2A1-4CF8-A551-D755879100F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3A198C1-8D22-4934-A267-7028F0A05976}">
      <dgm:prSet/>
      <dgm:spPr/>
      <dgm:t>
        <a:bodyPr/>
        <a:lstStyle/>
        <a:p>
          <a:r>
            <a:rPr lang="en-US" b="0" i="0" baseline="0" dirty="0">
              <a:latin typeface="Arial" panose="020B0604020202020204" pitchFamily="34" charset="0"/>
              <a:cs typeface="Arial" panose="020B0604020202020204" pitchFamily="34" charset="0"/>
            </a:rPr>
            <a:t>Strong personal interest in cybersecurity and data protection</a:t>
          </a:r>
          <a:endParaRPr lang="en-US" dirty="0">
            <a:latin typeface="Arial" panose="020B0604020202020204" pitchFamily="34" charset="0"/>
            <a:cs typeface="Arial" panose="020B0604020202020204" pitchFamily="34" charset="0"/>
          </a:endParaRPr>
        </a:p>
      </dgm:t>
    </dgm:pt>
    <dgm:pt modelId="{ED6D9A0C-E208-48C7-AA0B-F1FCFF2548DD}" type="parTrans" cxnId="{C6F32F1B-5C04-473D-A934-ED506B8D41A8}">
      <dgm:prSet/>
      <dgm:spPr/>
      <dgm:t>
        <a:bodyPr/>
        <a:lstStyle/>
        <a:p>
          <a:endParaRPr lang="en-US"/>
        </a:p>
      </dgm:t>
    </dgm:pt>
    <dgm:pt modelId="{93F9D9B8-B8BD-4286-A7DB-FF1DBD7C98A1}" type="sibTrans" cxnId="{C6F32F1B-5C04-473D-A934-ED506B8D41A8}">
      <dgm:prSet/>
      <dgm:spPr/>
      <dgm:t>
        <a:bodyPr/>
        <a:lstStyle/>
        <a:p>
          <a:endParaRPr lang="en-US"/>
        </a:p>
      </dgm:t>
    </dgm:pt>
    <dgm:pt modelId="{D41EA0CF-4AFD-4004-98A3-7DB2D018FDFC}">
      <dgm:prSet/>
      <dgm:spPr/>
      <dgm:t>
        <a:bodyPr/>
        <a:lstStyle/>
        <a:p>
          <a:r>
            <a:rPr lang="en-US" b="0" i="0" baseline="0" dirty="0">
              <a:latin typeface="Arial" panose="020B0604020202020204" pitchFamily="34" charset="0"/>
              <a:cs typeface="Arial" panose="020B0604020202020204" pitchFamily="34" charset="0"/>
            </a:rPr>
            <a:t>Relevant to BSc Applied Computing studies</a:t>
          </a:r>
          <a:endParaRPr lang="en-US" dirty="0">
            <a:latin typeface="Arial" panose="020B0604020202020204" pitchFamily="34" charset="0"/>
            <a:cs typeface="Arial" panose="020B0604020202020204" pitchFamily="34" charset="0"/>
          </a:endParaRPr>
        </a:p>
      </dgm:t>
    </dgm:pt>
    <dgm:pt modelId="{4C9EFF0A-F412-4023-8E2F-6C3DD59905BF}" type="parTrans" cxnId="{431639ED-56B0-41D7-B8B6-E31F1F51778E}">
      <dgm:prSet/>
      <dgm:spPr/>
      <dgm:t>
        <a:bodyPr/>
        <a:lstStyle/>
        <a:p>
          <a:endParaRPr lang="en-US"/>
        </a:p>
      </dgm:t>
    </dgm:pt>
    <dgm:pt modelId="{697C97F1-6E9D-4B76-AFA3-72253B3BC88C}" type="sibTrans" cxnId="{431639ED-56B0-41D7-B8B6-E31F1F51778E}">
      <dgm:prSet/>
      <dgm:spPr/>
      <dgm:t>
        <a:bodyPr/>
        <a:lstStyle/>
        <a:p>
          <a:endParaRPr lang="en-US"/>
        </a:p>
      </dgm:t>
    </dgm:pt>
    <dgm:pt modelId="{9EA0B90D-74B0-4685-AE1D-D3FBEF84E519}">
      <dgm:prSet/>
      <dgm:spPr/>
      <dgm:t>
        <a:bodyPr/>
        <a:lstStyle/>
        <a:p>
          <a:r>
            <a:rPr lang="en-US" b="0" i="0" baseline="0" dirty="0">
              <a:latin typeface="Arial" panose="020B0604020202020204" pitchFamily="34" charset="0"/>
              <a:cs typeface="Arial" panose="020B0604020202020204" pitchFamily="34" charset="0"/>
            </a:rPr>
            <a:t>Supports future career goals in IT security and data analytics</a:t>
          </a:r>
          <a:endParaRPr lang="en-US" dirty="0">
            <a:latin typeface="Arial" panose="020B0604020202020204" pitchFamily="34" charset="0"/>
            <a:cs typeface="Arial" panose="020B0604020202020204" pitchFamily="34" charset="0"/>
          </a:endParaRPr>
        </a:p>
      </dgm:t>
    </dgm:pt>
    <dgm:pt modelId="{3136F608-B5F6-4577-A46F-9B818369A17B}" type="parTrans" cxnId="{AA0E3670-C3FD-4424-93FA-F079B56366A5}">
      <dgm:prSet/>
      <dgm:spPr/>
      <dgm:t>
        <a:bodyPr/>
        <a:lstStyle/>
        <a:p>
          <a:endParaRPr lang="en-US"/>
        </a:p>
      </dgm:t>
    </dgm:pt>
    <dgm:pt modelId="{52428301-9523-41A0-8659-E484ADF9E2B4}" type="sibTrans" cxnId="{AA0E3670-C3FD-4424-93FA-F079B56366A5}">
      <dgm:prSet/>
      <dgm:spPr/>
      <dgm:t>
        <a:bodyPr/>
        <a:lstStyle/>
        <a:p>
          <a:endParaRPr lang="en-US"/>
        </a:p>
      </dgm:t>
    </dgm:pt>
    <dgm:pt modelId="{AA3FA4A7-47D2-4AE5-B7C8-130965218CA7}">
      <dgm:prSet/>
      <dgm:spPr/>
      <dgm:t>
        <a:bodyPr/>
        <a:lstStyle/>
        <a:p>
          <a:r>
            <a:rPr lang="en-US" b="0" i="0" baseline="0" dirty="0">
              <a:latin typeface="Arial" panose="020B0604020202020204" pitchFamily="34" charset="0"/>
              <a:cs typeface="Arial" panose="020B0604020202020204" pitchFamily="34" charset="0"/>
            </a:rPr>
            <a:t>Addresses a real-world problem affecting UK taxpayers</a:t>
          </a:r>
          <a:endParaRPr lang="en-US" dirty="0">
            <a:latin typeface="Arial" panose="020B0604020202020204" pitchFamily="34" charset="0"/>
            <a:cs typeface="Arial" panose="020B0604020202020204" pitchFamily="34" charset="0"/>
          </a:endParaRPr>
        </a:p>
      </dgm:t>
    </dgm:pt>
    <dgm:pt modelId="{0920C3E8-FFDA-48F2-BDE4-2034C8D05ADD}" type="parTrans" cxnId="{1C10DC20-06B5-48AF-92B0-4340A6CEECF2}">
      <dgm:prSet/>
      <dgm:spPr/>
      <dgm:t>
        <a:bodyPr/>
        <a:lstStyle/>
        <a:p>
          <a:endParaRPr lang="en-US"/>
        </a:p>
      </dgm:t>
    </dgm:pt>
    <dgm:pt modelId="{57CAED29-DE55-41B1-9DE7-9C2DF77FD2E5}" type="sibTrans" cxnId="{1C10DC20-06B5-48AF-92B0-4340A6CEECF2}">
      <dgm:prSet/>
      <dgm:spPr/>
      <dgm:t>
        <a:bodyPr/>
        <a:lstStyle/>
        <a:p>
          <a:endParaRPr lang="en-US"/>
        </a:p>
      </dgm:t>
    </dgm:pt>
    <dgm:pt modelId="{B8E5DF76-10A1-47BC-A55A-9FBAB43F81A6}">
      <dgm:prSet/>
      <dgm:spPr/>
      <dgm:t>
        <a:bodyPr/>
        <a:lstStyle/>
        <a:p>
          <a:r>
            <a:rPr lang="en-US" b="0" i="0" baseline="0" dirty="0">
              <a:latin typeface="Arial" panose="020B0604020202020204" pitchFamily="34" charset="0"/>
              <a:cs typeface="Arial" panose="020B0604020202020204" pitchFamily="34" charset="0"/>
            </a:rPr>
            <a:t>Improves awareness of digital fraud</a:t>
          </a:r>
          <a:endParaRPr lang="en-US" dirty="0">
            <a:latin typeface="Arial" panose="020B0604020202020204" pitchFamily="34" charset="0"/>
            <a:cs typeface="Arial" panose="020B0604020202020204" pitchFamily="34" charset="0"/>
          </a:endParaRPr>
        </a:p>
      </dgm:t>
    </dgm:pt>
    <dgm:pt modelId="{5A0A4362-1121-49E4-B705-24BF3B1CA5AA}" type="parTrans" cxnId="{FCE23BC8-DCC6-4F12-8556-25EE7B68AC9E}">
      <dgm:prSet/>
      <dgm:spPr/>
      <dgm:t>
        <a:bodyPr/>
        <a:lstStyle/>
        <a:p>
          <a:endParaRPr lang="en-US"/>
        </a:p>
      </dgm:t>
    </dgm:pt>
    <dgm:pt modelId="{93846BD4-85B9-47E1-8BA2-6926114715E8}" type="sibTrans" cxnId="{FCE23BC8-DCC6-4F12-8556-25EE7B68AC9E}">
      <dgm:prSet/>
      <dgm:spPr/>
      <dgm:t>
        <a:bodyPr/>
        <a:lstStyle/>
        <a:p>
          <a:endParaRPr lang="en-US"/>
        </a:p>
      </dgm:t>
    </dgm:pt>
    <dgm:pt modelId="{CA5DC4CD-4072-49A1-888F-2868606682C9}" type="pres">
      <dgm:prSet presAssocID="{0B23C49F-F2A1-4CF8-A551-D755879100F6}" presName="root" presStyleCnt="0">
        <dgm:presLayoutVars>
          <dgm:dir/>
          <dgm:resizeHandles val="exact"/>
        </dgm:presLayoutVars>
      </dgm:prSet>
      <dgm:spPr/>
    </dgm:pt>
    <dgm:pt modelId="{420043E8-E5FA-4D11-9108-C01B215D98BA}" type="pres">
      <dgm:prSet presAssocID="{C3A198C1-8D22-4934-A267-7028F0A05976}" presName="compNode" presStyleCnt="0"/>
      <dgm:spPr/>
    </dgm:pt>
    <dgm:pt modelId="{1DECBA44-1F3E-4EB0-9AD1-D0F44EDE56A5}" type="pres">
      <dgm:prSet presAssocID="{C3A198C1-8D22-4934-A267-7028F0A05976}" presName="bgRect" presStyleLbl="bgShp" presStyleIdx="0" presStyleCnt="5"/>
      <dgm:spPr/>
    </dgm:pt>
    <dgm:pt modelId="{17153D81-864B-4921-A9E0-010907C01A78}" type="pres">
      <dgm:prSet presAssocID="{C3A198C1-8D22-4934-A267-7028F0A0597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487C8546-DBEC-4234-A4D7-E82A898785C8}" type="pres">
      <dgm:prSet presAssocID="{C3A198C1-8D22-4934-A267-7028F0A05976}" presName="spaceRect" presStyleCnt="0"/>
      <dgm:spPr/>
    </dgm:pt>
    <dgm:pt modelId="{20D41BE1-E3EA-433E-99DC-B11F64F89EB0}" type="pres">
      <dgm:prSet presAssocID="{C3A198C1-8D22-4934-A267-7028F0A05976}" presName="parTx" presStyleLbl="revTx" presStyleIdx="0" presStyleCnt="5">
        <dgm:presLayoutVars>
          <dgm:chMax val="0"/>
          <dgm:chPref val="0"/>
        </dgm:presLayoutVars>
      </dgm:prSet>
      <dgm:spPr/>
    </dgm:pt>
    <dgm:pt modelId="{AAF4B055-C7DF-4E95-B958-E79FD9F396A3}" type="pres">
      <dgm:prSet presAssocID="{93F9D9B8-B8BD-4286-A7DB-FF1DBD7C98A1}" presName="sibTrans" presStyleCnt="0"/>
      <dgm:spPr/>
    </dgm:pt>
    <dgm:pt modelId="{278E7D88-04BB-419F-AA40-9E952E5D3054}" type="pres">
      <dgm:prSet presAssocID="{D41EA0CF-4AFD-4004-98A3-7DB2D018FDFC}" presName="compNode" presStyleCnt="0"/>
      <dgm:spPr/>
    </dgm:pt>
    <dgm:pt modelId="{1634E489-0E05-45D8-9612-5CF402FF2B5B}" type="pres">
      <dgm:prSet presAssocID="{D41EA0CF-4AFD-4004-98A3-7DB2D018FDFC}" presName="bgRect" presStyleLbl="bgShp" presStyleIdx="1" presStyleCnt="5"/>
      <dgm:spPr/>
    </dgm:pt>
    <dgm:pt modelId="{9BC22A1F-C38D-48D1-90CC-FFCE9F27D7B5}" type="pres">
      <dgm:prSet presAssocID="{D41EA0CF-4AFD-4004-98A3-7DB2D018FDF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6A6A2D40-24E6-45C7-ACAF-9F964695FA02}" type="pres">
      <dgm:prSet presAssocID="{D41EA0CF-4AFD-4004-98A3-7DB2D018FDFC}" presName="spaceRect" presStyleCnt="0"/>
      <dgm:spPr/>
    </dgm:pt>
    <dgm:pt modelId="{516546F0-867D-4290-90F7-2A8F60F2D3F8}" type="pres">
      <dgm:prSet presAssocID="{D41EA0CF-4AFD-4004-98A3-7DB2D018FDFC}" presName="parTx" presStyleLbl="revTx" presStyleIdx="1" presStyleCnt="5">
        <dgm:presLayoutVars>
          <dgm:chMax val="0"/>
          <dgm:chPref val="0"/>
        </dgm:presLayoutVars>
      </dgm:prSet>
      <dgm:spPr/>
    </dgm:pt>
    <dgm:pt modelId="{18588B42-C41C-42B0-96D3-5283E1F05037}" type="pres">
      <dgm:prSet presAssocID="{697C97F1-6E9D-4B76-AFA3-72253B3BC88C}" presName="sibTrans" presStyleCnt="0"/>
      <dgm:spPr/>
    </dgm:pt>
    <dgm:pt modelId="{438028D4-1BB3-4EB2-B2F2-DF70E3B4F3B4}" type="pres">
      <dgm:prSet presAssocID="{9EA0B90D-74B0-4685-AE1D-D3FBEF84E519}" presName="compNode" presStyleCnt="0"/>
      <dgm:spPr/>
    </dgm:pt>
    <dgm:pt modelId="{3B01F0B5-03BA-4B3B-A0B8-C83CCBF5F30B}" type="pres">
      <dgm:prSet presAssocID="{9EA0B90D-74B0-4685-AE1D-D3FBEF84E519}" presName="bgRect" presStyleLbl="bgShp" presStyleIdx="2" presStyleCnt="5"/>
      <dgm:spPr/>
    </dgm:pt>
    <dgm:pt modelId="{CFE142F9-AEFB-47C6-91C6-AA6D9DF9968E}" type="pres">
      <dgm:prSet presAssocID="{9EA0B90D-74B0-4685-AE1D-D3FBEF84E51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D8E35961-717D-41DE-9975-594F47345245}" type="pres">
      <dgm:prSet presAssocID="{9EA0B90D-74B0-4685-AE1D-D3FBEF84E519}" presName="spaceRect" presStyleCnt="0"/>
      <dgm:spPr/>
    </dgm:pt>
    <dgm:pt modelId="{E0C8DD1C-8AF5-469C-863C-5CF808C8B24D}" type="pres">
      <dgm:prSet presAssocID="{9EA0B90D-74B0-4685-AE1D-D3FBEF84E519}" presName="parTx" presStyleLbl="revTx" presStyleIdx="2" presStyleCnt="5">
        <dgm:presLayoutVars>
          <dgm:chMax val="0"/>
          <dgm:chPref val="0"/>
        </dgm:presLayoutVars>
      </dgm:prSet>
      <dgm:spPr/>
    </dgm:pt>
    <dgm:pt modelId="{B0F04974-94BF-4562-A13B-ABE8E15BAB2A}" type="pres">
      <dgm:prSet presAssocID="{52428301-9523-41A0-8659-E484ADF9E2B4}" presName="sibTrans" presStyleCnt="0"/>
      <dgm:spPr/>
    </dgm:pt>
    <dgm:pt modelId="{A76E82D8-EB25-4947-A9EA-2C73720AB12C}" type="pres">
      <dgm:prSet presAssocID="{AA3FA4A7-47D2-4AE5-B7C8-130965218CA7}" presName="compNode" presStyleCnt="0"/>
      <dgm:spPr/>
    </dgm:pt>
    <dgm:pt modelId="{994E7418-B554-40FA-B959-CF14D6699059}" type="pres">
      <dgm:prSet presAssocID="{AA3FA4A7-47D2-4AE5-B7C8-130965218CA7}" presName="bgRect" presStyleLbl="bgShp" presStyleIdx="3" presStyleCnt="5"/>
      <dgm:spPr/>
    </dgm:pt>
    <dgm:pt modelId="{6D04A4EC-2943-413D-B522-2DD2C20BD4F8}" type="pres">
      <dgm:prSet presAssocID="{AA3FA4A7-47D2-4AE5-B7C8-130965218CA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use"/>
        </a:ext>
      </dgm:extLst>
    </dgm:pt>
    <dgm:pt modelId="{A99F98E1-7425-477C-A029-58636EE0A48F}" type="pres">
      <dgm:prSet presAssocID="{AA3FA4A7-47D2-4AE5-B7C8-130965218CA7}" presName="spaceRect" presStyleCnt="0"/>
      <dgm:spPr/>
    </dgm:pt>
    <dgm:pt modelId="{0E86322F-E27D-4EBB-9389-B8F35A6CCC6D}" type="pres">
      <dgm:prSet presAssocID="{AA3FA4A7-47D2-4AE5-B7C8-130965218CA7}" presName="parTx" presStyleLbl="revTx" presStyleIdx="3" presStyleCnt="5">
        <dgm:presLayoutVars>
          <dgm:chMax val="0"/>
          <dgm:chPref val="0"/>
        </dgm:presLayoutVars>
      </dgm:prSet>
      <dgm:spPr/>
    </dgm:pt>
    <dgm:pt modelId="{F6B91731-E405-4C76-9FF0-4B3274F5E6FF}" type="pres">
      <dgm:prSet presAssocID="{57CAED29-DE55-41B1-9DE7-9C2DF77FD2E5}" presName="sibTrans" presStyleCnt="0"/>
      <dgm:spPr/>
    </dgm:pt>
    <dgm:pt modelId="{CDDD7EA3-3772-4CB0-A24A-2CAFF2C3912D}" type="pres">
      <dgm:prSet presAssocID="{B8E5DF76-10A1-47BC-A55A-9FBAB43F81A6}" presName="compNode" presStyleCnt="0"/>
      <dgm:spPr/>
    </dgm:pt>
    <dgm:pt modelId="{858DA0FC-5EB0-4517-8991-BC08A7FD5906}" type="pres">
      <dgm:prSet presAssocID="{B8E5DF76-10A1-47BC-A55A-9FBAB43F81A6}" presName="bgRect" presStyleLbl="bgShp" presStyleIdx="4" presStyleCnt="5"/>
      <dgm:spPr/>
    </dgm:pt>
    <dgm:pt modelId="{DDBDA301-5A74-4EAF-AAD8-7C23E0105DA4}" type="pres">
      <dgm:prSet presAssocID="{B8E5DF76-10A1-47BC-A55A-9FBAB43F81A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mart Phone"/>
        </a:ext>
      </dgm:extLst>
    </dgm:pt>
    <dgm:pt modelId="{F0BFAA9C-7CCC-49A9-84A7-2B51974D7AFE}" type="pres">
      <dgm:prSet presAssocID="{B8E5DF76-10A1-47BC-A55A-9FBAB43F81A6}" presName="spaceRect" presStyleCnt="0"/>
      <dgm:spPr/>
    </dgm:pt>
    <dgm:pt modelId="{23621DD8-9F77-4F5A-AAD1-E95B45207FFA}" type="pres">
      <dgm:prSet presAssocID="{B8E5DF76-10A1-47BC-A55A-9FBAB43F81A6}" presName="parTx" presStyleLbl="revTx" presStyleIdx="4" presStyleCnt="5">
        <dgm:presLayoutVars>
          <dgm:chMax val="0"/>
          <dgm:chPref val="0"/>
        </dgm:presLayoutVars>
      </dgm:prSet>
      <dgm:spPr/>
    </dgm:pt>
  </dgm:ptLst>
  <dgm:cxnLst>
    <dgm:cxn modelId="{C236050B-7009-49B2-AC15-40A377C612F3}" type="presOf" srcId="{9EA0B90D-74B0-4685-AE1D-D3FBEF84E519}" destId="{E0C8DD1C-8AF5-469C-863C-5CF808C8B24D}" srcOrd="0" destOrd="0" presId="urn:microsoft.com/office/officeart/2018/2/layout/IconVerticalSolidList"/>
    <dgm:cxn modelId="{C6F32F1B-5C04-473D-A934-ED506B8D41A8}" srcId="{0B23C49F-F2A1-4CF8-A551-D755879100F6}" destId="{C3A198C1-8D22-4934-A267-7028F0A05976}" srcOrd="0" destOrd="0" parTransId="{ED6D9A0C-E208-48C7-AA0B-F1FCFF2548DD}" sibTransId="{93F9D9B8-B8BD-4286-A7DB-FF1DBD7C98A1}"/>
    <dgm:cxn modelId="{1C10DC20-06B5-48AF-92B0-4340A6CEECF2}" srcId="{0B23C49F-F2A1-4CF8-A551-D755879100F6}" destId="{AA3FA4A7-47D2-4AE5-B7C8-130965218CA7}" srcOrd="3" destOrd="0" parTransId="{0920C3E8-FFDA-48F2-BDE4-2034C8D05ADD}" sibTransId="{57CAED29-DE55-41B1-9DE7-9C2DF77FD2E5}"/>
    <dgm:cxn modelId="{21679923-F413-48F5-9494-B721B7FD7A8E}" type="presOf" srcId="{D41EA0CF-4AFD-4004-98A3-7DB2D018FDFC}" destId="{516546F0-867D-4290-90F7-2A8F60F2D3F8}" srcOrd="0" destOrd="0" presId="urn:microsoft.com/office/officeart/2018/2/layout/IconVerticalSolidList"/>
    <dgm:cxn modelId="{AA0E3670-C3FD-4424-93FA-F079B56366A5}" srcId="{0B23C49F-F2A1-4CF8-A551-D755879100F6}" destId="{9EA0B90D-74B0-4685-AE1D-D3FBEF84E519}" srcOrd="2" destOrd="0" parTransId="{3136F608-B5F6-4577-A46F-9B818369A17B}" sibTransId="{52428301-9523-41A0-8659-E484ADF9E2B4}"/>
    <dgm:cxn modelId="{FCE23BC8-DCC6-4F12-8556-25EE7B68AC9E}" srcId="{0B23C49F-F2A1-4CF8-A551-D755879100F6}" destId="{B8E5DF76-10A1-47BC-A55A-9FBAB43F81A6}" srcOrd="4" destOrd="0" parTransId="{5A0A4362-1121-49E4-B705-24BF3B1CA5AA}" sibTransId="{93846BD4-85B9-47E1-8BA2-6926114715E8}"/>
    <dgm:cxn modelId="{9CFFBFD8-D941-4926-8ADC-EC9952DEB5E2}" type="presOf" srcId="{AA3FA4A7-47D2-4AE5-B7C8-130965218CA7}" destId="{0E86322F-E27D-4EBB-9389-B8F35A6CCC6D}" srcOrd="0" destOrd="0" presId="urn:microsoft.com/office/officeart/2018/2/layout/IconVerticalSolidList"/>
    <dgm:cxn modelId="{431639ED-56B0-41D7-B8B6-E31F1F51778E}" srcId="{0B23C49F-F2A1-4CF8-A551-D755879100F6}" destId="{D41EA0CF-4AFD-4004-98A3-7DB2D018FDFC}" srcOrd="1" destOrd="0" parTransId="{4C9EFF0A-F412-4023-8E2F-6C3DD59905BF}" sibTransId="{697C97F1-6E9D-4B76-AFA3-72253B3BC88C}"/>
    <dgm:cxn modelId="{2FD3A6F0-DF5B-4D30-B7AE-32C97C3AF8B8}" type="presOf" srcId="{C3A198C1-8D22-4934-A267-7028F0A05976}" destId="{20D41BE1-E3EA-433E-99DC-B11F64F89EB0}" srcOrd="0" destOrd="0" presId="urn:microsoft.com/office/officeart/2018/2/layout/IconVerticalSolidList"/>
    <dgm:cxn modelId="{A78762F6-27A4-44BC-B5EF-7709796F3E1D}" type="presOf" srcId="{0B23C49F-F2A1-4CF8-A551-D755879100F6}" destId="{CA5DC4CD-4072-49A1-888F-2868606682C9}" srcOrd="0" destOrd="0" presId="urn:microsoft.com/office/officeart/2018/2/layout/IconVerticalSolidList"/>
    <dgm:cxn modelId="{67250DF9-4641-4147-A610-8B36B1836CF0}" type="presOf" srcId="{B8E5DF76-10A1-47BC-A55A-9FBAB43F81A6}" destId="{23621DD8-9F77-4F5A-AAD1-E95B45207FFA}" srcOrd="0" destOrd="0" presId="urn:microsoft.com/office/officeart/2018/2/layout/IconVerticalSolidList"/>
    <dgm:cxn modelId="{BE336B30-C167-4DBB-909E-8553FD91CFD6}" type="presParOf" srcId="{CA5DC4CD-4072-49A1-888F-2868606682C9}" destId="{420043E8-E5FA-4D11-9108-C01B215D98BA}" srcOrd="0" destOrd="0" presId="urn:microsoft.com/office/officeart/2018/2/layout/IconVerticalSolidList"/>
    <dgm:cxn modelId="{C998629D-24C2-430B-BB0A-EDFAF94A59C9}" type="presParOf" srcId="{420043E8-E5FA-4D11-9108-C01B215D98BA}" destId="{1DECBA44-1F3E-4EB0-9AD1-D0F44EDE56A5}" srcOrd="0" destOrd="0" presId="urn:microsoft.com/office/officeart/2018/2/layout/IconVerticalSolidList"/>
    <dgm:cxn modelId="{1ECC69CD-4E30-4267-AAF7-EAE9D7048B96}" type="presParOf" srcId="{420043E8-E5FA-4D11-9108-C01B215D98BA}" destId="{17153D81-864B-4921-A9E0-010907C01A78}" srcOrd="1" destOrd="0" presId="urn:microsoft.com/office/officeart/2018/2/layout/IconVerticalSolidList"/>
    <dgm:cxn modelId="{F5B76EA0-7781-4240-BA88-2A9BD79EDDB1}" type="presParOf" srcId="{420043E8-E5FA-4D11-9108-C01B215D98BA}" destId="{487C8546-DBEC-4234-A4D7-E82A898785C8}" srcOrd="2" destOrd="0" presId="urn:microsoft.com/office/officeart/2018/2/layout/IconVerticalSolidList"/>
    <dgm:cxn modelId="{DB04C668-63A7-4F47-96AD-C050734B33D5}" type="presParOf" srcId="{420043E8-E5FA-4D11-9108-C01B215D98BA}" destId="{20D41BE1-E3EA-433E-99DC-B11F64F89EB0}" srcOrd="3" destOrd="0" presId="urn:microsoft.com/office/officeart/2018/2/layout/IconVerticalSolidList"/>
    <dgm:cxn modelId="{DC763B78-920E-4EEB-AA2E-9D707C059E7A}" type="presParOf" srcId="{CA5DC4CD-4072-49A1-888F-2868606682C9}" destId="{AAF4B055-C7DF-4E95-B958-E79FD9F396A3}" srcOrd="1" destOrd="0" presId="urn:microsoft.com/office/officeart/2018/2/layout/IconVerticalSolidList"/>
    <dgm:cxn modelId="{0BD5466F-6317-4DBD-B8C3-F4189B3F98E2}" type="presParOf" srcId="{CA5DC4CD-4072-49A1-888F-2868606682C9}" destId="{278E7D88-04BB-419F-AA40-9E952E5D3054}" srcOrd="2" destOrd="0" presId="urn:microsoft.com/office/officeart/2018/2/layout/IconVerticalSolidList"/>
    <dgm:cxn modelId="{804AD533-31C7-4D32-8BF5-FF93F6D221E0}" type="presParOf" srcId="{278E7D88-04BB-419F-AA40-9E952E5D3054}" destId="{1634E489-0E05-45D8-9612-5CF402FF2B5B}" srcOrd="0" destOrd="0" presId="urn:microsoft.com/office/officeart/2018/2/layout/IconVerticalSolidList"/>
    <dgm:cxn modelId="{AE10FD2A-7207-42B6-B4A1-85AC464A90F8}" type="presParOf" srcId="{278E7D88-04BB-419F-AA40-9E952E5D3054}" destId="{9BC22A1F-C38D-48D1-90CC-FFCE9F27D7B5}" srcOrd="1" destOrd="0" presId="urn:microsoft.com/office/officeart/2018/2/layout/IconVerticalSolidList"/>
    <dgm:cxn modelId="{A3791CDF-B32C-43C9-87A7-87D496C58FBD}" type="presParOf" srcId="{278E7D88-04BB-419F-AA40-9E952E5D3054}" destId="{6A6A2D40-24E6-45C7-ACAF-9F964695FA02}" srcOrd="2" destOrd="0" presId="urn:microsoft.com/office/officeart/2018/2/layout/IconVerticalSolidList"/>
    <dgm:cxn modelId="{C33A3CBE-F865-4B7E-8828-A31BE858FD03}" type="presParOf" srcId="{278E7D88-04BB-419F-AA40-9E952E5D3054}" destId="{516546F0-867D-4290-90F7-2A8F60F2D3F8}" srcOrd="3" destOrd="0" presId="urn:microsoft.com/office/officeart/2018/2/layout/IconVerticalSolidList"/>
    <dgm:cxn modelId="{066AF726-3E5A-4A8E-BEB8-C161F0111775}" type="presParOf" srcId="{CA5DC4CD-4072-49A1-888F-2868606682C9}" destId="{18588B42-C41C-42B0-96D3-5283E1F05037}" srcOrd="3" destOrd="0" presId="urn:microsoft.com/office/officeart/2018/2/layout/IconVerticalSolidList"/>
    <dgm:cxn modelId="{2405004B-6DFA-40CE-819C-A129923BBB9B}" type="presParOf" srcId="{CA5DC4CD-4072-49A1-888F-2868606682C9}" destId="{438028D4-1BB3-4EB2-B2F2-DF70E3B4F3B4}" srcOrd="4" destOrd="0" presId="urn:microsoft.com/office/officeart/2018/2/layout/IconVerticalSolidList"/>
    <dgm:cxn modelId="{A2B06C0E-DFA9-41A5-8D34-9ECDCFA2D57C}" type="presParOf" srcId="{438028D4-1BB3-4EB2-B2F2-DF70E3B4F3B4}" destId="{3B01F0B5-03BA-4B3B-A0B8-C83CCBF5F30B}" srcOrd="0" destOrd="0" presId="urn:microsoft.com/office/officeart/2018/2/layout/IconVerticalSolidList"/>
    <dgm:cxn modelId="{9A324F9C-F02D-4432-93CF-22AA28DA5172}" type="presParOf" srcId="{438028D4-1BB3-4EB2-B2F2-DF70E3B4F3B4}" destId="{CFE142F9-AEFB-47C6-91C6-AA6D9DF9968E}" srcOrd="1" destOrd="0" presId="urn:microsoft.com/office/officeart/2018/2/layout/IconVerticalSolidList"/>
    <dgm:cxn modelId="{47BD81BE-390B-4BE0-ACB2-7C12E336C4B8}" type="presParOf" srcId="{438028D4-1BB3-4EB2-B2F2-DF70E3B4F3B4}" destId="{D8E35961-717D-41DE-9975-594F47345245}" srcOrd="2" destOrd="0" presId="urn:microsoft.com/office/officeart/2018/2/layout/IconVerticalSolidList"/>
    <dgm:cxn modelId="{AE3B585D-D072-43F5-9A5C-682FF5797905}" type="presParOf" srcId="{438028D4-1BB3-4EB2-B2F2-DF70E3B4F3B4}" destId="{E0C8DD1C-8AF5-469C-863C-5CF808C8B24D}" srcOrd="3" destOrd="0" presId="urn:microsoft.com/office/officeart/2018/2/layout/IconVerticalSolidList"/>
    <dgm:cxn modelId="{55CB29F3-9B43-4994-97E0-DCBD04AC861A}" type="presParOf" srcId="{CA5DC4CD-4072-49A1-888F-2868606682C9}" destId="{B0F04974-94BF-4562-A13B-ABE8E15BAB2A}" srcOrd="5" destOrd="0" presId="urn:microsoft.com/office/officeart/2018/2/layout/IconVerticalSolidList"/>
    <dgm:cxn modelId="{E77A9B1A-A3A4-43B0-88AE-4B37CF63E781}" type="presParOf" srcId="{CA5DC4CD-4072-49A1-888F-2868606682C9}" destId="{A76E82D8-EB25-4947-A9EA-2C73720AB12C}" srcOrd="6" destOrd="0" presId="urn:microsoft.com/office/officeart/2018/2/layout/IconVerticalSolidList"/>
    <dgm:cxn modelId="{CF6CF460-4FF7-4947-9C08-0783D5D629F4}" type="presParOf" srcId="{A76E82D8-EB25-4947-A9EA-2C73720AB12C}" destId="{994E7418-B554-40FA-B959-CF14D6699059}" srcOrd="0" destOrd="0" presId="urn:microsoft.com/office/officeart/2018/2/layout/IconVerticalSolidList"/>
    <dgm:cxn modelId="{3613DAEC-76E0-4E82-ADDC-BC3F41592ACE}" type="presParOf" srcId="{A76E82D8-EB25-4947-A9EA-2C73720AB12C}" destId="{6D04A4EC-2943-413D-B522-2DD2C20BD4F8}" srcOrd="1" destOrd="0" presId="urn:microsoft.com/office/officeart/2018/2/layout/IconVerticalSolidList"/>
    <dgm:cxn modelId="{8DFF72F4-5F99-4847-BE38-37720C900C73}" type="presParOf" srcId="{A76E82D8-EB25-4947-A9EA-2C73720AB12C}" destId="{A99F98E1-7425-477C-A029-58636EE0A48F}" srcOrd="2" destOrd="0" presId="urn:microsoft.com/office/officeart/2018/2/layout/IconVerticalSolidList"/>
    <dgm:cxn modelId="{288B6A94-3C6B-4EA5-A6F2-25384CA76306}" type="presParOf" srcId="{A76E82D8-EB25-4947-A9EA-2C73720AB12C}" destId="{0E86322F-E27D-4EBB-9389-B8F35A6CCC6D}" srcOrd="3" destOrd="0" presId="urn:microsoft.com/office/officeart/2018/2/layout/IconVerticalSolidList"/>
    <dgm:cxn modelId="{F5B9E681-7F1E-48D9-844B-C2B4748C8310}" type="presParOf" srcId="{CA5DC4CD-4072-49A1-888F-2868606682C9}" destId="{F6B91731-E405-4C76-9FF0-4B3274F5E6FF}" srcOrd="7" destOrd="0" presId="urn:microsoft.com/office/officeart/2018/2/layout/IconVerticalSolidList"/>
    <dgm:cxn modelId="{8C6B6B34-C7F4-4E1D-832F-1D5F77EE2CD3}" type="presParOf" srcId="{CA5DC4CD-4072-49A1-888F-2868606682C9}" destId="{CDDD7EA3-3772-4CB0-A24A-2CAFF2C3912D}" srcOrd="8" destOrd="0" presId="urn:microsoft.com/office/officeart/2018/2/layout/IconVerticalSolidList"/>
    <dgm:cxn modelId="{A7854A7E-F273-4678-8210-95AC2E2F3EC7}" type="presParOf" srcId="{CDDD7EA3-3772-4CB0-A24A-2CAFF2C3912D}" destId="{858DA0FC-5EB0-4517-8991-BC08A7FD5906}" srcOrd="0" destOrd="0" presId="urn:microsoft.com/office/officeart/2018/2/layout/IconVerticalSolidList"/>
    <dgm:cxn modelId="{77F4B8AA-87AC-4D97-92F3-CA2F4C7BB25D}" type="presParOf" srcId="{CDDD7EA3-3772-4CB0-A24A-2CAFF2C3912D}" destId="{DDBDA301-5A74-4EAF-AAD8-7C23E0105DA4}" srcOrd="1" destOrd="0" presId="urn:microsoft.com/office/officeart/2018/2/layout/IconVerticalSolidList"/>
    <dgm:cxn modelId="{FDE10598-534F-44A2-B3D4-FB838432FD7D}" type="presParOf" srcId="{CDDD7EA3-3772-4CB0-A24A-2CAFF2C3912D}" destId="{F0BFAA9C-7CCC-49A9-84A7-2B51974D7AFE}" srcOrd="2" destOrd="0" presId="urn:microsoft.com/office/officeart/2018/2/layout/IconVerticalSolidList"/>
    <dgm:cxn modelId="{D3D86394-BE7D-4CD2-A7AF-BBA226CF1FA8}" type="presParOf" srcId="{CDDD7EA3-3772-4CB0-A24A-2CAFF2C3912D}" destId="{23621DD8-9F77-4F5A-AAD1-E95B45207FF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97A4E3-3A2C-4DC3-B6D7-20D137B8C49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DE415BF-A21C-4D93-BA05-14EE16158CB3}">
      <dgm:prSet custT="1"/>
      <dgm:spPr/>
      <dgm:t>
        <a:bodyPr/>
        <a:lstStyle/>
        <a:p>
          <a:pPr>
            <a:lnSpc>
              <a:spcPct val="100000"/>
            </a:lnSpc>
          </a:pPr>
          <a:r>
            <a:rPr lang="en-GB" sz="1400" dirty="0">
              <a:latin typeface="Arial" panose="020B0604020202020204" pitchFamily="34" charset="0"/>
              <a:cs typeface="Arial" panose="020B0604020202020204" pitchFamily="34" charset="0"/>
            </a:rPr>
            <a:t>Data Collection</a:t>
          </a:r>
        </a:p>
        <a:p>
          <a:pPr>
            <a:lnSpc>
              <a:spcPct val="100000"/>
            </a:lnSpc>
          </a:pPr>
          <a:r>
            <a:rPr lang="en-GB" sz="1400" dirty="0">
              <a:latin typeface="Arial" panose="020B0604020202020204" pitchFamily="34" charset="0"/>
              <a:cs typeface="Arial" panose="020B0604020202020204" pitchFamily="34" charset="0"/>
            </a:rPr>
            <a:t>Gathering a diverse set of authentic HMRC email samples to ensure comprehensive analysis and model training</a:t>
          </a:r>
          <a:endParaRPr lang="en-US" sz="1400" dirty="0">
            <a:latin typeface="Arial" panose="020B0604020202020204" pitchFamily="34" charset="0"/>
            <a:cs typeface="Arial" panose="020B0604020202020204" pitchFamily="34" charset="0"/>
          </a:endParaRPr>
        </a:p>
      </dgm:t>
    </dgm:pt>
    <dgm:pt modelId="{1226F940-D82F-4E14-BEA7-24365024F2ED}" type="parTrans" cxnId="{61785B75-5BA0-44E2-A2A2-E1157D9B2442}">
      <dgm:prSet/>
      <dgm:spPr/>
      <dgm:t>
        <a:bodyPr/>
        <a:lstStyle/>
        <a:p>
          <a:endParaRPr lang="en-US"/>
        </a:p>
      </dgm:t>
    </dgm:pt>
    <dgm:pt modelId="{B7A5A6D7-E88B-485C-B5F4-347F41255832}" type="sibTrans" cxnId="{61785B75-5BA0-44E2-A2A2-E1157D9B2442}">
      <dgm:prSet/>
      <dgm:spPr/>
      <dgm:t>
        <a:bodyPr/>
        <a:lstStyle/>
        <a:p>
          <a:endParaRPr lang="en-US"/>
        </a:p>
      </dgm:t>
    </dgm:pt>
    <dgm:pt modelId="{AB9A5786-BB8F-44C0-BF84-F4C88DBC8EFA}">
      <dgm:prSet custT="1"/>
      <dgm:spPr/>
      <dgm:t>
        <a:bodyPr/>
        <a:lstStyle/>
        <a:p>
          <a:pPr>
            <a:lnSpc>
              <a:spcPct val="100000"/>
            </a:lnSpc>
          </a:pPr>
          <a:r>
            <a:rPr lang="en-GB" sz="1400" dirty="0">
              <a:latin typeface="Arial" panose="020B0604020202020204" pitchFamily="34" charset="0"/>
              <a:cs typeface="Arial" panose="020B0604020202020204" pitchFamily="34" charset="0"/>
            </a:rPr>
            <a:t>Data Preprocessing</a:t>
          </a:r>
        </a:p>
        <a:p>
          <a:pPr>
            <a:lnSpc>
              <a:spcPct val="100000"/>
            </a:lnSpc>
          </a:pPr>
          <a:r>
            <a:rPr lang="en-GB" sz="1400" dirty="0">
              <a:latin typeface="Arial" panose="020B0604020202020204" pitchFamily="34" charset="0"/>
              <a:cs typeface="Arial" panose="020B0604020202020204" pitchFamily="34" charset="0"/>
            </a:rPr>
            <a:t>Cleaning and preparing the collected data, which includes removing duplicates, correcting errors and normalizing formats for effective analysis </a:t>
          </a:r>
          <a:endParaRPr lang="en-US" sz="1400" dirty="0">
            <a:latin typeface="Arial" panose="020B0604020202020204" pitchFamily="34" charset="0"/>
            <a:cs typeface="Arial" panose="020B0604020202020204" pitchFamily="34" charset="0"/>
          </a:endParaRPr>
        </a:p>
      </dgm:t>
    </dgm:pt>
    <dgm:pt modelId="{C6C42C1A-60E1-4FB4-B19D-9B91ED4B4774}" type="parTrans" cxnId="{0768FA59-AF63-4A98-AFE3-FC614DCD9143}">
      <dgm:prSet/>
      <dgm:spPr/>
      <dgm:t>
        <a:bodyPr/>
        <a:lstStyle/>
        <a:p>
          <a:endParaRPr lang="en-US"/>
        </a:p>
      </dgm:t>
    </dgm:pt>
    <dgm:pt modelId="{DB550927-AD7C-43FD-B188-03747AB992CC}" type="sibTrans" cxnId="{0768FA59-AF63-4A98-AFE3-FC614DCD9143}">
      <dgm:prSet/>
      <dgm:spPr/>
      <dgm:t>
        <a:bodyPr/>
        <a:lstStyle/>
        <a:p>
          <a:endParaRPr lang="en-US"/>
        </a:p>
      </dgm:t>
    </dgm:pt>
    <dgm:pt modelId="{B8744151-57D4-49BF-9EDC-96E8A359DBD0}">
      <dgm:prSet custT="1"/>
      <dgm:spPr/>
      <dgm:t>
        <a:bodyPr/>
        <a:lstStyle/>
        <a:p>
          <a:pPr>
            <a:lnSpc>
              <a:spcPct val="100000"/>
            </a:lnSpc>
          </a:pPr>
          <a:r>
            <a:rPr lang="en-GB" sz="1400" dirty="0">
              <a:latin typeface="Arial" panose="020B0604020202020204" pitchFamily="34" charset="0"/>
              <a:cs typeface="Arial" panose="020B0604020202020204" pitchFamily="34" charset="0"/>
            </a:rPr>
            <a:t>Model Selection</a:t>
          </a:r>
        </a:p>
        <a:p>
          <a:pPr>
            <a:lnSpc>
              <a:spcPct val="100000"/>
            </a:lnSpc>
          </a:pPr>
          <a:r>
            <a:rPr lang="en-GB" sz="1400" dirty="0">
              <a:latin typeface="Arial" panose="020B0604020202020204" pitchFamily="34" charset="0"/>
              <a:cs typeface="Arial" panose="020B0604020202020204" pitchFamily="34" charset="0"/>
            </a:rPr>
            <a:t>Choosing suitable machine learning algorithms, evaluation various options like SVM, Random Forest, and Neural Networks based on performance metrics  </a:t>
          </a:r>
          <a:endParaRPr lang="en-US" sz="1400" dirty="0">
            <a:latin typeface="Arial" panose="020B0604020202020204" pitchFamily="34" charset="0"/>
            <a:cs typeface="Arial" panose="020B0604020202020204" pitchFamily="34" charset="0"/>
          </a:endParaRPr>
        </a:p>
      </dgm:t>
    </dgm:pt>
    <dgm:pt modelId="{794C510A-F23D-4D76-A87E-FEC45E7A849D}" type="parTrans" cxnId="{5F17D385-0A05-491D-A56B-66A1D89B9D93}">
      <dgm:prSet/>
      <dgm:spPr/>
      <dgm:t>
        <a:bodyPr/>
        <a:lstStyle/>
        <a:p>
          <a:endParaRPr lang="en-US"/>
        </a:p>
      </dgm:t>
    </dgm:pt>
    <dgm:pt modelId="{F6C0BD48-EBED-49D6-B28A-5FCE73A6C30C}" type="sibTrans" cxnId="{5F17D385-0A05-491D-A56B-66A1D89B9D93}">
      <dgm:prSet/>
      <dgm:spPr/>
      <dgm:t>
        <a:bodyPr/>
        <a:lstStyle/>
        <a:p>
          <a:endParaRPr lang="en-US"/>
        </a:p>
      </dgm:t>
    </dgm:pt>
    <dgm:pt modelId="{5AAE5B3C-D755-4723-A743-3B7B4ECA5D07}" type="pres">
      <dgm:prSet presAssocID="{8797A4E3-3A2C-4DC3-B6D7-20D137B8C499}" presName="root" presStyleCnt="0">
        <dgm:presLayoutVars>
          <dgm:dir/>
          <dgm:resizeHandles val="exact"/>
        </dgm:presLayoutVars>
      </dgm:prSet>
      <dgm:spPr/>
    </dgm:pt>
    <dgm:pt modelId="{CDA57E29-81AA-48B4-A110-D3720A78D73B}" type="pres">
      <dgm:prSet presAssocID="{8DE415BF-A21C-4D93-BA05-14EE16158CB3}" presName="compNode" presStyleCnt="0"/>
      <dgm:spPr/>
    </dgm:pt>
    <dgm:pt modelId="{D580133F-45F0-44B7-BD79-04E5BFA6B6CE}" type="pres">
      <dgm:prSet presAssocID="{8DE415BF-A21C-4D93-BA05-14EE16158CB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atabase"/>
        </a:ext>
      </dgm:extLst>
    </dgm:pt>
    <dgm:pt modelId="{41AE0860-F21C-4537-A0C3-749FBD0D0CF5}" type="pres">
      <dgm:prSet presAssocID="{8DE415BF-A21C-4D93-BA05-14EE16158CB3}" presName="spaceRect" presStyleCnt="0"/>
      <dgm:spPr/>
    </dgm:pt>
    <dgm:pt modelId="{A0443077-7969-4257-96E8-AA9648D661F9}" type="pres">
      <dgm:prSet presAssocID="{8DE415BF-A21C-4D93-BA05-14EE16158CB3}" presName="textRect" presStyleLbl="revTx" presStyleIdx="0" presStyleCnt="3">
        <dgm:presLayoutVars>
          <dgm:chMax val="1"/>
          <dgm:chPref val="1"/>
        </dgm:presLayoutVars>
      </dgm:prSet>
      <dgm:spPr/>
    </dgm:pt>
    <dgm:pt modelId="{0A9D9BFA-65BB-4B63-8690-670D48D6152B}" type="pres">
      <dgm:prSet presAssocID="{B7A5A6D7-E88B-485C-B5F4-347F41255832}" presName="sibTrans" presStyleCnt="0"/>
      <dgm:spPr/>
    </dgm:pt>
    <dgm:pt modelId="{2D1CF20A-03EE-4910-9E1C-ED33DB20F29E}" type="pres">
      <dgm:prSet presAssocID="{AB9A5786-BB8F-44C0-BF84-F4C88DBC8EFA}" presName="compNode" presStyleCnt="0"/>
      <dgm:spPr/>
    </dgm:pt>
    <dgm:pt modelId="{82C89AB4-DF46-4F94-98D3-8EABC8614332}" type="pres">
      <dgm:prSet presAssocID="{AB9A5786-BB8F-44C0-BF84-F4C88DBC8EF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chart"/>
        </a:ext>
      </dgm:extLst>
    </dgm:pt>
    <dgm:pt modelId="{C21CA858-6C14-4F88-8D75-390C96745C51}" type="pres">
      <dgm:prSet presAssocID="{AB9A5786-BB8F-44C0-BF84-F4C88DBC8EFA}" presName="spaceRect" presStyleCnt="0"/>
      <dgm:spPr/>
    </dgm:pt>
    <dgm:pt modelId="{09ADCA7E-32AC-46B2-8E52-30330501B609}" type="pres">
      <dgm:prSet presAssocID="{AB9A5786-BB8F-44C0-BF84-F4C88DBC8EFA}" presName="textRect" presStyleLbl="revTx" presStyleIdx="1" presStyleCnt="3" custLinFactNeighborY="-1086">
        <dgm:presLayoutVars>
          <dgm:chMax val="1"/>
          <dgm:chPref val="1"/>
        </dgm:presLayoutVars>
      </dgm:prSet>
      <dgm:spPr/>
    </dgm:pt>
    <dgm:pt modelId="{35745166-D1DF-42EA-B5ED-AA480F898148}" type="pres">
      <dgm:prSet presAssocID="{DB550927-AD7C-43FD-B188-03747AB992CC}" presName="sibTrans" presStyleCnt="0"/>
      <dgm:spPr/>
    </dgm:pt>
    <dgm:pt modelId="{4AFFD996-72F1-4016-A6A7-F9961F0327C7}" type="pres">
      <dgm:prSet presAssocID="{B8744151-57D4-49BF-9EDC-96E8A359DBD0}" presName="compNode" presStyleCnt="0"/>
      <dgm:spPr/>
    </dgm:pt>
    <dgm:pt modelId="{A35E2DA2-3347-452E-96D9-E1469B139741}" type="pres">
      <dgm:prSet presAssocID="{B8744151-57D4-49BF-9EDC-96E8A359DBD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ick"/>
        </a:ext>
      </dgm:extLst>
    </dgm:pt>
    <dgm:pt modelId="{CDC03DBD-E0E6-485C-BE63-966190A571A8}" type="pres">
      <dgm:prSet presAssocID="{B8744151-57D4-49BF-9EDC-96E8A359DBD0}" presName="spaceRect" presStyleCnt="0"/>
      <dgm:spPr/>
    </dgm:pt>
    <dgm:pt modelId="{E243FAE6-AA1E-4DC1-84D4-F7822D68A72A}" type="pres">
      <dgm:prSet presAssocID="{B8744151-57D4-49BF-9EDC-96E8A359DBD0}" presName="textRect" presStyleLbl="revTx" presStyleIdx="2" presStyleCnt="3">
        <dgm:presLayoutVars>
          <dgm:chMax val="1"/>
          <dgm:chPref val="1"/>
        </dgm:presLayoutVars>
      </dgm:prSet>
      <dgm:spPr/>
    </dgm:pt>
  </dgm:ptLst>
  <dgm:cxnLst>
    <dgm:cxn modelId="{75ED8921-58FD-447B-8120-F27D79980671}" type="presOf" srcId="{8DE415BF-A21C-4D93-BA05-14EE16158CB3}" destId="{A0443077-7969-4257-96E8-AA9648D661F9}" srcOrd="0" destOrd="0" presId="urn:microsoft.com/office/officeart/2018/2/layout/IconLabelList"/>
    <dgm:cxn modelId="{61785B75-5BA0-44E2-A2A2-E1157D9B2442}" srcId="{8797A4E3-3A2C-4DC3-B6D7-20D137B8C499}" destId="{8DE415BF-A21C-4D93-BA05-14EE16158CB3}" srcOrd="0" destOrd="0" parTransId="{1226F940-D82F-4E14-BEA7-24365024F2ED}" sibTransId="{B7A5A6D7-E88B-485C-B5F4-347F41255832}"/>
    <dgm:cxn modelId="{0768FA59-AF63-4A98-AFE3-FC614DCD9143}" srcId="{8797A4E3-3A2C-4DC3-B6D7-20D137B8C499}" destId="{AB9A5786-BB8F-44C0-BF84-F4C88DBC8EFA}" srcOrd="1" destOrd="0" parTransId="{C6C42C1A-60E1-4FB4-B19D-9B91ED4B4774}" sibTransId="{DB550927-AD7C-43FD-B188-03747AB992CC}"/>
    <dgm:cxn modelId="{5F17D385-0A05-491D-A56B-66A1D89B9D93}" srcId="{8797A4E3-3A2C-4DC3-B6D7-20D137B8C499}" destId="{B8744151-57D4-49BF-9EDC-96E8A359DBD0}" srcOrd="2" destOrd="0" parTransId="{794C510A-F23D-4D76-A87E-FEC45E7A849D}" sibTransId="{F6C0BD48-EBED-49D6-B28A-5FCE73A6C30C}"/>
    <dgm:cxn modelId="{71BAEDA4-60D4-4BF0-9A45-142839DD1D11}" type="presOf" srcId="{B8744151-57D4-49BF-9EDC-96E8A359DBD0}" destId="{E243FAE6-AA1E-4DC1-84D4-F7822D68A72A}" srcOrd="0" destOrd="0" presId="urn:microsoft.com/office/officeart/2018/2/layout/IconLabelList"/>
    <dgm:cxn modelId="{4AE3F7CC-57AF-429D-90B6-85153BFCAE89}" type="presOf" srcId="{AB9A5786-BB8F-44C0-BF84-F4C88DBC8EFA}" destId="{09ADCA7E-32AC-46B2-8E52-30330501B609}" srcOrd="0" destOrd="0" presId="urn:microsoft.com/office/officeart/2018/2/layout/IconLabelList"/>
    <dgm:cxn modelId="{EBD435ED-975B-4446-9511-B9C3A8530D3D}" type="presOf" srcId="{8797A4E3-3A2C-4DC3-B6D7-20D137B8C499}" destId="{5AAE5B3C-D755-4723-A743-3B7B4ECA5D07}" srcOrd="0" destOrd="0" presId="urn:microsoft.com/office/officeart/2018/2/layout/IconLabelList"/>
    <dgm:cxn modelId="{76C4B58E-32AA-4A4D-B6C6-41B944FEB0C1}" type="presParOf" srcId="{5AAE5B3C-D755-4723-A743-3B7B4ECA5D07}" destId="{CDA57E29-81AA-48B4-A110-D3720A78D73B}" srcOrd="0" destOrd="0" presId="urn:microsoft.com/office/officeart/2018/2/layout/IconLabelList"/>
    <dgm:cxn modelId="{1DA85100-0D8C-46CC-99DD-54CFC26D3CC3}" type="presParOf" srcId="{CDA57E29-81AA-48B4-A110-D3720A78D73B}" destId="{D580133F-45F0-44B7-BD79-04E5BFA6B6CE}" srcOrd="0" destOrd="0" presId="urn:microsoft.com/office/officeart/2018/2/layout/IconLabelList"/>
    <dgm:cxn modelId="{CC60E2F3-260D-4071-89E1-A5CF509F1BD8}" type="presParOf" srcId="{CDA57E29-81AA-48B4-A110-D3720A78D73B}" destId="{41AE0860-F21C-4537-A0C3-749FBD0D0CF5}" srcOrd="1" destOrd="0" presId="urn:microsoft.com/office/officeart/2018/2/layout/IconLabelList"/>
    <dgm:cxn modelId="{4F381F69-4E86-4412-AF5B-87F2F09ADB12}" type="presParOf" srcId="{CDA57E29-81AA-48B4-A110-D3720A78D73B}" destId="{A0443077-7969-4257-96E8-AA9648D661F9}" srcOrd="2" destOrd="0" presId="urn:microsoft.com/office/officeart/2018/2/layout/IconLabelList"/>
    <dgm:cxn modelId="{F3CF925E-CD25-4B2F-99D0-BA73E90255AD}" type="presParOf" srcId="{5AAE5B3C-D755-4723-A743-3B7B4ECA5D07}" destId="{0A9D9BFA-65BB-4B63-8690-670D48D6152B}" srcOrd="1" destOrd="0" presId="urn:microsoft.com/office/officeart/2018/2/layout/IconLabelList"/>
    <dgm:cxn modelId="{AA5293CC-D910-4F49-B05A-31F053A8C4E4}" type="presParOf" srcId="{5AAE5B3C-D755-4723-A743-3B7B4ECA5D07}" destId="{2D1CF20A-03EE-4910-9E1C-ED33DB20F29E}" srcOrd="2" destOrd="0" presId="urn:microsoft.com/office/officeart/2018/2/layout/IconLabelList"/>
    <dgm:cxn modelId="{54B5C997-47AF-42BC-9492-820D90A9D17C}" type="presParOf" srcId="{2D1CF20A-03EE-4910-9E1C-ED33DB20F29E}" destId="{82C89AB4-DF46-4F94-98D3-8EABC8614332}" srcOrd="0" destOrd="0" presId="urn:microsoft.com/office/officeart/2018/2/layout/IconLabelList"/>
    <dgm:cxn modelId="{C103F8C6-BF89-4963-BB1D-4109E4E24083}" type="presParOf" srcId="{2D1CF20A-03EE-4910-9E1C-ED33DB20F29E}" destId="{C21CA858-6C14-4F88-8D75-390C96745C51}" srcOrd="1" destOrd="0" presId="urn:microsoft.com/office/officeart/2018/2/layout/IconLabelList"/>
    <dgm:cxn modelId="{E4D3F810-C171-437D-9F6D-98FABB7F47B6}" type="presParOf" srcId="{2D1CF20A-03EE-4910-9E1C-ED33DB20F29E}" destId="{09ADCA7E-32AC-46B2-8E52-30330501B609}" srcOrd="2" destOrd="0" presId="urn:microsoft.com/office/officeart/2018/2/layout/IconLabelList"/>
    <dgm:cxn modelId="{28DF5CBE-3349-4637-A305-436A18EAF623}" type="presParOf" srcId="{5AAE5B3C-D755-4723-A743-3B7B4ECA5D07}" destId="{35745166-D1DF-42EA-B5ED-AA480F898148}" srcOrd="3" destOrd="0" presId="urn:microsoft.com/office/officeart/2018/2/layout/IconLabelList"/>
    <dgm:cxn modelId="{1F9216F7-63D8-4F3B-A9F3-AEDA94ABE572}" type="presParOf" srcId="{5AAE5B3C-D755-4723-A743-3B7B4ECA5D07}" destId="{4AFFD996-72F1-4016-A6A7-F9961F0327C7}" srcOrd="4" destOrd="0" presId="urn:microsoft.com/office/officeart/2018/2/layout/IconLabelList"/>
    <dgm:cxn modelId="{8DF81F98-EA58-43BD-9009-1F958C4527AE}" type="presParOf" srcId="{4AFFD996-72F1-4016-A6A7-F9961F0327C7}" destId="{A35E2DA2-3347-452E-96D9-E1469B139741}" srcOrd="0" destOrd="0" presId="urn:microsoft.com/office/officeart/2018/2/layout/IconLabelList"/>
    <dgm:cxn modelId="{3904F4DA-A4EA-45BF-B077-32794E40E52F}" type="presParOf" srcId="{4AFFD996-72F1-4016-A6A7-F9961F0327C7}" destId="{CDC03DBD-E0E6-485C-BE63-966190A571A8}" srcOrd="1" destOrd="0" presId="urn:microsoft.com/office/officeart/2018/2/layout/IconLabelList"/>
    <dgm:cxn modelId="{E5C3A21B-CE5A-466F-BAA3-E64B64BB49A6}" type="presParOf" srcId="{4AFFD996-72F1-4016-A6A7-F9961F0327C7}" destId="{E243FAE6-AA1E-4DC1-84D4-F7822D68A72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401BF1-410B-4C5C-B001-45C64E0DDA9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DE22C74-F48C-467C-AEDD-E34C8E7CE76E}">
      <dgm:prSet/>
      <dgm:spPr/>
      <dgm:t>
        <a:bodyPr/>
        <a:lstStyle/>
        <a:p>
          <a:pPr>
            <a:lnSpc>
              <a:spcPct val="100000"/>
            </a:lnSpc>
          </a:pPr>
          <a:r>
            <a:rPr lang="en-GB" dirty="0"/>
            <a:t>PyCharm as development IDE</a:t>
          </a:r>
          <a:endParaRPr lang="en-US" dirty="0"/>
        </a:p>
      </dgm:t>
    </dgm:pt>
    <dgm:pt modelId="{CAEE2B30-0BE4-4586-A3A0-DEF31E3C0CDB}" type="parTrans" cxnId="{C2AEA073-C960-42C9-9637-D80A06D6C572}">
      <dgm:prSet/>
      <dgm:spPr/>
      <dgm:t>
        <a:bodyPr/>
        <a:lstStyle/>
        <a:p>
          <a:endParaRPr lang="en-US"/>
        </a:p>
      </dgm:t>
    </dgm:pt>
    <dgm:pt modelId="{EAB2DF75-E589-49A2-B165-CF1F9CA7EBEF}" type="sibTrans" cxnId="{C2AEA073-C960-42C9-9637-D80A06D6C572}">
      <dgm:prSet/>
      <dgm:spPr/>
      <dgm:t>
        <a:bodyPr/>
        <a:lstStyle/>
        <a:p>
          <a:pPr>
            <a:lnSpc>
              <a:spcPct val="100000"/>
            </a:lnSpc>
          </a:pPr>
          <a:endParaRPr lang="en-US"/>
        </a:p>
      </dgm:t>
    </dgm:pt>
    <dgm:pt modelId="{DEAD3730-0CA2-4093-B539-C09E56E86F72}">
      <dgm:prSet/>
      <dgm:spPr/>
      <dgm:t>
        <a:bodyPr/>
        <a:lstStyle/>
        <a:p>
          <a:pPr>
            <a:lnSpc>
              <a:spcPct val="100000"/>
            </a:lnSpc>
          </a:pPr>
          <a:r>
            <a:rPr lang="en-GB"/>
            <a:t>Scikit-learn for model evaluation</a:t>
          </a:r>
          <a:endParaRPr lang="en-US"/>
        </a:p>
      </dgm:t>
    </dgm:pt>
    <dgm:pt modelId="{BEB1462F-8F2E-4267-AA0B-9D0929669EE4}" type="parTrans" cxnId="{36A7C67A-F52D-4A2B-A041-45C3C278C227}">
      <dgm:prSet/>
      <dgm:spPr/>
      <dgm:t>
        <a:bodyPr/>
        <a:lstStyle/>
        <a:p>
          <a:endParaRPr lang="en-US"/>
        </a:p>
      </dgm:t>
    </dgm:pt>
    <dgm:pt modelId="{FD6995C8-4474-4A54-865B-8E3023DACE47}" type="sibTrans" cxnId="{36A7C67A-F52D-4A2B-A041-45C3C278C227}">
      <dgm:prSet/>
      <dgm:spPr/>
      <dgm:t>
        <a:bodyPr/>
        <a:lstStyle/>
        <a:p>
          <a:pPr>
            <a:lnSpc>
              <a:spcPct val="100000"/>
            </a:lnSpc>
          </a:pPr>
          <a:endParaRPr lang="en-US"/>
        </a:p>
      </dgm:t>
    </dgm:pt>
    <dgm:pt modelId="{7A3AA58D-D1FE-4353-B497-468D0337BA25}">
      <dgm:prSet/>
      <dgm:spPr/>
      <dgm:t>
        <a:bodyPr/>
        <a:lstStyle/>
        <a:p>
          <a:pPr>
            <a:lnSpc>
              <a:spcPct val="100000"/>
            </a:lnSpc>
          </a:pPr>
          <a:r>
            <a:rPr lang="en-GB"/>
            <a:t>Kaggle for data</a:t>
          </a:r>
          <a:endParaRPr lang="en-US"/>
        </a:p>
      </dgm:t>
    </dgm:pt>
    <dgm:pt modelId="{7396D8B5-163E-45E2-8C96-3CF713C75C4F}" type="parTrans" cxnId="{9D580358-E437-45A5-9FBC-8A5BC7E6C586}">
      <dgm:prSet/>
      <dgm:spPr/>
      <dgm:t>
        <a:bodyPr/>
        <a:lstStyle/>
        <a:p>
          <a:endParaRPr lang="en-US"/>
        </a:p>
      </dgm:t>
    </dgm:pt>
    <dgm:pt modelId="{348C04B3-5FF0-474D-A808-6B8CBE1F9E2F}" type="sibTrans" cxnId="{9D580358-E437-45A5-9FBC-8A5BC7E6C586}">
      <dgm:prSet/>
      <dgm:spPr/>
      <dgm:t>
        <a:bodyPr/>
        <a:lstStyle/>
        <a:p>
          <a:pPr>
            <a:lnSpc>
              <a:spcPct val="100000"/>
            </a:lnSpc>
          </a:pPr>
          <a:endParaRPr lang="en-US"/>
        </a:p>
      </dgm:t>
    </dgm:pt>
    <dgm:pt modelId="{4CEAF024-DE81-4CF5-9242-A0E572AB4736}">
      <dgm:prSet/>
      <dgm:spPr/>
      <dgm:t>
        <a:bodyPr/>
        <a:lstStyle/>
        <a:p>
          <a:pPr>
            <a:lnSpc>
              <a:spcPct val="100000"/>
            </a:lnSpc>
          </a:pPr>
          <a:r>
            <a:rPr lang="en-GB"/>
            <a:t>Phyton programming  language utilized </a:t>
          </a:r>
          <a:endParaRPr lang="en-US"/>
        </a:p>
      </dgm:t>
    </dgm:pt>
    <dgm:pt modelId="{B80DA455-5180-48E8-A385-45A6F1F438C9}" type="parTrans" cxnId="{9B7C7E84-22CE-4E49-A22F-A04617F1CC9D}">
      <dgm:prSet/>
      <dgm:spPr/>
      <dgm:t>
        <a:bodyPr/>
        <a:lstStyle/>
        <a:p>
          <a:endParaRPr lang="en-US"/>
        </a:p>
      </dgm:t>
    </dgm:pt>
    <dgm:pt modelId="{7E51B81F-2564-45EF-8DC8-640972648AB0}" type="sibTrans" cxnId="{9B7C7E84-22CE-4E49-A22F-A04617F1CC9D}">
      <dgm:prSet/>
      <dgm:spPr/>
      <dgm:t>
        <a:bodyPr/>
        <a:lstStyle/>
        <a:p>
          <a:endParaRPr lang="en-US"/>
        </a:p>
      </dgm:t>
    </dgm:pt>
    <dgm:pt modelId="{29B24FEE-2A64-4C17-8FCF-E4224117164E}" type="pres">
      <dgm:prSet presAssocID="{BC401BF1-410B-4C5C-B001-45C64E0DDA9A}" presName="root" presStyleCnt="0">
        <dgm:presLayoutVars>
          <dgm:dir/>
          <dgm:resizeHandles val="exact"/>
        </dgm:presLayoutVars>
      </dgm:prSet>
      <dgm:spPr/>
    </dgm:pt>
    <dgm:pt modelId="{0119B8B3-F375-48C4-B764-EEDEAEBD1CB2}" type="pres">
      <dgm:prSet presAssocID="{BC401BF1-410B-4C5C-B001-45C64E0DDA9A}" presName="container" presStyleCnt="0">
        <dgm:presLayoutVars>
          <dgm:dir/>
          <dgm:resizeHandles val="exact"/>
        </dgm:presLayoutVars>
      </dgm:prSet>
      <dgm:spPr/>
    </dgm:pt>
    <dgm:pt modelId="{5E4C2426-C803-4BFD-B627-D8D06BB7EBAE}" type="pres">
      <dgm:prSet presAssocID="{2DE22C74-F48C-467C-AEDD-E34C8E7CE76E}" presName="compNode" presStyleCnt="0"/>
      <dgm:spPr/>
    </dgm:pt>
    <dgm:pt modelId="{4AA82C7D-17DA-4052-AE5F-930960119725}" type="pres">
      <dgm:prSet presAssocID="{2DE22C74-F48C-467C-AEDD-E34C8E7CE76E}" presName="iconBgRect" presStyleLbl="bgShp" presStyleIdx="0" presStyleCnt="4"/>
      <dgm:spPr/>
    </dgm:pt>
    <dgm:pt modelId="{1F90A134-F9FE-43DD-A3D3-F80055E8CF5E}" type="pres">
      <dgm:prSet presAssocID="{2DE22C74-F48C-467C-AEDD-E34C8E7CE76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E3826614-00FA-4FB3-A6E8-7F4086BE008D}" type="pres">
      <dgm:prSet presAssocID="{2DE22C74-F48C-467C-AEDD-E34C8E7CE76E}" presName="spaceRect" presStyleCnt="0"/>
      <dgm:spPr/>
    </dgm:pt>
    <dgm:pt modelId="{708067D6-9041-4BCC-B08D-D1BF496E1491}" type="pres">
      <dgm:prSet presAssocID="{2DE22C74-F48C-467C-AEDD-E34C8E7CE76E}" presName="textRect" presStyleLbl="revTx" presStyleIdx="0" presStyleCnt="4">
        <dgm:presLayoutVars>
          <dgm:chMax val="1"/>
          <dgm:chPref val="1"/>
        </dgm:presLayoutVars>
      </dgm:prSet>
      <dgm:spPr/>
    </dgm:pt>
    <dgm:pt modelId="{6DA36FC2-7DF0-4684-AE7F-0395578A0A8D}" type="pres">
      <dgm:prSet presAssocID="{EAB2DF75-E589-49A2-B165-CF1F9CA7EBEF}" presName="sibTrans" presStyleLbl="sibTrans2D1" presStyleIdx="0" presStyleCnt="0"/>
      <dgm:spPr/>
    </dgm:pt>
    <dgm:pt modelId="{8AA36BFD-7D55-4FCD-AA60-275FDD08F1F5}" type="pres">
      <dgm:prSet presAssocID="{DEAD3730-0CA2-4093-B539-C09E56E86F72}" presName="compNode" presStyleCnt="0"/>
      <dgm:spPr/>
    </dgm:pt>
    <dgm:pt modelId="{7B6010B1-1592-46EF-9ED1-75A5962F7FD6}" type="pres">
      <dgm:prSet presAssocID="{DEAD3730-0CA2-4093-B539-C09E56E86F72}" presName="iconBgRect" presStyleLbl="bgShp" presStyleIdx="1" presStyleCnt="4"/>
      <dgm:spPr/>
    </dgm:pt>
    <dgm:pt modelId="{62029768-D36D-4129-951B-01BE1660A346}" type="pres">
      <dgm:prSet presAssocID="{DEAD3730-0CA2-4093-B539-C09E56E86F7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FAEEF4A7-CA76-4048-9320-6D7A55FB02C7}" type="pres">
      <dgm:prSet presAssocID="{DEAD3730-0CA2-4093-B539-C09E56E86F72}" presName="spaceRect" presStyleCnt="0"/>
      <dgm:spPr/>
    </dgm:pt>
    <dgm:pt modelId="{01333DC7-D9A0-4D13-9817-45EB202B5470}" type="pres">
      <dgm:prSet presAssocID="{DEAD3730-0CA2-4093-B539-C09E56E86F72}" presName="textRect" presStyleLbl="revTx" presStyleIdx="1" presStyleCnt="4">
        <dgm:presLayoutVars>
          <dgm:chMax val="1"/>
          <dgm:chPref val="1"/>
        </dgm:presLayoutVars>
      </dgm:prSet>
      <dgm:spPr/>
    </dgm:pt>
    <dgm:pt modelId="{AAE89380-CEEF-416C-8C16-0E563E7F7EE3}" type="pres">
      <dgm:prSet presAssocID="{FD6995C8-4474-4A54-865B-8E3023DACE47}" presName="sibTrans" presStyleLbl="sibTrans2D1" presStyleIdx="0" presStyleCnt="0"/>
      <dgm:spPr/>
    </dgm:pt>
    <dgm:pt modelId="{881A99B5-73CA-4168-85A7-31064966E9AB}" type="pres">
      <dgm:prSet presAssocID="{7A3AA58D-D1FE-4353-B497-468D0337BA25}" presName="compNode" presStyleCnt="0"/>
      <dgm:spPr/>
    </dgm:pt>
    <dgm:pt modelId="{8534EB28-7C44-4E0D-B518-C6FF7FD3E021}" type="pres">
      <dgm:prSet presAssocID="{7A3AA58D-D1FE-4353-B497-468D0337BA25}" presName="iconBgRect" presStyleLbl="bgShp" presStyleIdx="2" presStyleCnt="4"/>
      <dgm:spPr/>
    </dgm:pt>
    <dgm:pt modelId="{FD3FF74E-61A5-42C8-A858-CF03C50FF01F}" type="pres">
      <dgm:prSet presAssocID="{7A3AA58D-D1FE-4353-B497-468D0337BA2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81B7DF7C-74D6-44A7-83BC-7E7EF0474DF1}" type="pres">
      <dgm:prSet presAssocID="{7A3AA58D-D1FE-4353-B497-468D0337BA25}" presName="spaceRect" presStyleCnt="0"/>
      <dgm:spPr/>
    </dgm:pt>
    <dgm:pt modelId="{907D07D0-0955-4D46-A333-5E53A1BCB752}" type="pres">
      <dgm:prSet presAssocID="{7A3AA58D-D1FE-4353-B497-468D0337BA25}" presName="textRect" presStyleLbl="revTx" presStyleIdx="2" presStyleCnt="4">
        <dgm:presLayoutVars>
          <dgm:chMax val="1"/>
          <dgm:chPref val="1"/>
        </dgm:presLayoutVars>
      </dgm:prSet>
      <dgm:spPr/>
    </dgm:pt>
    <dgm:pt modelId="{8B45CF06-2A4D-45E2-AD70-553577410048}" type="pres">
      <dgm:prSet presAssocID="{348C04B3-5FF0-474D-A808-6B8CBE1F9E2F}" presName="sibTrans" presStyleLbl="sibTrans2D1" presStyleIdx="0" presStyleCnt="0"/>
      <dgm:spPr/>
    </dgm:pt>
    <dgm:pt modelId="{B796E5B1-5A07-4492-87A0-E5DF5A340471}" type="pres">
      <dgm:prSet presAssocID="{4CEAF024-DE81-4CF5-9242-A0E572AB4736}" presName="compNode" presStyleCnt="0"/>
      <dgm:spPr/>
    </dgm:pt>
    <dgm:pt modelId="{2DCB193D-F0F4-4E76-83F1-CA4344A2CB1F}" type="pres">
      <dgm:prSet presAssocID="{4CEAF024-DE81-4CF5-9242-A0E572AB4736}" presName="iconBgRect" presStyleLbl="bgShp" presStyleIdx="3" presStyleCnt="4"/>
      <dgm:spPr/>
    </dgm:pt>
    <dgm:pt modelId="{7FC51354-385C-48A3-8F14-52C39A67E78D}" type="pres">
      <dgm:prSet presAssocID="{4CEAF024-DE81-4CF5-9242-A0E572AB473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D708E91B-6696-44CA-BDCA-7278D9C39C60}" type="pres">
      <dgm:prSet presAssocID="{4CEAF024-DE81-4CF5-9242-A0E572AB4736}" presName="spaceRect" presStyleCnt="0"/>
      <dgm:spPr/>
    </dgm:pt>
    <dgm:pt modelId="{A1B7DE76-875C-4CCB-9155-77A69CB95B78}" type="pres">
      <dgm:prSet presAssocID="{4CEAF024-DE81-4CF5-9242-A0E572AB4736}" presName="textRect" presStyleLbl="revTx" presStyleIdx="3" presStyleCnt="4">
        <dgm:presLayoutVars>
          <dgm:chMax val="1"/>
          <dgm:chPref val="1"/>
        </dgm:presLayoutVars>
      </dgm:prSet>
      <dgm:spPr/>
    </dgm:pt>
  </dgm:ptLst>
  <dgm:cxnLst>
    <dgm:cxn modelId="{E7462C0C-8077-4270-B4E2-8DEA770F8E2A}" type="presOf" srcId="{348C04B3-5FF0-474D-A808-6B8CBE1F9E2F}" destId="{8B45CF06-2A4D-45E2-AD70-553577410048}" srcOrd="0" destOrd="0" presId="urn:microsoft.com/office/officeart/2018/2/layout/IconCircleList"/>
    <dgm:cxn modelId="{46527F15-3331-4C70-AF52-9EB38C465879}" type="presOf" srcId="{4CEAF024-DE81-4CF5-9242-A0E572AB4736}" destId="{A1B7DE76-875C-4CCB-9155-77A69CB95B78}" srcOrd="0" destOrd="0" presId="urn:microsoft.com/office/officeart/2018/2/layout/IconCircleList"/>
    <dgm:cxn modelId="{EFE0883C-CF86-4D3E-90C1-2261229CED13}" type="presOf" srcId="{BC401BF1-410B-4C5C-B001-45C64E0DDA9A}" destId="{29B24FEE-2A64-4C17-8FCF-E4224117164E}" srcOrd="0" destOrd="0" presId="urn:microsoft.com/office/officeart/2018/2/layout/IconCircleList"/>
    <dgm:cxn modelId="{0D7B1249-EC9F-446A-97ED-B7FDF83B23F7}" type="presOf" srcId="{EAB2DF75-E589-49A2-B165-CF1F9CA7EBEF}" destId="{6DA36FC2-7DF0-4684-AE7F-0395578A0A8D}" srcOrd="0" destOrd="0" presId="urn:microsoft.com/office/officeart/2018/2/layout/IconCircleList"/>
    <dgm:cxn modelId="{C2AEA073-C960-42C9-9637-D80A06D6C572}" srcId="{BC401BF1-410B-4C5C-B001-45C64E0DDA9A}" destId="{2DE22C74-F48C-467C-AEDD-E34C8E7CE76E}" srcOrd="0" destOrd="0" parTransId="{CAEE2B30-0BE4-4586-A3A0-DEF31E3C0CDB}" sibTransId="{EAB2DF75-E589-49A2-B165-CF1F9CA7EBEF}"/>
    <dgm:cxn modelId="{9D580358-E437-45A5-9FBC-8A5BC7E6C586}" srcId="{BC401BF1-410B-4C5C-B001-45C64E0DDA9A}" destId="{7A3AA58D-D1FE-4353-B497-468D0337BA25}" srcOrd="2" destOrd="0" parTransId="{7396D8B5-163E-45E2-8C96-3CF713C75C4F}" sibTransId="{348C04B3-5FF0-474D-A808-6B8CBE1F9E2F}"/>
    <dgm:cxn modelId="{36A7C67A-F52D-4A2B-A041-45C3C278C227}" srcId="{BC401BF1-410B-4C5C-B001-45C64E0DDA9A}" destId="{DEAD3730-0CA2-4093-B539-C09E56E86F72}" srcOrd="1" destOrd="0" parTransId="{BEB1462F-8F2E-4267-AA0B-9D0929669EE4}" sibTransId="{FD6995C8-4474-4A54-865B-8E3023DACE47}"/>
    <dgm:cxn modelId="{033B2A7C-0ABA-40DF-812E-6476024FD4DA}" type="presOf" srcId="{2DE22C74-F48C-467C-AEDD-E34C8E7CE76E}" destId="{708067D6-9041-4BCC-B08D-D1BF496E1491}" srcOrd="0" destOrd="0" presId="urn:microsoft.com/office/officeart/2018/2/layout/IconCircleList"/>
    <dgm:cxn modelId="{04BA8482-6212-47CE-91FB-0329F88C11E6}" type="presOf" srcId="{7A3AA58D-D1FE-4353-B497-468D0337BA25}" destId="{907D07D0-0955-4D46-A333-5E53A1BCB752}" srcOrd="0" destOrd="0" presId="urn:microsoft.com/office/officeart/2018/2/layout/IconCircleList"/>
    <dgm:cxn modelId="{9B7C7E84-22CE-4E49-A22F-A04617F1CC9D}" srcId="{BC401BF1-410B-4C5C-B001-45C64E0DDA9A}" destId="{4CEAF024-DE81-4CF5-9242-A0E572AB4736}" srcOrd="3" destOrd="0" parTransId="{B80DA455-5180-48E8-A385-45A6F1F438C9}" sibTransId="{7E51B81F-2564-45EF-8DC8-640972648AB0}"/>
    <dgm:cxn modelId="{1FCF71BA-8508-4064-AF37-8A394EF0A3A4}" type="presOf" srcId="{FD6995C8-4474-4A54-865B-8E3023DACE47}" destId="{AAE89380-CEEF-416C-8C16-0E563E7F7EE3}" srcOrd="0" destOrd="0" presId="urn:microsoft.com/office/officeart/2018/2/layout/IconCircleList"/>
    <dgm:cxn modelId="{C528A7BB-51D0-4790-A63C-742113588E52}" type="presOf" srcId="{DEAD3730-0CA2-4093-B539-C09E56E86F72}" destId="{01333DC7-D9A0-4D13-9817-45EB202B5470}" srcOrd="0" destOrd="0" presId="urn:microsoft.com/office/officeart/2018/2/layout/IconCircleList"/>
    <dgm:cxn modelId="{EA254B7D-F8E1-4CFC-A4AA-3EBEB2877753}" type="presParOf" srcId="{29B24FEE-2A64-4C17-8FCF-E4224117164E}" destId="{0119B8B3-F375-48C4-B764-EEDEAEBD1CB2}" srcOrd="0" destOrd="0" presId="urn:microsoft.com/office/officeart/2018/2/layout/IconCircleList"/>
    <dgm:cxn modelId="{13D22D39-48DD-4C78-9998-E87150A8C0C6}" type="presParOf" srcId="{0119B8B3-F375-48C4-B764-EEDEAEBD1CB2}" destId="{5E4C2426-C803-4BFD-B627-D8D06BB7EBAE}" srcOrd="0" destOrd="0" presId="urn:microsoft.com/office/officeart/2018/2/layout/IconCircleList"/>
    <dgm:cxn modelId="{B61CDBDE-BF44-401E-A76C-875A23F568C4}" type="presParOf" srcId="{5E4C2426-C803-4BFD-B627-D8D06BB7EBAE}" destId="{4AA82C7D-17DA-4052-AE5F-930960119725}" srcOrd="0" destOrd="0" presId="urn:microsoft.com/office/officeart/2018/2/layout/IconCircleList"/>
    <dgm:cxn modelId="{869D6B87-1A23-4BFA-AC0C-BBA79590274C}" type="presParOf" srcId="{5E4C2426-C803-4BFD-B627-D8D06BB7EBAE}" destId="{1F90A134-F9FE-43DD-A3D3-F80055E8CF5E}" srcOrd="1" destOrd="0" presId="urn:microsoft.com/office/officeart/2018/2/layout/IconCircleList"/>
    <dgm:cxn modelId="{87B077A9-97A4-47B3-A8C6-ED1DAB006F63}" type="presParOf" srcId="{5E4C2426-C803-4BFD-B627-D8D06BB7EBAE}" destId="{E3826614-00FA-4FB3-A6E8-7F4086BE008D}" srcOrd="2" destOrd="0" presId="urn:microsoft.com/office/officeart/2018/2/layout/IconCircleList"/>
    <dgm:cxn modelId="{52A7FA3E-87B0-4424-BAA2-B89E05344882}" type="presParOf" srcId="{5E4C2426-C803-4BFD-B627-D8D06BB7EBAE}" destId="{708067D6-9041-4BCC-B08D-D1BF496E1491}" srcOrd="3" destOrd="0" presId="urn:microsoft.com/office/officeart/2018/2/layout/IconCircleList"/>
    <dgm:cxn modelId="{2BDE9AF0-9091-4ADB-91A1-CBDB82B0BBCB}" type="presParOf" srcId="{0119B8B3-F375-48C4-B764-EEDEAEBD1CB2}" destId="{6DA36FC2-7DF0-4684-AE7F-0395578A0A8D}" srcOrd="1" destOrd="0" presId="urn:microsoft.com/office/officeart/2018/2/layout/IconCircleList"/>
    <dgm:cxn modelId="{776960C8-8833-435E-B14C-059BED939C9D}" type="presParOf" srcId="{0119B8B3-F375-48C4-B764-EEDEAEBD1CB2}" destId="{8AA36BFD-7D55-4FCD-AA60-275FDD08F1F5}" srcOrd="2" destOrd="0" presId="urn:microsoft.com/office/officeart/2018/2/layout/IconCircleList"/>
    <dgm:cxn modelId="{EF129C65-FACF-4591-8430-F2DC2BAE1279}" type="presParOf" srcId="{8AA36BFD-7D55-4FCD-AA60-275FDD08F1F5}" destId="{7B6010B1-1592-46EF-9ED1-75A5962F7FD6}" srcOrd="0" destOrd="0" presId="urn:microsoft.com/office/officeart/2018/2/layout/IconCircleList"/>
    <dgm:cxn modelId="{B721C646-ED85-4B2C-84DD-7DFBB05B67D1}" type="presParOf" srcId="{8AA36BFD-7D55-4FCD-AA60-275FDD08F1F5}" destId="{62029768-D36D-4129-951B-01BE1660A346}" srcOrd="1" destOrd="0" presId="urn:microsoft.com/office/officeart/2018/2/layout/IconCircleList"/>
    <dgm:cxn modelId="{C83AF229-22C0-4D9C-8FB4-A886FBE1C0EE}" type="presParOf" srcId="{8AA36BFD-7D55-4FCD-AA60-275FDD08F1F5}" destId="{FAEEF4A7-CA76-4048-9320-6D7A55FB02C7}" srcOrd="2" destOrd="0" presId="urn:microsoft.com/office/officeart/2018/2/layout/IconCircleList"/>
    <dgm:cxn modelId="{29FDD6B9-1311-4C4D-B85E-879FB9FBAC49}" type="presParOf" srcId="{8AA36BFD-7D55-4FCD-AA60-275FDD08F1F5}" destId="{01333DC7-D9A0-4D13-9817-45EB202B5470}" srcOrd="3" destOrd="0" presId="urn:microsoft.com/office/officeart/2018/2/layout/IconCircleList"/>
    <dgm:cxn modelId="{FBEF0723-2F1C-4AE8-8A13-393DB365BF9F}" type="presParOf" srcId="{0119B8B3-F375-48C4-B764-EEDEAEBD1CB2}" destId="{AAE89380-CEEF-416C-8C16-0E563E7F7EE3}" srcOrd="3" destOrd="0" presId="urn:microsoft.com/office/officeart/2018/2/layout/IconCircleList"/>
    <dgm:cxn modelId="{2738DC6A-EEE8-4C27-B63E-442AC07B8411}" type="presParOf" srcId="{0119B8B3-F375-48C4-B764-EEDEAEBD1CB2}" destId="{881A99B5-73CA-4168-85A7-31064966E9AB}" srcOrd="4" destOrd="0" presId="urn:microsoft.com/office/officeart/2018/2/layout/IconCircleList"/>
    <dgm:cxn modelId="{1D7FF798-3335-41B7-AB37-DF0941CE56E5}" type="presParOf" srcId="{881A99B5-73CA-4168-85A7-31064966E9AB}" destId="{8534EB28-7C44-4E0D-B518-C6FF7FD3E021}" srcOrd="0" destOrd="0" presId="urn:microsoft.com/office/officeart/2018/2/layout/IconCircleList"/>
    <dgm:cxn modelId="{AC482385-BCE1-4D66-AB95-87521B8CE69B}" type="presParOf" srcId="{881A99B5-73CA-4168-85A7-31064966E9AB}" destId="{FD3FF74E-61A5-42C8-A858-CF03C50FF01F}" srcOrd="1" destOrd="0" presId="urn:microsoft.com/office/officeart/2018/2/layout/IconCircleList"/>
    <dgm:cxn modelId="{53F76318-A404-454E-95BC-4DBCEFDA3DB1}" type="presParOf" srcId="{881A99B5-73CA-4168-85A7-31064966E9AB}" destId="{81B7DF7C-74D6-44A7-83BC-7E7EF0474DF1}" srcOrd="2" destOrd="0" presId="urn:microsoft.com/office/officeart/2018/2/layout/IconCircleList"/>
    <dgm:cxn modelId="{28B0AD7D-6B7C-460A-9F68-7D90BFFF94B6}" type="presParOf" srcId="{881A99B5-73CA-4168-85A7-31064966E9AB}" destId="{907D07D0-0955-4D46-A333-5E53A1BCB752}" srcOrd="3" destOrd="0" presId="urn:microsoft.com/office/officeart/2018/2/layout/IconCircleList"/>
    <dgm:cxn modelId="{FB2ABB05-3451-406C-BE5E-BB061C5F45C7}" type="presParOf" srcId="{0119B8B3-F375-48C4-B764-EEDEAEBD1CB2}" destId="{8B45CF06-2A4D-45E2-AD70-553577410048}" srcOrd="5" destOrd="0" presId="urn:microsoft.com/office/officeart/2018/2/layout/IconCircleList"/>
    <dgm:cxn modelId="{B751097E-2217-48CE-BDE3-BC84A3779D07}" type="presParOf" srcId="{0119B8B3-F375-48C4-B764-EEDEAEBD1CB2}" destId="{B796E5B1-5A07-4492-87A0-E5DF5A340471}" srcOrd="6" destOrd="0" presId="urn:microsoft.com/office/officeart/2018/2/layout/IconCircleList"/>
    <dgm:cxn modelId="{B5AD7F6C-C6D0-4DCF-AD0D-5DDCD721A9FB}" type="presParOf" srcId="{B796E5B1-5A07-4492-87A0-E5DF5A340471}" destId="{2DCB193D-F0F4-4E76-83F1-CA4344A2CB1F}" srcOrd="0" destOrd="0" presId="urn:microsoft.com/office/officeart/2018/2/layout/IconCircleList"/>
    <dgm:cxn modelId="{6D0A3548-B4F9-4AF0-83CE-93DEAACB231F}" type="presParOf" srcId="{B796E5B1-5A07-4492-87A0-E5DF5A340471}" destId="{7FC51354-385C-48A3-8F14-52C39A67E78D}" srcOrd="1" destOrd="0" presId="urn:microsoft.com/office/officeart/2018/2/layout/IconCircleList"/>
    <dgm:cxn modelId="{189E47F5-29A2-454D-88AE-A7174C8D18EB}" type="presParOf" srcId="{B796E5B1-5A07-4492-87A0-E5DF5A340471}" destId="{D708E91B-6696-44CA-BDCA-7278D9C39C60}" srcOrd="2" destOrd="0" presId="urn:microsoft.com/office/officeart/2018/2/layout/IconCircleList"/>
    <dgm:cxn modelId="{773B9E50-114C-4540-9F7A-E7817DE81DDC}" type="presParOf" srcId="{B796E5B1-5A07-4492-87A0-E5DF5A340471}" destId="{A1B7DE76-875C-4CCB-9155-77A69CB95B78}"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ECBA44-1F3E-4EB0-9AD1-D0F44EDE56A5}">
      <dsp:nvSpPr>
        <dsp:cNvPr id="0" name=""/>
        <dsp:cNvSpPr/>
      </dsp:nvSpPr>
      <dsp:spPr>
        <a:xfrm>
          <a:off x="0" y="3616"/>
          <a:ext cx="5924550" cy="770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153D81-864B-4921-A9E0-010907C01A78}">
      <dsp:nvSpPr>
        <dsp:cNvPr id="0" name=""/>
        <dsp:cNvSpPr/>
      </dsp:nvSpPr>
      <dsp:spPr>
        <a:xfrm>
          <a:off x="233021" y="176938"/>
          <a:ext cx="423675" cy="4236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D41BE1-E3EA-433E-99DC-B11F64F89EB0}">
      <dsp:nvSpPr>
        <dsp:cNvPr id="0" name=""/>
        <dsp:cNvSpPr/>
      </dsp:nvSpPr>
      <dsp:spPr>
        <a:xfrm>
          <a:off x="889719" y="3616"/>
          <a:ext cx="5034830" cy="770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25" tIns="81525" rIns="81525" bIns="81525"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latin typeface="Arial" panose="020B0604020202020204" pitchFamily="34" charset="0"/>
              <a:cs typeface="Arial" panose="020B0604020202020204" pitchFamily="34" charset="0"/>
            </a:rPr>
            <a:t>Strong personal interest in cybersecurity and data protection</a:t>
          </a:r>
          <a:endParaRPr lang="en-US" sz="1900" kern="1200" dirty="0">
            <a:latin typeface="Arial" panose="020B0604020202020204" pitchFamily="34" charset="0"/>
            <a:cs typeface="Arial" panose="020B0604020202020204" pitchFamily="34" charset="0"/>
          </a:endParaRPr>
        </a:p>
      </dsp:txBody>
      <dsp:txXfrm>
        <a:off x="889719" y="3616"/>
        <a:ext cx="5034830" cy="770319"/>
      </dsp:txXfrm>
    </dsp:sp>
    <dsp:sp modelId="{1634E489-0E05-45D8-9612-5CF402FF2B5B}">
      <dsp:nvSpPr>
        <dsp:cNvPr id="0" name=""/>
        <dsp:cNvSpPr/>
      </dsp:nvSpPr>
      <dsp:spPr>
        <a:xfrm>
          <a:off x="0" y="966515"/>
          <a:ext cx="5924550" cy="770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C22A1F-C38D-48D1-90CC-FFCE9F27D7B5}">
      <dsp:nvSpPr>
        <dsp:cNvPr id="0" name=""/>
        <dsp:cNvSpPr/>
      </dsp:nvSpPr>
      <dsp:spPr>
        <a:xfrm>
          <a:off x="233021" y="1139837"/>
          <a:ext cx="423675" cy="4236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6546F0-867D-4290-90F7-2A8F60F2D3F8}">
      <dsp:nvSpPr>
        <dsp:cNvPr id="0" name=""/>
        <dsp:cNvSpPr/>
      </dsp:nvSpPr>
      <dsp:spPr>
        <a:xfrm>
          <a:off x="889719" y="966515"/>
          <a:ext cx="5034830" cy="770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25" tIns="81525" rIns="81525" bIns="81525"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latin typeface="Arial" panose="020B0604020202020204" pitchFamily="34" charset="0"/>
              <a:cs typeface="Arial" panose="020B0604020202020204" pitchFamily="34" charset="0"/>
            </a:rPr>
            <a:t>Relevant to BSc Applied Computing studies</a:t>
          </a:r>
          <a:endParaRPr lang="en-US" sz="1900" kern="1200" dirty="0">
            <a:latin typeface="Arial" panose="020B0604020202020204" pitchFamily="34" charset="0"/>
            <a:cs typeface="Arial" panose="020B0604020202020204" pitchFamily="34" charset="0"/>
          </a:endParaRPr>
        </a:p>
      </dsp:txBody>
      <dsp:txXfrm>
        <a:off x="889719" y="966515"/>
        <a:ext cx="5034830" cy="770319"/>
      </dsp:txXfrm>
    </dsp:sp>
    <dsp:sp modelId="{3B01F0B5-03BA-4B3B-A0B8-C83CCBF5F30B}">
      <dsp:nvSpPr>
        <dsp:cNvPr id="0" name=""/>
        <dsp:cNvSpPr/>
      </dsp:nvSpPr>
      <dsp:spPr>
        <a:xfrm>
          <a:off x="0" y="1929415"/>
          <a:ext cx="5924550" cy="770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E142F9-AEFB-47C6-91C6-AA6D9DF9968E}">
      <dsp:nvSpPr>
        <dsp:cNvPr id="0" name=""/>
        <dsp:cNvSpPr/>
      </dsp:nvSpPr>
      <dsp:spPr>
        <a:xfrm>
          <a:off x="233021" y="2102737"/>
          <a:ext cx="423675" cy="4236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C8DD1C-8AF5-469C-863C-5CF808C8B24D}">
      <dsp:nvSpPr>
        <dsp:cNvPr id="0" name=""/>
        <dsp:cNvSpPr/>
      </dsp:nvSpPr>
      <dsp:spPr>
        <a:xfrm>
          <a:off x="889719" y="1929415"/>
          <a:ext cx="5034830" cy="770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25" tIns="81525" rIns="81525" bIns="81525"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latin typeface="Arial" panose="020B0604020202020204" pitchFamily="34" charset="0"/>
              <a:cs typeface="Arial" panose="020B0604020202020204" pitchFamily="34" charset="0"/>
            </a:rPr>
            <a:t>Supports future career goals in IT security and data analytics</a:t>
          </a:r>
          <a:endParaRPr lang="en-US" sz="1900" kern="1200" dirty="0">
            <a:latin typeface="Arial" panose="020B0604020202020204" pitchFamily="34" charset="0"/>
            <a:cs typeface="Arial" panose="020B0604020202020204" pitchFamily="34" charset="0"/>
          </a:endParaRPr>
        </a:p>
      </dsp:txBody>
      <dsp:txXfrm>
        <a:off x="889719" y="1929415"/>
        <a:ext cx="5034830" cy="770319"/>
      </dsp:txXfrm>
    </dsp:sp>
    <dsp:sp modelId="{994E7418-B554-40FA-B959-CF14D6699059}">
      <dsp:nvSpPr>
        <dsp:cNvPr id="0" name=""/>
        <dsp:cNvSpPr/>
      </dsp:nvSpPr>
      <dsp:spPr>
        <a:xfrm>
          <a:off x="0" y="2892314"/>
          <a:ext cx="5924550" cy="770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04A4EC-2943-413D-B522-2DD2C20BD4F8}">
      <dsp:nvSpPr>
        <dsp:cNvPr id="0" name=""/>
        <dsp:cNvSpPr/>
      </dsp:nvSpPr>
      <dsp:spPr>
        <a:xfrm>
          <a:off x="233021" y="3065636"/>
          <a:ext cx="423675" cy="4236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86322F-E27D-4EBB-9389-B8F35A6CCC6D}">
      <dsp:nvSpPr>
        <dsp:cNvPr id="0" name=""/>
        <dsp:cNvSpPr/>
      </dsp:nvSpPr>
      <dsp:spPr>
        <a:xfrm>
          <a:off x="889719" y="2892314"/>
          <a:ext cx="5034830" cy="770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25" tIns="81525" rIns="81525" bIns="81525"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latin typeface="Arial" panose="020B0604020202020204" pitchFamily="34" charset="0"/>
              <a:cs typeface="Arial" panose="020B0604020202020204" pitchFamily="34" charset="0"/>
            </a:rPr>
            <a:t>Addresses a real-world problem affecting UK taxpayers</a:t>
          </a:r>
          <a:endParaRPr lang="en-US" sz="1900" kern="1200" dirty="0">
            <a:latin typeface="Arial" panose="020B0604020202020204" pitchFamily="34" charset="0"/>
            <a:cs typeface="Arial" panose="020B0604020202020204" pitchFamily="34" charset="0"/>
          </a:endParaRPr>
        </a:p>
      </dsp:txBody>
      <dsp:txXfrm>
        <a:off x="889719" y="2892314"/>
        <a:ext cx="5034830" cy="770319"/>
      </dsp:txXfrm>
    </dsp:sp>
    <dsp:sp modelId="{858DA0FC-5EB0-4517-8991-BC08A7FD5906}">
      <dsp:nvSpPr>
        <dsp:cNvPr id="0" name=""/>
        <dsp:cNvSpPr/>
      </dsp:nvSpPr>
      <dsp:spPr>
        <a:xfrm>
          <a:off x="0" y="3855213"/>
          <a:ext cx="5924550" cy="770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BDA301-5A74-4EAF-AAD8-7C23E0105DA4}">
      <dsp:nvSpPr>
        <dsp:cNvPr id="0" name=""/>
        <dsp:cNvSpPr/>
      </dsp:nvSpPr>
      <dsp:spPr>
        <a:xfrm>
          <a:off x="233021" y="4028535"/>
          <a:ext cx="423675" cy="4236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621DD8-9F77-4F5A-AAD1-E95B45207FFA}">
      <dsp:nvSpPr>
        <dsp:cNvPr id="0" name=""/>
        <dsp:cNvSpPr/>
      </dsp:nvSpPr>
      <dsp:spPr>
        <a:xfrm>
          <a:off x="889719" y="3855213"/>
          <a:ext cx="5034830" cy="770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25" tIns="81525" rIns="81525" bIns="81525"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latin typeface="Arial" panose="020B0604020202020204" pitchFamily="34" charset="0"/>
              <a:cs typeface="Arial" panose="020B0604020202020204" pitchFamily="34" charset="0"/>
            </a:rPr>
            <a:t>Improves awareness of digital fraud</a:t>
          </a:r>
          <a:endParaRPr lang="en-US" sz="1900" kern="1200" dirty="0">
            <a:latin typeface="Arial" panose="020B0604020202020204" pitchFamily="34" charset="0"/>
            <a:cs typeface="Arial" panose="020B0604020202020204" pitchFamily="34" charset="0"/>
          </a:endParaRPr>
        </a:p>
      </dsp:txBody>
      <dsp:txXfrm>
        <a:off x="889719" y="3855213"/>
        <a:ext cx="5034830" cy="7703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0133F-45F0-44B7-BD79-04E5BFA6B6CE}">
      <dsp:nvSpPr>
        <dsp:cNvPr id="0" name=""/>
        <dsp:cNvSpPr/>
      </dsp:nvSpPr>
      <dsp:spPr>
        <a:xfrm>
          <a:off x="1159972" y="550160"/>
          <a:ext cx="1291149" cy="12911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443077-7969-4257-96E8-AA9648D661F9}">
      <dsp:nvSpPr>
        <dsp:cNvPr id="0" name=""/>
        <dsp:cNvSpPr/>
      </dsp:nvSpPr>
      <dsp:spPr>
        <a:xfrm>
          <a:off x="370937" y="2299416"/>
          <a:ext cx="2869220" cy="1302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Data Collection</a:t>
          </a:r>
        </a:p>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Gathering a diverse set of authentic HMRC email samples to ensure comprehensive analysis and model training</a:t>
          </a:r>
          <a:endParaRPr lang="en-US" sz="1400" kern="1200" dirty="0">
            <a:latin typeface="Arial" panose="020B0604020202020204" pitchFamily="34" charset="0"/>
            <a:cs typeface="Arial" panose="020B0604020202020204" pitchFamily="34" charset="0"/>
          </a:endParaRPr>
        </a:p>
      </dsp:txBody>
      <dsp:txXfrm>
        <a:off x="370937" y="2299416"/>
        <a:ext cx="2869220" cy="1302758"/>
      </dsp:txXfrm>
    </dsp:sp>
    <dsp:sp modelId="{82C89AB4-DF46-4F94-98D3-8EABC8614332}">
      <dsp:nvSpPr>
        <dsp:cNvPr id="0" name=""/>
        <dsp:cNvSpPr/>
      </dsp:nvSpPr>
      <dsp:spPr>
        <a:xfrm>
          <a:off x="4531306" y="550160"/>
          <a:ext cx="1291149" cy="12911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ADCA7E-32AC-46B2-8E52-30330501B609}">
      <dsp:nvSpPr>
        <dsp:cNvPr id="0" name=""/>
        <dsp:cNvSpPr/>
      </dsp:nvSpPr>
      <dsp:spPr>
        <a:xfrm>
          <a:off x="3742270" y="2285268"/>
          <a:ext cx="2869220" cy="1302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Data Preprocessing</a:t>
          </a:r>
        </a:p>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Cleaning and preparing the collected data, which includes removing duplicates, correcting errors and normalizing formats for effective analysis </a:t>
          </a:r>
          <a:endParaRPr lang="en-US" sz="1400" kern="1200" dirty="0">
            <a:latin typeface="Arial" panose="020B0604020202020204" pitchFamily="34" charset="0"/>
            <a:cs typeface="Arial" panose="020B0604020202020204" pitchFamily="34" charset="0"/>
          </a:endParaRPr>
        </a:p>
      </dsp:txBody>
      <dsp:txXfrm>
        <a:off x="3742270" y="2285268"/>
        <a:ext cx="2869220" cy="1302758"/>
      </dsp:txXfrm>
    </dsp:sp>
    <dsp:sp modelId="{A35E2DA2-3347-452E-96D9-E1469B139741}">
      <dsp:nvSpPr>
        <dsp:cNvPr id="0" name=""/>
        <dsp:cNvSpPr/>
      </dsp:nvSpPr>
      <dsp:spPr>
        <a:xfrm>
          <a:off x="7902640" y="550160"/>
          <a:ext cx="1291149" cy="12911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43FAE6-AA1E-4DC1-84D4-F7822D68A72A}">
      <dsp:nvSpPr>
        <dsp:cNvPr id="0" name=""/>
        <dsp:cNvSpPr/>
      </dsp:nvSpPr>
      <dsp:spPr>
        <a:xfrm>
          <a:off x="7113604" y="2299416"/>
          <a:ext cx="2869220" cy="1302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Model Selection</a:t>
          </a:r>
        </a:p>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Choosing suitable machine learning algorithms, evaluation various options like SVM, Random Forest, and Neural Networks based on performance metrics  </a:t>
          </a:r>
          <a:endParaRPr lang="en-US" sz="1400" kern="1200" dirty="0">
            <a:latin typeface="Arial" panose="020B0604020202020204" pitchFamily="34" charset="0"/>
            <a:cs typeface="Arial" panose="020B0604020202020204" pitchFamily="34" charset="0"/>
          </a:endParaRPr>
        </a:p>
      </dsp:txBody>
      <dsp:txXfrm>
        <a:off x="7113604" y="2299416"/>
        <a:ext cx="2869220" cy="13027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A82C7D-17DA-4052-AE5F-930960119725}">
      <dsp:nvSpPr>
        <dsp:cNvPr id="0" name=""/>
        <dsp:cNvSpPr/>
      </dsp:nvSpPr>
      <dsp:spPr>
        <a:xfrm>
          <a:off x="184883" y="49366"/>
          <a:ext cx="1321746" cy="13217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90A134-F9FE-43DD-A3D3-F80055E8CF5E}">
      <dsp:nvSpPr>
        <dsp:cNvPr id="0" name=""/>
        <dsp:cNvSpPr/>
      </dsp:nvSpPr>
      <dsp:spPr>
        <a:xfrm>
          <a:off x="462450" y="326933"/>
          <a:ext cx="766613" cy="766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8067D6-9041-4BCC-B08D-D1BF496E1491}">
      <dsp:nvSpPr>
        <dsp:cNvPr id="0" name=""/>
        <dsp:cNvSpPr/>
      </dsp:nvSpPr>
      <dsp:spPr>
        <a:xfrm>
          <a:off x="1789861" y="49366"/>
          <a:ext cx="3115545" cy="1321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PyCharm as development IDE</a:t>
          </a:r>
          <a:endParaRPr lang="en-US" sz="2400" kern="1200" dirty="0"/>
        </a:p>
      </dsp:txBody>
      <dsp:txXfrm>
        <a:off x="1789861" y="49366"/>
        <a:ext cx="3115545" cy="1321746"/>
      </dsp:txXfrm>
    </dsp:sp>
    <dsp:sp modelId="{7B6010B1-1592-46EF-9ED1-75A5962F7FD6}">
      <dsp:nvSpPr>
        <dsp:cNvPr id="0" name=""/>
        <dsp:cNvSpPr/>
      </dsp:nvSpPr>
      <dsp:spPr>
        <a:xfrm>
          <a:off x="5448267" y="49366"/>
          <a:ext cx="1321746" cy="13217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029768-D36D-4129-951B-01BE1660A346}">
      <dsp:nvSpPr>
        <dsp:cNvPr id="0" name=""/>
        <dsp:cNvSpPr/>
      </dsp:nvSpPr>
      <dsp:spPr>
        <a:xfrm>
          <a:off x="5725834" y="326933"/>
          <a:ext cx="766613" cy="766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333DC7-D9A0-4D13-9817-45EB202B5470}">
      <dsp:nvSpPr>
        <dsp:cNvPr id="0" name=""/>
        <dsp:cNvSpPr/>
      </dsp:nvSpPr>
      <dsp:spPr>
        <a:xfrm>
          <a:off x="7053245" y="49366"/>
          <a:ext cx="3115545" cy="1321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Scikit-learn for model evaluation</a:t>
          </a:r>
          <a:endParaRPr lang="en-US" sz="2400" kern="1200"/>
        </a:p>
      </dsp:txBody>
      <dsp:txXfrm>
        <a:off x="7053245" y="49366"/>
        <a:ext cx="3115545" cy="1321746"/>
      </dsp:txXfrm>
    </dsp:sp>
    <dsp:sp modelId="{8534EB28-7C44-4E0D-B518-C6FF7FD3E021}">
      <dsp:nvSpPr>
        <dsp:cNvPr id="0" name=""/>
        <dsp:cNvSpPr/>
      </dsp:nvSpPr>
      <dsp:spPr>
        <a:xfrm>
          <a:off x="184883" y="1932774"/>
          <a:ext cx="1321746" cy="13217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3FF74E-61A5-42C8-A858-CF03C50FF01F}">
      <dsp:nvSpPr>
        <dsp:cNvPr id="0" name=""/>
        <dsp:cNvSpPr/>
      </dsp:nvSpPr>
      <dsp:spPr>
        <a:xfrm>
          <a:off x="462450" y="2210341"/>
          <a:ext cx="766613" cy="766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7D07D0-0955-4D46-A333-5E53A1BCB752}">
      <dsp:nvSpPr>
        <dsp:cNvPr id="0" name=""/>
        <dsp:cNvSpPr/>
      </dsp:nvSpPr>
      <dsp:spPr>
        <a:xfrm>
          <a:off x="1789861" y="1932774"/>
          <a:ext cx="3115545" cy="1321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Kaggle for data</a:t>
          </a:r>
          <a:endParaRPr lang="en-US" sz="2400" kern="1200"/>
        </a:p>
      </dsp:txBody>
      <dsp:txXfrm>
        <a:off x="1789861" y="1932774"/>
        <a:ext cx="3115545" cy="1321746"/>
      </dsp:txXfrm>
    </dsp:sp>
    <dsp:sp modelId="{2DCB193D-F0F4-4E76-83F1-CA4344A2CB1F}">
      <dsp:nvSpPr>
        <dsp:cNvPr id="0" name=""/>
        <dsp:cNvSpPr/>
      </dsp:nvSpPr>
      <dsp:spPr>
        <a:xfrm>
          <a:off x="5448267" y="1932774"/>
          <a:ext cx="1321746" cy="13217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C51354-385C-48A3-8F14-52C39A67E78D}">
      <dsp:nvSpPr>
        <dsp:cNvPr id="0" name=""/>
        <dsp:cNvSpPr/>
      </dsp:nvSpPr>
      <dsp:spPr>
        <a:xfrm>
          <a:off x="5725834" y="2210341"/>
          <a:ext cx="766613" cy="766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B7DE76-875C-4CCB-9155-77A69CB95B78}">
      <dsp:nvSpPr>
        <dsp:cNvPr id="0" name=""/>
        <dsp:cNvSpPr/>
      </dsp:nvSpPr>
      <dsp:spPr>
        <a:xfrm>
          <a:off x="7053245" y="1932774"/>
          <a:ext cx="3115545" cy="1321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Phyton programming  language utilized </a:t>
          </a:r>
          <a:endParaRPr lang="en-US" sz="2400" kern="1200"/>
        </a:p>
      </dsp:txBody>
      <dsp:txXfrm>
        <a:off x="7053245" y="1932774"/>
        <a:ext cx="3115545" cy="132174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3C7CC6-1DCF-44BF-BCBD-995D51D5671C}" type="datetimeFigureOut">
              <a:rPr lang="en-GB" smtClean="0"/>
              <a:t>02/02/2026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79727A-134F-45D2-A133-68CFB879C8C3}" type="slidenum">
              <a:rPr lang="en-GB" smtClean="0"/>
              <a:t>‹#›</a:t>
            </a:fld>
            <a:endParaRPr lang="en-GB"/>
          </a:p>
        </p:txBody>
      </p:sp>
    </p:spTree>
    <p:extLst>
      <p:ext uri="{BB962C8B-B14F-4D97-AF65-F5344CB8AC3E}">
        <p14:creationId xmlns:p14="http://schemas.microsoft.com/office/powerpoint/2010/main" val="2841469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79727A-134F-45D2-A133-68CFB879C8C3}" type="slidenum">
              <a:rPr lang="en-GB" smtClean="0"/>
              <a:t>3</a:t>
            </a:fld>
            <a:endParaRPr lang="en-GB"/>
          </a:p>
        </p:txBody>
      </p:sp>
    </p:spTree>
    <p:extLst>
      <p:ext uri="{BB962C8B-B14F-4D97-AF65-F5344CB8AC3E}">
        <p14:creationId xmlns:p14="http://schemas.microsoft.com/office/powerpoint/2010/main" val="2711615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79727A-134F-45D2-A133-68CFB879C8C3}" type="slidenum">
              <a:rPr lang="en-GB" smtClean="0"/>
              <a:t>4</a:t>
            </a:fld>
            <a:endParaRPr lang="en-GB"/>
          </a:p>
        </p:txBody>
      </p:sp>
    </p:spTree>
    <p:extLst>
      <p:ext uri="{BB962C8B-B14F-4D97-AF65-F5344CB8AC3E}">
        <p14:creationId xmlns:p14="http://schemas.microsoft.com/office/powerpoint/2010/main" val="468868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79727A-134F-45D2-A133-68CFB879C8C3}" type="slidenum">
              <a:rPr lang="en-GB" smtClean="0"/>
              <a:t>5</a:t>
            </a:fld>
            <a:endParaRPr lang="en-GB"/>
          </a:p>
        </p:txBody>
      </p:sp>
    </p:spTree>
    <p:extLst>
      <p:ext uri="{BB962C8B-B14F-4D97-AF65-F5344CB8AC3E}">
        <p14:creationId xmlns:p14="http://schemas.microsoft.com/office/powerpoint/2010/main" val="1687907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79727A-134F-45D2-A133-68CFB879C8C3}" type="slidenum">
              <a:rPr lang="en-GB" smtClean="0"/>
              <a:t>6</a:t>
            </a:fld>
            <a:endParaRPr lang="en-GB"/>
          </a:p>
        </p:txBody>
      </p:sp>
    </p:spTree>
    <p:extLst>
      <p:ext uri="{BB962C8B-B14F-4D97-AF65-F5344CB8AC3E}">
        <p14:creationId xmlns:p14="http://schemas.microsoft.com/office/powerpoint/2010/main" val="40938949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79727A-134F-45D2-A133-68CFB879C8C3}" type="slidenum">
              <a:rPr lang="en-GB" smtClean="0"/>
              <a:t>7</a:t>
            </a:fld>
            <a:endParaRPr lang="en-GB"/>
          </a:p>
        </p:txBody>
      </p:sp>
    </p:spTree>
    <p:extLst>
      <p:ext uri="{BB962C8B-B14F-4D97-AF65-F5344CB8AC3E}">
        <p14:creationId xmlns:p14="http://schemas.microsoft.com/office/powerpoint/2010/main" val="40785319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79727A-134F-45D2-A133-68CFB879C8C3}" type="slidenum">
              <a:rPr lang="en-GB" smtClean="0"/>
              <a:t>8</a:t>
            </a:fld>
            <a:endParaRPr lang="en-GB"/>
          </a:p>
        </p:txBody>
      </p:sp>
    </p:spTree>
    <p:extLst>
      <p:ext uri="{BB962C8B-B14F-4D97-AF65-F5344CB8AC3E}">
        <p14:creationId xmlns:p14="http://schemas.microsoft.com/office/powerpoint/2010/main" val="431585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79727A-134F-45D2-A133-68CFB879C8C3}" type="slidenum">
              <a:rPr lang="en-GB" smtClean="0"/>
              <a:t>9</a:t>
            </a:fld>
            <a:endParaRPr lang="en-GB"/>
          </a:p>
        </p:txBody>
      </p:sp>
    </p:spTree>
    <p:extLst>
      <p:ext uri="{BB962C8B-B14F-4D97-AF65-F5344CB8AC3E}">
        <p14:creationId xmlns:p14="http://schemas.microsoft.com/office/powerpoint/2010/main" val="2072044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Several tools are used in this project.</a:t>
            </a:r>
          </a:p>
          <a:p>
            <a:r>
              <a:rPr lang="en-GB" dirty="0"/>
              <a:t>These include Python, Scikit-learn, Weka, </a:t>
            </a:r>
            <a:r>
              <a:rPr lang="en-GB" dirty="0" err="1"/>
              <a:t>pycharm</a:t>
            </a:r>
            <a:r>
              <a:rPr lang="en-GB" dirty="0"/>
              <a:t>, </a:t>
            </a:r>
            <a:r>
              <a:rPr lang="en-GB" dirty="0" err="1"/>
              <a:t>kaggle</a:t>
            </a:r>
            <a:r>
              <a:rPr lang="en-GB" dirty="0"/>
              <a:t> and Google Scholar.</a:t>
            </a:r>
          </a:p>
          <a:p>
            <a:r>
              <a:rPr lang="en-GB" dirty="0"/>
              <a:t>Python and Scikit-learn are mainly used for training the models, while Weka is used for comparison and validation.</a:t>
            </a:r>
          </a:p>
          <a:p>
            <a:r>
              <a:rPr lang="en-GB" dirty="0"/>
              <a:t>These tools allow accurate analysis and testing of machine learning algorithms.</a:t>
            </a:r>
          </a:p>
          <a:p>
            <a:endParaRPr lang="en-GB" dirty="0"/>
          </a:p>
        </p:txBody>
      </p:sp>
      <p:sp>
        <p:nvSpPr>
          <p:cNvPr id="4" name="Slide Number Placeholder 3"/>
          <p:cNvSpPr>
            <a:spLocks noGrp="1"/>
          </p:cNvSpPr>
          <p:nvPr>
            <p:ph type="sldNum" sz="quarter" idx="5"/>
          </p:nvPr>
        </p:nvSpPr>
        <p:spPr/>
        <p:txBody>
          <a:bodyPr/>
          <a:lstStyle/>
          <a:p>
            <a:fld id="{8579727A-134F-45D2-A133-68CFB879C8C3}" type="slidenum">
              <a:rPr lang="en-GB" smtClean="0"/>
              <a:t>11</a:t>
            </a:fld>
            <a:endParaRPr lang="en-GB"/>
          </a:p>
        </p:txBody>
      </p:sp>
    </p:spTree>
    <p:extLst>
      <p:ext uri="{BB962C8B-B14F-4D97-AF65-F5344CB8AC3E}">
        <p14:creationId xmlns:p14="http://schemas.microsoft.com/office/powerpoint/2010/main" val="8928914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79727A-134F-45D2-A133-68CFB879C8C3}" type="slidenum">
              <a:rPr lang="en-GB" smtClean="0"/>
              <a:t>12</a:t>
            </a:fld>
            <a:endParaRPr lang="en-GB"/>
          </a:p>
        </p:txBody>
      </p:sp>
    </p:spTree>
    <p:extLst>
      <p:ext uri="{BB962C8B-B14F-4D97-AF65-F5344CB8AC3E}">
        <p14:creationId xmlns:p14="http://schemas.microsoft.com/office/powerpoint/2010/main" val="41012906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deliverables of this project include:</a:t>
            </a:r>
          </a:p>
          <a:p>
            <a:r>
              <a:rPr lang="en-GB" dirty="0"/>
              <a:t>A trained machine learning model, an evaluation report, a full technical dissertation, presentation slides, and project documentation with source code.</a:t>
            </a:r>
          </a:p>
          <a:p>
            <a:r>
              <a:rPr lang="en-GB" dirty="0"/>
              <a:t>These deliverables demonstrate both practical and academic achievement.</a:t>
            </a:r>
          </a:p>
          <a:p>
            <a:endParaRPr lang="en-GB" dirty="0"/>
          </a:p>
        </p:txBody>
      </p:sp>
      <p:sp>
        <p:nvSpPr>
          <p:cNvPr id="4" name="Slide Number Placeholder 3"/>
          <p:cNvSpPr>
            <a:spLocks noGrp="1"/>
          </p:cNvSpPr>
          <p:nvPr>
            <p:ph type="sldNum" sz="quarter" idx="5"/>
          </p:nvPr>
        </p:nvSpPr>
        <p:spPr/>
        <p:txBody>
          <a:bodyPr/>
          <a:lstStyle/>
          <a:p>
            <a:fld id="{8579727A-134F-45D2-A133-68CFB879C8C3}" type="slidenum">
              <a:rPr lang="en-GB" smtClean="0"/>
              <a:t>13</a:t>
            </a:fld>
            <a:endParaRPr lang="en-GB"/>
          </a:p>
        </p:txBody>
      </p:sp>
    </p:spTree>
    <p:extLst>
      <p:ext uri="{BB962C8B-B14F-4D97-AF65-F5344CB8AC3E}">
        <p14:creationId xmlns:p14="http://schemas.microsoft.com/office/powerpoint/2010/main" val="32060468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22783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9752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GB"/>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7208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GB"/>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77477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78803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40739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24559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GB"/>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90012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69165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2/2/2026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487713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2/2/2026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5346644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2/2/2026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858765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2/2/2026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1295116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80C50CD-E178-4744-9B35-B2F624D6C5E9}" type="datetimeFigureOut">
              <a:rPr lang="en-US" smtClean="0"/>
              <a:pPr/>
              <a:t>2/2/2026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16841257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80C50CD-E178-4744-9B35-B2F624D6C5E9}" type="datetimeFigureOut">
              <a:rPr lang="en-US" smtClean="0"/>
              <a:pPr/>
              <a:t>2/2/2026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6670341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433984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38135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E80C50CD-E178-4744-9B35-B2F624D6C5E9}" type="datetimeFigureOut">
              <a:rPr lang="en-US" smtClean="0"/>
              <a:pPr/>
              <a:t>2/2/2026</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4260281354"/>
      </p:ext>
    </p:extLst>
  </p:cSld>
  <p:clrMap bg1="dk1" tx1="lt1" bg2="dk2" tx2="lt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 id="2147483765"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overnment/statistics/fraud-and-error-in-the-benefit-system-financial-year-2024-to-2025-estimates/fraud-and-error-in-the-benefit-system-financial-year-ending-fye-2025" TargetMode="External"/><Relationship Id="rId2" Type="http://schemas.openxmlformats.org/officeDocument/2006/relationships/hyperlink" Target="https://www.icaew.com/insights/tax-news/2025/jun-2025/hmrc-loses-47m-in-fraudulent-tax-repayments" TargetMode="External"/><Relationship Id="rId1" Type="http://schemas.openxmlformats.org/officeDocument/2006/relationships/slideLayout" Target="../slideLayouts/slideLayout2.xml"/><Relationship Id="rId4" Type="http://schemas.openxmlformats.org/officeDocument/2006/relationships/hyperlink" Target="https://doi.org/10.1049/icp.2021.09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71EB5-D9D3-29A6-86E9-AC2B6DC69C2F}"/>
              </a:ext>
            </a:extLst>
          </p:cNvPr>
          <p:cNvSpPr>
            <a:spLocks noGrp="1"/>
          </p:cNvSpPr>
          <p:nvPr>
            <p:ph type="ctrTitle"/>
          </p:nvPr>
        </p:nvSpPr>
        <p:spPr>
          <a:xfrm>
            <a:off x="6435091" y="628651"/>
            <a:ext cx="5080634" cy="3495674"/>
          </a:xfrm>
        </p:spPr>
        <p:txBody>
          <a:bodyPr>
            <a:normAutofit/>
          </a:bodyPr>
          <a:lstStyle/>
          <a:p>
            <a:r>
              <a:rPr lang="en-GB" dirty="0"/>
              <a:t>Fraud Detection in HMRC Emails</a:t>
            </a:r>
          </a:p>
        </p:txBody>
      </p:sp>
      <p:sp>
        <p:nvSpPr>
          <p:cNvPr id="3" name="Subtitle 2">
            <a:extLst>
              <a:ext uri="{FF2B5EF4-FFF2-40B4-BE49-F238E27FC236}">
                <a16:creationId xmlns:a16="http://schemas.microsoft.com/office/drawing/2014/main" id="{D59502B3-851D-2504-AC8C-0BE84DEF00BB}"/>
              </a:ext>
            </a:extLst>
          </p:cNvPr>
          <p:cNvSpPr>
            <a:spLocks noGrp="1"/>
          </p:cNvSpPr>
          <p:nvPr>
            <p:ph type="subTitle" idx="1"/>
          </p:nvPr>
        </p:nvSpPr>
        <p:spPr>
          <a:xfrm>
            <a:off x="6435091" y="4286250"/>
            <a:ext cx="5147308" cy="1809750"/>
          </a:xfrm>
        </p:spPr>
        <p:txBody>
          <a:bodyPr>
            <a:normAutofit/>
          </a:bodyPr>
          <a:lstStyle/>
          <a:p>
            <a:r>
              <a:rPr lang="en-GB" dirty="0"/>
              <a:t>Andreea Ruse 2108815</a:t>
            </a:r>
          </a:p>
          <a:p>
            <a:r>
              <a:rPr lang="en-GB" dirty="0"/>
              <a:t>Independent Project</a:t>
            </a:r>
          </a:p>
          <a:p>
            <a:endParaRPr lang="en-GB" dirty="0"/>
          </a:p>
        </p:txBody>
      </p:sp>
      <p:sp>
        <p:nvSpPr>
          <p:cNvPr id="26" name="Rectangle 25">
            <a:extLst>
              <a:ext uri="{FF2B5EF4-FFF2-40B4-BE49-F238E27FC236}">
                <a16:creationId xmlns:a16="http://schemas.microsoft.com/office/drawing/2014/main" id="{FECED217-AD9C-44C3-A97B-89CC1C1EA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5229225" cy="5391150"/>
          </a:xfrm>
          <a:prstGeom prst="rect">
            <a:avLst/>
          </a:prstGeom>
          <a:solidFill>
            <a:schemeClr val="tx1"/>
          </a:solidFill>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47210B6F-9DCC-C8B0-61E4-B67806225FBB}"/>
              </a:ext>
            </a:extLst>
          </p:cNvPr>
          <p:cNvPicPr>
            <a:picLocks noChangeAspect="1"/>
          </p:cNvPicPr>
          <p:nvPr/>
        </p:nvPicPr>
        <p:blipFill>
          <a:blip r:embed="rId3"/>
          <a:srcRect l="21153" r="21151" b="-2"/>
          <a:stretch>
            <a:fillRect/>
          </a:stretch>
        </p:blipFill>
        <p:spPr>
          <a:xfrm>
            <a:off x="1141857" y="1114868"/>
            <a:ext cx="4450460" cy="4628265"/>
          </a:xfrm>
          <a:prstGeom prst="rect">
            <a:avLst/>
          </a:prstGeom>
        </p:spPr>
      </p:pic>
      <p:sp>
        <p:nvSpPr>
          <p:cNvPr id="28" name="Rectangle 27">
            <a:extLst>
              <a:ext uri="{FF2B5EF4-FFF2-40B4-BE49-F238E27FC236}">
                <a16:creationId xmlns:a16="http://schemas.microsoft.com/office/drawing/2014/main" id="{D814B507-F826-4EC9-A06A-2F13DFD71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496" y="799817"/>
            <a:ext cx="5109182"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9BD890DC-7DE9-3224-45E3-854D740B5D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6158" y="5498042"/>
            <a:ext cx="2190750" cy="857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4057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54D9B-0F15-CB2B-DC1A-AF7100A6E16C}"/>
              </a:ext>
            </a:extLst>
          </p:cNvPr>
          <p:cNvSpPr>
            <a:spLocks noGrp="1"/>
          </p:cNvSpPr>
          <p:nvPr>
            <p:ph type="title"/>
          </p:nvPr>
        </p:nvSpPr>
        <p:spPr/>
        <p:txBody>
          <a:bodyPr/>
          <a:lstStyle/>
          <a:p>
            <a:r>
              <a:rPr lang="en-GB" dirty="0"/>
              <a:t>Content</a:t>
            </a:r>
          </a:p>
        </p:txBody>
      </p:sp>
      <p:sp>
        <p:nvSpPr>
          <p:cNvPr id="4" name="Content Placeholder 3">
            <a:extLst>
              <a:ext uri="{FF2B5EF4-FFF2-40B4-BE49-F238E27FC236}">
                <a16:creationId xmlns:a16="http://schemas.microsoft.com/office/drawing/2014/main" id="{77168843-8A14-382D-ECDE-3F83A8C001A4}"/>
              </a:ext>
            </a:extLst>
          </p:cNvPr>
          <p:cNvSpPr>
            <a:spLocks noGrp="1"/>
          </p:cNvSpPr>
          <p:nvPr>
            <p:ph idx="1"/>
          </p:nvPr>
        </p:nvSpPr>
        <p:spPr>
          <a:xfrm>
            <a:off x="169333" y="1774330"/>
            <a:ext cx="11506199" cy="4939737"/>
          </a:xfrm>
        </p:spPr>
        <p:txBody>
          <a:bodyPr>
            <a:normAutofit fontScale="70000" lnSpcReduction="20000"/>
          </a:bodyPr>
          <a:lstStyle/>
          <a:p>
            <a:r>
              <a:rPr lang="en-GB" dirty="0"/>
              <a:t>Introduction</a:t>
            </a:r>
          </a:p>
          <a:p>
            <a:r>
              <a:rPr lang="en-GB" dirty="0"/>
              <a:t>Literature review findings </a:t>
            </a:r>
          </a:p>
          <a:p>
            <a:r>
              <a:rPr lang="en-GB" dirty="0"/>
              <a:t>Project Overview and Summary</a:t>
            </a:r>
          </a:p>
          <a:p>
            <a:r>
              <a:rPr lang="en-GB" dirty="0"/>
              <a:t>Motivation</a:t>
            </a:r>
          </a:p>
          <a:p>
            <a:r>
              <a:rPr lang="en-GB" dirty="0"/>
              <a:t>Aims and Objective</a:t>
            </a:r>
          </a:p>
          <a:p>
            <a:r>
              <a:rPr lang="en-US" dirty="0"/>
              <a:t>Methodology</a:t>
            </a:r>
            <a:endParaRPr lang="en-GB" dirty="0"/>
          </a:p>
          <a:p>
            <a:r>
              <a:rPr lang="en-GB" dirty="0"/>
              <a:t>Project Design </a:t>
            </a:r>
          </a:p>
          <a:p>
            <a:r>
              <a:rPr lang="en-US" dirty="0"/>
              <a:t>Project plan and Gantt Chart </a:t>
            </a:r>
          </a:p>
          <a:p>
            <a:r>
              <a:rPr lang="en-GB" dirty="0"/>
              <a:t>Experimental setup and tools </a:t>
            </a:r>
          </a:p>
          <a:p>
            <a:r>
              <a:rPr lang="en-GB" dirty="0"/>
              <a:t>Model Development SVM vs FS</a:t>
            </a:r>
          </a:p>
          <a:p>
            <a:r>
              <a:rPr lang="en-GB" dirty="0"/>
              <a:t>Risks, Ethics and Limitation </a:t>
            </a:r>
          </a:p>
          <a:p>
            <a:r>
              <a:rPr lang="en-GB" dirty="0"/>
              <a:t>Deliverables </a:t>
            </a:r>
          </a:p>
          <a:p>
            <a:r>
              <a:rPr lang="en-GB" dirty="0"/>
              <a:t>Conclusion </a:t>
            </a:r>
          </a:p>
          <a:p>
            <a:r>
              <a:rPr lang="en-GB" dirty="0"/>
              <a:t>References </a:t>
            </a:r>
          </a:p>
          <a:p>
            <a:pPr>
              <a:lnSpc>
                <a:spcPct val="110000"/>
              </a:lnSpc>
            </a:pPr>
            <a:endParaRPr lang="en-GB" sz="1800" dirty="0"/>
          </a:p>
          <a:p>
            <a:endParaRPr lang="en-GB" dirty="0"/>
          </a:p>
          <a:p>
            <a:pPr marL="0" indent="0">
              <a:buNone/>
            </a:pPr>
            <a:endParaRPr lang="en-GB" dirty="0"/>
          </a:p>
        </p:txBody>
      </p:sp>
    </p:spTree>
    <p:extLst>
      <p:ext uri="{BB962C8B-B14F-4D97-AF65-F5344CB8AC3E}">
        <p14:creationId xmlns:p14="http://schemas.microsoft.com/office/powerpoint/2010/main" val="1622835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277C-242C-E856-AB44-ED34A79D8381}"/>
              </a:ext>
            </a:extLst>
          </p:cNvPr>
          <p:cNvSpPr>
            <a:spLocks noGrp="1"/>
          </p:cNvSpPr>
          <p:nvPr>
            <p:ph type="title"/>
          </p:nvPr>
        </p:nvSpPr>
        <p:spPr>
          <a:xfrm>
            <a:off x="913795" y="609600"/>
            <a:ext cx="10353761" cy="1326321"/>
          </a:xfrm>
        </p:spPr>
        <p:txBody>
          <a:bodyPr>
            <a:normAutofit/>
          </a:bodyPr>
          <a:lstStyle/>
          <a:p>
            <a:r>
              <a:rPr lang="en-GB" dirty="0"/>
              <a:t>Introduction</a:t>
            </a:r>
          </a:p>
        </p:txBody>
      </p:sp>
      <p:sp>
        <p:nvSpPr>
          <p:cNvPr id="52" name="Content Placeholder 2">
            <a:extLst>
              <a:ext uri="{FF2B5EF4-FFF2-40B4-BE49-F238E27FC236}">
                <a16:creationId xmlns:a16="http://schemas.microsoft.com/office/drawing/2014/main" id="{FF9EAA82-448D-2D61-F8C7-6B2B55F4625F}"/>
              </a:ext>
            </a:extLst>
          </p:cNvPr>
          <p:cNvSpPr>
            <a:spLocks noGrp="1"/>
          </p:cNvSpPr>
          <p:nvPr>
            <p:ph idx="1"/>
          </p:nvPr>
        </p:nvSpPr>
        <p:spPr>
          <a:xfrm>
            <a:off x="913795" y="2096064"/>
            <a:ext cx="6352824" cy="3695136"/>
          </a:xfrm>
        </p:spPr>
        <p:txBody>
          <a:bodyPr>
            <a:normAutofit/>
          </a:bodyPr>
          <a:lstStyle/>
          <a:p>
            <a:pPr marL="0" indent="0">
              <a:buNone/>
            </a:pPr>
            <a:endParaRPr lang="en-GB" dirty="0"/>
          </a:p>
          <a:p>
            <a:r>
              <a:rPr lang="en-GB" dirty="0">
                <a:latin typeface="Arial" panose="020B0604020202020204" pitchFamily="34" charset="0"/>
                <a:cs typeface="Arial" panose="020B0604020202020204" pitchFamily="34" charset="0"/>
              </a:rPr>
              <a:t>Email serves as a crucial communication tool across various sectors, but it has become a target for increasingly sophisticated fraudulent activities. </a:t>
            </a:r>
          </a:p>
          <a:p>
            <a:r>
              <a:rPr lang="en-GB" dirty="0">
                <a:latin typeface="Arial" panose="020B0604020202020204" pitchFamily="34" charset="0"/>
                <a:cs typeface="Arial" panose="020B0604020202020204" pitchFamily="34" charset="0"/>
              </a:rPr>
              <a:t>HMRC alone reported alarming figures, including over 170,00 scam warnings and a significant rise in phishing emails, underscoring the urgent need for advanced detection systems to combat tax-related fraud. [1]</a:t>
            </a:r>
          </a:p>
        </p:txBody>
      </p:sp>
      <p:pic>
        <p:nvPicPr>
          <p:cNvPr id="4" name="Picture 3">
            <a:extLst>
              <a:ext uri="{FF2B5EF4-FFF2-40B4-BE49-F238E27FC236}">
                <a16:creationId xmlns:a16="http://schemas.microsoft.com/office/drawing/2014/main" id="{2E72ADAD-D529-0B13-FCAB-59805A29951E}"/>
              </a:ext>
            </a:extLst>
          </p:cNvPr>
          <p:cNvPicPr>
            <a:picLocks noChangeAspect="1"/>
          </p:cNvPicPr>
          <p:nvPr/>
        </p:nvPicPr>
        <p:blipFill>
          <a:blip r:embed="rId4"/>
          <a:srcRect l="12889" r="13723"/>
          <a:stretch>
            <a:fillRect/>
          </a:stretch>
        </p:blipFill>
        <p:spPr>
          <a:xfrm>
            <a:off x="7678736" y="2210935"/>
            <a:ext cx="3511778"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3313341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2D9AA-B958-8925-8ED9-949F3FA60DD2}"/>
              </a:ext>
            </a:extLst>
          </p:cNvPr>
          <p:cNvSpPr>
            <a:spLocks noGrp="1"/>
          </p:cNvSpPr>
          <p:nvPr>
            <p:ph type="title"/>
          </p:nvPr>
        </p:nvSpPr>
        <p:spPr>
          <a:xfrm>
            <a:off x="913795" y="609600"/>
            <a:ext cx="10353761" cy="1326321"/>
          </a:xfrm>
        </p:spPr>
        <p:txBody>
          <a:bodyPr>
            <a:normAutofit/>
          </a:bodyPr>
          <a:lstStyle/>
          <a:p>
            <a:r>
              <a:rPr lang="en-GB" dirty="0"/>
              <a:t>Literature review findings </a:t>
            </a:r>
          </a:p>
        </p:txBody>
      </p:sp>
      <p:pic>
        <p:nvPicPr>
          <p:cNvPr id="5" name="Picture 4" descr="A close-up of a blue square&#10;&#10;AI-generated content may be incorrect.">
            <a:extLst>
              <a:ext uri="{FF2B5EF4-FFF2-40B4-BE49-F238E27FC236}">
                <a16:creationId xmlns:a16="http://schemas.microsoft.com/office/drawing/2014/main" id="{1B5AB7E0-2613-1BD2-D655-10640A1745F5}"/>
              </a:ext>
            </a:extLst>
          </p:cNvPr>
          <p:cNvPicPr>
            <a:picLocks noChangeAspect="1"/>
          </p:cNvPicPr>
          <p:nvPr/>
        </p:nvPicPr>
        <p:blipFill>
          <a:blip r:embed="rId4"/>
          <a:stretch>
            <a:fillRect/>
          </a:stretch>
        </p:blipFill>
        <p:spPr>
          <a:xfrm>
            <a:off x="200890" y="3188558"/>
            <a:ext cx="5191992" cy="1122218"/>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3" name="Content Placeholder 2">
            <a:extLst>
              <a:ext uri="{FF2B5EF4-FFF2-40B4-BE49-F238E27FC236}">
                <a16:creationId xmlns:a16="http://schemas.microsoft.com/office/drawing/2014/main" id="{BA2D15FB-70F6-A391-C84F-018919FD3E84}"/>
              </a:ext>
            </a:extLst>
          </p:cNvPr>
          <p:cNvSpPr>
            <a:spLocks noGrp="1"/>
          </p:cNvSpPr>
          <p:nvPr>
            <p:ph idx="1"/>
          </p:nvPr>
        </p:nvSpPr>
        <p:spPr>
          <a:xfrm>
            <a:off x="5538356" y="2096063"/>
            <a:ext cx="6452754" cy="4429427"/>
          </a:xfrm>
        </p:spPr>
        <p:txBody>
          <a:bodyPr>
            <a:normAutofit/>
          </a:bodyPr>
          <a:lstStyle/>
          <a:p>
            <a:pPr marL="0" indent="0">
              <a:lnSpc>
                <a:spcPct val="110000"/>
              </a:lnSpc>
              <a:buNone/>
            </a:pPr>
            <a:r>
              <a:rPr lang="en-GB" sz="1800" dirty="0">
                <a:latin typeface="Arial" panose="020B0604020202020204" pitchFamily="34" charset="0"/>
                <a:cs typeface="Arial" panose="020B0604020202020204" pitchFamily="34" charset="0"/>
              </a:rPr>
              <a:t>Several studies have explored spam and fraud detection using machine learning.</a:t>
            </a:r>
          </a:p>
          <a:p>
            <a:pPr>
              <a:lnSpc>
                <a:spcPct val="110000"/>
              </a:lnSpc>
            </a:pPr>
            <a:r>
              <a:rPr lang="en-GB" sz="1800" dirty="0" err="1">
                <a:latin typeface="Arial" panose="020B0604020202020204" pitchFamily="34" charset="0"/>
                <a:cs typeface="Arial" panose="020B0604020202020204" pitchFamily="34" charset="0"/>
              </a:rPr>
              <a:t>Jáñez</a:t>
            </a:r>
            <a:r>
              <a:rPr lang="en-GB" sz="1800" dirty="0">
                <a:latin typeface="Arial" panose="020B0604020202020204" pitchFamily="34" charset="0"/>
                <a:cs typeface="Arial" panose="020B0604020202020204" pitchFamily="34" charset="0"/>
              </a:rPr>
              <a:t>-Martino et al. (2022) analysed spam strategies and dataset shift problems. Their work provides strong theoretical insight but lacks large-scale real-world testing. [6]</a:t>
            </a:r>
          </a:p>
          <a:p>
            <a:pPr>
              <a:lnSpc>
                <a:spcPct val="110000"/>
              </a:lnSpc>
            </a:pPr>
            <a:r>
              <a:rPr lang="en-GB" sz="1800" dirty="0">
                <a:latin typeface="Arial" panose="020B0604020202020204" pitchFamily="34" charset="0"/>
                <a:cs typeface="Arial" panose="020B0604020202020204" pitchFamily="34" charset="0"/>
              </a:rPr>
              <a:t>Almeida et al. (2012) developed SMS spam filters with high accuracy. However, the study is outdated and does not reflect modern email threats. [7]</a:t>
            </a:r>
          </a:p>
          <a:p>
            <a:pPr>
              <a:lnSpc>
                <a:spcPct val="110000"/>
              </a:lnSpc>
            </a:pPr>
            <a:r>
              <a:rPr lang="en-GB" sz="1800" dirty="0">
                <a:latin typeface="Arial" panose="020B0604020202020204" pitchFamily="34" charset="0"/>
                <a:cs typeface="Arial" panose="020B0604020202020204" pitchFamily="34" charset="0"/>
              </a:rPr>
              <a:t>Al-Haddad et al. (2021) used machine learning for email fraud detection. While effective, the dataset size was limited</a:t>
            </a:r>
            <a:r>
              <a:rPr lang="en-GB" sz="1800" dirty="0"/>
              <a:t>. [5]</a:t>
            </a:r>
          </a:p>
          <a:p>
            <a:pPr>
              <a:lnSpc>
                <a:spcPct val="110000"/>
              </a:lnSpc>
            </a:pPr>
            <a:endParaRPr lang="en-GB" sz="1600" dirty="0"/>
          </a:p>
        </p:txBody>
      </p:sp>
    </p:spTree>
    <p:extLst>
      <p:ext uri="{BB962C8B-B14F-4D97-AF65-F5344CB8AC3E}">
        <p14:creationId xmlns:p14="http://schemas.microsoft.com/office/powerpoint/2010/main" val="463742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CD04-2518-7D13-E9FD-DBED1706DE9C}"/>
              </a:ext>
            </a:extLst>
          </p:cNvPr>
          <p:cNvSpPr>
            <a:spLocks noGrp="1"/>
          </p:cNvSpPr>
          <p:nvPr>
            <p:ph type="title"/>
          </p:nvPr>
        </p:nvSpPr>
        <p:spPr>
          <a:xfrm>
            <a:off x="913795" y="609600"/>
            <a:ext cx="10353761" cy="1326321"/>
          </a:xfrm>
        </p:spPr>
        <p:txBody>
          <a:bodyPr>
            <a:normAutofit/>
          </a:bodyPr>
          <a:lstStyle/>
          <a:p>
            <a:r>
              <a:rPr lang="en-GB" dirty="0"/>
              <a:t>Project Overview and Summary</a:t>
            </a:r>
          </a:p>
        </p:txBody>
      </p:sp>
      <p:sp>
        <p:nvSpPr>
          <p:cNvPr id="9" name="Content Placeholder 2">
            <a:extLst>
              <a:ext uri="{FF2B5EF4-FFF2-40B4-BE49-F238E27FC236}">
                <a16:creationId xmlns:a16="http://schemas.microsoft.com/office/drawing/2014/main" id="{41963FFF-4C6E-A472-EA1C-4DA653F048F0}"/>
              </a:ext>
            </a:extLst>
          </p:cNvPr>
          <p:cNvSpPr>
            <a:spLocks noGrp="1"/>
          </p:cNvSpPr>
          <p:nvPr>
            <p:ph idx="1"/>
          </p:nvPr>
        </p:nvSpPr>
        <p:spPr>
          <a:xfrm>
            <a:off x="367862" y="2096064"/>
            <a:ext cx="6898757" cy="4152336"/>
          </a:xfrm>
        </p:spPr>
        <p:txBody>
          <a:bodyPr>
            <a:normAutofit lnSpcReduction="10000"/>
          </a:bodyPr>
          <a:lstStyle/>
          <a:p>
            <a:pPr>
              <a:lnSpc>
                <a:spcPct val="110000"/>
              </a:lnSpc>
            </a:pPr>
            <a:r>
              <a:rPr lang="en-GB" dirty="0">
                <a:effectLst/>
              </a:rPr>
              <a:t>The objective of the project is to improve the process of fraudulent HMRC emails detection through comparing the effectiveness of machine learning algorithms, namely, Support Vector Machine (SVM) and Random Forest (RF). Using the modern tools like Weka and Scikit-learn. </a:t>
            </a:r>
          </a:p>
          <a:p>
            <a:pPr>
              <a:lnSpc>
                <a:spcPct val="110000"/>
              </a:lnSpc>
            </a:pPr>
            <a:r>
              <a:rPr lang="en-GB" dirty="0">
                <a:effectLst/>
              </a:rPr>
              <a:t>The project will examine publicly available datasets, train models, and compare them based on the metrics of performance such as precision and accuracy in order to determine the most efficient strategy in detecting the pattern of suspicious emails as corresponding to the tax fraud.</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8CDFC05-EFD5-394A-FE10-EC8E34829573}"/>
              </a:ext>
            </a:extLst>
          </p:cNvPr>
          <p:cNvPicPr>
            <a:picLocks noChangeAspect="1"/>
          </p:cNvPicPr>
          <p:nvPr/>
        </p:nvPicPr>
        <p:blipFill>
          <a:blip r:embed="rId4"/>
          <a:srcRect l="4300" r="39150" b="-2"/>
          <a:stretch>
            <a:fillRect/>
          </a:stretch>
        </p:blipFill>
        <p:spPr>
          <a:xfrm>
            <a:off x="7678736" y="2210935"/>
            <a:ext cx="3511778"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2064030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FD1B8-F012-50F9-CA47-F46398348338}"/>
              </a:ext>
            </a:extLst>
          </p:cNvPr>
          <p:cNvSpPr>
            <a:spLocks noGrp="1"/>
          </p:cNvSpPr>
          <p:nvPr>
            <p:ph type="title"/>
          </p:nvPr>
        </p:nvSpPr>
        <p:spPr>
          <a:xfrm>
            <a:off x="752475" y="609600"/>
            <a:ext cx="3643150" cy="5603310"/>
          </a:xfrm>
        </p:spPr>
        <p:txBody>
          <a:bodyPr>
            <a:normAutofit/>
          </a:bodyPr>
          <a:lstStyle/>
          <a:p>
            <a:r>
              <a:rPr lang="en-GB" dirty="0"/>
              <a:t>Motivation</a:t>
            </a:r>
          </a:p>
        </p:txBody>
      </p:sp>
      <p:graphicFrame>
        <p:nvGraphicFramePr>
          <p:cNvPr id="8" name="Rectangle 1">
            <a:extLst>
              <a:ext uri="{FF2B5EF4-FFF2-40B4-BE49-F238E27FC236}">
                <a16:creationId xmlns:a16="http://schemas.microsoft.com/office/drawing/2014/main" id="{AD49C4E8-7BAF-DD40-24F5-B91022739683}"/>
              </a:ext>
            </a:extLst>
          </p:cNvPr>
          <p:cNvGraphicFramePr>
            <a:graphicFrameLocks noGrp="1"/>
          </p:cNvGraphicFramePr>
          <p:nvPr>
            <p:ph idx="1"/>
            <p:extLst>
              <p:ext uri="{D42A27DB-BD31-4B8C-83A1-F6EECF244321}">
                <p14:modId xmlns:p14="http://schemas.microsoft.com/office/powerpoint/2010/main" val="1871120658"/>
              </p:ext>
            </p:extLst>
          </p:nvPr>
        </p:nvGraphicFramePr>
        <p:xfrm>
          <a:off x="5127625" y="1114425"/>
          <a:ext cx="5924550" cy="4629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12814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FBA67F-0D4D-4C2E-A1D7-82D080A4B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DB5AED-55A1-3B00-7434-8A108559CAF0}"/>
              </a:ext>
            </a:extLst>
          </p:cNvPr>
          <p:cNvSpPr>
            <a:spLocks noGrp="1"/>
          </p:cNvSpPr>
          <p:nvPr>
            <p:ph type="title"/>
          </p:nvPr>
        </p:nvSpPr>
        <p:spPr>
          <a:xfrm>
            <a:off x="913795" y="609600"/>
            <a:ext cx="10353761" cy="1326321"/>
          </a:xfrm>
        </p:spPr>
        <p:txBody>
          <a:bodyPr>
            <a:normAutofit/>
          </a:bodyPr>
          <a:lstStyle/>
          <a:p>
            <a:r>
              <a:rPr lang="en-GB" dirty="0"/>
              <a:t>Aims and Objective</a:t>
            </a:r>
          </a:p>
        </p:txBody>
      </p:sp>
      <p:sp>
        <p:nvSpPr>
          <p:cNvPr id="24" name="Rectangle 23">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sp>
        <p:nvSpPr>
          <p:cNvPr id="25" name="Content Placeholder 2">
            <a:extLst>
              <a:ext uri="{FF2B5EF4-FFF2-40B4-BE49-F238E27FC236}">
                <a16:creationId xmlns:a16="http://schemas.microsoft.com/office/drawing/2014/main" id="{6E2A8E60-F1C0-F47B-CD81-A4290735D826}"/>
              </a:ext>
            </a:extLst>
          </p:cNvPr>
          <p:cNvSpPr>
            <a:spLocks noGrp="1"/>
          </p:cNvSpPr>
          <p:nvPr>
            <p:ph idx="1"/>
          </p:nvPr>
        </p:nvSpPr>
        <p:spPr>
          <a:xfrm>
            <a:off x="696191" y="2463800"/>
            <a:ext cx="11024754" cy="4072082"/>
          </a:xfrm>
        </p:spPr>
        <p:txBody>
          <a:bodyPr>
            <a:normAutofit/>
          </a:bodyPr>
          <a:lstStyle/>
          <a:p>
            <a:pPr marL="0" indent="0" fontAlgn="t">
              <a:lnSpc>
                <a:spcPct val="110000"/>
              </a:lnSpc>
              <a:buNone/>
            </a:pPr>
            <a:r>
              <a:rPr lang="en-GB" b="1" dirty="0">
                <a:effectLst/>
                <a:latin typeface="Arial" panose="020B0604020202020204" pitchFamily="34" charset="0"/>
                <a:cs typeface="Arial" panose="020B0604020202020204" pitchFamily="34" charset="0"/>
              </a:rPr>
              <a:t>Aims</a:t>
            </a:r>
          </a:p>
          <a:p>
            <a:pPr fontAlgn="t">
              <a:lnSpc>
                <a:spcPct val="110000"/>
              </a:lnSpc>
            </a:pPr>
            <a:r>
              <a:rPr lang="en-GB" sz="1900" dirty="0">
                <a:effectLst/>
                <a:latin typeface="Arial" panose="020B0604020202020204" pitchFamily="34" charset="0"/>
                <a:cs typeface="Arial" panose="020B0604020202020204" pitchFamily="34" charset="0"/>
              </a:rPr>
              <a:t>Design, implement, and evaluate machine learning models for detecting fraudulent HMRC emails.</a:t>
            </a:r>
          </a:p>
          <a:p>
            <a:pPr marL="0" indent="0" fontAlgn="t">
              <a:lnSpc>
                <a:spcPct val="110000"/>
              </a:lnSpc>
              <a:buNone/>
            </a:pPr>
            <a:r>
              <a:rPr lang="en-GB" b="1" dirty="0">
                <a:effectLst/>
                <a:latin typeface="Arial" panose="020B0604020202020204" pitchFamily="34" charset="0"/>
                <a:cs typeface="Arial" panose="020B0604020202020204" pitchFamily="34" charset="0"/>
              </a:rPr>
              <a:t>Objective</a:t>
            </a:r>
            <a:endParaRPr lang="en-GB" sz="1900" dirty="0">
              <a:effectLst/>
              <a:latin typeface="Arial" panose="020B0604020202020204" pitchFamily="34" charset="0"/>
              <a:cs typeface="Arial" panose="020B0604020202020204" pitchFamily="34" charset="0"/>
            </a:endParaRPr>
          </a:p>
          <a:p>
            <a:pPr fontAlgn="t">
              <a:lnSpc>
                <a:spcPct val="110000"/>
              </a:lnSpc>
            </a:pPr>
            <a:r>
              <a:rPr lang="en-GB" sz="1900" dirty="0">
                <a:effectLst/>
                <a:latin typeface="Arial" panose="020B0604020202020204" pitchFamily="34" charset="0"/>
                <a:cs typeface="Arial" panose="020B0604020202020204" pitchFamily="34" charset="0"/>
              </a:rPr>
              <a:t>Review existing research on email fraud detection</a:t>
            </a:r>
          </a:p>
          <a:p>
            <a:pPr fontAlgn="t">
              <a:lnSpc>
                <a:spcPct val="110000"/>
              </a:lnSpc>
            </a:pPr>
            <a:r>
              <a:rPr lang="en-GB" sz="1900" dirty="0">
                <a:effectLst/>
                <a:latin typeface="Arial" panose="020B0604020202020204" pitchFamily="34" charset="0"/>
                <a:cs typeface="Arial" panose="020B0604020202020204" pitchFamily="34" charset="0"/>
              </a:rPr>
              <a:t>Collect and analyse public email datasets</a:t>
            </a:r>
          </a:p>
          <a:p>
            <a:pPr>
              <a:lnSpc>
                <a:spcPct val="110000"/>
              </a:lnSpc>
            </a:pPr>
            <a:r>
              <a:rPr lang="en-GB" sz="1900" dirty="0">
                <a:effectLst/>
                <a:latin typeface="Arial" panose="020B0604020202020204" pitchFamily="34" charset="0"/>
                <a:cs typeface="Arial" panose="020B0604020202020204" pitchFamily="34" charset="0"/>
              </a:rPr>
              <a:t>Clean and preprocess email data</a:t>
            </a:r>
          </a:p>
          <a:p>
            <a:pPr fontAlgn="t">
              <a:lnSpc>
                <a:spcPct val="110000"/>
              </a:lnSpc>
            </a:pPr>
            <a:r>
              <a:rPr lang="en-GB" sz="1900" dirty="0">
                <a:effectLst/>
                <a:latin typeface="Arial" panose="020B0604020202020204" pitchFamily="34" charset="0"/>
                <a:cs typeface="Arial" panose="020B0604020202020204" pitchFamily="34" charset="0"/>
              </a:rPr>
              <a:t>Extract relevant features</a:t>
            </a:r>
          </a:p>
          <a:p>
            <a:pPr fontAlgn="t">
              <a:lnSpc>
                <a:spcPct val="110000"/>
              </a:lnSpc>
            </a:pPr>
            <a:r>
              <a:rPr lang="en-GB" sz="1900" dirty="0">
                <a:effectLst/>
                <a:latin typeface="Arial" panose="020B0604020202020204" pitchFamily="34" charset="0"/>
                <a:cs typeface="Arial" panose="020B0604020202020204" pitchFamily="34" charset="0"/>
              </a:rPr>
              <a:t>Train SVM and Random Forest models</a:t>
            </a:r>
          </a:p>
          <a:p>
            <a:pPr>
              <a:lnSpc>
                <a:spcPct val="110000"/>
              </a:lnSpc>
            </a:pPr>
            <a:endParaRPr lang="en-GB" sz="1400" dirty="0"/>
          </a:p>
        </p:txBody>
      </p:sp>
    </p:spTree>
    <p:extLst>
      <p:ext uri="{BB962C8B-B14F-4D97-AF65-F5344CB8AC3E}">
        <p14:creationId xmlns:p14="http://schemas.microsoft.com/office/powerpoint/2010/main" val="3320871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ADC84-B4A6-AB1D-2070-C7E653B1602B}"/>
              </a:ext>
            </a:extLst>
          </p:cNvPr>
          <p:cNvSpPr>
            <a:spLocks noGrp="1"/>
          </p:cNvSpPr>
          <p:nvPr>
            <p:ph type="title"/>
          </p:nvPr>
        </p:nvSpPr>
        <p:spPr>
          <a:xfrm>
            <a:off x="1202260" y="0"/>
            <a:ext cx="10494062" cy="1134626"/>
          </a:xfrm>
        </p:spPr>
        <p:txBody>
          <a:bodyPr vert="horz" lIns="91440" tIns="45720" rIns="91440" bIns="45720" rtlCol="0" anchor="b">
            <a:normAutofit/>
          </a:bodyPr>
          <a:lstStyle/>
          <a:p>
            <a:r>
              <a:rPr lang="en-US" sz="4000" dirty="0"/>
              <a:t>Methodology</a:t>
            </a:r>
          </a:p>
        </p:txBody>
      </p:sp>
      <p:pic>
        <p:nvPicPr>
          <p:cNvPr id="5" name="Content Placeholder 4">
            <a:extLst>
              <a:ext uri="{FF2B5EF4-FFF2-40B4-BE49-F238E27FC236}">
                <a16:creationId xmlns:a16="http://schemas.microsoft.com/office/drawing/2014/main" id="{F34C7AC9-3C18-DF50-73EA-E0793125DDC3}"/>
              </a:ext>
            </a:extLst>
          </p:cNvPr>
          <p:cNvPicPr>
            <a:picLocks noGrp="1" noChangeAspect="1"/>
          </p:cNvPicPr>
          <p:nvPr>
            <p:ph idx="1"/>
          </p:nvPr>
        </p:nvPicPr>
        <p:blipFill>
          <a:blip r:embed="rId4"/>
          <a:stretch>
            <a:fillRect/>
          </a:stretch>
        </p:blipFill>
        <p:spPr>
          <a:xfrm>
            <a:off x="1381991" y="1496292"/>
            <a:ext cx="9985663" cy="5091544"/>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3216806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66B03-7562-12E6-8696-459DF0DA55FE}"/>
              </a:ext>
            </a:extLst>
          </p:cNvPr>
          <p:cNvSpPr>
            <a:spLocks noGrp="1"/>
          </p:cNvSpPr>
          <p:nvPr>
            <p:ph type="title"/>
          </p:nvPr>
        </p:nvSpPr>
        <p:spPr/>
        <p:txBody>
          <a:bodyPr/>
          <a:lstStyle/>
          <a:p>
            <a:r>
              <a:rPr lang="en-GB" dirty="0"/>
              <a:t>Project Design </a:t>
            </a:r>
          </a:p>
        </p:txBody>
      </p:sp>
      <p:graphicFrame>
        <p:nvGraphicFramePr>
          <p:cNvPr id="5" name="Content Placeholder 2">
            <a:extLst>
              <a:ext uri="{FF2B5EF4-FFF2-40B4-BE49-F238E27FC236}">
                <a16:creationId xmlns:a16="http://schemas.microsoft.com/office/drawing/2014/main" id="{CCA46165-FFCA-5583-F10B-14DA77B32350}"/>
              </a:ext>
            </a:extLst>
          </p:cNvPr>
          <p:cNvGraphicFramePr>
            <a:graphicFrameLocks noGrp="1"/>
          </p:cNvGraphicFramePr>
          <p:nvPr>
            <p:ph idx="1"/>
            <p:extLst>
              <p:ext uri="{D42A27DB-BD31-4B8C-83A1-F6EECF244321}">
                <p14:modId xmlns:p14="http://schemas.microsoft.com/office/powerpoint/2010/main" val="2366525455"/>
              </p:ext>
            </p:extLst>
          </p:nvPr>
        </p:nvGraphicFramePr>
        <p:xfrm>
          <a:off x="913795" y="2079131"/>
          <a:ext cx="10353762" cy="4152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7381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37AAE58-B7D3-483F-829E-637C98F7F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1A4052-4C75-3DA2-25FE-CD1DB2502BD9}"/>
              </a:ext>
            </a:extLst>
          </p:cNvPr>
          <p:cNvSpPr>
            <a:spLocks noGrp="1"/>
          </p:cNvSpPr>
          <p:nvPr>
            <p:ph type="title"/>
          </p:nvPr>
        </p:nvSpPr>
        <p:spPr>
          <a:xfrm>
            <a:off x="1111221" y="0"/>
            <a:ext cx="10364412" cy="1264906"/>
          </a:xfrm>
        </p:spPr>
        <p:txBody>
          <a:bodyPr vert="horz" lIns="91440" tIns="45720" rIns="91440" bIns="45720" rtlCol="0" anchor="b">
            <a:normAutofit/>
          </a:bodyPr>
          <a:lstStyle/>
          <a:p>
            <a:r>
              <a:rPr lang="en-US" sz="4100" dirty="0"/>
              <a:t> Gantt Chart </a:t>
            </a:r>
          </a:p>
        </p:txBody>
      </p:sp>
      <p:pic>
        <p:nvPicPr>
          <p:cNvPr id="5" name="Content Placeholder 4" descr="A screenshot of a computer&#10;&#10;AI-generated content may be incorrect.">
            <a:extLst>
              <a:ext uri="{FF2B5EF4-FFF2-40B4-BE49-F238E27FC236}">
                <a16:creationId xmlns:a16="http://schemas.microsoft.com/office/drawing/2014/main" id="{F87FDE72-03E5-07C6-C0D9-C69D3D3F819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46200" y="1981200"/>
            <a:ext cx="8856133" cy="4351866"/>
          </a:xfrm>
          <a:prstGeom prst="rect">
            <a:avLst/>
          </a:prstGeom>
        </p:spPr>
      </p:pic>
    </p:spTree>
    <p:extLst>
      <p:ext uri="{BB962C8B-B14F-4D97-AF65-F5344CB8AC3E}">
        <p14:creationId xmlns:p14="http://schemas.microsoft.com/office/powerpoint/2010/main" val="830100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E158C-8843-0395-A486-09C88B8BD66D}"/>
              </a:ext>
            </a:extLst>
          </p:cNvPr>
          <p:cNvSpPr>
            <a:spLocks noGrp="1"/>
          </p:cNvSpPr>
          <p:nvPr>
            <p:ph type="title"/>
          </p:nvPr>
        </p:nvSpPr>
        <p:spPr>
          <a:xfrm>
            <a:off x="913795" y="609600"/>
            <a:ext cx="10353761" cy="1326321"/>
          </a:xfrm>
        </p:spPr>
        <p:txBody>
          <a:bodyPr>
            <a:normAutofit/>
          </a:bodyPr>
          <a:lstStyle/>
          <a:p>
            <a:r>
              <a:rPr lang="en-GB" dirty="0"/>
              <a:t>Experimental setup and tools </a:t>
            </a:r>
          </a:p>
        </p:txBody>
      </p:sp>
      <p:graphicFrame>
        <p:nvGraphicFramePr>
          <p:cNvPr id="5" name="Content Placeholder 2">
            <a:extLst>
              <a:ext uri="{FF2B5EF4-FFF2-40B4-BE49-F238E27FC236}">
                <a16:creationId xmlns:a16="http://schemas.microsoft.com/office/drawing/2014/main" id="{854C89A0-F67E-9597-ECFC-106F34A78A38}"/>
              </a:ext>
            </a:extLst>
          </p:cNvPr>
          <p:cNvGraphicFramePr>
            <a:graphicFrameLocks noGrp="1"/>
          </p:cNvGraphicFramePr>
          <p:nvPr>
            <p:ph idx="1"/>
            <p:extLst>
              <p:ext uri="{D42A27DB-BD31-4B8C-83A1-F6EECF244321}">
                <p14:modId xmlns:p14="http://schemas.microsoft.com/office/powerpoint/2010/main" val="3280667439"/>
              </p:ext>
            </p:extLst>
          </p:nvPr>
        </p:nvGraphicFramePr>
        <p:xfrm>
          <a:off x="914400" y="2257654"/>
          <a:ext cx="10353675" cy="33038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12461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456BC-EA77-48B2-B7DD-B967684956EE}"/>
              </a:ext>
            </a:extLst>
          </p:cNvPr>
          <p:cNvSpPr>
            <a:spLocks noGrp="1"/>
          </p:cNvSpPr>
          <p:nvPr>
            <p:ph type="title"/>
          </p:nvPr>
        </p:nvSpPr>
        <p:spPr>
          <a:xfrm>
            <a:off x="913795" y="609600"/>
            <a:ext cx="10353761" cy="1326321"/>
          </a:xfrm>
        </p:spPr>
        <p:txBody>
          <a:bodyPr>
            <a:normAutofit/>
          </a:bodyPr>
          <a:lstStyle/>
          <a:p>
            <a:r>
              <a:rPr lang="en-GB" dirty="0"/>
              <a:t>Risks, Ethics and Limitation </a:t>
            </a:r>
          </a:p>
        </p:txBody>
      </p:sp>
      <p:graphicFrame>
        <p:nvGraphicFramePr>
          <p:cNvPr id="36" name="Content Placeholder 3">
            <a:extLst>
              <a:ext uri="{FF2B5EF4-FFF2-40B4-BE49-F238E27FC236}">
                <a16:creationId xmlns:a16="http://schemas.microsoft.com/office/drawing/2014/main" id="{CB0EDBA3-B5C4-E1BF-088B-65852A23DB6E}"/>
              </a:ext>
            </a:extLst>
          </p:cNvPr>
          <p:cNvGraphicFramePr>
            <a:graphicFrameLocks noGrp="1"/>
          </p:cNvGraphicFramePr>
          <p:nvPr>
            <p:ph idx="1"/>
            <p:extLst>
              <p:ext uri="{D42A27DB-BD31-4B8C-83A1-F6EECF244321}">
                <p14:modId xmlns:p14="http://schemas.microsoft.com/office/powerpoint/2010/main" val="1058633177"/>
              </p:ext>
            </p:extLst>
          </p:nvPr>
        </p:nvGraphicFramePr>
        <p:xfrm>
          <a:off x="914400" y="2385720"/>
          <a:ext cx="10353675" cy="3047756"/>
        </p:xfrm>
        <a:graphic>
          <a:graphicData uri="http://schemas.openxmlformats.org/drawingml/2006/table">
            <a:tbl>
              <a:tblPr firstRow="1" bandRow="1">
                <a:tableStyleId>{5C22544A-7EE6-4342-B048-85BDC9FD1C3A}</a:tableStyleId>
              </a:tblPr>
              <a:tblGrid>
                <a:gridCol w="3451225">
                  <a:extLst>
                    <a:ext uri="{9D8B030D-6E8A-4147-A177-3AD203B41FA5}">
                      <a16:colId xmlns:a16="http://schemas.microsoft.com/office/drawing/2014/main" val="2623569775"/>
                    </a:ext>
                  </a:extLst>
                </a:gridCol>
                <a:gridCol w="3451225">
                  <a:extLst>
                    <a:ext uri="{9D8B030D-6E8A-4147-A177-3AD203B41FA5}">
                      <a16:colId xmlns:a16="http://schemas.microsoft.com/office/drawing/2014/main" val="2019909538"/>
                    </a:ext>
                  </a:extLst>
                </a:gridCol>
                <a:gridCol w="3451225">
                  <a:extLst>
                    <a:ext uri="{9D8B030D-6E8A-4147-A177-3AD203B41FA5}">
                      <a16:colId xmlns:a16="http://schemas.microsoft.com/office/drawing/2014/main" val="101793499"/>
                    </a:ext>
                  </a:extLst>
                </a:gridCol>
              </a:tblGrid>
              <a:tr h="76193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a:latin typeface="Arial" panose="020B0604020202020204" pitchFamily="34" charset="0"/>
                          <a:cs typeface="Arial" panose="020B0604020202020204" pitchFamily="34" charset="0"/>
                        </a:rPr>
                        <a:t>Risks</a:t>
                      </a:r>
                    </a:p>
                    <a:p>
                      <a:endParaRPr lang="en-GB" sz="2000"/>
                    </a:p>
                  </a:txBody>
                  <a:tcPr marL="102965" marR="102965" marT="51482" marB="5148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a:latin typeface="Arial" panose="020B0604020202020204" pitchFamily="34" charset="0"/>
                          <a:cs typeface="Arial" panose="020B0604020202020204" pitchFamily="34" charset="0"/>
                        </a:rPr>
                        <a:t>Ethics</a:t>
                      </a:r>
                    </a:p>
                    <a:p>
                      <a:endParaRPr lang="en-GB" sz="2000"/>
                    </a:p>
                  </a:txBody>
                  <a:tcPr marL="102965" marR="102965" marT="51482" marB="5148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a:latin typeface="Arial" panose="020B0604020202020204" pitchFamily="34" charset="0"/>
                          <a:cs typeface="Arial" panose="020B0604020202020204" pitchFamily="34" charset="0"/>
                        </a:rPr>
                        <a:t>Limitations</a:t>
                      </a:r>
                    </a:p>
                    <a:p>
                      <a:endParaRPr lang="en-GB" sz="2000"/>
                    </a:p>
                  </a:txBody>
                  <a:tcPr marL="102965" marR="102965" marT="51482" marB="51482"/>
                </a:tc>
                <a:extLst>
                  <a:ext uri="{0D108BD9-81ED-4DB2-BD59-A6C34878D82A}">
                    <a16:rowId xmlns:a16="http://schemas.microsoft.com/office/drawing/2014/main" val="4002629868"/>
                  </a:ext>
                </a:extLst>
              </a:tr>
              <a:tr h="761939">
                <a:tc>
                  <a:txBody>
                    <a:bodyPr/>
                    <a:lstStyle/>
                    <a:p>
                      <a:r>
                        <a:rPr lang="en-GB" sz="2000"/>
                        <a:t>Incomplete datasets</a:t>
                      </a:r>
                    </a:p>
                  </a:txBody>
                  <a:tcPr marL="102965" marR="102965" marT="51482" marB="51482"/>
                </a:tc>
                <a:tc>
                  <a:txBody>
                    <a:bodyPr/>
                    <a:lstStyle/>
                    <a:p>
                      <a:r>
                        <a:rPr lang="en-GB" sz="2000"/>
                        <a:t>Use of publicly available data</a:t>
                      </a:r>
                    </a:p>
                  </a:txBody>
                  <a:tcPr marL="102965" marR="102965" marT="51482" marB="51482"/>
                </a:tc>
                <a:tc>
                  <a:txBody>
                    <a:bodyPr/>
                    <a:lstStyle/>
                    <a:p>
                      <a:r>
                        <a:rPr lang="en-GB" sz="2000"/>
                        <a:t>Dataset size</a:t>
                      </a:r>
                    </a:p>
                  </a:txBody>
                  <a:tcPr marL="102965" marR="102965" marT="51482" marB="51482"/>
                </a:tc>
                <a:extLst>
                  <a:ext uri="{0D108BD9-81ED-4DB2-BD59-A6C34878D82A}">
                    <a16:rowId xmlns:a16="http://schemas.microsoft.com/office/drawing/2014/main" val="1409983015"/>
                  </a:ext>
                </a:extLst>
              </a:tr>
              <a:tr h="761939">
                <a:tc>
                  <a:txBody>
                    <a:bodyPr/>
                    <a:lstStyle/>
                    <a:p>
                      <a:r>
                        <a:rPr lang="en-GB" sz="2000"/>
                        <a:t>Technical failures</a:t>
                      </a:r>
                    </a:p>
                  </a:txBody>
                  <a:tcPr marL="102965" marR="102965" marT="51482" marB="51482"/>
                </a:tc>
                <a:tc>
                  <a:txBody>
                    <a:bodyPr/>
                    <a:lstStyle/>
                    <a:p>
                      <a:r>
                        <a:rPr lang="en-GB" sz="2000"/>
                        <a:t>Protection  of personal information</a:t>
                      </a:r>
                    </a:p>
                  </a:txBody>
                  <a:tcPr marL="102965" marR="102965" marT="51482" marB="51482"/>
                </a:tc>
                <a:tc>
                  <a:txBody>
                    <a:bodyPr/>
                    <a:lstStyle/>
                    <a:p>
                      <a:r>
                        <a:rPr lang="en-GB" sz="2000"/>
                        <a:t>Limited real-world testing</a:t>
                      </a:r>
                    </a:p>
                  </a:txBody>
                  <a:tcPr marL="102965" marR="102965" marT="51482" marB="51482"/>
                </a:tc>
                <a:extLst>
                  <a:ext uri="{0D108BD9-81ED-4DB2-BD59-A6C34878D82A}">
                    <a16:rowId xmlns:a16="http://schemas.microsoft.com/office/drawing/2014/main" val="762844899"/>
                  </a:ext>
                </a:extLst>
              </a:tr>
              <a:tr h="761939">
                <a:tc>
                  <a:txBody>
                    <a:bodyPr/>
                    <a:lstStyle/>
                    <a:p>
                      <a:r>
                        <a:rPr lang="en-GB" sz="2000"/>
                        <a:t>Limited computing resources</a:t>
                      </a:r>
                    </a:p>
                  </a:txBody>
                  <a:tcPr marL="102965" marR="102965" marT="51482" marB="51482"/>
                </a:tc>
                <a:tc>
                  <a:txBody>
                    <a:bodyPr/>
                    <a:lstStyle/>
                    <a:p>
                      <a:r>
                        <a:rPr lang="en-GB" sz="2000"/>
                        <a:t>Compliance with GDPR</a:t>
                      </a:r>
                    </a:p>
                  </a:txBody>
                  <a:tcPr marL="102965" marR="102965" marT="51482" marB="51482"/>
                </a:tc>
                <a:tc>
                  <a:txBody>
                    <a:bodyPr/>
                    <a:lstStyle/>
                    <a:p>
                      <a:r>
                        <a:rPr lang="en-GB" sz="2000"/>
                        <a:t>Time constraints</a:t>
                      </a:r>
                    </a:p>
                  </a:txBody>
                  <a:tcPr marL="102965" marR="102965" marT="51482" marB="51482"/>
                </a:tc>
                <a:extLst>
                  <a:ext uri="{0D108BD9-81ED-4DB2-BD59-A6C34878D82A}">
                    <a16:rowId xmlns:a16="http://schemas.microsoft.com/office/drawing/2014/main" val="1219514295"/>
                  </a:ext>
                </a:extLst>
              </a:tr>
            </a:tbl>
          </a:graphicData>
        </a:graphic>
      </p:graphicFrame>
    </p:spTree>
    <p:extLst>
      <p:ext uri="{BB962C8B-B14F-4D97-AF65-F5344CB8AC3E}">
        <p14:creationId xmlns:p14="http://schemas.microsoft.com/office/powerpoint/2010/main" val="29660868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A74F1-5FBD-2ED8-E009-0C558A476E09}"/>
              </a:ext>
            </a:extLst>
          </p:cNvPr>
          <p:cNvSpPr>
            <a:spLocks noGrp="1"/>
          </p:cNvSpPr>
          <p:nvPr>
            <p:ph type="title"/>
          </p:nvPr>
        </p:nvSpPr>
        <p:spPr/>
        <p:txBody>
          <a:bodyPr/>
          <a:lstStyle/>
          <a:p>
            <a:r>
              <a:rPr lang="en-GB" dirty="0"/>
              <a:t>Deliverables</a:t>
            </a:r>
          </a:p>
        </p:txBody>
      </p:sp>
      <p:sp>
        <p:nvSpPr>
          <p:cNvPr id="3" name="Content Placeholder 2">
            <a:extLst>
              <a:ext uri="{FF2B5EF4-FFF2-40B4-BE49-F238E27FC236}">
                <a16:creationId xmlns:a16="http://schemas.microsoft.com/office/drawing/2014/main" id="{F002B6B0-5F21-517B-C069-6004F09B896C}"/>
              </a:ext>
            </a:extLst>
          </p:cNvPr>
          <p:cNvSpPr>
            <a:spLocks noGrp="1"/>
          </p:cNvSpPr>
          <p:nvPr>
            <p:ph idx="1"/>
          </p:nvPr>
        </p:nvSpPr>
        <p:spPr/>
        <p:txBody>
          <a:bodyPr/>
          <a:lstStyle/>
          <a:p>
            <a:r>
              <a:rPr lang="en-GB" dirty="0"/>
              <a:t>A machine learning model trained with historic emails to identify fraudulent email</a:t>
            </a:r>
          </a:p>
          <a:p>
            <a:r>
              <a:rPr lang="en-GB" dirty="0"/>
              <a:t>Evaluation of the model</a:t>
            </a:r>
          </a:p>
          <a:p>
            <a:r>
              <a:rPr lang="en-GB" dirty="0"/>
              <a:t>A full technical report containing dataset description, model detail and performance</a:t>
            </a:r>
          </a:p>
          <a:p>
            <a:r>
              <a:rPr lang="en-GB" dirty="0"/>
              <a:t>Final presentation for assessment</a:t>
            </a:r>
          </a:p>
          <a:p>
            <a:r>
              <a:rPr lang="en-GB" dirty="0"/>
              <a:t>Project documentation and source code</a:t>
            </a:r>
          </a:p>
          <a:p>
            <a:endParaRPr lang="en-GB" dirty="0"/>
          </a:p>
        </p:txBody>
      </p:sp>
    </p:spTree>
    <p:extLst>
      <p:ext uri="{BB962C8B-B14F-4D97-AF65-F5344CB8AC3E}">
        <p14:creationId xmlns:p14="http://schemas.microsoft.com/office/powerpoint/2010/main" val="7653641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E909E-1D23-FC21-F3A4-2BAD1B31A48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2B1037EB-8640-1DE5-EB9D-1FE85FDC9AA8}"/>
              </a:ext>
            </a:extLst>
          </p:cNvPr>
          <p:cNvSpPr>
            <a:spLocks noGrp="1"/>
          </p:cNvSpPr>
          <p:nvPr>
            <p:ph idx="1"/>
          </p:nvPr>
        </p:nvSpPr>
        <p:spPr>
          <a:xfrm>
            <a:off x="1083128" y="2887134"/>
            <a:ext cx="10353762" cy="3695136"/>
          </a:xfrm>
        </p:spPr>
        <p:txBody>
          <a:bodyPr/>
          <a:lstStyle/>
          <a:p>
            <a:r>
              <a:rPr lang="en-GB" dirty="0"/>
              <a:t>This project focuses on improving the detection of fraudulent HMRC emails using machine learning techniques. By comparing SVM and Random Forest models, the research aims to identify the most effective approach. The study contributes to cybersecurity knowledge and supports future professional development.</a:t>
            </a:r>
          </a:p>
        </p:txBody>
      </p:sp>
    </p:spTree>
    <p:extLst>
      <p:ext uri="{BB962C8B-B14F-4D97-AF65-F5344CB8AC3E}">
        <p14:creationId xmlns:p14="http://schemas.microsoft.com/office/powerpoint/2010/main" val="32481130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7D562-BB6E-B094-B243-08D3CE47972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9619472-BB7C-F458-B74C-EC41D7582EAD}"/>
              </a:ext>
            </a:extLst>
          </p:cNvPr>
          <p:cNvSpPr>
            <a:spLocks noGrp="1"/>
          </p:cNvSpPr>
          <p:nvPr>
            <p:ph idx="1"/>
          </p:nvPr>
        </p:nvSpPr>
        <p:spPr>
          <a:xfrm>
            <a:off x="482600" y="1935921"/>
            <a:ext cx="11387667" cy="4312479"/>
          </a:xfrm>
        </p:spPr>
        <p:txBody>
          <a:bodyPr>
            <a:normAutofit fontScale="55000" lnSpcReduction="20000"/>
          </a:bodyPr>
          <a:lstStyle/>
          <a:p>
            <a:r>
              <a:rPr lang="en-GB" dirty="0">
                <a:latin typeface="Arial" panose="020B0604020202020204" pitchFamily="34" charset="0"/>
                <a:cs typeface="Arial" panose="020B0604020202020204" pitchFamily="34" charset="0"/>
              </a:rPr>
              <a:t>[1] “HMRC loses £47m in fraudulent tax repayments,” </a:t>
            </a:r>
            <a:r>
              <a:rPr lang="en-GB" i="1" dirty="0">
                <a:latin typeface="Arial" panose="020B0604020202020204" pitchFamily="34" charset="0"/>
                <a:cs typeface="Arial" panose="020B0604020202020204" pitchFamily="34" charset="0"/>
              </a:rPr>
              <a:t>Icaew.com</a:t>
            </a:r>
            <a:r>
              <a:rPr lang="en-GB" dirty="0">
                <a:latin typeface="Arial" panose="020B0604020202020204" pitchFamily="34" charset="0"/>
                <a:cs typeface="Arial" panose="020B0604020202020204" pitchFamily="34" charset="0"/>
              </a:rPr>
              <a:t>, 2025. </a:t>
            </a:r>
            <a:r>
              <a:rPr lang="en-GB" u="sng" dirty="0">
                <a:latin typeface="Arial" panose="020B0604020202020204" pitchFamily="34" charset="0"/>
                <a:cs typeface="Arial" panose="020B0604020202020204" pitchFamily="34" charset="0"/>
                <a:hlinkClick r:id="rId2"/>
              </a:rPr>
              <a:t>https://www.icaew.com/insights/tax-news/2025/jun-2025/hmrc-loses-47m-in-fraudulent-tax-repayments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 D. for, “Fraud and error in the benefit system, Financial Year Ending (FYE) 2025,” </a:t>
            </a:r>
            <a:r>
              <a:rPr lang="en-GB" i="1" dirty="0">
                <a:latin typeface="Arial" panose="020B0604020202020204" pitchFamily="34" charset="0"/>
                <a:cs typeface="Arial" panose="020B0604020202020204" pitchFamily="34" charset="0"/>
              </a:rPr>
              <a:t>GOV.UK</a:t>
            </a:r>
            <a:r>
              <a:rPr lang="en-GB" dirty="0">
                <a:latin typeface="Arial" panose="020B0604020202020204" pitchFamily="34" charset="0"/>
                <a:cs typeface="Arial" panose="020B0604020202020204" pitchFamily="34" charset="0"/>
              </a:rPr>
              <a:t>, May 15, 2025. </a:t>
            </a:r>
            <a:r>
              <a:rPr lang="en-GB" u="sng" dirty="0">
                <a:latin typeface="Arial" panose="020B0604020202020204" pitchFamily="34" charset="0"/>
                <a:cs typeface="Arial" panose="020B0604020202020204" pitchFamily="34" charset="0"/>
                <a:hlinkClick r:id="rId3"/>
              </a:rPr>
              <a:t>https://www.gov.uk/government/statistics/fraud-and-error-in-the-benefit-system-financial-year-2024-to-2025-estimates/fraud-and-error-in-the-benefit-system-financial-year-ending-fye-2025</a:t>
            </a:r>
            <a:r>
              <a:rPr lang="en-GB" dirty="0">
                <a:latin typeface="Arial" panose="020B0604020202020204" pitchFamily="34" charset="0"/>
                <a:cs typeface="Arial" panose="020B0604020202020204" pitchFamily="34" charset="0"/>
              </a:rPr>
              <a:t> [Accessed on 20/10/2025]</a:t>
            </a:r>
          </a:p>
          <a:p>
            <a:r>
              <a:rPr lang="en-GB" dirty="0">
                <a:latin typeface="Arial" panose="020B0604020202020204" pitchFamily="34" charset="0"/>
                <a:cs typeface="Arial" panose="020B0604020202020204" pitchFamily="34" charset="0"/>
              </a:rPr>
              <a:t>[3] </a:t>
            </a:r>
            <a:r>
              <a:rPr lang="en-GB" dirty="0" err="1">
                <a:latin typeface="Arial" panose="020B0604020202020204" pitchFamily="34" charset="0"/>
                <a:cs typeface="Arial" panose="020B0604020202020204" pitchFamily="34" charset="0"/>
              </a:rPr>
              <a:t>Jáñez</a:t>
            </a:r>
            <a:r>
              <a:rPr lang="en-GB" dirty="0">
                <a:latin typeface="Arial" panose="020B0604020202020204" pitchFamily="34" charset="0"/>
                <a:cs typeface="Arial" panose="020B0604020202020204" pitchFamily="34" charset="0"/>
              </a:rPr>
              <a:t>-Martino, F., </a:t>
            </a:r>
            <a:r>
              <a:rPr lang="en-GB" dirty="0" err="1">
                <a:latin typeface="Arial" panose="020B0604020202020204" pitchFamily="34" charset="0"/>
                <a:cs typeface="Arial" panose="020B0604020202020204" pitchFamily="34" charset="0"/>
              </a:rPr>
              <a:t>Alaiz</a:t>
            </a:r>
            <a:r>
              <a:rPr lang="en-GB" dirty="0">
                <a:latin typeface="Arial" panose="020B0604020202020204" pitchFamily="34" charset="0"/>
                <a:cs typeface="Arial" panose="020B0604020202020204" pitchFamily="34" charset="0"/>
              </a:rPr>
              <a:t>-Rodríguez, R., González-Castro, V., Fidalgo, E. and Alegre, E. (2022). A review of spam email detection: analysis of spammer strategies and the dataset shift problem. </a:t>
            </a:r>
            <a:r>
              <a:rPr lang="en-GB" i="1" dirty="0">
                <a:latin typeface="Arial" panose="020B0604020202020204" pitchFamily="34" charset="0"/>
                <a:cs typeface="Arial" panose="020B0604020202020204" pitchFamily="34" charset="0"/>
              </a:rPr>
              <a:t>Artificial Intelligence Review</a:t>
            </a:r>
            <a:r>
              <a:rPr lang="en-GB" dirty="0">
                <a:latin typeface="Arial" panose="020B0604020202020204" pitchFamily="34" charset="0"/>
                <a:cs typeface="Arial" panose="020B0604020202020204" pitchFamily="34" charset="0"/>
              </a:rPr>
              <a:t>, 56.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://doi.org/10.1007/s10462-022-10195-4.</a:t>
            </a:r>
          </a:p>
          <a:p>
            <a:r>
              <a:rPr lang="en-GB" dirty="0">
                <a:latin typeface="Arial" panose="020B0604020202020204" pitchFamily="34" charset="0"/>
                <a:cs typeface="Arial" panose="020B0604020202020204" pitchFamily="34" charset="0"/>
              </a:rPr>
              <a:t>[4] Almeida, T.A., Hidalgo, J.M.G. and </a:t>
            </a:r>
            <a:r>
              <a:rPr lang="en-GB" dirty="0" err="1">
                <a:latin typeface="Arial" panose="020B0604020202020204" pitchFamily="34" charset="0"/>
                <a:cs typeface="Arial" panose="020B0604020202020204" pitchFamily="34" charset="0"/>
              </a:rPr>
              <a:t>Yamakami</a:t>
            </a:r>
            <a:r>
              <a:rPr lang="en-GB" dirty="0">
                <a:latin typeface="Arial" panose="020B0604020202020204" pitchFamily="34" charset="0"/>
                <a:cs typeface="Arial" panose="020B0604020202020204" pitchFamily="34" charset="0"/>
              </a:rPr>
              <a:t>, A. (2011). Contributions to the study of SMS spam filtering. </a:t>
            </a:r>
            <a:r>
              <a:rPr lang="en-GB" i="1" dirty="0">
                <a:latin typeface="Arial" panose="020B0604020202020204" pitchFamily="34" charset="0"/>
                <a:cs typeface="Arial" panose="020B0604020202020204" pitchFamily="34" charset="0"/>
              </a:rPr>
              <a:t>Proceedings of the 11th ACM symposium on Document engineering - </a:t>
            </a:r>
            <a:r>
              <a:rPr lang="en-GB" i="1" dirty="0" err="1">
                <a:latin typeface="Arial" panose="020B0604020202020204" pitchFamily="34" charset="0"/>
                <a:cs typeface="Arial" panose="020B0604020202020204" pitchFamily="34" charset="0"/>
              </a:rPr>
              <a:t>DocEng</a:t>
            </a:r>
            <a:r>
              <a:rPr lang="en-GB" i="1" dirty="0">
                <a:latin typeface="Arial" panose="020B0604020202020204" pitchFamily="34" charset="0"/>
                <a:cs typeface="Arial" panose="020B0604020202020204" pitchFamily="34" charset="0"/>
              </a:rPr>
              <a:t> ’11</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://doi.org/10.1145/2034691.2034742.</a:t>
            </a:r>
          </a:p>
          <a:p>
            <a:r>
              <a:rPr lang="en-GB" dirty="0">
                <a:latin typeface="Arial" panose="020B0604020202020204" pitchFamily="34" charset="0"/>
                <a:cs typeface="Arial" panose="020B0604020202020204" pitchFamily="34" charset="0"/>
              </a:rPr>
              <a:t>[5] R. Al-Haddad, F. Sahwan, A. </a:t>
            </a:r>
            <a:r>
              <a:rPr lang="en-GB" dirty="0" err="1">
                <a:latin typeface="Arial" panose="020B0604020202020204" pitchFamily="34" charset="0"/>
                <a:cs typeface="Arial" panose="020B0604020202020204" pitchFamily="34" charset="0"/>
              </a:rPr>
              <a:t>Aboalmakarem</a:t>
            </a:r>
            <a:r>
              <a:rPr lang="en-GB" dirty="0">
                <a:latin typeface="Arial" panose="020B0604020202020204" pitchFamily="34" charset="0"/>
                <a:cs typeface="Arial" panose="020B0604020202020204" pitchFamily="34" charset="0"/>
              </a:rPr>
              <a:t>, G. Latif, and Y. M. </a:t>
            </a:r>
            <a:r>
              <a:rPr lang="en-GB" dirty="0" err="1">
                <a:latin typeface="Arial" panose="020B0604020202020204" pitchFamily="34" charset="0"/>
                <a:cs typeface="Arial" panose="020B0604020202020204" pitchFamily="34" charset="0"/>
              </a:rPr>
              <a:t>Alufaisan</a:t>
            </a:r>
            <a:r>
              <a:rPr lang="en-GB" dirty="0">
                <a:latin typeface="Arial" panose="020B0604020202020204" pitchFamily="34" charset="0"/>
                <a:cs typeface="Arial" panose="020B0604020202020204" pitchFamily="34" charset="0"/>
              </a:rPr>
              <a:t>, “Email text analysis for fraud detection through machine learning techniques,” </a:t>
            </a:r>
            <a:r>
              <a:rPr lang="en-GB" i="1" dirty="0">
                <a:latin typeface="Arial" panose="020B0604020202020204" pitchFamily="34" charset="0"/>
                <a:cs typeface="Arial" panose="020B0604020202020204" pitchFamily="34" charset="0"/>
              </a:rPr>
              <a:t>3rd Smart Cities Symposium (SCS 2020)</a:t>
            </a:r>
            <a:r>
              <a:rPr lang="en-GB" dirty="0">
                <a:latin typeface="Arial" panose="020B0604020202020204" pitchFamily="34" charset="0"/>
                <a:cs typeface="Arial" panose="020B0604020202020204" pitchFamily="34" charset="0"/>
              </a:rPr>
              <a:t>, 2021, </a:t>
            </a:r>
            <a:r>
              <a:rPr lang="en-GB" dirty="0" err="1">
                <a:latin typeface="Arial" panose="020B0604020202020204" pitchFamily="34" charset="0"/>
                <a:cs typeface="Arial" panose="020B0604020202020204" pitchFamily="34" charset="0"/>
              </a:rPr>
              <a:t>doi</a:t>
            </a:r>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hlinkClick r:id="rId4"/>
              </a:rPr>
              <a:t>https://doi.org/10.1049/icp.2021.0909</a:t>
            </a:r>
            <a:r>
              <a:rPr lang="en-GB" dirty="0">
                <a:latin typeface="Arial" panose="020B0604020202020204" pitchFamily="34" charset="0"/>
                <a:cs typeface="Arial" panose="020B0604020202020204" pitchFamily="34" charset="0"/>
              </a:rPr>
              <a:t>.</a:t>
            </a:r>
          </a:p>
          <a:p>
            <a:r>
              <a:rPr lang="en-GB" dirty="0"/>
              <a:t>[6</a:t>
            </a:r>
            <a:r>
              <a:rPr lang="en-GB" dirty="0">
                <a:latin typeface="Arial" panose="020B0604020202020204" pitchFamily="34" charset="0"/>
                <a:cs typeface="Arial" panose="020B0604020202020204" pitchFamily="34" charset="0"/>
              </a:rPr>
              <a:t>] L. Á. Redondo-Gutierrez, F. </a:t>
            </a:r>
            <a:r>
              <a:rPr lang="en-GB" dirty="0" err="1">
                <a:latin typeface="Arial" panose="020B0604020202020204" pitchFamily="34" charset="0"/>
                <a:cs typeface="Arial" panose="020B0604020202020204" pitchFamily="34" charset="0"/>
              </a:rPr>
              <a:t>Jáñez</a:t>
            </a:r>
            <a:r>
              <a:rPr lang="en-GB" dirty="0">
                <a:latin typeface="Arial" panose="020B0604020202020204" pitchFamily="34" charset="0"/>
                <a:cs typeface="Arial" panose="020B0604020202020204" pitchFamily="34" charset="0"/>
              </a:rPr>
              <a:t>-Martino, E. Fidalgo, E. Alegre, V. González-Castro, and R. </a:t>
            </a:r>
            <a:r>
              <a:rPr lang="en-GB" dirty="0" err="1">
                <a:latin typeface="Arial" panose="020B0604020202020204" pitchFamily="34" charset="0"/>
                <a:cs typeface="Arial" panose="020B0604020202020204" pitchFamily="34" charset="0"/>
              </a:rPr>
              <a:t>Alaiz</a:t>
            </a:r>
            <a:r>
              <a:rPr lang="en-GB" dirty="0">
                <a:latin typeface="Arial" panose="020B0604020202020204" pitchFamily="34" charset="0"/>
                <a:cs typeface="Arial" panose="020B0604020202020204" pitchFamily="34" charset="0"/>
              </a:rPr>
              <a:t>-Rodríguez, “Detecting malware using text documents extracted from spam email through machine learning,” in </a:t>
            </a:r>
            <a:r>
              <a:rPr lang="en-GB" i="1" dirty="0">
                <a:latin typeface="Arial" panose="020B0604020202020204" pitchFamily="34" charset="0"/>
                <a:cs typeface="Arial" panose="020B0604020202020204" pitchFamily="34" charset="0"/>
              </a:rPr>
              <a:t>Proceedings of the 22nd ACM Symposium on Document Engineering</a:t>
            </a:r>
            <a:r>
              <a:rPr lang="en-GB" dirty="0">
                <a:latin typeface="Arial" panose="020B0604020202020204" pitchFamily="34" charset="0"/>
                <a:cs typeface="Arial" panose="020B0604020202020204" pitchFamily="34" charset="0"/>
              </a:rPr>
              <a:t>, New York, NY, USA: ACM, 2022, pp. 1–4. </a:t>
            </a:r>
            <a:r>
              <a:rPr lang="en-GB" dirty="0" err="1">
                <a:latin typeface="Arial" panose="020B0604020202020204" pitchFamily="34" charset="0"/>
                <a:cs typeface="Arial" panose="020B0604020202020204" pitchFamily="34" charset="0"/>
              </a:rPr>
              <a:t>doi</a:t>
            </a:r>
            <a:r>
              <a:rPr lang="en-GB" dirty="0">
                <a:latin typeface="Arial" panose="020B0604020202020204" pitchFamily="34" charset="0"/>
                <a:cs typeface="Arial" panose="020B0604020202020204" pitchFamily="34" charset="0"/>
              </a:rPr>
              <a:t>: 10.1145/3558100.3563854</a:t>
            </a:r>
            <a:r>
              <a:rPr lang="en-GB" dirty="0"/>
              <a:t>.</a:t>
            </a:r>
          </a:p>
          <a:p>
            <a:r>
              <a:rPr lang="en-GB" dirty="0">
                <a:latin typeface="Arial" panose="020B0604020202020204" pitchFamily="34" charset="0"/>
                <a:cs typeface="Arial" panose="020B0604020202020204" pitchFamily="34" charset="0"/>
              </a:rPr>
              <a:t>[7] T. A. Almeida and A. </a:t>
            </a:r>
            <a:r>
              <a:rPr lang="en-GB" dirty="0" err="1">
                <a:latin typeface="Arial" panose="020B0604020202020204" pitchFamily="34" charset="0"/>
                <a:cs typeface="Arial" panose="020B0604020202020204" pitchFamily="34" charset="0"/>
              </a:rPr>
              <a:t>Yamakami</a:t>
            </a:r>
            <a:r>
              <a:rPr lang="en-GB" dirty="0">
                <a:latin typeface="Arial" panose="020B0604020202020204" pitchFamily="34" charset="0"/>
                <a:cs typeface="Arial" panose="020B0604020202020204" pitchFamily="34" charset="0"/>
              </a:rPr>
              <a:t>, “Facing the spammers: A very effective approach to avoid junk e-mails,” </a:t>
            </a:r>
            <a:r>
              <a:rPr lang="en-GB" i="1" dirty="0">
                <a:latin typeface="Arial" panose="020B0604020202020204" pitchFamily="34" charset="0"/>
                <a:cs typeface="Arial" panose="020B0604020202020204" pitchFamily="34" charset="0"/>
              </a:rPr>
              <a:t>Expert systems with applications</a:t>
            </a:r>
            <a:r>
              <a:rPr lang="en-GB" dirty="0">
                <a:latin typeface="Arial" panose="020B0604020202020204" pitchFamily="34" charset="0"/>
                <a:cs typeface="Arial" panose="020B0604020202020204" pitchFamily="34" charset="0"/>
              </a:rPr>
              <a:t>, vol. 39, no. 7, pp. 6557–6561, 2012, </a:t>
            </a:r>
            <a:r>
              <a:rPr lang="en-GB" dirty="0" err="1">
                <a:latin typeface="Arial" panose="020B0604020202020204" pitchFamily="34" charset="0"/>
                <a:cs typeface="Arial" panose="020B0604020202020204" pitchFamily="34" charset="0"/>
              </a:rPr>
              <a:t>doi</a:t>
            </a:r>
            <a:r>
              <a:rPr lang="en-GB" dirty="0">
                <a:latin typeface="Arial" panose="020B0604020202020204" pitchFamily="34" charset="0"/>
                <a:cs typeface="Arial" panose="020B0604020202020204" pitchFamily="34" charset="0"/>
              </a:rPr>
              <a:t>: 10.1016/j.eswa.2011.12.049.</a:t>
            </a:r>
          </a:p>
          <a:p>
            <a:r>
              <a:rPr lang="en-GB" dirty="0">
                <a:latin typeface="Arial" panose="020B0604020202020204" pitchFamily="34" charset="0"/>
                <a:cs typeface="Arial" panose="020B0604020202020204" pitchFamily="34" charset="0"/>
              </a:rPr>
              <a:t>[8] S. O. Olatunji, “Improved email spam detection model based on support vector machines,” </a:t>
            </a:r>
            <a:r>
              <a:rPr lang="en-GB" i="1" dirty="0">
                <a:latin typeface="Arial" panose="020B0604020202020204" pitchFamily="34" charset="0"/>
                <a:cs typeface="Arial" panose="020B0604020202020204" pitchFamily="34" charset="0"/>
              </a:rPr>
              <a:t>Neural computing &amp; applications</a:t>
            </a:r>
            <a:r>
              <a:rPr lang="en-GB" dirty="0">
                <a:latin typeface="Arial" panose="020B0604020202020204" pitchFamily="34" charset="0"/>
                <a:cs typeface="Arial" panose="020B0604020202020204" pitchFamily="34" charset="0"/>
              </a:rPr>
              <a:t>, vol. 31, no. 3, pp. 691–699, 2019, </a:t>
            </a:r>
            <a:r>
              <a:rPr lang="en-GB" dirty="0" err="1">
                <a:latin typeface="Arial" panose="020B0604020202020204" pitchFamily="34" charset="0"/>
                <a:cs typeface="Arial" panose="020B0604020202020204" pitchFamily="34" charset="0"/>
              </a:rPr>
              <a:t>doi</a:t>
            </a:r>
            <a:r>
              <a:rPr lang="en-GB" dirty="0">
                <a:latin typeface="Arial" panose="020B0604020202020204" pitchFamily="34" charset="0"/>
                <a:cs typeface="Arial" panose="020B0604020202020204" pitchFamily="34" charset="0"/>
              </a:rPr>
              <a:t>: 10.1007/s00521-017-3100-y.</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06852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Damask</Template>
  <TotalTime>1081</TotalTime>
  <Words>1155</Words>
  <Application>Microsoft Office PowerPoint</Application>
  <PresentationFormat>Widescreen</PresentationFormat>
  <Paragraphs>107</Paragraphs>
  <Slides>15</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Bookman Old Style</vt:lpstr>
      <vt:lpstr>Rockwell</vt:lpstr>
      <vt:lpstr>Damask</vt:lpstr>
      <vt:lpstr>Fraud Detection in HMRC Emails</vt:lpstr>
      <vt:lpstr>Content</vt:lpstr>
      <vt:lpstr>Introduction</vt:lpstr>
      <vt:lpstr>Literature review findings </vt:lpstr>
      <vt:lpstr>Project Overview and Summary</vt:lpstr>
      <vt:lpstr>Motivation</vt:lpstr>
      <vt:lpstr>Aims and Objective</vt:lpstr>
      <vt:lpstr>Methodology</vt:lpstr>
      <vt:lpstr>Project Design </vt:lpstr>
      <vt:lpstr> Gantt Chart </vt:lpstr>
      <vt:lpstr>Experimental setup and tools </vt:lpstr>
      <vt:lpstr>Risks, Ethics and Limitation </vt:lpstr>
      <vt:lpstr>Deliverables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Andreea Georgiana Ruse (2108815)</dc:creator>
  <cp:lastModifiedBy>Andreea Georgiana Ruse (2108815)</cp:lastModifiedBy>
  <cp:revision>2</cp:revision>
  <dcterms:created xsi:type="dcterms:W3CDTF">2026-01-20T05:53:16Z</dcterms:created>
  <dcterms:modified xsi:type="dcterms:W3CDTF">2026-02-02T02:44:38Z</dcterms:modified>
</cp:coreProperties>
</file>