
<file path=[Content_Types].xml><?xml version="1.0" encoding="utf-8"?>
<Types xmlns="http://schemas.openxmlformats.org/package/2006/content-types">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id="{5D2AE75B-73F8-7BE7-244B-223F5621F06C}">
          <p14:sldIdLst>
            <p14:sldId id="256"/>
          </p14:sldIdLst>
        </p14:section>
        <p14:section name="Observe and understand" id="{A29C2138-79CC-D7ED-6906-0AF2703716E2}">
          <p14:sldIdLst>
            <p14:sldId id="257"/>
            <p14:sldId id="258"/>
          </p14:sldIdLst>
        </p14:section>
        <p14:section name="Apply and act" id="{E2650941-A80D-C0DC-6BB7-F2D7FCC45E78}">
          <p14:sldIdLst>
            <p14:sldId id="259"/>
            <p14:sldId id="260"/>
            <p14:sldId id="261"/>
          </p14:sldIdLst>
        </p14:section>
        <p14:section name="Evaluate" id="{F048D02F-8001-44E3-1A7A-9A6C4AC107FC}">
          <p14:sldIdLst>
            <p14:sldId id="262"/>
            <p14:sldId id="263"/>
            <p14:sldId id="264"/>
            <p14:sldId id="26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71795" autoAdjust="0"/>
  </p:normalViewPr>
  <p:slideViewPr>
    <p:cSldViewPr snapToGrid="0" snapToObjects="1">
      <p:cViewPr varScale="1">
        <p:scale>
          <a:sx n="60" d="100"/>
          <a:sy n="60" d="100"/>
        </p:scale>
        <p:origin x="146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 I'm [name], and my presentation focuses on Shona, a three-year-old who has recently joined the nursery.</a:t>
            </a:r>
            <a:endParaRPr lang="en-US" dirty="0"/>
          </a:p>
          <a:p>
            <a:r>
              <a:rPr dirty="0"/>
              <a:t>I will use Bowlby's attachment theory to help me understand what I am seeing, how I would respond, and how I would review my support. I will also consider what Bowlby's theory cannot tell me, because I would not want to make assumptions about Shona from one </a:t>
            </a:r>
            <a:r>
              <a:rPr dirty="0" err="1"/>
              <a:t>behaviour</a:t>
            </a:r>
            <a:r>
              <a:rPr dirty="0"/>
              <a:t> alone.</a:t>
            </a:r>
            <a:endParaRPr lang="en-US" dirty="0"/>
          </a:p>
          <a:p>
            <a:endParaRPr dirty="0"/>
          </a:p>
          <a:p>
            <a:r>
              <a:rPr dirty="0"/>
              <a:t>I'll begin with what I actually know about her.</a:t>
            </a:r>
            <a:endParaRPr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The first thing I would do is separate what I know from what I think.</a:t>
            </a:r>
            <a:endParaRPr dirty="0"/>
          </a:p>
          <a:p>
            <a:r>
              <a:rPr lang="en-US"/>
              <a:t>The scenario tells me that Shona becomes anxious when her carers leave, has limited verbal communication, and finds group play difficult. These are the starting observations.</a:t>
            </a:r>
            <a:endParaRPr lang="en-US"/>
          </a:p>
          <a:p>
            <a:r>
              <a:rPr sz="1200">
                <a:latin typeface="Times New Roman" panose="02020603050405020304" pitchFamily="18" charset="0"/>
                <a:cs typeface="Times New Roman" panose="02020603050405020304" pitchFamily="18" charset="0"/>
              </a:rPr>
              <a:t>Before </a:t>
            </a:r>
            <a:r>
              <a:rPr sz="1200" dirty="0">
                <a:latin typeface="Times New Roman" panose="02020603050405020304" pitchFamily="18" charset="0"/>
                <a:cs typeface="Times New Roman" panose="02020603050405020304" pitchFamily="18" charset="0"/>
              </a:rPr>
              <a:t>deciding what they mean, I would observe more closely. I would look at when her distress begins, how long it lasts, what helps her settle, and whether she seeks a particular adult. I would also observe how she communicates through gesture, pointing, eye contact or other responses, and how she behaves around other children.</a:t>
            </a:r>
            <a:endParaRPr sz="1200" dirty="0">
              <a:latin typeface="Times New Roman" panose="02020603050405020304" pitchFamily="18" charset="0"/>
              <a:cs typeface="Times New Roman" panose="02020603050405020304" pitchFamily="18" charset="0"/>
            </a:endParaRPr>
          </a:p>
          <a:p>
            <a:r>
              <a:rPr sz="1200" dirty="0">
                <a:latin typeface="Times New Roman" panose="02020603050405020304" pitchFamily="18" charset="0"/>
                <a:cs typeface="Times New Roman" panose="02020603050405020304" pitchFamily="18" charset="0"/>
              </a:rPr>
              <a:t>This matters because the </a:t>
            </a:r>
            <a:r>
              <a:rPr sz="1200" dirty="0" err="1">
                <a:latin typeface="Times New Roman" panose="02020603050405020304" pitchFamily="18" charset="0"/>
                <a:cs typeface="Times New Roman" panose="02020603050405020304" pitchFamily="18" charset="0"/>
              </a:rPr>
              <a:t>behaviour</a:t>
            </a:r>
            <a:r>
              <a:rPr sz="1200" dirty="0">
                <a:latin typeface="Times New Roman" panose="02020603050405020304" pitchFamily="18" charset="0"/>
                <a:cs typeface="Times New Roman" panose="02020603050405020304" pitchFamily="18" charset="0"/>
              </a:rPr>
              <a:t> tells me what is happening, but it does not tell me why it is happening.</a:t>
            </a:r>
            <a:endParaRPr sz="1200" dirty="0">
              <a:latin typeface="Times New Roman" panose="02020603050405020304" pitchFamily="18" charset="0"/>
              <a:cs typeface="Times New Roman" panose="02020603050405020304" pitchFamily="18" charset="0"/>
            </a:endParaRPr>
          </a:p>
          <a:p>
            <a:r>
              <a:rPr sz="1200" dirty="0">
                <a:latin typeface="Times New Roman" panose="02020603050405020304" pitchFamily="18" charset="0"/>
                <a:cs typeface="Times New Roman" panose="02020603050405020304" pitchFamily="18" charset="0"/>
              </a:rPr>
              <a:t>I would not assume that Shona has an insecure attachment, a developmental difficulty, or a particular family history. I simply do not have that evidence.</a:t>
            </a:r>
            <a:endParaRPr sz="1200" dirty="0">
              <a:latin typeface="Times New Roman" panose="02020603050405020304" pitchFamily="18" charset="0"/>
              <a:cs typeface="Times New Roman" panose="02020603050405020304" pitchFamily="18" charset="0"/>
            </a:endParaRPr>
          </a:p>
          <a:p>
            <a:r>
              <a:rPr sz="1200" dirty="0">
                <a:latin typeface="Times New Roman" panose="02020603050405020304" pitchFamily="18" charset="0"/>
                <a:cs typeface="Times New Roman" panose="02020603050405020304" pitchFamily="18" charset="0"/>
              </a:rPr>
              <a:t>So, once I have identified what I can actually observe, the next question is: what psychological framework could help me make sense of the separation distress?</a:t>
            </a:r>
            <a:endParaRPr sz="1200" dirty="0">
              <a:latin typeface="Times New Roman" panose="02020603050405020304" pitchFamily="18" charset="0"/>
              <a:cs typeface="Times New Roman" panose="02020603050405020304" pitchFamily="18" charset="0"/>
            </a:endParaRPr>
          </a:p>
          <a:p>
            <a:r>
              <a:rPr sz="1200" dirty="0">
                <a:latin typeface="Times New Roman" panose="02020603050405020304" pitchFamily="18" charset="0"/>
                <a:cs typeface="Times New Roman" panose="02020603050405020304" pitchFamily="18" charset="0"/>
              </a:rPr>
              <a:t>That is where Bowlby becomes useful.</a:t>
            </a:r>
            <a:endParaRPr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Bowlby's attachment theory gives me a way of thinking about relationships between children and familiar caregivers.</a:t>
            </a:r>
            <a:endParaRPr dirty="0"/>
          </a:p>
          <a:p>
            <a:r>
              <a:rPr dirty="0"/>
              <a:t>A central idea is that children seek comfort and protection from important caregivers, particularly when they feel uncertain or distressed. When a child feels secure, the caregiver can also provide a secure base from which the child can explore.</a:t>
            </a:r>
            <a:endParaRPr dirty="0"/>
          </a:p>
          <a:p>
            <a:r>
              <a:rPr dirty="0"/>
              <a:t>This connects quite directly to Shona because her strongest difficulty in the scenario is what happens when her carers leave. Separation can increase a child's need for reassurance and closeness.</a:t>
            </a:r>
            <a:endParaRPr dirty="0"/>
          </a:p>
          <a:p>
            <a:r>
              <a:rPr dirty="0"/>
              <a:t>So, when I see Shona becoming anxious, I would not immediately view this as difficult </a:t>
            </a:r>
            <a:r>
              <a:rPr dirty="0" err="1"/>
              <a:t>behaviour</a:t>
            </a:r>
            <a:r>
              <a:rPr dirty="0"/>
              <a:t> that needs to be stopped. Bowlby helps me consider that she may be communicating a need for reassurance while she adjusts to a new environment.</a:t>
            </a:r>
            <a:endParaRPr dirty="0"/>
          </a:p>
          <a:p>
            <a:r>
              <a:rPr dirty="0"/>
              <a:t>At the same time, I need to keep the theory in proportion. It gives me one framework for understanding her response. It does not give me a diagnosis or explain every part of her development.</a:t>
            </a:r>
            <a:endParaRPr dirty="0"/>
          </a:p>
          <a:p>
            <a:r>
              <a:rPr dirty="0"/>
              <a:t>With that in mind, I can now apply the theory more specifically to what happens at separation.</a:t>
            </a:r>
            <a:endParaRPr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When Shona's carers leave, I would first observe her response rather than simply trying to stop the crying or distress.</a:t>
            </a:r>
            <a:endParaRPr dirty="0"/>
          </a:p>
          <a:p>
            <a:r>
              <a:rPr dirty="0"/>
              <a:t>From Bowlby's perspective, separation from an important caregiver can activate attachment </a:t>
            </a:r>
            <a:r>
              <a:rPr dirty="0" err="1"/>
              <a:t>behaviour</a:t>
            </a:r>
            <a:r>
              <a:rPr dirty="0"/>
              <a:t>, such as seeking closeness and reassurance. This gives me a possible explanation for why the transition may be difficult for her.</a:t>
            </a:r>
            <a:endParaRPr dirty="0"/>
          </a:p>
          <a:p>
            <a:r>
              <a:rPr dirty="0"/>
              <a:t>My response would therefore be calm and predictable. I would greet her consistently, acknowledge that the separation is difficult, stay available to her, and support her towards an activity when she is ready.</a:t>
            </a:r>
            <a:endParaRPr dirty="0"/>
          </a:p>
          <a:p>
            <a:r>
              <a:rPr dirty="0"/>
              <a:t>This is also consistent with Development Matters, which </a:t>
            </a:r>
            <a:r>
              <a:rPr dirty="0" err="1"/>
              <a:t>emphasises</a:t>
            </a:r>
            <a:r>
              <a:rPr dirty="0"/>
              <a:t> warm, responsive care, predictable routines and the key-person approach.</a:t>
            </a:r>
            <a:endParaRPr dirty="0"/>
          </a:p>
          <a:p>
            <a:r>
              <a:rPr dirty="0"/>
              <a:t>I would then monitor what happens. I would look at the intensity of her distress, how long she takes to settle, which adult she turns to, and whether she is able to return to play.</a:t>
            </a:r>
            <a:endParaRPr dirty="0"/>
          </a:p>
          <a:p>
            <a:r>
              <a:rPr dirty="0"/>
              <a:t>Importantly, I would not use this observation to decide that Shona has a particular attachment pattern. Her distress may be understandable for a child who is new to the setting, and one </a:t>
            </a:r>
            <a:r>
              <a:rPr dirty="0" err="1"/>
              <a:t>behaviour</a:t>
            </a:r>
            <a:r>
              <a:rPr dirty="0"/>
              <a:t> is not enough to make that judgement.</a:t>
            </a:r>
            <a:endParaRPr dirty="0"/>
          </a:p>
          <a:p>
            <a:r>
              <a:rPr dirty="0"/>
              <a:t>This leads naturally to the practical question: if I want to make the nursery environment feel more predictable and secure, what would I actually do?</a:t>
            </a:r>
            <a:endParaRPr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My support would be built around four practical steps.</a:t>
            </a:r>
            <a:endParaRPr dirty="0"/>
          </a:p>
          <a:p>
            <a:r>
              <a:rPr dirty="0"/>
              <a:t>First, I would provide a consistent key person. This gives Shona a familiar and responsive adult she can turn to. I would describe this as providing a secure base within the nursery rather than claiming that the nursery has immediately created a new attachment relationship.</a:t>
            </a:r>
            <a:endParaRPr dirty="0"/>
          </a:p>
          <a:p>
            <a:r>
              <a:rPr dirty="0"/>
              <a:t>Second, I would make arrival as predictable as possible. The same greeting, a clear goodbye and a familiar routine could reduce uncertainty at the point when she is most distressed.</a:t>
            </a:r>
            <a:endParaRPr dirty="0"/>
          </a:p>
          <a:p>
            <a:r>
              <a:rPr dirty="0"/>
              <a:t>Third, I would respond sensitively. Rather than telling her to stop crying, I would acknowledge her feelings, stay calm and give her time to settle. Research on caregiver sensitivity supports the importance of responsive caregiving, although I would be careful not to suggest that a nursery practitioner replaces the child's carers.</a:t>
            </a:r>
            <a:endParaRPr dirty="0"/>
          </a:p>
          <a:p>
            <a:r>
              <a:rPr dirty="0"/>
              <a:t>Fourth, I would support gradual exploration. Once she is more settled, I would encourage her towards play while remaining available if she needs reassurance.</a:t>
            </a:r>
            <a:endParaRPr dirty="0"/>
          </a:p>
          <a:p>
            <a:r>
              <a:rPr dirty="0"/>
              <a:t>I would also work with her carers to find out what helps her at home and whether there are familiar routines we can maintain.</a:t>
            </a:r>
            <a:endParaRPr dirty="0"/>
          </a:p>
          <a:p>
            <a:r>
              <a:rPr dirty="0"/>
              <a:t>The important point is that these strategies are not just a list. Each one follows from the same idea: help Shona feel secure enough to begin exploring.</a:t>
            </a:r>
            <a:endParaRPr dirty="0"/>
          </a:p>
          <a:p>
            <a:r>
              <a:rPr dirty="0"/>
              <a:t>That takes me to the next part, which is how security could support her participation in play.</a:t>
            </a:r>
            <a:endParaRPr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Bowlby's secure-base idea is particularly helpful here. A child can move away to explore, return for reassurance, and then explore again.</a:t>
            </a:r>
            <a:endParaRPr dirty="0"/>
          </a:p>
          <a:p>
            <a:r>
              <a:rPr dirty="0"/>
              <a:t>For Shona, I would therefore avoid forcing her straight into group activities. I would first help her feel comfortable with the familiar adult, then encourage simple one-to-one play.</a:t>
            </a:r>
            <a:endParaRPr dirty="0"/>
          </a:p>
          <a:p>
            <a:r>
              <a:rPr dirty="0"/>
              <a:t>If that goes well, I could support her to play alongside one other child, then gradually introduce a small group. A larger group would come later if she appears ready.</a:t>
            </a:r>
            <a:endParaRPr dirty="0"/>
          </a:p>
          <a:p>
            <a:r>
              <a:rPr dirty="0"/>
              <a:t>I would watch her response at each stage rather than following a fixed timetable.</a:t>
            </a:r>
            <a:endParaRPr dirty="0"/>
          </a:p>
          <a:p>
            <a:r>
              <a:rPr dirty="0"/>
              <a:t>This is where I also need to </a:t>
            </a:r>
            <a:r>
              <a:rPr dirty="0" err="1"/>
              <a:t>recognise</a:t>
            </a:r>
            <a:r>
              <a:rPr dirty="0"/>
              <a:t> a limitation. Bowlby may help me understand how emotional security could support exploration, but it does not fully explain why Shona finds group play difficult. Peer interaction, communication, temperament and other developmental factors can also matter.</a:t>
            </a:r>
            <a:endParaRPr dirty="0"/>
          </a:p>
          <a:p>
            <a:r>
              <a:rPr dirty="0"/>
              <a:t>So I would use attachment theory to guide my support, but I would continue observing her communication and social development separately.</a:t>
            </a:r>
            <a:endParaRPr dirty="0"/>
          </a:p>
          <a:p>
            <a:r>
              <a:rPr dirty="0"/>
              <a:t>That wider view brings me to nature, nurture and individual differences.</a:t>
            </a:r>
            <a:endParaRPr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At this point I need to ask: what else could be shaping what I am seeing?</a:t>
            </a:r>
            <a:endParaRPr dirty="0"/>
          </a:p>
          <a:p>
            <a:r>
              <a:rPr dirty="0"/>
              <a:t>Rutter's work on nature and nurture is useful because it moves me away from a simple choice between biology and environment. Development is influenced by the interaction between individual characteristics and experience.</a:t>
            </a:r>
            <a:endParaRPr dirty="0"/>
          </a:p>
          <a:p>
            <a:r>
              <a:rPr dirty="0"/>
              <a:t>For Shona, individual influences could include temperament or ordinary differences in development. Environmental influences could include previous experiences, relationships, the transition into nursery, routines, and opportunities to communicate and play.</a:t>
            </a:r>
            <a:endParaRPr dirty="0"/>
          </a:p>
          <a:p>
            <a:r>
              <a:rPr dirty="0"/>
              <a:t>However, the scenario does not tell me which of these factors apply to Shona, so I would not invent a history for her.</a:t>
            </a:r>
            <a:endParaRPr dirty="0"/>
          </a:p>
          <a:p>
            <a:r>
              <a:rPr lang="en-US" dirty="0"/>
              <a:t>Instead, I would gather information from her carers, continue my observations, and consider how the child and the environment may be influencing each other.</a:t>
            </a:r>
            <a:endParaRPr lang="en-US" dirty="0"/>
          </a:p>
          <a:p>
            <a:r>
              <a:rPr lang="en-US" dirty="0"/>
              <a:t>The nursery environment is also one area where I can take practical action. I can provide calm routines, communication opportunities and supported chances to play.</a:t>
            </a:r>
            <a:endParaRPr lang="en-US" dirty="0"/>
          </a:p>
          <a:p>
            <a:r>
              <a:rPr dirty="0"/>
              <a:t>This wider view also helps me judge the theory more critically.</a:t>
            </a:r>
            <a:endParaRPr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Bowlby is useful to me in several areas: understanding separation distress, thinking about emotional security, </a:t>
            </a:r>
            <a:r>
              <a:rPr lang="en-US" dirty="0" err="1"/>
              <a:t>recognising</a:t>
            </a:r>
            <a:r>
              <a:rPr lang="en-US" dirty="0"/>
              <a:t> the importance of responsive relationships, and using the secure-base idea to support exploration.</a:t>
            </a:r>
            <a:endParaRPr lang="en-US" dirty="0"/>
          </a:p>
          <a:p>
            <a:r>
              <a:rPr lang="en-US" dirty="0"/>
              <a:t>However, there are clear limits.</a:t>
            </a:r>
            <a:endParaRPr lang="en-US" dirty="0"/>
          </a:p>
          <a:p>
            <a:r>
              <a:rPr lang="en-US" dirty="0"/>
              <a:t>Bowlby does not fully explain Shona's language development, cognitive development, all aspects of peer interaction, biological differences, or the wider cultural and environmental context.</a:t>
            </a:r>
            <a:endParaRPr lang="en-US" dirty="0"/>
          </a:p>
          <a:p>
            <a:r>
              <a:rPr lang="en-US" dirty="0"/>
              <a:t>There is also a risk of overinterpreting </a:t>
            </a:r>
            <a:r>
              <a:rPr lang="en-US" dirty="0" err="1"/>
              <a:t>behaviour</a:t>
            </a:r>
            <a:r>
              <a:rPr lang="en-US" dirty="0"/>
              <a:t>. If I explained every tear or every difficulty through attachment, I could end up labelling Shona instead of understanding her as an individual.</a:t>
            </a:r>
            <a:endParaRPr lang="en-US" dirty="0"/>
          </a:p>
          <a:p>
            <a:r>
              <a:rPr dirty="0"/>
              <a:t>Research also shows that attachment is not completely fixed. This supports my decision not to treat one observation as a permanent description of the child.</a:t>
            </a:r>
            <a:endParaRPr lang="en-US" dirty="0"/>
          </a:p>
          <a:p>
            <a:endParaRPr lang="en-US" dirty="0"/>
          </a:p>
          <a:p>
            <a:r>
              <a:rPr dirty="0"/>
              <a:t>Culture and family context also matter. I would therefore talk with her carers and avoid assuming that my own expectations about separation or relationships are universal.</a:t>
            </a:r>
            <a:endParaRPr lang="en-US" dirty="0"/>
          </a:p>
          <a:p>
            <a:endParaRPr lang="en-US" dirty="0"/>
          </a:p>
          <a:p>
            <a:r>
              <a:rPr dirty="0"/>
              <a:t>So the critical point is that Bowlby is useful, but it works best as one framework within professional observation and judgement.</a:t>
            </a:r>
            <a:endParaRPr lang="en-US" dirty="0"/>
          </a:p>
          <a:p>
            <a:endParaRPr lang="en-US" dirty="0"/>
          </a:p>
          <a:p>
            <a:r>
              <a:rPr dirty="0"/>
              <a:t>That leads to my final point: how I would bring all of this together in practice.</a:t>
            </a:r>
            <a:endParaRPr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Putting everything together, my approach would follow a simple cycle: observe, understand, support, monitor and review.</a:t>
            </a:r>
            <a:endParaRPr lang="en-US" dirty="0"/>
          </a:p>
          <a:p>
            <a:r>
              <a:rPr dirty="0"/>
              <a:t>I would begin by observing Shona without labelling her. I would then use Bowlby's theory to help me understand her separation distress and the possible importance of consistent, responsive relationships.</a:t>
            </a:r>
            <a:endParaRPr lang="en-US" dirty="0"/>
          </a:p>
          <a:p>
            <a:r>
              <a:rPr dirty="0"/>
              <a:t>In practice, I would provide a consistent key person, predictable arrival routines, calm reassurance and gradual opportunities for exploration. I would work with her carers rather than making decisions based only on what I see in the nursery.</a:t>
            </a:r>
            <a:endParaRPr lang="en-US" dirty="0"/>
          </a:p>
          <a:p>
            <a:r>
              <a:rPr dirty="0"/>
              <a:t>I would monitor her settling, communication and play, and review whether the support is actually helping. If concerns about her communication or social participation continued, I would share my observations with the appropriate senior staff and follow the nursery's procedures, rather than attempting to diagnose the problem myself.</a:t>
            </a:r>
            <a:endParaRPr lang="en-US" dirty="0"/>
          </a:p>
          <a:p>
            <a:r>
              <a:rPr dirty="0"/>
              <a:t>This also connects with the four areas of wellbeing in the scenario: emotional wellbeing through predictable support, social wellbeing through supported participation, cognitive wellbeing through accessible play and communication, and physical wellbeing through settled routines and active play.</a:t>
            </a:r>
            <a:endParaRPr lang="en-US" dirty="0"/>
          </a:p>
          <a:p>
            <a:r>
              <a:rPr lang="en-US"/>
              <a:t>Overall, Bowlby informs my practice, but it does not determine my judgement. My responsibility is to keep observing Shona as an individual and adapt my support to what the evidence shows.</a:t>
            </a:r>
            <a:endParaRPr lang="en-US"/>
          </a:p>
          <a:p>
            <a:r>
              <a:rPr lang="en-US"/>
              <a:t>Thank you. I'm happy to take any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These are the sources I used to support the presentation. I'm happy to take any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LIGHT">
    <p:bg>
      <p:bgPr>
        <a:solidFill>
          <a:schemeClr val="bg1"/>
        </a:solid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rtlCol="0"/>
          <a:lstStyle>
            <a:lvl1pPr marL="0" indent="0" algn="l">
              <a:buNone/>
              <a:defRPr lang="en-US" sz="2800" b="1" dirty="0">
                <a:solidFill>
                  <a:schemeClr val="tx2"/>
                </a:solidFill>
              </a:defRPr>
            </a:lvl1pPr>
          </a:lstStyle>
          <a:p>
            <a:pPr marL="0" indent="0" algn="l">
              <a:buNone/>
            </a:pPr>
            <a:endParaRPr lang="en-US" sz="2800" dirty="0"/>
          </a:p>
        </p:txBody>
      </p:sp>
      <p:sp>
        <p:nvSpPr>
          <p:cNvPr id="25"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ARK">
    <p:bg>
      <p:bgPr>
        <a:solidFill>
          <a:schemeClr val="tx2"/>
        </a:solid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rtlCol="0"/>
          <a:lstStyle>
            <a:lvl1pPr marL="0" indent="0" algn="l">
              <a:buNone/>
              <a:defRPr lang="en-US" sz="2800" b="1" dirty="0">
                <a:solidFill>
                  <a:schemeClr val="bg1"/>
                </a:solidFill>
              </a:defRPr>
            </a:lvl1pPr>
          </a:lstStyle>
          <a:p>
            <a:pPr marL="0" indent="0" algn="l">
              <a:buNone/>
            </a:pPr>
            <a:endParaRPr lang="en-US" sz="2800" dirty="0"/>
          </a:p>
        </p:txBody>
      </p:sp>
      <p:sp>
        <p:nvSpPr>
          <p:cNvPr id="25"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4"/>
                </a:solidFill>
              </a:defRPr>
            </a:lvl1pPr>
          </a:lstStyle>
          <a:p>
            <a:pPr algn="l"/>
            <a:fld id="{F7021451-1387-4CA6-816F-3879F97B5CBC}" type="slidenum">
              <a:rPr lang="en-US" b="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48640" y="640080"/>
            <a:ext cx="5120640" cy="731520"/>
          </a:xfrm>
          <a:prstGeom prst="rect">
            <a:avLst/>
          </a:prstGeom>
          <a:noFill/>
        </p:spPr>
        <p:txBody>
          <a:bodyPr wrap="square" lIns="0" tIns="0" rIns="0" bIns="0" rtlCol="0" anchor="ctr"/>
          <a:lstStyle/>
          <a:p>
            <a:pPr marL="0" indent="0">
              <a:buNone/>
            </a:pPr>
            <a:r>
              <a:rPr lang="en-US" sz="4000" b="1" dirty="0">
                <a:solidFill>
                  <a:schemeClr val="bg1"/>
                </a:solidFill>
                <a:latin typeface="Cambria" panose="02040503050406030204" pitchFamily="34" charset="0"/>
                <a:ea typeface="Cambria" panose="02040503050406030204" pitchFamily="34" charset="-122"/>
                <a:cs typeface="Cambria" panose="02040503050406030204" pitchFamily="34" charset="-120"/>
              </a:rPr>
              <a:t>Understanding Shona</a:t>
            </a:r>
            <a:endParaRPr lang="en-US" sz="4000" dirty="0"/>
          </a:p>
        </p:txBody>
      </p:sp>
      <p:sp>
        <p:nvSpPr>
          <p:cNvPr id="3" name="Text 1"/>
          <p:cNvSpPr txBox="1"/>
          <p:nvPr/>
        </p:nvSpPr>
        <p:spPr>
          <a:xfrm>
            <a:off x="548640" y="1417320"/>
            <a:ext cx="4937760" cy="822960"/>
          </a:xfrm>
          <a:prstGeom prst="rect">
            <a:avLst/>
          </a:prstGeom>
          <a:noFill/>
        </p:spPr>
        <p:txBody>
          <a:bodyPr wrap="square" lIns="0" tIns="0" rIns="0" bIns="0" rtlCol="0" anchor="t"/>
          <a:lstStyle/>
          <a:p>
            <a:pPr marL="0" indent="0">
              <a:buNone/>
            </a:pPr>
            <a:r>
              <a:rPr lang="en-US" sz="1800" dirty="0">
                <a:solidFill>
                  <a:schemeClr val="accent4"/>
                </a:solidFill>
              </a:rPr>
              <a:t>How I would use Bowlby's attachment theory to support a three-year-old in nursery</a:t>
            </a:r>
            <a:endParaRPr lang="en-US" sz="1800" dirty="0"/>
          </a:p>
        </p:txBody>
      </p:sp>
      <p:sp>
        <p:nvSpPr>
          <p:cNvPr id="4" name="Text 2"/>
          <p:cNvSpPr txBox="1"/>
          <p:nvPr/>
        </p:nvSpPr>
        <p:spPr>
          <a:xfrm>
            <a:off x="548640" y="2926080"/>
            <a:ext cx="5120640" cy="1280160"/>
          </a:xfrm>
          <a:prstGeom prst="rect">
            <a:avLst/>
          </a:prstGeom>
          <a:noFill/>
        </p:spPr>
        <p:txBody>
          <a:bodyPr wrap="square" lIns="0" tIns="0" rIns="0" bIns="0" rtlCol="0" anchor="t"/>
          <a:lstStyle/>
          <a:p>
            <a:pPr marL="0" indent="0">
              <a:spcAft>
                <a:spcPts val="300"/>
              </a:spcAft>
              <a:buNone/>
            </a:pPr>
            <a:r>
              <a:rPr lang="en-US" sz="1400" b="1" dirty="0">
                <a:solidFill>
                  <a:schemeClr val="bg1"/>
                </a:solidFill>
              </a:rPr>
              <a:t>[</a:t>
            </a:r>
            <a:r>
              <a:rPr lang="en-GB" altLang="en-US" sz="1400" b="1" dirty="0">
                <a:solidFill>
                  <a:schemeClr val="bg1"/>
                </a:solidFill>
              </a:rPr>
              <a:t>Andreea-Daniela Belu</a:t>
            </a:r>
            <a:r>
              <a:rPr lang="en-US" sz="1400" b="1" dirty="0">
                <a:solidFill>
                  <a:schemeClr val="bg1"/>
                </a:solidFill>
              </a:rPr>
              <a:t>]  |  Student number: [</a:t>
            </a:r>
            <a:r>
              <a:rPr lang="en-GB" altLang="en-US" sz="1400" b="1" dirty="0">
                <a:solidFill>
                  <a:schemeClr val="bg1"/>
                </a:solidFill>
              </a:rPr>
              <a:t>2521415</a:t>
            </a:r>
            <a:r>
              <a:rPr lang="en-US" sz="1400" b="1" dirty="0">
                <a:solidFill>
                  <a:schemeClr val="bg1"/>
                </a:solidFill>
              </a:rPr>
              <a:t>]</a:t>
            </a:r>
            <a:endParaRPr lang="en-US" sz="1400" dirty="0"/>
          </a:p>
          <a:p>
            <a:pPr marL="0" indent="0">
              <a:spcAft>
                <a:spcPts val="300"/>
              </a:spcAft>
              <a:buNone/>
            </a:pPr>
            <a:r>
              <a:rPr lang="en-US" sz="1400" dirty="0">
                <a:solidFill>
                  <a:schemeClr val="bg1"/>
                </a:solidFill>
              </a:rPr>
              <a:t>LCHS4010 Psychology in Health and Social Care</a:t>
            </a:r>
            <a:endParaRPr lang="en-US" sz="1400" dirty="0"/>
          </a:p>
          <a:p>
            <a:pPr marL="0" indent="0">
              <a:spcAft>
                <a:spcPts val="300"/>
              </a:spcAft>
              <a:buNone/>
            </a:pPr>
            <a:r>
              <a:rPr lang="en-US" sz="1400" dirty="0">
                <a:solidFill>
                  <a:schemeClr val="bg1"/>
                </a:solidFill>
              </a:rPr>
              <a:t>Assignment 1: Individual Presentation</a:t>
            </a:r>
            <a:endParaRPr lang="en-US" sz="1400" dirty="0"/>
          </a:p>
          <a:p>
            <a:pPr marL="0" indent="0">
              <a:spcAft>
                <a:spcPts val="300"/>
              </a:spcAft>
              <a:buNone/>
            </a:pPr>
            <a:r>
              <a:rPr lang="en-US" sz="1400" dirty="0">
                <a:solidFill>
                  <a:schemeClr val="bg1"/>
                </a:solidFill>
              </a:rPr>
              <a:t>Lecturer: </a:t>
            </a:r>
            <a:r>
              <a:rPr lang="en-GB" altLang="en-US" sz="1400" dirty="0">
                <a:solidFill>
                  <a:schemeClr val="bg1"/>
                </a:solidFill>
              </a:rPr>
              <a:t>Rizwan Nadim</a:t>
            </a:r>
            <a:endParaRPr lang="en-GB" altLang="en-US" sz="1400" dirty="0">
              <a:solidFill>
                <a:schemeClr val="bg1"/>
              </a:solidFill>
            </a:endParaRPr>
          </a:p>
        </p:txBody>
      </p:sp>
      <p:sp>
        <p:nvSpPr>
          <p:cNvPr id="5" name="Shape 3"/>
          <p:cNvSpPr/>
          <p:nvPr/>
        </p:nvSpPr>
        <p:spPr>
          <a:xfrm>
            <a:off x="6035040" y="914400"/>
            <a:ext cx="2468880" cy="2468880"/>
          </a:xfrm>
          <a:prstGeom prst="ellipse">
            <a:avLst/>
          </a:prstGeom>
          <a:solidFill>
            <a:schemeClr val="accent3">
              <a:alpha val="45000"/>
            </a:schemeClr>
          </a:solidFill>
          <a:ln w="19050">
            <a:solidFill>
              <a:schemeClr val="accent4"/>
            </a:solidFill>
            <a:prstDash val="dash"/>
          </a:ln>
        </p:spPr>
      </p:sp>
      <p:sp>
        <p:nvSpPr>
          <p:cNvPr id="6" name="Shape 4"/>
          <p:cNvSpPr/>
          <p:nvPr/>
        </p:nvSpPr>
        <p:spPr>
          <a:xfrm>
            <a:off x="6355080" y="1234440"/>
            <a:ext cx="1828800" cy="1828800"/>
          </a:xfrm>
          <a:prstGeom prst="ellipse">
            <a:avLst/>
          </a:prstGeom>
          <a:solidFill>
            <a:schemeClr val="accent3">
              <a:alpha val="55000"/>
            </a:schemeClr>
          </a:solidFill>
        </p:spPr>
      </p:sp>
      <p:sp>
        <p:nvSpPr>
          <p:cNvPr id="7" name="Shape 5"/>
          <p:cNvSpPr/>
          <p:nvPr/>
        </p:nvSpPr>
        <p:spPr>
          <a:xfrm>
            <a:off x="7635240" y="2880360"/>
            <a:ext cx="777240" cy="777240"/>
          </a:xfrm>
          <a:prstGeom prst="ellipse">
            <a:avLst/>
          </a:prstGeom>
          <a:solidFill>
            <a:schemeClr val="accent2"/>
          </a:solidFill>
        </p:spPr>
      </p:sp>
      <p:sp>
        <p:nvSpPr>
          <p:cNvPr id="8" name="Text 6"/>
          <p:cNvSpPr txBox="1"/>
          <p:nvPr/>
        </p:nvSpPr>
        <p:spPr>
          <a:xfrm>
            <a:off x="6355080" y="1920240"/>
            <a:ext cx="1828800" cy="457200"/>
          </a:xfrm>
          <a:prstGeom prst="rect">
            <a:avLst/>
          </a:prstGeom>
          <a:noFill/>
        </p:spPr>
        <p:txBody>
          <a:bodyPr wrap="square" lIns="0" tIns="0" rIns="0" bIns="0" rtlCol="0" anchor="ctr"/>
          <a:lstStyle/>
          <a:p>
            <a:pPr marL="0" indent="0" algn="ctr">
              <a:buNone/>
            </a:pPr>
            <a:r>
              <a:rPr lang="en-US" sz="1200" dirty="0">
                <a:solidFill>
                  <a:schemeClr val="bg1"/>
                </a:solidFill>
              </a:rPr>
              <a:t>familiar adult</a:t>
            </a:r>
            <a:endParaRPr lang="en-US" sz="1200" dirty="0"/>
          </a:p>
        </p:txBody>
      </p:sp>
      <p:sp>
        <p:nvSpPr>
          <p:cNvPr id="9" name="Text 7"/>
          <p:cNvSpPr txBox="1"/>
          <p:nvPr/>
        </p:nvSpPr>
        <p:spPr>
          <a:xfrm>
            <a:off x="7635240" y="3108960"/>
            <a:ext cx="777240" cy="320040"/>
          </a:xfrm>
          <a:prstGeom prst="rect">
            <a:avLst/>
          </a:prstGeom>
          <a:noFill/>
        </p:spPr>
        <p:txBody>
          <a:bodyPr wrap="square" lIns="0" tIns="0" rIns="0" bIns="0" rtlCol="0" anchor="ctr"/>
          <a:lstStyle/>
          <a:p>
            <a:pPr marL="0" indent="0" algn="ctr">
              <a:buNone/>
            </a:pPr>
            <a:r>
              <a:rPr lang="en-US" sz="1200" b="1" dirty="0">
                <a:solidFill>
                  <a:schemeClr val="tx1"/>
                </a:solidFill>
              </a:rPr>
              <a:t>Shona</a:t>
            </a:r>
            <a:endParaRPr lang="en-US" sz="1200" dirty="0"/>
          </a:p>
        </p:txBody>
      </p:sp>
      <p:sp>
        <p:nvSpPr>
          <p:cNvPr id="10" name="Text 8"/>
          <p:cNvSpPr txBox="1"/>
          <p:nvPr/>
        </p:nvSpPr>
        <p:spPr>
          <a:xfrm>
            <a:off x="5669280" y="3794760"/>
            <a:ext cx="3017520" cy="274320"/>
          </a:xfrm>
          <a:prstGeom prst="rect">
            <a:avLst/>
          </a:prstGeom>
          <a:noFill/>
        </p:spPr>
        <p:txBody>
          <a:bodyPr wrap="square" lIns="0" tIns="0" rIns="0" bIns="0" rtlCol="0" anchor="ctr"/>
          <a:lstStyle/>
          <a:p>
            <a:pPr marL="0" indent="0" algn="r">
              <a:buNone/>
            </a:pPr>
            <a:r>
              <a:rPr lang="en-US" sz="1200" i="1" dirty="0">
                <a:solidFill>
                  <a:schemeClr val="accent4"/>
                </a:solidFill>
              </a:rPr>
              <a:t>a secure base to explore from</a:t>
            </a:r>
            <a:endParaRPr lang="en-US" sz="1200" dirty="0"/>
          </a:p>
        </p:txBody>
      </p:sp>
      <p:sp>
        <p:nvSpPr>
          <p:cNvPr id="25"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4"/>
                </a:solidFill>
              </a:defRPr>
            </a:lvl1pPr>
          </a:lstStyle>
          <a:p>
            <a:pPr algn="l"/>
            <a:fld id="{F7021451-1387-4CA6-816F-3879F97B5CBC}" type="slidenum">
              <a:rPr lang="en-US" b="0"/>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What I notice about Shona</a:t>
            </a:r>
            <a:endParaRPr lang="en-US" sz="2800" dirty="0"/>
          </a:p>
        </p:txBody>
      </p:sp>
      <p:sp>
        <p:nvSpPr>
          <p:cNvPr id="4" name="Shape 1"/>
          <p:cNvSpPr/>
          <p:nvPr/>
        </p:nvSpPr>
        <p:spPr>
          <a:xfrm>
            <a:off x="457200" y="1143000"/>
            <a:ext cx="2606040" cy="2468880"/>
          </a:xfrm>
          <a:prstGeom prst="roundRect">
            <a:avLst>
              <a:gd name="adj" fmla="val 3704"/>
            </a:avLst>
          </a:prstGeom>
          <a:solidFill>
            <a:schemeClr val="bg2"/>
          </a:solidFill>
        </p:spPr>
      </p:sp>
      <p:sp>
        <p:nvSpPr>
          <p:cNvPr id="5" name="Text 2"/>
          <p:cNvSpPr txBox="1"/>
          <p:nvPr/>
        </p:nvSpPr>
        <p:spPr>
          <a:xfrm>
            <a:off x="640080" y="1280160"/>
            <a:ext cx="2240280" cy="365760"/>
          </a:xfrm>
          <a:prstGeom prst="rect">
            <a:avLst/>
          </a:prstGeom>
          <a:noFill/>
        </p:spPr>
        <p:txBody>
          <a:bodyPr wrap="square" lIns="0" tIns="0" rIns="0" bIns="0" rtlCol="0" anchor="ctr"/>
          <a:lstStyle/>
          <a:p>
            <a:pPr marL="0" indent="0">
              <a:buNone/>
            </a:pPr>
            <a:r>
              <a:rPr lang="en-US" sz="1800" b="1" dirty="0">
                <a:solidFill>
                  <a:schemeClr val="tx2"/>
                </a:solidFill>
              </a:rPr>
              <a:t>Separation</a:t>
            </a:r>
            <a:endParaRPr lang="en-US" sz="1800" dirty="0"/>
          </a:p>
        </p:txBody>
      </p:sp>
      <p:sp>
        <p:nvSpPr>
          <p:cNvPr id="6" name="Text 3"/>
          <p:cNvSpPr txBox="1"/>
          <p:nvPr/>
        </p:nvSpPr>
        <p:spPr>
          <a:xfrm>
            <a:off x="640080" y="1737360"/>
            <a:ext cx="2240280" cy="228600"/>
          </a:xfrm>
          <a:prstGeom prst="rect">
            <a:avLst/>
          </a:prstGeom>
          <a:noFill/>
        </p:spPr>
        <p:txBody>
          <a:bodyPr wrap="square" lIns="0" tIns="0" rIns="0" bIns="0" rtlCol="0" anchor="ctr"/>
          <a:lstStyle/>
          <a:p>
            <a:pPr marL="0" indent="0">
              <a:buNone/>
            </a:pPr>
            <a:r>
              <a:rPr lang="en-US" sz="1000" b="1" dirty="0">
                <a:solidFill>
                  <a:schemeClr val="accent5"/>
                </a:solidFill>
              </a:rPr>
              <a:t>THE SCENARIO TELLS ME</a:t>
            </a:r>
            <a:endParaRPr lang="en-US" sz="1000" dirty="0"/>
          </a:p>
        </p:txBody>
      </p:sp>
      <p:sp>
        <p:nvSpPr>
          <p:cNvPr id="7" name="Text 4"/>
          <p:cNvSpPr txBox="1"/>
          <p:nvPr/>
        </p:nvSpPr>
        <p:spPr>
          <a:xfrm>
            <a:off x="640080" y="1965960"/>
            <a:ext cx="2240280" cy="594360"/>
          </a:xfrm>
          <a:prstGeom prst="rect">
            <a:avLst/>
          </a:prstGeom>
          <a:noFill/>
        </p:spPr>
        <p:txBody>
          <a:bodyPr wrap="square" lIns="0" tIns="0" rIns="0" bIns="0" rtlCol="0" anchor="t"/>
          <a:lstStyle/>
          <a:p>
            <a:pPr marL="0" indent="0">
              <a:buNone/>
            </a:pPr>
            <a:r>
              <a:rPr lang="en-US" sz="1500" b="1" dirty="0">
                <a:solidFill>
                  <a:schemeClr val="tx1"/>
                </a:solidFill>
              </a:rPr>
              <a:t>Anxious when her carers leave</a:t>
            </a:r>
            <a:endParaRPr lang="en-US" sz="1500" dirty="0"/>
          </a:p>
        </p:txBody>
      </p:sp>
      <p:sp>
        <p:nvSpPr>
          <p:cNvPr id="8" name="Text 5"/>
          <p:cNvSpPr txBox="1"/>
          <p:nvPr/>
        </p:nvSpPr>
        <p:spPr>
          <a:xfrm>
            <a:off x="640080" y="2697480"/>
            <a:ext cx="2240280" cy="228600"/>
          </a:xfrm>
          <a:prstGeom prst="rect">
            <a:avLst/>
          </a:prstGeom>
          <a:noFill/>
        </p:spPr>
        <p:txBody>
          <a:bodyPr wrap="square" lIns="0" tIns="0" rIns="0" bIns="0" rtlCol="0" anchor="ctr"/>
          <a:lstStyle/>
          <a:p>
            <a:pPr marL="0" indent="0">
              <a:buNone/>
            </a:pPr>
            <a:r>
              <a:rPr lang="en-US" sz="1000" b="1" dirty="0">
                <a:solidFill>
                  <a:schemeClr val="accent6"/>
                </a:solidFill>
              </a:rPr>
              <a:t>WHAT I'D WANT TO OBSERVE</a:t>
            </a:r>
            <a:endParaRPr lang="en-US" sz="1000" dirty="0"/>
          </a:p>
        </p:txBody>
      </p:sp>
      <p:sp>
        <p:nvSpPr>
          <p:cNvPr id="9" name="Text 6"/>
          <p:cNvSpPr txBox="1"/>
          <p:nvPr/>
        </p:nvSpPr>
        <p:spPr>
          <a:xfrm>
            <a:off x="640080" y="2926080"/>
            <a:ext cx="2240280" cy="594360"/>
          </a:xfrm>
          <a:prstGeom prst="rect">
            <a:avLst/>
          </a:prstGeom>
          <a:noFill/>
        </p:spPr>
        <p:txBody>
          <a:bodyPr wrap="square" lIns="0" tIns="0" rIns="0" bIns="0" rtlCol="0" anchor="t"/>
          <a:lstStyle/>
          <a:p>
            <a:pPr marL="0" indent="0">
              <a:buNone/>
            </a:pPr>
            <a:r>
              <a:rPr lang="en-US" sz="1300" dirty="0">
                <a:solidFill>
                  <a:schemeClr val="tx1"/>
                </a:solidFill>
              </a:rPr>
              <a:t>When it starts, how long it lasts, what settles her</a:t>
            </a:r>
            <a:endParaRPr lang="en-US" sz="1300" dirty="0"/>
          </a:p>
        </p:txBody>
      </p:sp>
      <p:sp>
        <p:nvSpPr>
          <p:cNvPr id="10" name="Shape 7"/>
          <p:cNvSpPr/>
          <p:nvPr/>
        </p:nvSpPr>
        <p:spPr>
          <a:xfrm>
            <a:off x="3268980" y="1143000"/>
            <a:ext cx="2606040" cy="2468880"/>
          </a:xfrm>
          <a:prstGeom prst="roundRect">
            <a:avLst>
              <a:gd name="adj" fmla="val 3704"/>
            </a:avLst>
          </a:prstGeom>
          <a:solidFill>
            <a:schemeClr val="bg2"/>
          </a:solidFill>
        </p:spPr>
      </p:sp>
      <p:sp>
        <p:nvSpPr>
          <p:cNvPr id="11" name="Text 8"/>
          <p:cNvSpPr txBox="1"/>
          <p:nvPr/>
        </p:nvSpPr>
        <p:spPr>
          <a:xfrm>
            <a:off x="3451860" y="1280160"/>
            <a:ext cx="2240280" cy="365760"/>
          </a:xfrm>
          <a:prstGeom prst="rect">
            <a:avLst/>
          </a:prstGeom>
          <a:noFill/>
        </p:spPr>
        <p:txBody>
          <a:bodyPr wrap="square" lIns="0" tIns="0" rIns="0" bIns="0" rtlCol="0" anchor="ctr"/>
          <a:lstStyle/>
          <a:p>
            <a:pPr marL="0" indent="0">
              <a:buNone/>
            </a:pPr>
            <a:r>
              <a:rPr lang="en-US" sz="1800" b="1" dirty="0">
                <a:solidFill>
                  <a:schemeClr val="tx2"/>
                </a:solidFill>
              </a:rPr>
              <a:t>Communication</a:t>
            </a:r>
            <a:endParaRPr lang="en-US" sz="1800" dirty="0"/>
          </a:p>
        </p:txBody>
      </p:sp>
      <p:sp>
        <p:nvSpPr>
          <p:cNvPr id="12" name="Text 9"/>
          <p:cNvSpPr txBox="1"/>
          <p:nvPr/>
        </p:nvSpPr>
        <p:spPr>
          <a:xfrm>
            <a:off x="3451860" y="1737360"/>
            <a:ext cx="2240280" cy="228600"/>
          </a:xfrm>
          <a:prstGeom prst="rect">
            <a:avLst/>
          </a:prstGeom>
          <a:noFill/>
        </p:spPr>
        <p:txBody>
          <a:bodyPr wrap="square" lIns="0" tIns="0" rIns="0" bIns="0" rtlCol="0" anchor="ctr"/>
          <a:lstStyle/>
          <a:p>
            <a:pPr marL="0" indent="0">
              <a:buNone/>
            </a:pPr>
            <a:r>
              <a:rPr lang="en-US" sz="1000" b="1" dirty="0">
                <a:solidFill>
                  <a:schemeClr val="accent5"/>
                </a:solidFill>
              </a:rPr>
              <a:t>THE SCENARIO TELLS ME</a:t>
            </a:r>
            <a:endParaRPr lang="en-US" sz="1000" dirty="0"/>
          </a:p>
        </p:txBody>
      </p:sp>
      <p:sp>
        <p:nvSpPr>
          <p:cNvPr id="13" name="Text 10"/>
          <p:cNvSpPr txBox="1"/>
          <p:nvPr/>
        </p:nvSpPr>
        <p:spPr>
          <a:xfrm>
            <a:off x="3451860" y="1965960"/>
            <a:ext cx="2240280" cy="594360"/>
          </a:xfrm>
          <a:prstGeom prst="rect">
            <a:avLst/>
          </a:prstGeom>
          <a:noFill/>
        </p:spPr>
        <p:txBody>
          <a:bodyPr wrap="square" lIns="0" tIns="0" rIns="0" bIns="0" rtlCol="0" anchor="t"/>
          <a:lstStyle/>
          <a:p>
            <a:pPr marL="0" indent="0">
              <a:buNone/>
            </a:pPr>
            <a:r>
              <a:rPr lang="en-US" sz="1500" b="1" dirty="0">
                <a:solidFill>
                  <a:schemeClr val="tx1"/>
                </a:solidFill>
              </a:rPr>
              <a:t>Limited verbal communication</a:t>
            </a:r>
            <a:endParaRPr lang="en-US" sz="1500" dirty="0"/>
          </a:p>
        </p:txBody>
      </p:sp>
      <p:sp>
        <p:nvSpPr>
          <p:cNvPr id="14" name="Text 11"/>
          <p:cNvSpPr txBox="1"/>
          <p:nvPr/>
        </p:nvSpPr>
        <p:spPr>
          <a:xfrm>
            <a:off x="3451860" y="2697480"/>
            <a:ext cx="2240280" cy="228600"/>
          </a:xfrm>
          <a:prstGeom prst="rect">
            <a:avLst/>
          </a:prstGeom>
          <a:noFill/>
        </p:spPr>
        <p:txBody>
          <a:bodyPr wrap="square" lIns="0" tIns="0" rIns="0" bIns="0" rtlCol="0" anchor="ctr"/>
          <a:lstStyle/>
          <a:p>
            <a:pPr marL="0" indent="0">
              <a:buNone/>
            </a:pPr>
            <a:r>
              <a:rPr lang="en-US" sz="1000" b="1" dirty="0">
                <a:solidFill>
                  <a:schemeClr val="accent6"/>
                </a:solidFill>
              </a:rPr>
              <a:t>WHAT I'D WANT TO OBSERVE</a:t>
            </a:r>
            <a:endParaRPr lang="en-US" sz="1000" dirty="0"/>
          </a:p>
        </p:txBody>
      </p:sp>
      <p:sp>
        <p:nvSpPr>
          <p:cNvPr id="15" name="Text 12"/>
          <p:cNvSpPr txBox="1"/>
          <p:nvPr/>
        </p:nvSpPr>
        <p:spPr>
          <a:xfrm>
            <a:off x="3451860" y="2926080"/>
            <a:ext cx="2240280" cy="594360"/>
          </a:xfrm>
          <a:prstGeom prst="rect">
            <a:avLst/>
          </a:prstGeom>
          <a:noFill/>
        </p:spPr>
        <p:txBody>
          <a:bodyPr wrap="square" lIns="0" tIns="0" rIns="0" bIns="0" rtlCol="0" anchor="t"/>
          <a:lstStyle/>
          <a:p>
            <a:pPr marL="0" indent="0">
              <a:buNone/>
            </a:pPr>
            <a:r>
              <a:rPr lang="en-US" sz="1300" dirty="0">
                <a:solidFill>
                  <a:schemeClr val="tx1"/>
                </a:solidFill>
              </a:rPr>
              <a:t>Gesture, pointing, eye contact, what she understands</a:t>
            </a:r>
            <a:endParaRPr lang="en-US" sz="1300" dirty="0"/>
          </a:p>
        </p:txBody>
      </p:sp>
      <p:sp>
        <p:nvSpPr>
          <p:cNvPr id="16" name="Shape 13"/>
          <p:cNvSpPr/>
          <p:nvPr/>
        </p:nvSpPr>
        <p:spPr>
          <a:xfrm>
            <a:off x="6080760" y="1143000"/>
            <a:ext cx="2606040" cy="2468880"/>
          </a:xfrm>
          <a:prstGeom prst="roundRect">
            <a:avLst>
              <a:gd name="adj" fmla="val 3704"/>
            </a:avLst>
          </a:prstGeom>
          <a:solidFill>
            <a:schemeClr val="bg2"/>
          </a:solidFill>
        </p:spPr>
      </p:sp>
      <p:sp>
        <p:nvSpPr>
          <p:cNvPr id="17" name="Text 14"/>
          <p:cNvSpPr txBox="1"/>
          <p:nvPr/>
        </p:nvSpPr>
        <p:spPr>
          <a:xfrm>
            <a:off x="6263640" y="1280160"/>
            <a:ext cx="2240280" cy="365760"/>
          </a:xfrm>
          <a:prstGeom prst="rect">
            <a:avLst/>
          </a:prstGeom>
          <a:noFill/>
        </p:spPr>
        <p:txBody>
          <a:bodyPr wrap="square" lIns="0" tIns="0" rIns="0" bIns="0" rtlCol="0" anchor="ctr"/>
          <a:lstStyle/>
          <a:p>
            <a:pPr marL="0" indent="0">
              <a:buNone/>
            </a:pPr>
            <a:r>
              <a:rPr lang="en-US" sz="1800" b="1" dirty="0">
                <a:solidFill>
                  <a:schemeClr val="tx2"/>
                </a:solidFill>
              </a:rPr>
              <a:t>Social participation</a:t>
            </a:r>
            <a:endParaRPr lang="en-US" sz="1800" dirty="0"/>
          </a:p>
        </p:txBody>
      </p:sp>
      <p:sp>
        <p:nvSpPr>
          <p:cNvPr id="18" name="Text 15"/>
          <p:cNvSpPr txBox="1"/>
          <p:nvPr/>
        </p:nvSpPr>
        <p:spPr>
          <a:xfrm>
            <a:off x="6263640" y="1737360"/>
            <a:ext cx="2240280" cy="228600"/>
          </a:xfrm>
          <a:prstGeom prst="rect">
            <a:avLst/>
          </a:prstGeom>
          <a:noFill/>
        </p:spPr>
        <p:txBody>
          <a:bodyPr wrap="square" lIns="0" tIns="0" rIns="0" bIns="0" rtlCol="0" anchor="ctr"/>
          <a:lstStyle/>
          <a:p>
            <a:pPr marL="0" indent="0">
              <a:buNone/>
            </a:pPr>
            <a:r>
              <a:rPr lang="en-US" sz="1000" b="1" dirty="0">
                <a:solidFill>
                  <a:schemeClr val="accent5"/>
                </a:solidFill>
              </a:rPr>
              <a:t>THE SCENARIO TELLS ME</a:t>
            </a:r>
            <a:endParaRPr lang="en-US" sz="1000" dirty="0"/>
          </a:p>
        </p:txBody>
      </p:sp>
      <p:sp>
        <p:nvSpPr>
          <p:cNvPr id="19" name="Text 16"/>
          <p:cNvSpPr txBox="1"/>
          <p:nvPr/>
        </p:nvSpPr>
        <p:spPr>
          <a:xfrm>
            <a:off x="6263640" y="1965960"/>
            <a:ext cx="2240280" cy="594360"/>
          </a:xfrm>
          <a:prstGeom prst="rect">
            <a:avLst/>
          </a:prstGeom>
          <a:noFill/>
        </p:spPr>
        <p:txBody>
          <a:bodyPr wrap="square" lIns="0" tIns="0" rIns="0" bIns="0" rtlCol="0" anchor="t"/>
          <a:lstStyle/>
          <a:p>
            <a:pPr marL="0" indent="0">
              <a:buNone/>
            </a:pPr>
            <a:r>
              <a:rPr lang="en-US" sz="1500" b="1" dirty="0">
                <a:solidFill>
                  <a:schemeClr val="tx1"/>
                </a:solidFill>
              </a:rPr>
              <a:t>Difficulty engaging in group play</a:t>
            </a:r>
            <a:endParaRPr lang="en-US" sz="1500" dirty="0"/>
          </a:p>
        </p:txBody>
      </p:sp>
      <p:sp>
        <p:nvSpPr>
          <p:cNvPr id="20" name="Text 17"/>
          <p:cNvSpPr txBox="1"/>
          <p:nvPr/>
        </p:nvSpPr>
        <p:spPr>
          <a:xfrm>
            <a:off x="6263640" y="2697480"/>
            <a:ext cx="2240280" cy="228600"/>
          </a:xfrm>
          <a:prstGeom prst="rect">
            <a:avLst/>
          </a:prstGeom>
          <a:noFill/>
        </p:spPr>
        <p:txBody>
          <a:bodyPr wrap="square" lIns="0" tIns="0" rIns="0" bIns="0" rtlCol="0" anchor="ctr"/>
          <a:lstStyle/>
          <a:p>
            <a:pPr marL="0" indent="0">
              <a:buNone/>
            </a:pPr>
            <a:r>
              <a:rPr lang="en-US" sz="1000" b="1" dirty="0">
                <a:solidFill>
                  <a:schemeClr val="accent6"/>
                </a:solidFill>
              </a:rPr>
              <a:t>WHAT I'D WANT TO OBSERVE</a:t>
            </a:r>
            <a:endParaRPr lang="en-US" sz="1000" dirty="0"/>
          </a:p>
        </p:txBody>
      </p:sp>
      <p:sp>
        <p:nvSpPr>
          <p:cNvPr id="21" name="Text 18"/>
          <p:cNvSpPr txBox="1"/>
          <p:nvPr/>
        </p:nvSpPr>
        <p:spPr>
          <a:xfrm>
            <a:off x="6263640" y="2926080"/>
            <a:ext cx="2240280" cy="594360"/>
          </a:xfrm>
          <a:prstGeom prst="rect">
            <a:avLst/>
          </a:prstGeom>
          <a:noFill/>
        </p:spPr>
        <p:txBody>
          <a:bodyPr wrap="square" lIns="0" tIns="0" rIns="0" bIns="0" rtlCol="0" anchor="t"/>
          <a:lstStyle/>
          <a:p>
            <a:pPr marL="0" indent="0">
              <a:buNone/>
            </a:pPr>
            <a:r>
              <a:rPr lang="en-US" sz="1300" dirty="0">
                <a:solidFill>
                  <a:schemeClr val="tx1"/>
                </a:solidFill>
              </a:rPr>
              <a:t>Watching, playing alongside, or stepping away; with whom</a:t>
            </a:r>
            <a:endParaRPr lang="en-US" sz="1300" dirty="0"/>
          </a:p>
        </p:txBody>
      </p:sp>
      <p:sp>
        <p:nvSpPr>
          <p:cNvPr id="22" name="Text 19"/>
          <p:cNvSpPr txBox="1"/>
          <p:nvPr/>
        </p:nvSpPr>
        <p:spPr>
          <a:xfrm>
            <a:off x="457200" y="3794760"/>
            <a:ext cx="8229600" cy="548640"/>
          </a:xfrm>
          <a:prstGeom prst="roundRect">
            <a:avLst>
              <a:gd name="adj" fmla="val 16667"/>
            </a:avLst>
          </a:prstGeom>
          <a:solidFill>
            <a:schemeClr val="accent1"/>
          </a:solidFill>
        </p:spPr>
        <p:txBody>
          <a:bodyPr wrap="square" rtlCol="0" anchor="ctr"/>
          <a:lstStyle/>
          <a:p>
            <a:pPr marL="0" indent="0" algn="ctr">
              <a:buNone/>
            </a:pPr>
            <a:r>
              <a:rPr lang="en-US" sz="1800" b="1" i="1" dirty="0">
                <a:solidFill>
                  <a:schemeClr val="bg1"/>
                </a:solidFill>
              </a:rPr>
              <a:t>These tell me what is happening, not why.</a:t>
            </a:r>
            <a:endParaRPr lang="en-US" sz="1800" dirty="0"/>
          </a:p>
        </p:txBody>
      </p:sp>
      <p:sp>
        <p:nvSpPr>
          <p:cNvPr id="23" name="motif-OBSERVE"/>
          <p:cNvSpPr txBox="1"/>
          <p:nvPr/>
        </p:nvSpPr>
        <p:spPr>
          <a:xfrm>
            <a:off x="45720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OBSERVE</a:t>
            </a:r>
            <a:endParaRPr lang="en-US" sz="1000" dirty="0"/>
          </a:p>
        </p:txBody>
      </p:sp>
      <p:sp>
        <p:nvSpPr>
          <p:cNvPr id="24" name="motif-THINK"/>
          <p:cNvSpPr txBox="1"/>
          <p:nvPr/>
        </p:nvSpPr>
        <p:spPr>
          <a:xfrm>
            <a:off x="128016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THINK</a:t>
            </a:r>
            <a:endParaRPr lang="en-US" sz="1000" dirty="0"/>
          </a:p>
        </p:txBody>
      </p:sp>
      <p:sp>
        <p:nvSpPr>
          <p:cNvPr id="25" name="motif-APPLY"/>
          <p:cNvSpPr txBox="1"/>
          <p:nvPr/>
        </p:nvSpPr>
        <p:spPr>
          <a:xfrm>
            <a:off x="210312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APPLY</a:t>
            </a:r>
            <a:endParaRPr lang="en-US" sz="1000" dirty="0"/>
          </a:p>
        </p:txBody>
      </p:sp>
      <p:sp>
        <p:nvSpPr>
          <p:cNvPr id="26" name="motif-ACT"/>
          <p:cNvSpPr txBox="1"/>
          <p:nvPr/>
        </p:nvSpPr>
        <p:spPr>
          <a:xfrm>
            <a:off x="292608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ACT</a:t>
            </a:r>
            <a:endParaRPr lang="en-US" sz="1000" dirty="0"/>
          </a:p>
        </p:txBody>
      </p:sp>
      <p:sp>
        <p:nvSpPr>
          <p:cNvPr id="27" name="motif-REVIEW"/>
          <p:cNvSpPr txBox="1"/>
          <p:nvPr/>
        </p:nvSpPr>
        <p:spPr>
          <a:xfrm>
            <a:off x="374904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REVIEW</a:t>
            </a:r>
            <a:endParaRPr lang="en-US" sz="1000" dirty="0"/>
          </a:p>
        </p:txBody>
      </p:sp>
      <p:sp>
        <p:nvSpPr>
          <p:cNvPr id="28" name="motif-LIMIT"/>
          <p:cNvSpPr txBox="1"/>
          <p:nvPr/>
        </p:nvSpPr>
        <p:spPr>
          <a:xfrm>
            <a:off x="45720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LIMIT</a:t>
            </a:r>
            <a:endParaRPr lang="en-US" sz="1000" dirty="0"/>
          </a:p>
        </p:txBody>
      </p:sp>
      <p:sp>
        <p:nvSpPr>
          <p:cNvPr id="3"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Why Bowlby helps me think about this</a:t>
            </a:r>
            <a:endParaRPr lang="en-US" sz="2800" dirty="0"/>
          </a:p>
        </p:txBody>
      </p:sp>
      <p:sp>
        <p:nvSpPr>
          <p:cNvPr id="4" name="Text 1"/>
          <p:cNvSpPr txBox="1"/>
          <p:nvPr/>
        </p:nvSpPr>
        <p:spPr>
          <a:xfrm>
            <a:off x="457200" y="1078992"/>
            <a:ext cx="5486400" cy="256032"/>
          </a:xfrm>
          <a:prstGeom prst="rect">
            <a:avLst/>
          </a:prstGeom>
          <a:noFill/>
        </p:spPr>
        <p:txBody>
          <a:bodyPr wrap="square" lIns="0" tIns="0" rIns="0" bIns="0" rtlCol="0" anchor="ctr"/>
          <a:lstStyle/>
          <a:p>
            <a:pPr marL="0" indent="0">
              <a:buNone/>
            </a:pPr>
            <a:r>
              <a:rPr lang="en-US" sz="1200" b="1" dirty="0">
                <a:solidFill>
                  <a:schemeClr val="accent5"/>
                </a:solidFill>
              </a:rPr>
              <a:t>WHEN SHE FEELS SAFE</a:t>
            </a:r>
            <a:endParaRPr lang="en-US" sz="1200" dirty="0"/>
          </a:p>
        </p:txBody>
      </p:sp>
      <p:sp>
        <p:nvSpPr>
          <p:cNvPr id="5" name="Text 2"/>
          <p:cNvSpPr txBox="1"/>
          <p:nvPr/>
        </p:nvSpPr>
        <p:spPr>
          <a:xfrm>
            <a:off x="457200" y="1371600"/>
            <a:ext cx="2194560" cy="731520"/>
          </a:xfrm>
          <a:prstGeom prst="roundRect">
            <a:avLst>
              <a:gd name="adj" fmla="val 12500"/>
            </a:avLst>
          </a:prstGeom>
          <a:solidFill>
            <a:schemeClr val="accent1"/>
          </a:solidFill>
        </p:spPr>
        <p:txBody>
          <a:bodyPr wrap="square" lIns="50800" tIns="50800" rIns="50800" bIns="50800" rtlCol="0" anchor="ctr"/>
          <a:lstStyle/>
          <a:p>
            <a:pPr marL="0" indent="0" algn="ctr">
              <a:buNone/>
            </a:pPr>
            <a:r>
              <a:rPr lang="en-US" sz="1800" b="1" dirty="0">
                <a:solidFill>
                  <a:schemeClr val="bg1"/>
                </a:solidFill>
              </a:rPr>
              <a:t>Relationship</a:t>
            </a:r>
            <a:endParaRPr lang="en-US" sz="1800" dirty="0"/>
          </a:p>
        </p:txBody>
      </p:sp>
      <p:sp>
        <p:nvSpPr>
          <p:cNvPr id="6" name="Shape 3"/>
          <p:cNvSpPr/>
          <p:nvPr/>
        </p:nvSpPr>
        <p:spPr>
          <a:xfrm>
            <a:off x="2743200" y="1737360"/>
            <a:ext cx="640080" cy="0"/>
          </a:xfrm>
          <a:prstGeom prst="line">
            <a:avLst/>
          </a:prstGeom>
          <a:noFill/>
          <a:ln w="25400">
            <a:solidFill>
              <a:schemeClr val="accent5"/>
            </a:solidFill>
            <a:prstDash val="solid"/>
            <a:tailEnd type="triangle"/>
          </a:ln>
        </p:spPr>
      </p:sp>
      <p:sp>
        <p:nvSpPr>
          <p:cNvPr id="7" name="Text 4"/>
          <p:cNvSpPr txBox="1"/>
          <p:nvPr/>
        </p:nvSpPr>
        <p:spPr>
          <a:xfrm>
            <a:off x="3474720" y="1371600"/>
            <a:ext cx="2194560" cy="731520"/>
          </a:xfrm>
          <a:prstGeom prst="roundRect">
            <a:avLst>
              <a:gd name="adj" fmla="val 12500"/>
            </a:avLst>
          </a:prstGeom>
          <a:solidFill>
            <a:schemeClr val="accent1"/>
          </a:solidFill>
        </p:spPr>
        <p:txBody>
          <a:bodyPr wrap="square" lIns="50800" tIns="50800" rIns="50800" bIns="50800" rtlCol="0" anchor="ctr"/>
          <a:lstStyle/>
          <a:p>
            <a:pPr marL="0" indent="0" algn="ctr">
              <a:buNone/>
            </a:pPr>
            <a:r>
              <a:rPr lang="en-US" sz="1800" b="1" dirty="0">
                <a:solidFill>
                  <a:schemeClr val="bg1"/>
                </a:solidFill>
              </a:rPr>
              <a:t>Security</a:t>
            </a:r>
            <a:endParaRPr lang="en-US" sz="1800" dirty="0"/>
          </a:p>
        </p:txBody>
      </p:sp>
      <p:sp>
        <p:nvSpPr>
          <p:cNvPr id="8" name="Shape 5"/>
          <p:cNvSpPr/>
          <p:nvPr/>
        </p:nvSpPr>
        <p:spPr>
          <a:xfrm>
            <a:off x="5760720" y="1737360"/>
            <a:ext cx="640080" cy="0"/>
          </a:xfrm>
          <a:prstGeom prst="line">
            <a:avLst/>
          </a:prstGeom>
          <a:noFill/>
          <a:ln w="25400">
            <a:solidFill>
              <a:schemeClr val="accent5"/>
            </a:solidFill>
            <a:prstDash val="solid"/>
            <a:tailEnd type="triangle"/>
          </a:ln>
        </p:spPr>
      </p:sp>
      <p:sp>
        <p:nvSpPr>
          <p:cNvPr id="9" name="Text 6"/>
          <p:cNvSpPr txBox="1"/>
          <p:nvPr/>
        </p:nvSpPr>
        <p:spPr>
          <a:xfrm>
            <a:off x="6492240" y="1371600"/>
            <a:ext cx="2194560" cy="731520"/>
          </a:xfrm>
          <a:prstGeom prst="roundRect">
            <a:avLst>
              <a:gd name="adj" fmla="val 12500"/>
            </a:avLst>
          </a:prstGeom>
          <a:solidFill>
            <a:schemeClr val="accent1"/>
          </a:solidFill>
        </p:spPr>
        <p:txBody>
          <a:bodyPr wrap="square" lIns="50800" tIns="50800" rIns="50800" bIns="50800" rtlCol="0" anchor="ctr"/>
          <a:lstStyle/>
          <a:p>
            <a:pPr marL="0" indent="0" algn="ctr">
              <a:buNone/>
            </a:pPr>
            <a:r>
              <a:rPr lang="en-US" sz="1800" b="1" dirty="0">
                <a:solidFill>
                  <a:schemeClr val="bg1"/>
                </a:solidFill>
              </a:rPr>
              <a:t>Exploration</a:t>
            </a:r>
            <a:endParaRPr lang="en-US" sz="1800" dirty="0"/>
          </a:p>
        </p:txBody>
      </p:sp>
      <p:sp>
        <p:nvSpPr>
          <p:cNvPr id="10" name="Text 7"/>
          <p:cNvSpPr txBox="1"/>
          <p:nvPr/>
        </p:nvSpPr>
        <p:spPr>
          <a:xfrm>
            <a:off x="457200" y="2313432"/>
            <a:ext cx="5486400" cy="256032"/>
          </a:xfrm>
          <a:prstGeom prst="rect">
            <a:avLst/>
          </a:prstGeom>
          <a:noFill/>
        </p:spPr>
        <p:txBody>
          <a:bodyPr wrap="square" lIns="0" tIns="0" rIns="0" bIns="0" rtlCol="0" anchor="ctr"/>
          <a:lstStyle/>
          <a:p>
            <a:pPr marL="0" indent="0">
              <a:buNone/>
            </a:pPr>
            <a:r>
              <a:rPr lang="en-US" sz="1200" b="1" dirty="0">
                <a:solidFill>
                  <a:schemeClr val="accent5"/>
                </a:solidFill>
              </a:rPr>
              <a:t>WHEN HER CARERS LEAVE</a:t>
            </a:r>
            <a:endParaRPr lang="en-US" sz="1200" dirty="0"/>
          </a:p>
        </p:txBody>
      </p:sp>
      <p:sp>
        <p:nvSpPr>
          <p:cNvPr id="11" name="Text 8"/>
          <p:cNvSpPr txBox="1"/>
          <p:nvPr/>
        </p:nvSpPr>
        <p:spPr>
          <a:xfrm>
            <a:off x="457200" y="2606040"/>
            <a:ext cx="2194560" cy="731520"/>
          </a:xfrm>
          <a:prstGeom prst="roundRect">
            <a:avLst>
              <a:gd name="adj" fmla="val 12500"/>
            </a:avLst>
          </a:prstGeom>
          <a:solidFill>
            <a:schemeClr val="accent4"/>
          </a:solidFill>
        </p:spPr>
        <p:txBody>
          <a:bodyPr wrap="square" lIns="50800" tIns="50800" rIns="50800" bIns="50800" rtlCol="0" anchor="ctr"/>
          <a:lstStyle/>
          <a:p>
            <a:pPr marL="0" indent="0" algn="ctr">
              <a:buNone/>
            </a:pPr>
            <a:r>
              <a:rPr lang="en-US" sz="1800" b="1" dirty="0">
                <a:solidFill>
                  <a:schemeClr val="tx1"/>
                </a:solidFill>
              </a:rPr>
              <a:t>Separation</a:t>
            </a:r>
            <a:endParaRPr lang="en-US" sz="1800" dirty="0"/>
          </a:p>
        </p:txBody>
      </p:sp>
      <p:sp>
        <p:nvSpPr>
          <p:cNvPr id="12" name="Shape 9"/>
          <p:cNvSpPr/>
          <p:nvPr/>
        </p:nvSpPr>
        <p:spPr>
          <a:xfrm>
            <a:off x="2743200" y="2971800"/>
            <a:ext cx="640080" cy="0"/>
          </a:xfrm>
          <a:prstGeom prst="line">
            <a:avLst/>
          </a:prstGeom>
          <a:noFill/>
          <a:ln w="25400">
            <a:solidFill>
              <a:schemeClr val="accent5"/>
            </a:solidFill>
            <a:prstDash val="solid"/>
            <a:tailEnd type="triangle"/>
          </a:ln>
        </p:spPr>
      </p:sp>
      <p:sp>
        <p:nvSpPr>
          <p:cNvPr id="13" name="Text 10"/>
          <p:cNvSpPr txBox="1"/>
          <p:nvPr/>
        </p:nvSpPr>
        <p:spPr>
          <a:xfrm>
            <a:off x="3474720" y="2606040"/>
            <a:ext cx="2194560" cy="731520"/>
          </a:xfrm>
          <a:prstGeom prst="roundRect">
            <a:avLst>
              <a:gd name="adj" fmla="val 12500"/>
            </a:avLst>
          </a:prstGeom>
          <a:solidFill>
            <a:schemeClr val="accent4"/>
          </a:solidFill>
        </p:spPr>
        <p:txBody>
          <a:bodyPr wrap="square" lIns="50800" tIns="50800" rIns="50800" bIns="50800" rtlCol="0" anchor="ctr"/>
          <a:lstStyle/>
          <a:p>
            <a:pPr marL="0" indent="0" algn="ctr">
              <a:buNone/>
            </a:pPr>
            <a:r>
              <a:rPr lang="en-US" sz="1800" b="1" dirty="0">
                <a:solidFill>
                  <a:schemeClr val="tx1"/>
                </a:solidFill>
              </a:rPr>
              <a:t>Distress</a:t>
            </a:r>
            <a:endParaRPr lang="en-US" sz="1800" dirty="0"/>
          </a:p>
        </p:txBody>
      </p:sp>
      <p:sp>
        <p:nvSpPr>
          <p:cNvPr id="14" name="Shape 11"/>
          <p:cNvSpPr/>
          <p:nvPr/>
        </p:nvSpPr>
        <p:spPr>
          <a:xfrm>
            <a:off x="5760720" y="2971800"/>
            <a:ext cx="640080" cy="0"/>
          </a:xfrm>
          <a:prstGeom prst="line">
            <a:avLst/>
          </a:prstGeom>
          <a:noFill/>
          <a:ln w="25400">
            <a:solidFill>
              <a:schemeClr val="accent5"/>
            </a:solidFill>
            <a:prstDash val="solid"/>
            <a:tailEnd type="triangle"/>
          </a:ln>
        </p:spPr>
      </p:sp>
      <p:sp>
        <p:nvSpPr>
          <p:cNvPr id="15" name="Text 12"/>
          <p:cNvSpPr txBox="1"/>
          <p:nvPr/>
        </p:nvSpPr>
        <p:spPr>
          <a:xfrm>
            <a:off x="6492240" y="2606040"/>
            <a:ext cx="2194560" cy="731520"/>
          </a:xfrm>
          <a:prstGeom prst="roundRect">
            <a:avLst>
              <a:gd name="adj" fmla="val 12500"/>
            </a:avLst>
          </a:prstGeom>
          <a:solidFill>
            <a:schemeClr val="accent4"/>
          </a:solidFill>
        </p:spPr>
        <p:txBody>
          <a:bodyPr wrap="square" lIns="50800" tIns="50800" rIns="50800" bIns="50800" rtlCol="0" anchor="ctr"/>
          <a:lstStyle/>
          <a:p>
            <a:pPr marL="0" indent="0" algn="ctr">
              <a:buNone/>
            </a:pPr>
            <a:r>
              <a:rPr lang="en-US" sz="1800" b="1" dirty="0">
                <a:solidFill>
                  <a:schemeClr val="tx1"/>
                </a:solidFill>
              </a:rPr>
              <a:t>Reassurance</a:t>
            </a:r>
            <a:endParaRPr lang="en-US" sz="1800" dirty="0"/>
          </a:p>
        </p:txBody>
      </p:sp>
      <p:sp>
        <p:nvSpPr>
          <p:cNvPr id="16" name="Text 13"/>
          <p:cNvSpPr txBox="1"/>
          <p:nvPr/>
        </p:nvSpPr>
        <p:spPr>
          <a:xfrm>
            <a:off x="457200" y="3611880"/>
            <a:ext cx="1920240" cy="365760"/>
          </a:xfrm>
          <a:prstGeom prst="roundRect">
            <a:avLst>
              <a:gd name="adj" fmla="val 50000"/>
            </a:avLst>
          </a:prstGeom>
          <a:solidFill>
            <a:schemeClr val="bg1"/>
          </a:solidFill>
          <a:ln w="19050">
            <a:solidFill>
              <a:schemeClr val="accent3"/>
            </a:solidFill>
          </a:ln>
        </p:spPr>
        <p:txBody>
          <a:bodyPr wrap="square" lIns="0" tIns="0" rIns="0" bIns="0" rtlCol="0" anchor="ctr"/>
          <a:lstStyle/>
          <a:p>
            <a:pPr marL="0" indent="0" algn="ctr">
              <a:buNone/>
            </a:pPr>
            <a:r>
              <a:rPr lang="en-US" sz="1400" b="1" dirty="0">
                <a:solidFill>
                  <a:schemeClr val="tx2"/>
                </a:solidFill>
              </a:rPr>
              <a:t>attachment</a:t>
            </a:r>
            <a:endParaRPr lang="en-US" sz="1400" dirty="0"/>
          </a:p>
        </p:txBody>
      </p:sp>
      <p:sp>
        <p:nvSpPr>
          <p:cNvPr id="17" name="Text 14"/>
          <p:cNvSpPr txBox="1"/>
          <p:nvPr/>
        </p:nvSpPr>
        <p:spPr>
          <a:xfrm>
            <a:off x="2560320" y="3611880"/>
            <a:ext cx="1920240" cy="365760"/>
          </a:xfrm>
          <a:prstGeom prst="roundRect">
            <a:avLst>
              <a:gd name="adj" fmla="val 50000"/>
            </a:avLst>
          </a:prstGeom>
          <a:solidFill>
            <a:schemeClr val="bg1"/>
          </a:solidFill>
          <a:ln w="19050">
            <a:solidFill>
              <a:schemeClr val="accent3"/>
            </a:solidFill>
          </a:ln>
        </p:spPr>
        <p:txBody>
          <a:bodyPr wrap="square" lIns="0" tIns="0" rIns="0" bIns="0" rtlCol="0" anchor="ctr"/>
          <a:lstStyle/>
          <a:p>
            <a:pPr marL="0" indent="0" algn="ctr">
              <a:buNone/>
            </a:pPr>
            <a:r>
              <a:rPr lang="en-US" sz="1400" b="1" dirty="0">
                <a:solidFill>
                  <a:schemeClr val="tx2"/>
                </a:solidFill>
              </a:rPr>
              <a:t>emotional security</a:t>
            </a:r>
            <a:endParaRPr lang="en-US" sz="1400" dirty="0"/>
          </a:p>
        </p:txBody>
      </p:sp>
      <p:sp>
        <p:nvSpPr>
          <p:cNvPr id="18" name="Text 15"/>
          <p:cNvSpPr txBox="1"/>
          <p:nvPr/>
        </p:nvSpPr>
        <p:spPr>
          <a:xfrm>
            <a:off x="4663440" y="3611880"/>
            <a:ext cx="1920240" cy="365760"/>
          </a:xfrm>
          <a:prstGeom prst="roundRect">
            <a:avLst>
              <a:gd name="adj" fmla="val 50000"/>
            </a:avLst>
          </a:prstGeom>
          <a:solidFill>
            <a:schemeClr val="bg1"/>
          </a:solidFill>
          <a:ln w="19050">
            <a:solidFill>
              <a:schemeClr val="accent3"/>
            </a:solidFill>
          </a:ln>
        </p:spPr>
        <p:txBody>
          <a:bodyPr wrap="square" lIns="0" tIns="0" rIns="0" bIns="0" rtlCol="0" anchor="ctr"/>
          <a:lstStyle/>
          <a:p>
            <a:pPr marL="0" indent="0" algn="ctr">
              <a:buNone/>
            </a:pPr>
            <a:r>
              <a:rPr lang="en-US" sz="1400" b="1" dirty="0">
                <a:solidFill>
                  <a:schemeClr val="tx2"/>
                </a:solidFill>
              </a:rPr>
              <a:t>separation</a:t>
            </a:r>
            <a:endParaRPr lang="en-US" sz="1400" dirty="0"/>
          </a:p>
        </p:txBody>
      </p:sp>
      <p:sp>
        <p:nvSpPr>
          <p:cNvPr id="19" name="Text 16"/>
          <p:cNvSpPr txBox="1"/>
          <p:nvPr/>
        </p:nvSpPr>
        <p:spPr>
          <a:xfrm>
            <a:off x="6766560" y="3611880"/>
            <a:ext cx="1920240" cy="365760"/>
          </a:xfrm>
          <a:prstGeom prst="roundRect">
            <a:avLst>
              <a:gd name="adj" fmla="val 50000"/>
            </a:avLst>
          </a:prstGeom>
          <a:solidFill>
            <a:schemeClr val="bg1"/>
          </a:solidFill>
          <a:ln w="19050">
            <a:solidFill>
              <a:schemeClr val="accent3"/>
            </a:solidFill>
          </a:ln>
        </p:spPr>
        <p:txBody>
          <a:bodyPr wrap="square" lIns="0" tIns="0" rIns="0" bIns="0" rtlCol="0" anchor="ctr"/>
          <a:lstStyle/>
          <a:p>
            <a:pPr marL="0" indent="0" algn="ctr">
              <a:buNone/>
            </a:pPr>
            <a:r>
              <a:rPr lang="en-US" sz="1400" b="1" dirty="0">
                <a:solidFill>
                  <a:schemeClr val="tx2"/>
                </a:solidFill>
              </a:rPr>
              <a:t>secure base</a:t>
            </a:r>
            <a:endParaRPr lang="en-US" sz="1400" dirty="0"/>
          </a:p>
        </p:txBody>
      </p:sp>
      <p:sp>
        <p:nvSpPr>
          <p:cNvPr id="20" name="Text 17"/>
          <p:cNvSpPr txBox="1"/>
          <p:nvPr/>
        </p:nvSpPr>
        <p:spPr>
          <a:xfrm>
            <a:off x="457200" y="4041648"/>
            <a:ext cx="8229600" cy="320040"/>
          </a:xfrm>
          <a:prstGeom prst="rect">
            <a:avLst/>
          </a:prstGeom>
          <a:noFill/>
        </p:spPr>
        <p:txBody>
          <a:bodyPr wrap="square" lIns="0" tIns="0" rIns="0" bIns="0" rtlCol="0" anchor="ctr"/>
          <a:lstStyle/>
          <a:p>
            <a:pPr marL="0" indent="0">
              <a:buNone/>
            </a:pPr>
            <a:r>
              <a:rPr lang="en-US" sz="1500" i="1" dirty="0">
                <a:solidFill>
                  <a:schemeClr val="tx1"/>
                </a:solidFill>
              </a:rPr>
              <a:t>One framework for reading her response, not a verdict.</a:t>
            </a:r>
            <a:endParaRPr lang="en-US" sz="1500" dirty="0"/>
          </a:p>
        </p:txBody>
      </p:sp>
      <p:sp>
        <p:nvSpPr>
          <p:cNvPr id="21" name="Text 18"/>
          <p:cNvSpPr txBox="1"/>
          <p:nvPr/>
        </p:nvSpPr>
        <p:spPr>
          <a:xfrm>
            <a:off x="457200" y="4462272"/>
            <a:ext cx="7863840" cy="237744"/>
          </a:xfrm>
          <a:prstGeom prst="rect">
            <a:avLst/>
          </a:prstGeom>
          <a:noFill/>
        </p:spPr>
        <p:txBody>
          <a:bodyPr wrap="square" lIns="0" tIns="0" rIns="0" bIns="0" rtlCol="0" anchor="ctr"/>
          <a:lstStyle/>
          <a:p>
            <a:pPr marL="0" indent="0">
              <a:buNone/>
            </a:pPr>
            <a:r>
              <a:rPr lang="en-US" sz="1000" i="1" dirty="0">
                <a:solidFill>
                  <a:schemeClr val="accent5"/>
                </a:solidFill>
              </a:rPr>
              <a:t>Bowlby (1969/1982); Opie et al. (2026)</a:t>
            </a:r>
            <a:endParaRPr lang="en-US" sz="1000" dirty="0"/>
          </a:p>
        </p:txBody>
      </p:sp>
      <p:sp>
        <p:nvSpPr>
          <p:cNvPr id="22" name="motif-OBSERVE"/>
          <p:cNvSpPr txBox="1"/>
          <p:nvPr/>
        </p:nvSpPr>
        <p:spPr>
          <a:xfrm>
            <a:off x="4572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OBSERVE</a:t>
            </a:r>
            <a:endParaRPr lang="en-US" sz="1000" dirty="0"/>
          </a:p>
        </p:txBody>
      </p:sp>
      <p:sp>
        <p:nvSpPr>
          <p:cNvPr id="23" name="motif-THINK"/>
          <p:cNvSpPr txBox="1"/>
          <p:nvPr/>
        </p:nvSpPr>
        <p:spPr>
          <a:xfrm>
            <a:off x="128016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THINK</a:t>
            </a:r>
            <a:endParaRPr lang="en-US" sz="1000" dirty="0"/>
          </a:p>
        </p:txBody>
      </p:sp>
      <p:sp>
        <p:nvSpPr>
          <p:cNvPr id="24" name="motif-APPLY"/>
          <p:cNvSpPr txBox="1"/>
          <p:nvPr/>
        </p:nvSpPr>
        <p:spPr>
          <a:xfrm>
            <a:off x="210312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APPLY</a:t>
            </a:r>
            <a:endParaRPr lang="en-US" sz="1000" dirty="0"/>
          </a:p>
        </p:txBody>
      </p:sp>
      <p:sp>
        <p:nvSpPr>
          <p:cNvPr id="25" name="motif-ACT"/>
          <p:cNvSpPr txBox="1"/>
          <p:nvPr/>
        </p:nvSpPr>
        <p:spPr>
          <a:xfrm>
            <a:off x="292608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ACT</a:t>
            </a:r>
            <a:endParaRPr lang="en-US" sz="1000" dirty="0"/>
          </a:p>
        </p:txBody>
      </p:sp>
      <p:sp>
        <p:nvSpPr>
          <p:cNvPr id="26" name="motif-REVIEW"/>
          <p:cNvSpPr txBox="1"/>
          <p:nvPr/>
        </p:nvSpPr>
        <p:spPr>
          <a:xfrm>
            <a:off x="374904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REVIEW</a:t>
            </a:r>
            <a:endParaRPr lang="en-US" sz="1000" dirty="0"/>
          </a:p>
        </p:txBody>
      </p:sp>
      <p:sp>
        <p:nvSpPr>
          <p:cNvPr id="27" name="motif-LIMIT"/>
          <p:cNvSpPr txBox="1"/>
          <p:nvPr/>
        </p:nvSpPr>
        <p:spPr>
          <a:xfrm>
            <a:off x="45720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LIMIT</a:t>
            </a:r>
            <a:endParaRPr lang="en-US" sz="1000" dirty="0"/>
          </a:p>
        </p:txBody>
      </p:sp>
      <p:sp>
        <p:nvSpPr>
          <p:cNvPr id="3"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Applying Bowlby to Shona's separation</a:t>
            </a:r>
            <a:endParaRPr lang="en-US" sz="2800" dirty="0"/>
          </a:p>
        </p:txBody>
      </p:sp>
      <p:sp>
        <p:nvSpPr>
          <p:cNvPr id="4" name="Text 1"/>
          <p:cNvSpPr txBox="1"/>
          <p:nvPr/>
        </p:nvSpPr>
        <p:spPr>
          <a:xfrm>
            <a:off x="457200" y="1188720"/>
            <a:ext cx="1188720" cy="1005840"/>
          </a:xfrm>
          <a:prstGeom prst="roundRect">
            <a:avLst>
              <a:gd name="adj" fmla="val 9091"/>
            </a:avLst>
          </a:prstGeom>
          <a:solidFill>
            <a:schemeClr val="accent5"/>
          </a:solidFill>
        </p:spPr>
        <p:txBody>
          <a:bodyPr wrap="square" lIns="50800" tIns="50800" rIns="50800" bIns="50800" rtlCol="0" anchor="ctr"/>
          <a:lstStyle/>
          <a:p>
            <a:pPr marL="0" indent="0" algn="ctr">
              <a:buNone/>
            </a:pPr>
            <a:r>
              <a:rPr lang="en-US" sz="1300" b="1" dirty="0">
                <a:solidFill>
                  <a:schemeClr val="bg1"/>
                </a:solidFill>
              </a:rPr>
              <a:t>Carer leaves</a:t>
            </a:r>
            <a:endParaRPr lang="en-US" sz="1300" dirty="0"/>
          </a:p>
        </p:txBody>
      </p:sp>
      <p:sp>
        <p:nvSpPr>
          <p:cNvPr id="5" name="Shape 2"/>
          <p:cNvSpPr/>
          <p:nvPr/>
        </p:nvSpPr>
        <p:spPr>
          <a:xfrm>
            <a:off x="1664208" y="1691640"/>
            <a:ext cx="182880" cy="0"/>
          </a:xfrm>
          <a:prstGeom prst="line">
            <a:avLst/>
          </a:prstGeom>
          <a:noFill/>
          <a:ln w="25400">
            <a:solidFill>
              <a:schemeClr val="accent5"/>
            </a:solidFill>
            <a:prstDash val="solid"/>
            <a:tailEnd type="triangle"/>
          </a:ln>
        </p:spPr>
      </p:sp>
      <p:sp>
        <p:nvSpPr>
          <p:cNvPr id="6" name="Text 3"/>
          <p:cNvSpPr txBox="1"/>
          <p:nvPr/>
        </p:nvSpPr>
        <p:spPr>
          <a:xfrm>
            <a:off x="1865376" y="1188720"/>
            <a:ext cx="1188720" cy="1005840"/>
          </a:xfrm>
          <a:prstGeom prst="roundRect">
            <a:avLst>
              <a:gd name="adj" fmla="val 9091"/>
            </a:avLst>
          </a:prstGeom>
          <a:solidFill>
            <a:schemeClr val="accent4"/>
          </a:solidFill>
        </p:spPr>
        <p:txBody>
          <a:bodyPr wrap="square" lIns="50800" tIns="50800" rIns="50800" bIns="50800" rtlCol="0" anchor="ctr"/>
          <a:lstStyle/>
          <a:p>
            <a:pPr marL="0" indent="0" algn="ctr">
              <a:buNone/>
            </a:pPr>
            <a:r>
              <a:rPr lang="en-US" sz="1300" b="1" dirty="0">
                <a:solidFill>
                  <a:schemeClr val="tx1"/>
                </a:solidFill>
              </a:rPr>
              <a:t>Shona becomes anxious</a:t>
            </a:r>
            <a:endParaRPr lang="en-US" sz="1300" dirty="0"/>
          </a:p>
        </p:txBody>
      </p:sp>
      <p:sp>
        <p:nvSpPr>
          <p:cNvPr id="7" name="Shape 4"/>
          <p:cNvSpPr/>
          <p:nvPr/>
        </p:nvSpPr>
        <p:spPr>
          <a:xfrm>
            <a:off x="3072384" y="1691640"/>
            <a:ext cx="182880" cy="0"/>
          </a:xfrm>
          <a:prstGeom prst="line">
            <a:avLst/>
          </a:prstGeom>
          <a:noFill/>
          <a:ln w="25400">
            <a:solidFill>
              <a:schemeClr val="accent5"/>
            </a:solidFill>
            <a:prstDash val="solid"/>
            <a:tailEnd type="triangle"/>
          </a:ln>
        </p:spPr>
      </p:sp>
      <p:sp>
        <p:nvSpPr>
          <p:cNvPr id="8" name="Text 5"/>
          <p:cNvSpPr txBox="1"/>
          <p:nvPr/>
        </p:nvSpPr>
        <p:spPr>
          <a:xfrm>
            <a:off x="3273552" y="1188720"/>
            <a:ext cx="1188720" cy="1005840"/>
          </a:xfrm>
          <a:prstGeom prst="roundRect">
            <a:avLst>
              <a:gd name="adj" fmla="val 9091"/>
            </a:avLst>
          </a:prstGeom>
          <a:solidFill>
            <a:schemeClr val="accent1"/>
          </a:solidFill>
        </p:spPr>
        <p:txBody>
          <a:bodyPr wrap="square" lIns="50800" tIns="50800" rIns="50800" bIns="50800" rtlCol="0" anchor="ctr"/>
          <a:lstStyle/>
          <a:p>
            <a:pPr marL="0" indent="0" algn="ctr">
              <a:buNone/>
            </a:pPr>
            <a:r>
              <a:rPr lang="en-US" sz="1300" b="1" dirty="0">
                <a:solidFill>
                  <a:schemeClr val="bg1"/>
                </a:solidFill>
              </a:rPr>
              <a:t>I observe and respond</a:t>
            </a:r>
            <a:endParaRPr lang="en-US" sz="1300" dirty="0"/>
          </a:p>
        </p:txBody>
      </p:sp>
      <p:sp>
        <p:nvSpPr>
          <p:cNvPr id="9" name="Shape 6"/>
          <p:cNvSpPr/>
          <p:nvPr/>
        </p:nvSpPr>
        <p:spPr>
          <a:xfrm>
            <a:off x="4480560" y="1691640"/>
            <a:ext cx="182880" cy="0"/>
          </a:xfrm>
          <a:prstGeom prst="line">
            <a:avLst/>
          </a:prstGeom>
          <a:noFill/>
          <a:ln w="25400">
            <a:solidFill>
              <a:schemeClr val="accent5"/>
            </a:solidFill>
            <a:prstDash val="solid"/>
            <a:tailEnd type="triangle"/>
          </a:ln>
        </p:spPr>
      </p:sp>
      <p:sp>
        <p:nvSpPr>
          <p:cNvPr id="10" name="Text 7"/>
          <p:cNvSpPr txBox="1"/>
          <p:nvPr/>
        </p:nvSpPr>
        <p:spPr>
          <a:xfrm>
            <a:off x="4681728" y="1188720"/>
            <a:ext cx="1188720" cy="1005840"/>
          </a:xfrm>
          <a:prstGeom prst="roundRect">
            <a:avLst>
              <a:gd name="adj" fmla="val 9091"/>
            </a:avLst>
          </a:prstGeom>
          <a:solidFill>
            <a:schemeClr val="accent1"/>
          </a:solidFill>
        </p:spPr>
        <p:txBody>
          <a:bodyPr wrap="square" lIns="50800" tIns="50800" rIns="50800" bIns="50800" rtlCol="0" anchor="ctr"/>
          <a:lstStyle/>
          <a:p>
            <a:pPr marL="0" indent="0" algn="ctr">
              <a:buNone/>
            </a:pPr>
            <a:r>
              <a:rPr lang="en-US" sz="1300" b="1" dirty="0">
                <a:solidFill>
                  <a:schemeClr val="bg1"/>
                </a:solidFill>
              </a:rPr>
              <a:t>Familiar adult reassures</a:t>
            </a:r>
            <a:endParaRPr lang="en-US" sz="1300" dirty="0"/>
          </a:p>
        </p:txBody>
      </p:sp>
      <p:sp>
        <p:nvSpPr>
          <p:cNvPr id="11" name="Shape 8"/>
          <p:cNvSpPr/>
          <p:nvPr/>
        </p:nvSpPr>
        <p:spPr>
          <a:xfrm>
            <a:off x="5888736" y="1691640"/>
            <a:ext cx="182880" cy="0"/>
          </a:xfrm>
          <a:prstGeom prst="line">
            <a:avLst/>
          </a:prstGeom>
          <a:noFill/>
          <a:ln w="25400">
            <a:solidFill>
              <a:schemeClr val="accent5"/>
            </a:solidFill>
            <a:prstDash val="solid"/>
            <a:tailEnd type="triangle"/>
          </a:ln>
        </p:spPr>
      </p:sp>
      <p:sp>
        <p:nvSpPr>
          <p:cNvPr id="12" name="Text 9"/>
          <p:cNvSpPr txBox="1"/>
          <p:nvPr/>
        </p:nvSpPr>
        <p:spPr>
          <a:xfrm>
            <a:off x="6089904" y="1188720"/>
            <a:ext cx="1188720" cy="1005840"/>
          </a:xfrm>
          <a:prstGeom prst="roundRect">
            <a:avLst>
              <a:gd name="adj" fmla="val 9091"/>
            </a:avLst>
          </a:prstGeom>
          <a:solidFill>
            <a:schemeClr val="accent4"/>
          </a:solidFill>
        </p:spPr>
        <p:txBody>
          <a:bodyPr wrap="square" lIns="50800" tIns="50800" rIns="50800" bIns="50800" rtlCol="0" anchor="ctr"/>
          <a:lstStyle/>
          <a:p>
            <a:pPr marL="0" indent="0" algn="ctr">
              <a:buNone/>
            </a:pPr>
            <a:r>
              <a:rPr lang="en-US" sz="1300" b="1" dirty="0">
                <a:solidFill>
                  <a:schemeClr val="tx1"/>
                </a:solidFill>
              </a:rPr>
              <a:t>She gradually settles</a:t>
            </a:r>
            <a:endParaRPr lang="en-US" sz="1300" dirty="0"/>
          </a:p>
        </p:txBody>
      </p:sp>
      <p:sp>
        <p:nvSpPr>
          <p:cNvPr id="13" name="Shape 10"/>
          <p:cNvSpPr/>
          <p:nvPr/>
        </p:nvSpPr>
        <p:spPr>
          <a:xfrm>
            <a:off x="7296912" y="1691640"/>
            <a:ext cx="182880" cy="0"/>
          </a:xfrm>
          <a:prstGeom prst="line">
            <a:avLst/>
          </a:prstGeom>
          <a:noFill/>
          <a:ln w="25400">
            <a:solidFill>
              <a:schemeClr val="accent5"/>
            </a:solidFill>
            <a:prstDash val="solid"/>
            <a:tailEnd type="triangle"/>
          </a:ln>
        </p:spPr>
      </p:sp>
      <p:sp>
        <p:nvSpPr>
          <p:cNvPr id="14" name="Text 11"/>
          <p:cNvSpPr txBox="1"/>
          <p:nvPr/>
        </p:nvSpPr>
        <p:spPr>
          <a:xfrm>
            <a:off x="7498080" y="1188720"/>
            <a:ext cx="1188720" cy="1005840"/>
          </a:xfrm>
          <a:prstGeom prst="roundRect">
            <a:avLst>
              <a:gd name="adj" fmla="val 9091"/>
            </a:avLst>
          </a:prstGeom>
          <a:solidFill>
            <a:schemeClr val="accent1"/>
          </a:solidFill>
        </p:spPr>
        <p:txBody>
          <a:bodyPr wrap="square" lIns="50800" tIns="50800" rIns="50800" bIns="50800" rtlCol="0" anchor="ctr"/>
          <a:lstStyle/>
          <a:p>
            <a:pPr marL="0" indent="0" algn="ctr">
              <a:buNone/>
            </a:pPr>
            <a:r>
              <a:rPr lang="en-US" sz="1300" b="1" dirty="0">
                <a:solidFill>
                  <a:schemeClr val="bg1"/>
                </a:solidFill>
              </a:rPr>
              <a:t>I support exploration</a:t>
            </a:r>
            <a:endParaRPr lang="en-US" sz="1300" dirty="0"/>
          </a:p>
        </p:txBody>
      </p:sp>
      <p:sp>
        <p:nvSpPr>
          <p:cNvPr id="15" name="Shape 12"/>
          <p:cNvSpPr/>
          <p:nvPr/>
        </p:nvSpPr>
        <p:spPr>
          <a:xfrm>
            <a:off x="457200" y="2331720"/>
            <a:ext cx="164592" cy="164592"/>
          </a:xfrm>
          <a:prstGeom prst="roundRect">
            <a:avLst>
              <a:gd name="adj" fmla="val 22222"/>
            </a:avLst>
          </a:prstGeom>
          <a:solidFill>
            <a:schemeClr val="accent4"/>
          </a:solidFill>
        </p:spPr>
      </p:sp>
      <p:sp>
        <p:nvSpPr>
          <p:cNvPr id="16" name="Text 13"/>
          <p:cNvSpPr txBox="1"/>
          <p:nvPr/>
        </p:nvSpPr>
        <p:spPr>
          <a:xfrm>
            <a:off x="685800" y="2286000"/>
            <a:ext cx="822960" cy="256032"/>
          </a:xfrm>
          <a:prstGeom prst="rect">
            <a:avLst/>
          </a:prstGeom>
          <a:noFill/>
        </p:spPr>
        <p:txBody>
          <a:bodyPr wrap="square" lIns="0" tIns="0" rIns="0" bIns="0" rtlCol="0" anchor="ctr"/>
          <a:lstStyle/>
          <a:p>
            <a:pPr marL="0" indent="0">
              <a:buNone/>
            </a:pPr>
            <a:r>
              <a:rPr lang="en-US" sz="1200" dirty="0">
                <a:solidFill>
                  <a:schemeClr val="accent5"/>
                </a:solidFill>
              </a:rPr>
              <a:t>Shona</a:t>
            </a:r>
            <a:endParaRPr lang="en-US" sz="1200" dirty="0"/>
          </a:p>
        </p:txBody>
      </p:sp>
      <p:sp>
        <p:nvSpPr>
          <p:cNvPr id="17" name="Shape 14"/>
          <p:cNvSpPr/>
          <p:nvPr/>
        </p:nvSpPr>
        <p:spPr>
          <a:xfrm>
            <a:off x="1554480" y="2331720"/>
            <a:ext cx="164592" cy="164592"/>
          </a:xfrm>
          <a:prstGeom prst="roundRect">
            <a:avLst>
              <a:gd name="adj" fmla="val 22222"/>
            </a:avLst>
          </a:prstGeom>
          <a:solidFill>
            <a:schemeClr val="accent1"/>
          </a:solidFill>
        </p:spPr>
      </p:sp>
      <p:sp>
        <p:nvSpPr>
          <p:cNvPr id="18" name="Text 15"/>
          <p:cNvSpPr txBox="1"/>
          <p:nvPr/>
        </p:nvSpPr>
        <p:spPr>
          <a:xfrm>
            <a:off x="1783080" y="2286000"/>
            <a:ext cx="1828800" cy="256032"/>
          </a:xfrm>
          <a:prstGeom prst="rect">
            <a:avLst/>
          </a:prstGeom>
          <a:noFill/>
        </p:spPr>
        <p:txBody>
          <a:bodyPr wrap="square" lIns="0" tIns="0" rIns="0" bIns="0" rtlCol="0" anchor="ctr"/>
          <a:lstStyle/>
          <a:p>
            <a:pPr marL="0" indent="0">
              <a:buNone/>
            </a:pPr>
            <a:r>
              <a:rPr lang="en-US" sz="1200" dirty="0">
                <a:solidFill>
                  <a:schemeClr val="accent5"/>
                </a:solidFill>
              </a:rPr>
              <a:t>Me, the practitioner</a:t>
            </a:r>
            <a:endParaRPr lang="en-US" sz="1200" dirty="0"/>
          </a:p>
        </p:txBody>
      </p:sp>
      <p:sp>
        <p:nvSpPr>
          <p:cNvPr id="19" name="Shape 16"/>
          <p:cNvSpPr/>
          <p:nvPr/>
        </p:nvSpPr>
        <p:spPr>
          <a:xfrm>
            <a:off x="457200" y="2743200"/>
            <a:ext cx="4023360" cy="1600200"/>
          </a:xfrm>
          <a:prstGeom prst="roundRect">
            <a:avLst>
              <a:gd name="adj" fmla="val 5714"/>
            </a:avLst>
          </a:prstGeom>
          <a:solidFill>
            <a:schemeClr val="bg2"/>
          </a:solidFill>
        </p:spPr>
      </p:sp>
      <p:sp>
        <p:nvSpPr>
          <p:cNvPr id="20" name="Text 17"/>
          <p:cNvSpPr txBox="1"/>
          <p:nvPr/>
        </p:nvSpPr>
        <p:spPr>
          <a:xfrm>
            <a:off x="640080" y="2852928"/>
            <a:ext cx="3657600" cy="1371600"/>
          </a:xfrm>
          <a:prstGeom prst="rect">
            <a:avLst/>
          </a:prstGeom>
          <a:noFill/>
        </p:spPr>
        <p:txBody>
          <a:bodyPr wrap="square" lIns="0" tIns="0" rIns="0" bIns="0" rtlCol="0" anchor="t"/>
          <a:lstStyle/>
          <a:p>
            <a:pPr marL="0" indent="0">
              <a:spcAft>
                <a:spcPts val="600"/>
              </a:spcAft>
              <a:buNone/>
            </a:pPr>
            <a:r>
              <a:rPr lang="en-US" sz="1000" b="1" dirty="0">
                <a:solidFill>
                  <a:schemeClr val="accent5"/>
                </a:solidFill>
              </a:rPr>
              <a:t>WHAT I WOULD MONITOR</a:t>
            </a:r>
            <a:endParaRPr lang="en-US" sz="1000" dirty="0"/>
          </a:p>
          <a:p>
            <a:pPr marL="0" indent="0">
              <a:spcAft>
                <a:spcPts val="600"/>
              </a:spcAft>
              <a:buNone/>
            </a:pPr>
            <a:r>
              <a:rPr lang="en-US" sz="1500" dirty="0">
                <a:solidFill>
                  <a:schemeClr val="tx1"/>
                </a:solidFill>
              </a:rPr>
              <a:t>Intensity of distress, time to settle, who she turns to, return to play</a:t>
            </a:r>
            <a:endParaRPr lang="en-US" sz="1000" dirty="0"/>
          </a:p>
        </p:txBody>
      </p:sp>
      <p:sp>
        <p:nvSpPr>
          <p:cNvPr id="21" name="Shape 18"/>
          <p:cNvSpPr/>
          <p:nvPr/>
        </p:nvSpPr>
        <p:spPr>
          <a:xfrm>
            <a:off x="4663440" y="2743200"/>
            <a:ext cx="4023360" cy="1600200"/>
          </a:xfrm>
          <a:prstGeom prst="roundRect">
            <a:avLst>
              <a:gd name="adj" fmla="val 5714"/>
            </a:avLst>
          </a:prstGeom>
          <a:solidFill>
            <a:schemeClr val="bg2"/>
          </a:solidFill>
        </p:spPr>
      </p:sp>
      <p:sp>
        <p:nvSpPr>
          <p:cNvPr id="22" name="Text 19"/>
          <p:cNvSpPr txBox="1"/>
          <p:nvPr/>
        </p:nvSpPr>
        <p:spPr>
          <a:xfrm>
            <a:off x="4846320" y="2852928"/>
            <a:ext cx="3657600" cy="1371600"/>
          </a:xfrm>
          <a:prstGeom prst="rect">
            <a:avLst/>
          </a:prstGeom>
          <a:noFill/>
        </p:spPr>
        <p:txBody>
          <a:bodyPr wrap="square" lIns="0" tIns="0" rIns="0" bIns="0" rtlCol="0" anchor="t"/>
          <a:lstStyle/>
          <a:p>
            <a:pPr marL="0" indent="0">
              <a:spcAft>
                <a:spcPts val="600"/>
              </a:spcAft>
              <a:buNone/>
            </a:pPr>
            <a:r>
              <a:rPr lang="en-US" sz="1000" b="1" dirty="0">
                <a:solidFill>
                  <a:schemeClr val="accent6"/>
                </a:solidFill>
              </a:rPr>
              <a:t>WHAT I CANNOT CONCLUDE</a:t>
            </a:r>
            <a:endParaRPr lang="en-US" sz="1000" dirty="0"/>
          </a:p>
          <a:p>
            <a:pPr marL="0" indent="0">
              <a:spcAft>
                <a:spcPts val="600"/>
              </a:spcAft>
              <a:buNone/>
            </a:pPr>
            <a:r>
              <a:rPr lang="en-US" sz="1500" b="1" dirty="0">
                <a:solidFill>
                  <a:schemeClr val="tx1"/>
                </a:solidFill>
              </a:rPr>
              <a:t>Distress alone does not tell me her attachment pattern. I am not diagnosing Shona.</a:t>
            </a:r>
            <a:endParaRPr lang="en-US" sz="1000" dirty="0"/>
          </a:p>
        </p:txBody>
      </p:sp>
      <p:sp>
        <p:nvSpPr>
          <p:cNvPr id="23" name="Text 20"/>
          <p:cNvSpPr txBox="1"/>
          <p:nvPr/>
        </p:nvSpPr>
        <p:spPr>
          <a:xfrm>
            <a:off x="457200" y="4462272"/>
            <a:ext cx="7863840" cy="237744"/>
          </a:xfrm>
          <a:prstGeom prst="rect">
            <a:avLst/>
          </a:prstGeom>
          <a:noFill/>
        </p:spPr>
        <p:txBody>
          <a:bodyPr wrap="square" lIns="0" tIns="0" rIns="0" bIns="0" rtlCol="0" anchor="ctr"/>
          <a:lstStyle/>
          <a:p>
            <a:pPr marL="0" indent="0">
              <a:buNone/>
            </a:pPr>
            <a:r>
              <a:rPr lang="en-US" sz="1000" i="1" dirty="0">
                <a:solidFill>
                  <a:schemeClr val="accent5"/>
                </a:solidFill>
              </a:rPr>
              <a:t>Bowlby (1969/1982); DfE (2021); Opie et al. (2026)</a:t>
            </a:r>
            <a:endParaRPr lang="en-US" sz="1000" dirty="0"/>
          </a:p>
        </p:txBody>
      </p:sp>
      <p:sp>
        <p:nvSpPr>
          <p:cNvPr id="24" name="motif-OBSERVE"/>
          <p:cNvSpPr txBox="1"/>
          <p:nvPr/>
        </p:nvSpPr>
        <p:spPr>
          <a:xfrm>
            <a:off x="4572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OBSERVE</a:t>
            </a:r>
            <a:endParaRPr lang="en-US" sz="1000" dirty="0"/>
          </a:p>
        </p:txBody>
      </p:sp>
      <p:sp>
        <p:nvSpPr>
          <p:cNvPr id="25" name="motif-THINK"/>
          <p:cNvSpPr txBox="1"/>
          <p:nvPr/>
        </p:nvSpPr>
        <p:spPr>
          <a:xfrm>
            <a:off x="128016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THINK</a:t>
            </a:r>
            <a:endParaRPr lang="en-US" sz="1000" dirty="0"/>
          </a:p>
        </p:txBody>
      </p:sp>
      <p:sp>
        <p:nvSpPr>
          <p:cNvPr id="26" name="motif-APPLY"/>
          <p:cNvSpPr txBox="1"/>
          <p:nvPr/>
        </p:nvSpPr>
        <p:spPr>
          <a:xfrm>
            <a:off x="210312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APPLY</a:t>
            </a:r>
            <a:endParaRPr lang="en-US" sz="1000" dirty="0"/>
          </a:p>
        </p:txBody>
      </p:sp>
      <p:sp>
        <p:nvSpPr>
          <p:cNvPr id="27" name="motif-ACT"/>
          <p:cNvSpPr txBox="1"/>
          <p:nvPr/>
        </p:nvSpPr>
        <p:spPr>
          <a:xfrm>
            <a:off x="292608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ACT</a:t>
            </a:r>
            <a:endParaRPr lang="en-US" sz="1000" dirty="0"/>
          </a:p>
        </p:txBody>
      </p:sp>
      <p:sp>
        <p:nvSpPr>
          <p:cNvPr id="28" name="motif-REVIEW"/>
          <p:cNvSpPr txBox="1"/>
          <p:nvPr/>
        </p:nvSpPr>
        <p:spPr>
          <a:xfrm>
            <a:off x="374904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REVIEW</a:t>
            </a:r>
            <a:endParaRPr lang="en-US" sz="1000" dirty="0"/>
          </a:p>
        </p:txBody>
      </p:sp>
      <p:sp>
        <p:nvSpPr>
          <p:cNvPr id="29" name="motif-LIMIT"/>
          <p:cNvSpPr txBox="1"/>
          <p:nvPr/>
        </p:nvSpPr>
        <p:spPr>
          <a:xfrm>
            <a:off x="45720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LIMIT</a:t>
            </a:r>
            <a:endParaRPr lang="en-US" sz="1000" dirty="0"/>
          </a:p>
        </p:txBody>
      </p:sp>
      <p:sp>
        <p:nvSpPr>
          <p:cNvPr id="3"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How I would support Shona</a:t>
            </a:r>
            <a:endParaRPr lang="en-US" sz="2800" dirty="0"/>
          </a:p>
        </p:txBody>
      </p:sp>
      <p:sp>
        <p:nvSpPr>
          <p:cNvPr id="4" name="Shape 1"/>
          <p:cNvSpPr/>
          <p:nvPr/>
        </p:nvSpPr>
        <p:spPr>
          <a:xfrm>
            <a:off x="457200" y="1097280"/>
            <a:ext cx="4023360" cy="1371600"/>
          </a:xfrm>
          <a:prstGeom prst="roundRect">
            <a:avLst>
              <a:gd name="adj" fmla="val 6667"/>
            </a:avLst>
          </a:prstGeom>
          <a:solidFill>
            <a:schemeClr val="bg2"/>
          </a:solidFill>
        </p:spPr>
      </p:sp>
      <p:sp>
        <p:nvSpPr>
          <p:cNvPr id="5" name="Shape 2"/>
          <p:cNvSpPr/>
          <p:nvPr/>
        </p:nvSpPr>
        <p:spPr>
          <a:xfrm>
            <a:off x="640080" y="1280160"/>
            <a:ext cx="457200" cy="457200"/>
          </a:xfrm>
          <a:prstGeom prst="ellipse">
            <a:avLst/>
          </a:prstGeom>
          <a:solidFill>
            <a:schemeClr val="accent1"/>
          </a:solidFill>
        </p:spPr>
      </p:sp>
      <p:sp>
        <p:nvSpPr>
          <p:cNvPr id="6" name="Text 3"/>
          <p:cNvSpPr txBox="1"/>
          <p:nvPr/>
        </p:nvSpPr>
        <p:spPr>
          <a:xfrm>
            <a:off x="640080" y="1280160"/>
            <a:ext cx="457200" cy="457200"/>
          </a:xfrm>
          <a:prstGeom prst="rect">
            <a:avLst/>
          </a:prstGeom>
          <a:noFill/>
        </p:spPr>
        <p:txBody>
          <a:bodyPr wrap="square" lIns="0" tIns="0" rIns="0" bIns="0" rtlCol="0" anchor="ctr"/>
          <a:lstStyle/>
          <a:p>
            <a:pPr marL="0" indent="0" algn="ctr">
              <a:buNone/>
            </a:pPr>
            <a:r>
              <a:rPr lang="en-US" sz="1600" b="1" dirty="0">
                <a:solidFill>
                  <a:schemeClr val="bg1"/>
                </a:solidFill>
              </a:rPr>
              <a:t>1</a:t>
            </a:r>
            <a:endParaRPr lang="en-US" sz="1600" dirty="0"/>
          </a:p>
        </p:txBody>
      </p:sp>
      <p:sp>
        <p:nvSpPr>
          <p:cNvPr id="7" name="Text 4"/>
          <p:cNvSpPr txBox="1"/>
          <p:nvPr/>
        </p:nvSpPr>
        <p:spPr>
          <a:xfrm>
            <a:off x="1234440" y="1280160"/>
            <a:ext cx="3108960" cy="457200"/>
          </a:xfrm>
          <a:prstGeom prst="rect">
            <a:avLst/>
          </a:prstGeom>
          <a:noFill/>
        </p:spPr>
        <p:txBody>
          <a:bodyPr wrap="square" lIns="0" tIns="0" rIns="0" bIns="0" rtlCol="0" anchor="ctr"/>
          <a:lstStyle/>
          <a:p>
            <a:pPr marL="0" indent="0">
              <a:buNone/>
            </a:pPr>
            <a:r>
              <a:rPr lang="en-US" sz="1700" b="1" dirty="0">
                <a:solidFill>
                  <a:schemeClr val="tx2"/>
                </a:solidFill>
              </a:rPr>
              <a:t>Consistent key person</a:t>
            </a:r>
            <a:endParaRPr lang="en-US" sz="1700" dirty="0"/>
          </a:p>
        </p:txBody>
      </p:sp>
      <p:sp>
        <p:nvSpPr>
          <p:cNvPr id="8" name="Text 5"/>
          <p:cNvSpPr txBox="1"/>
          <p:nvPr/>
        </p:nvSpPr>
        <p:spPr>
          <a:xfrm>
            <a:off x="640080" y="1828800"/>
            <a:ext cx="3657600" cy="548640"/>
          </a:xfrm>
          <a:prstGeom prst="rect">
            <a:avLst/>
          </a:prstGeom>
          <a:noFill/>
        </p:spPr>
        <p:txBody>
          <a:bodyPr wrap="square" lIns="0" tIns="0" rIns="0" bIns="0" rtlCol="0" anchor="t"/>
          <a:lstStyle/>
          <a:p>
            <a:pPr marL="0" indent="0">
              <a:buNone/>
            </a:pPr>
            <a:r>
              <a:rPr lang="en-US" sz="1400" dirty="0">
                <a:solidFill>
                  <a:schemeClr val="tx1"/>
                </a:solidFill>
              </a:rPr>
              <a:t>One familiar, responsive adult: her secure base in the room</a:t>
            </a:r>
            <a:endParaRPr lang="en-US" sz="1400" dirty="0"/>
          </a:p>
        </p:txBody>
      </p:sp>
      <p:sp>
        <p:nvSpPr>
          <p:cNvPr id="9" name="Shape 6"/>
          <p:cNvSpPr/>
          <p:nvPr/>
        </p:nvSpPr>
        <p:spPr>
          <a:xfrm>
            <a:off x="4663440" y="1097280"/>
            <a:ext cx="4023360" cy="1371600"/>
          </a:xfrm>
          <a:prstGeom prst="roundRect">
            <a:avLst>
              <a:gd name="adj" fmla="val 6667"/>
            </a:avLst>
          </a:prstGeom>
          <a:solidFill>
            <a:schemeClr val="bg2"/>
          </a:solidFill>
        </p:spPr>
      </p:sp>
      <p:sp>
        <p:nvSpPr>
          <p:cNvPr id="10" name="Shape 7"/>
          <p:cNvSpPr/>
          <p:nvPr/>
        </p:nvSpPr>
        <p:spPr>
          <a:xfrm>
            <a:off x="4846320" y="1280160"/>
            <a:ext cx="457200" cy="457200"/>
          </a:xfrm>
          <a:prstGeom prst="ellipse">
            <a:avLst/>
          </a:prstGeom>
          <a:solidFill>
            <a:schemeClr val="accent1"/>
          </a:solidFill>
        </p:spPr>
      </p:sp>
      <p:sp>
        <p:nvSpPr>
          <p:cNvPr id="11" name="Text 8"/>
          <p:cNvSpPr txBox="1"/>
          <p:nvPr/>
        </p:nvSpPr>
        <p:spPr>
          <a:xfrm>
            <a:off x="4846320" y="1280160"/>
            <a:ext cx="457200" cy="457200"/>
          </a:xfrm>
          <a:prstGeom prst="rect">
            <a:avLst/>
          </a:prstGeom>
          <a:noFill/>
        </p:spPr>
        <p:txBody>
          <a:bodyPr wrap="square" lIns="0" tIns="0" rIns="0" bIns="0" rtlCol="0" anchor="ctr"/>
          <a:lstStyle/>
          <a:p>
            <a:pPr marL="0" indent="0" algn="ctr">
              <a:buNone/>
            </a:pPr>
            <a:r>
              <a:rPr lang="en-US" sz="1600" b="1" dirty="0">
                <a:solidFill>
                  <a:schemeClr val="bg1"/>
                </a:solidFill>
              </a:rPr>
              <a:t>2</a:t>
            </a:r>
            <a:endParaRPr lang="en-US" sz="1600" dirty="0"/>
          </a:p>
        </p:txBody>
      </p:sp>
      <p:sp>
        <p:nvSpPr>
          <p:cNvPr id="12" name="Text 9"/>
          <p:cNvSpPr txBox="1"/>
          <p:nvPr/>
        </p:nvSpPr>
        <p:spPr>
          <a:xfrm>
            <a:off x="5440680" y="1280160"/>
            <a:ext cx="3108960" cy="457200"/>
          </a:xfrm>
          <a:prstGeom prst="rect">
            <a:avLst/>
          </a:prstGeom>
          <a:noFill/>
        </p:spPr>
        <p:txBody>
          <a:bodyPr wrap="square" lIns="0" tIns="0" rIns="0" bIns="0" rtlCol="0" anchor="ctr"/>
          <a:lstStyle/>
          <a:p>
            <a:pPr marL="0" indent="0">
              <a:buNone/>
            </a:pPr>
            <a:r>
              <a:rPr lang="en-US" sz="1700" b="1" dirty="0">
                <a:solidFill>
                  <a:schemeClr val="tx2"/>
                </a:solidFill>
              </a:rPr>
              <a:t>Predictable arrival</a:t>
            </a:r>
            <a:endParaRPr lang="en-US" sz="1700" dirty="0"/>
          </a:p>
        </p:txBody>
      </p:sp>
      <p:sp>
        <p:nvSpPr>
          <p:cNvPr id="13" name="Text 10"/>
          <p:cNvSpPr txBox="1"/>
          <p:nvPr/>
        </p:nvSpPr>
        <p:spPr>
          <a:xfrm>
            <a:off x="4846320" y="1828800"/>
            <a:ext cx="3657600" cy="548640"/>
          </a:xfrm>
          <a:prstGeom prst="rect">
            <a:avLst/>
          </a:prstGeom>
          <a:noFill/>
        </p:spPr>
        <p:txBody>
          <a:bodyPr wrap="square" lIns="0" tIns="0" rIns="0" bIns="0" rtlCol="0" anchor="t"/>
          <a:lstStyle/>
          <a:p>
            <a:pPr marL="0" indent="0">
              <a:buNone/>
            </a:pPr>
            <a:r>
              <a:rPr lang="en-US" sz="1400" dirty="0">
                <a:solidFill>
                  <a:schemeClr val="tx1"/>
                </a:solidFill>
              </a:rPr>
              <a:t>Same greeting, same goodbye, less uncertainty</a:t>
            </a:r>
            <a:endParaRPr lang="en-US" sz="1400" dirty="0"/>
          </a:p>
        </p:txBody>
      </p:sp>
      <p:sp>
        <p:nvSpPr>
          <p:cNvPr id="14" name="Shape 11"/>
          <p:cNvSpPr/>
          <p:nvPr/>
        </p:nvSpPr>
        <p:spPr>
          <a:xfrm>
            <a:off x="457200" y="2606040"/>
            <a:ext cx="4023360" cy="1371600"/>
          </a:xfrm>
          <a:prstGeom prst="roundRect">
            <a:avLst>
              <a:gd name="adj" fmla="val 6667"/>
            </a:avLst>
          </a:prstGeom>
          <a:solidFill>
            <a:schemeClr val="bg2"/>
          </a:solidFill>
        </p:spPr>
      </p:sp>
      <p:sp>
        <p:nvSpPr>
          <p:cNvPr id="15" name="Shape 12"/>
          <p:cNvSpPr/>
          <p:nvPr/>
        </p:nvSpPr>
        <p:spPr>
          <a:xfrm>
            <a:off x="640080" y="2788920"/>
            <a:ext cx="457200" cy="457200"/>
          </a:xfrm>
          <a:prstGeom prst="ellipse">
            <a:avLst/>
          </a:prstGeom>
          <a:solidFill>
            <a:schemeClr val="accent1"/>
          </a:solidFill>
        </p:spPr>
      </p:sp>
      <p:sp>
        <p:nvSpPr>
          <p:cNvPr id="16" name="Text 13"/>
          <p:cNvSpPr txBox="1"/>
          <p:nvPr/>
        </p:nvSpPr>
        <p:spPr>
          <a:xfrm>
            <a:off x="640080" y="2788920"/>
            <a:ext cx="457200" cy="457200"/>
          </a:xfrm>
          <a:prstGeom prst="rect">
            <a:avLst/>
          </a:prstGeom>
          <a:noFill/>
        </p:spPr>
        <p:txBody>
          <a:bodyPr wrap="square" lIns="0" tIns="0" rIns="0" bIns="0" rtlCol="0" anchor="ctr"/>
          <a:lstStyle/>
          <a:p>
            <a:pPr marL="0" indent="0" algn="ctr">
              <a:buNone/>
            </a:pPr>
            <a:r>
              <a:rPr lang="en-US" sz="1600" b="1" dirty="0">
                <a:solidFill>
                  <a:schemeClr val="bg1"/>
                </a:solidFill>
              </a:rPr>
              <a:t>3</a:t>
            </a:r>
            <a:endParaRPr lang="en-US" sz="1600" dirty="0"/>
          </a:p>
        </p:txBody>
      </p:sp>
      <p:sp>
        <p:nvSpPr>
          <p:cNvPr id="17" name="Text 14"/>
          <p:cNvSpPr txBox="1"/>
          <p:nvPr/>
        </p:nvSpPr>
        <p:spPr>
          <a:xfrm>
            <a:off x="1234440" y="2788920"/>
            <a:ext cx="3108960" cy="457200"/>
          </a:xfrm>
          <a:prstGeom prst="rect">
            <a:avLst/>
          </a:prstGeom>
          <a:noFill/>
        </p:spPr>
        <p:txBody>
          <a:bodyPr wrap="square" lIns="0" tIns="0" rIns="0" bIns="0" rtlCol="0" anchor="ctr"/>
          <a:lstStyle/>
          <a:p>
            <a:pPr marL="0" indent="0">
              <a:buNone/>
            </a:pPr>
            <a:r>
              <a:rPr lang="en-US" sz="1700" b="1" dirty="0">
                <a:solidFill>
                  <a:schemeClr val="tx2"/>
                </a:solidFill>
              </a:rPr>
              <a:t>Responsive reassurance</a:t>
            </a:r>
            <a:endParaRPr lang="en-US" sz="1700" dirty="0"/>
          </a:p>
        </p:txBody>
      </p:sp>
      <p:sp>
        <p:nvSpPr>
          <p:cNvPr id="18" name="Text 15"/>
          <p:cNvSpPr txBox="1"/>
          <p:nvPr/>
        </p:nvSpPr>
        <p:spPr>
          <a:xfrm>
            <a:off x="640080" y="3337560"/>
            <a:ext cx="3657600" cy="548640"/>
          </a:xfrm>
          <a:prstGeom prst="rect">
            <a:avLst/>
          </a:prstGeom>
          <a:noFill/>
        </p:spPr>
        <p:txBody>
          <a:bodyPr wrap="square" lIns="0" tIns="0" rIns="0" bIns="0" rtlCol="0" anchor="t"/>
          <a:lstStyle/>
          <a:p>
            <a:pPr marL="0" indent="0">
              <a:buNone/>
            </a:pPr>
            <a:r>
              <a:rPr lang="en-US" sz="1400" dirty="0">
                <a:solidFill>
                  <a:schemeClr val="tx1"/>
                </a:solidFill>
              </a:rPr>
              <a:t>Name the feeling, stay calm, stay close</a:t>
            </a:r>
            <a:endParaRPr lang="en-US" sz="1400" dirty="0"/>
          </a:p>
        </p:txBody>
      </p:sp>
      <p:sp>
        <p:nvSpPr>
          <p:cNvPr id="19" name="Shape 16"/>
          <p:cNvSpPr/>
          <p:nvPr/>
        </p:nvSpPr>
        <p:spPr>
          <a:xfrm>
            <a:off x="4663440" y="2606040"/>
            <a:ext cx="4023360" cy="1371600"/>
          </a:xfrm>
          <a:prstGeom prst="roundRect">
            <a:avLst>
              <a:gd name="adj" fmla="val 6667"/>
            </a:avLst>
          </a:prstGeom>
          <a:solidFill>
            <a:schemeClr val="bg2"/>
          </a:solidFill>
        </p:spPr>
      </p:sp>
      <p:sp>
        <p:nvSpPr>
          <p:cNvPr id="20" name="Shape 17"/>
          <p:cNvSpPr/>
          <p:nvPr/>
        </p:nvSpPr>
        <p:spPr>
          <a:xfrm>
            <a:off x="4846320" y="2788920"/>
            <a:ext cx="457200" cy="457200"/>
          </a:xfrm>
          <a:prstGeom prst="ellipse">
            <a:avLst/>
          </a:prstGeom>
          <a:solidFill>
            <a:schemeClr val="accent1"/>
          </a:solidFill>
        </p:spPr>
      </p:sp>
      <p:sp>
        <p:nvSpPr>
          <p:cNvPr id="21" name="Text 18"/>
          <p:cNvSpPr txBox="1"/>
          <p:nvPr/>
        </p:nvSpPr>
        <p:spPr>
          <a:xfrm>
            <a:off x="4846320" y="2788920"/>
            <a:ext cx="457200" cy="457200"/>
          </a:xfrm>
          <a:prstGeom prst="rect">
            <a:avLst/>
          </a:prstGeom>
          <a:noFill/>
        </p:spPr>
        <p:txBody>
          <a:bodyPr wrap="square" lIns="0" tIns="0" rIns="0" bIns="0" rtlCol="0" anchor="ctr"/>
          <a:lstStyle/>
          <a:p>
            <a:pPr marL="0" indent="0" algn="ctr">
              <a:buNone/>
            </a:pPr>
            <a:r>
              <a:rPr lang="en-US" sz="1600" b="1" dirty="0">
                <a:solidFill>
                  <a:schemeClr val="bg1"/>
                </a:solidFill>
              </a:rPr>
              <a:t>4</a:t>
            </a:r>
            <a:endParaRPr lang="en-US" sz="1600" dirty="0"/>
          </a:p>
        </p:txBody>
      </p:sp>
      <p:sp>
        <p:nvSpPr>
          <p:cNvPr id="22" name="Text 19"/>
          <p:cNvSpPr txBox="1"/>
          <p:nvPr/>
        </p:nvSpPr>
        <p:spPr>
          <a:xfrm>
            <a:off x="5440680" y="2788920"/>
            <a:ext cx="3108960" cy="457200"/>
          </a:xfrm>
          <a:prstGeom prst="rect">
            <a:avLst/>
          </a:prstGeom>
          <a:noFill/>
        </p:spPr>
        <p:txBody>
          <a:bodyPr wrap="square" lIns="0" tIns="0" rIns="0" bIns="0" rtlCol="0" anchor="ctr"/>
          <a:lstStyle/>
          <a:p>
            <a:pPr marL="0" indent="0">
              <a:buNone/>
            </a:pPr>
            <a:r>
              <a:rPr lang="en-US" sz="1700" b="1" dirty="0">
                <a:solidFill>
                  <a:schemeClr val="tx2"/>
                </a:solidFill>
              </a:rPr>
              <a:t>Gradual exploration</a:t>
            </a:r>
            <a:endParaRPr lang="en-US" sz="1700" dirty="0"/>
          </a:p>
        </p:txBody>
      </p:sp>
      <p:sp>
        <p:nvSpPr>
          <p:cNvPr id="23" name="Text 20"/>
          <p:cNvSpPr txBox="1"/>
          <p:nvPr/>
        </p:nvSpPr>
        <p:spPr>
          <a:xfrm>
            <a:off x="4846320" y="3337560"/>
            <a:ext cx="3657600" cy="548640"/>
          </a:xfrm>
          <a:prstGeom prst="rect">
            <a:avLst/>
          </a:prstGeom>
          <a:noFill/>
        </p:spPr>
        <p:txBody>
          <a:bodyPr wrap="square" lIns="0" tIns="0" rIns="0" bIns="0" rtlCol="0" anchor="t"/>
          <a:lstStyle/>
          <a:p>
            <a:pPr marL="0" indent="0">
              <a:buNone/>
            </a:pPr>
            <a:r>
              <a:rPr lang="en-US" sz="1400" dirty="0">
                <a:solidFill>
                  <a:schemeClr val="tx1"/>
                </a:solidFill>
              </a:rPr>
              <a:t>I stay available while she moves out and returns</a:t>
            </a:r>
            <a:endParaRPr lang="en-US" sz="1400" dirty="0"/>
          </a:p>
        </p:txBody>
      </p:sp>
      <p:sp>
        <p:nvSpPr>
          <p:cNvPr id="24" name="Text 21"/>
          <p:cNvSpPr txBox="1"/>
          <p:nvPr/>
        </p:nvSpPr>
        <p:spPr>
          <a:xfrm>
            <a:off x="457200" y="4114800"/>
            <a:ext cx="8229600" cy="292608"/>
          </a:xfrm>
          <a:prstGeom prst="rect">
            <a:avLst/>
          </a:prstGeom>
          <a:noFill/>
        </p:spPr>
        <p:txBody>
          <a:bodyPr wrap="square" lIns="0" tIns="0" rIns="0" bIns="0" rtlCol="0" anchor="ctr"/>
          <a:lstStyle/>
          <a:p>
            <a:pPr marL="0" indent="0">
              <a:buNone/>
            </a:pPr>
            <a:r>
              <a:rPr lang="en-US" sz="1400" b="1" i="1" dirty="0">
                <a:solidFill>
                  <a:schemeClr val="accent6"/>
                </a:solidFill>
              </a:rPr>
              <a:t>Alongside every step: partnership with her carers, and observing whether it helps</a:t>
            </a:r>
            <a:endParaRPr lang="en-US" sz="1400" dirty="0"/>
          </a:p>
        </p:txBody>
      </p:sp>
      <p:sp>
        <p:nvSpPr>
          <p:cNvPr id="25" name="Text 22"/>
          <p:cNvSpPr txBox="1"/>
          <p:nvPr/>
        </p:nvSpPr>
        <p:spPr>
          <a:xfrm>
            <a:off x="457200" y="4462272"/>
            <a:ext cx="7863840" cy="237744"/>
          </a:xfrm>
          <a:prstGeom prst="rect">
            <a:avLst/>
          </a:prstGeom>
          <a:noFill/>
        </p:spPr>
        <p:txBody>
          <a:bodyPr wrap="square" lIns="0" tIns="0" rIns="0" bIns="0" rtlCol="0" anchor="ctr"/>
          <a:lstStyle/>
          <a:p>
            <a:pPr marL="0" indent="0">
              <a:buNone/>
            </a:pPr>
            <a:r>
              <a:rPr lang="en-US" sz="1000" i="1" dirty="0">
                <a:solidFill>
                  <a:schemeClr val="accent5"/>
                </a:solidFill>
              </a:rPr>
              <a:t>DfE (2021); O'Neill et al. (2021); Opie et al. (2026)</a:t>
            </a:r>
            <a:endParaRPr lang="en-US" sz="1000" dirty="0"/>
          </a:p>
        </p:txBody>
      </p:sp>
      <p:sp>
        <p:nvSpPr>
          <p:cNvPr id="26" name="motif-OBSERVE"/>
          <p:cNvSpPr txBox="1"/>
          <p:nvPr/>
        </p:nvSpPr>
        <p:spPr>
          <a:xfrm>
            <a:off x="4572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OBSERVE</a:t>
            </a:r>
            <a:endParaRPr lang="en-US" sz="1000" dirty="0"/>
          </a:p>
        </p:txBody>
      </p:sp>
      <p:sp>
        <p:nvSpPr>
          <p:cNvPr id="27" name="motif-THINK"/>
          <p:cNvSpPr txBox="1"/>
          <p:nvPr/>
        </p:nvSpPr>
        <p:spPr>
          <a:xfrm>
            <a:off x="128016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THINK</a:t>
            </a:r>
            <a:endParaRPr lang="en-US" sz="1000" dirty="0"/>
          </a:p>
        </p:txBody>
      </p:sp>
      <p:sp>
        <p:nvSpPr>
          <p:cNvPr id="28" name="motif-APPLY"/>
          <p:cNvSpPr txBox="1"/>
          <p:nvPr/>
        </p:nvSpPr>
        <p:spPr>
          <a:xfrm>
            <a:off x="210312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APPLY</a:t>
            </a:r>
            <a:endParaRPr lang="en-US" sz="1000" dirty="0"/>
          </a:p>
        </p:txBody>
      </p:sp>
      <p:sp>
        <p:nvSpPr>
          <p:cNvPr id="29" name="motif-ACT"/>
          <p:cNvSpPr txBox="1"/>
          <p:nvPr/>
        </p:nvSpPr>
        <p:spPr>
          <a:xfrm>
            <a:off x="292608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ACT</a:t>
            </a:r>
            <a:endParaRPr lang="en-US" sz="1000" dirty="0"/>
          </a:p>
        </p:txBody>
      </p:sp>
      <p:sp>
        <p:nvSpPr>
          <p:cNvPr id="30" name="motif-REVIEW"/>
          <p:cNvSpPr txBox="1"/>
          <p:nvPr/>
        </p:nvSpPr>
        <p:spPr>
          <a:xfrm>
            <a:off x="374904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REVIEW</a:t>
            </a:r>
            <a:endParaRPr lang="en-US" sz="1000" dirty="0"/>
          </a:p>
        </p:txBody>
      </p:sp>
      <p:sp>
        <p:nvSpPr>
          <p:cNvPr id="31" name="motif-LIMIT"/>
          <p:cNvSpPr txBox="1"/>
          <p:nvPr/>
        </p:nvSpPr>
        <p:spPr>
          <a:xfrm>
            <a:off x="45720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LIMIT</a:t>
            </a:r>
            <a:endParaRPr lang="en-US" sz="1000" dirty="0"/>
          </a:p>
        </p:txBody>
      </p:sp>
      <p:sp>
        <p:nvSpPr>
          <p:cNvPr id="3"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From security to exploration</a:t>
            </a:r>
            <a:endParaRPr lang="en-US" sz="2800" dirty="0"/>
          </a:p>
        </p:txBody>
      </p:sp>
      <p:sp>
        <p:nvSpPr>
          <p:cNvPr id="4" name="Text 1"/>
          <p:cNvSpPr txBox="1"/>
          <p:nvPr/>
        </p:nvSpPr>
        <p:spPr>
          <a:xfrm>
            <a:off x="457200" y="1325880"/>
            <a:ext cx="1783080" cy="731520"/>
          </a:xfrm>
          <a:prstGeom prst="roundRect">
            <a:avLst>
              <a:gd name="adj" fmla="val 12500"/>
            </a:avLst>
          </a:prstGeom>
          <a:solidFill>
            <a:schemeClr val="accent1"/>
          </a:solidFill>
        </p:spPr>
        <p:txBody>
          <a:bodyPr wrap="square" lIns="50800" tIns="50800" rIns="50800" bIns="50800" rtlCol="0" anchor="ctr"/>
          <a:lstStyle/>
          <a:p>
            <a:pPr marL="0" indent="0" algn="ctr">
              <a:buNone/>
            </a:pPr>
            <a:r>
              <a:rPr lang="en-US" sz="1600" b="1" dirty="0">
                <a:solidFill>
                  <a:schemeClr val="bg1"/>
                </a:solidFill>
              </a:rPr>
              <a:t>Security</a:t>
            </a:r>
            <a:endParaRPr lang="en-US" sz="1600" dirty="0"/>
          </a:p>
        </p:txBody>
      </p:sp>
      <p:sp>
        <p:nvSpPr>
          <p:cNvPr id="5" name="Text 2"/>
          <p:cNvSpPr txBox="1"/>
          <p:nvPr/>
        </p:nvSpPr>
        <p:spPr>
          <a:xfrm>
            <a:off x="2606040" y="1325880"/>
            <a:ext cx="1783080" cy="731520"/>
          </a:xfrm>
          <a:prstGeom prst="roundRect">
            <a:avLst>
              <a:gd name="adj" fmla="val 12500"/>
            </a:avLst>
          </a:prstGeom>
          <a:solidFill>
            <a:schemeClr val="accent1"/>
          </a:solidFill>
        </p:spPr>
        <p:txBody>
          <a:bodyPr wrap="square" lIns="50800" tIns="50800" rIns="50800" bIns="50800" rtlCol="0" anchor="ctr"/>
          <a:lstStyle/>
          <a:p>
            <a:pPr marL="0" indent="0" algn="ctr">
              <a:buNone/>
            </a:pPr>
            <a:r>
              <a:rPr lang="en-US" sz="1600" b="1" dirty="0">
                <a:solidFill>
                  <a:schemeClr val="bg1"/>
                </a:solidFill>
              </a:rPr>
              <a:t>Explore</a:t>
            </a:r>
            <a:endParaRPr lang="en-US" sz="1600" dirty="0"/>
          </a:p>
        </p:txBody>
      </p:sp>
      <p:sp>
        <p:nvSpPr>
          <p:cNvPr id="6" name="Text 3"/>
          <p:cNvSpPr txBox="1"/>
          <p:nvPr/>
        </p:nvSpPr>
        <p:spPr>
          <a:xfrm>
            <a:off x="2606040" y="2514600"/>
            <a:ext cx="1783080" cy="731520"/>
          </a:xfrm>
          <a:prstGeom prst="roundRect">
            <a:avLst>
              <a:gd name="adj" fmla="val 12500"/>
            </a:avLst>
          </a:prstGeom>
          <a:solidFill>
            <a:schemeClr val="accent4"/>
          </a:solidFill>
        </p:spPr>
        <p:txBody>
          <a:bodyPr wrap="square" lIns="50800" tIns="50800" rIns="50800" bIns="50800" rtlCol="0" anchor="ctr"/>
          <a:lstStyle/>
          <a:p>
            <a:pPr marL="0" indent="0" algn="ctr">
              <a:buNone/>
            </a:pPr>
            <a:r>
              <a:rPr lang="en-US" sz="1500" b="1" dirty="0">
                <a:solidFill>
                  <a:schemeClr val="tx1"/>
                </a:solidFill>
              </a:rPr>
              <a:t>Return for reassurance</a:t>
            </a:r>
            <a:endParaRPr lang="en-US" sz="1500" dirty="0"/>
          </a:p>
        </p:txBody>
      </p:sp>
      <p:sp>
        <p:nvSpPr>
          <p:cNvPr id="7" name="Text 4"/>
          <p:cNvSpPr txBox="1"/>
          <p:nvPr/>
        </p:nvSpPr>
        <p:spPr>
          <a:xfrm>
            <a:off x="457200" y="2514600"/>
            <a:ext cx="1783080" cy="731520"/>
          </a:xfrm>
          <a:prstGeom prst="roundRect">
            <a:avLst>
              <a:gd name="adj" fmla="val 12500"/>
            </a:avLst>
          </a:prstGeom>
          <a:solidFill>
            <a:schemeClr val="accent1"/>
          </a:solidFill>
        </p:spPr>
        <p:txBody>
          <a:bodyPr wrap="square" lIns="50800" tIns="50800" rIns="50800" bIns="50800" rtlCol="0" anchor="ctr"/>
          <a:lstStyle/>
          <a:p>
            <a:pPr marL="0" indent="0" algn="ctr">
              <a:buNone/>
            </a:pPr>
            <a:r>
              <a:rPr lang="en-US" sz="1600" b="1" dirty="0">
                <a:solidFill>
                  <a:schemeClr val="bg1"/>
                </a:solidFill>
              </a:rPr>
              <a:t>Explore again</a:t>
            </a:r>
            <a:endParaRPr lang="en-US" sz="1600" dirty="0"/>
          </a:p>
        </p:txBody>
      </p:sp>
      <p:sp>
        <p:nvSpPr>
          <p:cNvPr id="8" name="Shape 5"/>
          <p:cNvSpPr/>
          <p:nvPr/>
        </p:nvSpPr>
        <p:spPr>
          <a:xfrm>
            <a:off x="2286000" y="1691640"/>
            <a:ext cx="274320" cy="0"/>
          </a:xfrm>
          <a:prstGeom prst="line">
            <a:avLst/>
          </a:prstGeom>
          <a:noFill/>
          <a:ln w="25400">
            <a:solidFill>
              <a:schemeClr val="accent5"/>
            </a:solidFill>
            <a:prstDash val="solid"/>
            <a:tailEnd type="triangle"/>
          </a:ln>
        </p:spPr>
      </p:sp>
      <p:sp>
        <p:nvSpPr>
          <p:cNvPr id="9" name="Shape 6"/>
          <p:cNvSpPr/>
          <p:nvPr/>
        </p:nvSpPr>
        <p:spPr>
          <a:xfrm>
            <a:off x="3493008" y="2103120"/>
            <a:ext cx="0" cy="365760"/>
          </a:xfrm>
          <a:prstGeom prst="line">
            <a:avLst/>
          </a:prstGeom>
          <a:noFill/>
          <a:ln w="25400">
            <a:solidFill>
              <a:schemeClr val="accent5"/>
            </a:solidFill>
            <a:prstDash val="solid"/>
            <a:tailEnd type="triangle"/>
          </a:ln>
        </p:spPr>
      </p:sp>
      <p:sp>
        <p:nvSpPr>
          <p:cNvPr id="10" name="Shape 7"/>
          <p:cNvSpPr/>
          <p:nvPr/>
        </p:nvSpPr>
        <p:spPr>
          <a:xfrm flipH="1">
            <a:off x="2286000" y="2880360"/>
            <a:ext cx="274320" cy="0"/>
          </a:xfrm>
          <a:prstGeom prst="line">
            <a:avLst/>
          </a:prstGeom>
          <a:noFill/>
          <a:ln w="25400">
            <a:solidFill>
              <a:schemeClr val="accent5"/>
            </a:solidFill>
            <a:prstDash val="solid"/>
            <a:tailEnd type="triangle"/>
          </a:ln>
        </p:spPr>
      </p:sp>
      <p:sp>
        <p:nvSpPr>
          <p:cNvPr id="11" name="Text 8"/>
          <p:cNvSpPr txBox="1"/>
          <p:nvPr/>
        </p:nvSpPr>
        <p:spPr>
          <a:xfrm>
            <a:off x="457200" y="3291840"/>
            <a:ext cx="3931920" cy="256032"/>
          </a:xfrm>
          <a:prstGeom prst="rect">
            <a:avLst/>
          </a:prstGeom>
          <a:noFill/>
        </p:spPr>
        <p:txBody>
          <a:bodyPr wrap="square" lIns="0" tIns="0" rIns="0" bIns="0" rtlCol="0" anchor="ctr"/>
          <a:lstStyle/>
          <a:p>
            <a:pPr marL="0" indent="0">
              <a:buNone/>
            </a:pPr>
            <a:r>
              <a:rPr lang="en-US" sz="1200" i="1" dirty="0">
                <a:solidFill>
                  <a:schemeClr val="accent5"/>
                </a:solidFill>
              </a:rPr>
              <a:t>Never forced. She sets the pace.</a:t>
            </a:r>
            <a:endParaRPr lang="en-US" sz="1200" dirty="0"/>
          </a:p>
        </p:txBody>
      </p:sp>
      <p:sp>
        <p:nvSpPr>
          <p:cNvPr id="12" name="Text 9"/>
          <p:cNvSpPr txBox="1"/>
          <p:nvPr/>
        </p:nvSpPr>
        <p:spPr>
          <a:xfrm>
            <a:off x="457200" y="3611880"/>
            <a:ext cx="3931920" cy="731520"/>
          </a:xfrm>
          <a:prstGeom prst="roundRect">
            <a:avLst>
              <a:gd name="adj" fmla="val 12500"/>
            </a:avLst>
          </a:prstGeom>
          <a:solidFill>
            <a:schemeClr val="bg2"/>
          </a:solidFill>
        </p:spPr>
        <p:txBody>
          <a:bodyPr wrap="square" lIns="101600" tIns="101600" rIns="101600" bIns="101600" rtlCol="0" anchor="ctr"/>
          <a:lstStyle/>
          <a:p>
            <a:pPr marL="0" indent="0">
              <a:buNone/>
            </a:pPr>
            <a:r>
              <a:rPr lang="en-US" sz="1400" b="1" dirty="0">
                <a:solidFill>
                  <a:schemeClr val="accent6"/>
                </a:solidFill>
              </a:rPr>
              <a:t>Security may help her join in. It does not explain all peer play.</a:t>
            </a:r>
            <a:endParaRPr lang="en-US" sz="1400" dirty="0"/>
          </a:p>
        </p:txBody>
      </p:sp>
      <p:sp>
        <p:nvSpPr>
          <p:cNvPr id="13" name="Text 10"/>
          <p:cNvSpPr txBox="1"/>
          <p:nvPr/>
        </p:nvSpPr>
        <p:spPr>
          <a:xfrm>
            <a:off x="4754880" y="1051560"/>
            <a:ext cx="3931920" cy="256032"/>
          </a:xfrm>
          <a:prstGeom prst="rect">
            <a:avLst/>
          </a:prstGeom>
          <a:noFill/>
        </p:spPr>
        <p:txBody>
          <a:bodyPr wrap="square" lIns="0" tIns="0" rIns="0" bIns="0" rtlCol="0" anchor="ctr"/>
          <a:lstStyle/>
          <a:p>
            <a:pPr marL="0" indent="0">
              <a:buNone/>
            </a:pPr>
            <a:r>
              <a:rPr lang="en-US" sz="1200" b="1" dirty="0">
                <a:solidFill>
                  <a:schemeClr val="accent5"/>
                </a:solidFill>
              </a:rPr>
              <a:t>GROUP PLAY, STEP BY STEP</a:t>
            </a:r>
            <a:endParaRPr lang="en-US" sz="1200" dirty="0"/>
          </a:p>
        </p:txBody>
      </p:sp>
      <p:sp>
        <p:nvSpPr>
          <p:cNvPr id="14" name="Text 11"/>
          <p:cNvSpPr txBox="1"/>
          <p:nvPr/>
        </p:nvSpPr>
        <p:spPr>
          <a:xfrm>
            <a:off x="4754880" y="1371600"/>
            <a:ext cx="3931920" cy="438912"/>
          </a:xfrm>
          <a:prstGeom prst="roundRect">
            <a:avLst>
              <a:gd name="adj" fmla="val 20833"/>
            </a:avLst>
          </a:prstGeom>
          <a:solidFill>
            <a:schemeClr val="accent1"/>
          </a:solidFill>
        </p:spPr>
        <p:txBody>
          <a:bodyPr wrap="square" lIns="50800" tIns="50800" rIns="50800" bIns="50800" rtlCol="0" anchor="ctr"/>
          <a:lstStyle/>
          <a:p>
            <a:pPr marL="0" indent="0" algn="ctr">
              <a:buNone/>
            </a:pPr>
            <a:r>
              <a:rPr lang="en-US" sz="1400" b="1" dirty="0">
                <a:solidFill>
                  <a:schemeClr val="bg1"/>
                </a:solidFill>
              </a:rPr>
              <a:t>Familiar adult</a:t>
            </a:r>
            <a:endParaRPr lang="en-US" sz="1400" dirty="0"/>
          </a:p>
        </p:txBody>
      </p:sp>
      <p:sp>
        <p:nvSpPr>
          <p:cNvPr id="15" name="Shape 12"/>
          <p:cNvSpPr/>
          <p:nvPr/>
        </p:nvSpPr>
        <p:spPr>
          <a:xfrm>
            <a:off x="6720840" y="1828800"/>
            <a:ext cx="0" cy="118872"/>
          </a:xfrm>
          <a:prstGeom prst="line">
            <a:avLst/>
          </a:prstGeom>
          <a:noFill/>
          <a:ln w="25400">
            <a:solidFill>
              <a:schemeClr val="accent5"/>
            </a:solidFill>
            <a:prstDash val="solid"/>
            <a:tailEnd type="triangle"/>
          </a:ln>
        </p:spPr>
      </p:sp>
      <p:sp>
        <p:nvSpPr>
          <p:cNvPr id="16" name="Text 13"/>
          <p:cNvSpPr txBox="1"/>
          <p:nvPr/>
        </p:nvSpPr>
        <p:spPr>
          <a:xfrm>
            <a:off x="4754880" y="1965960"/>
            <a:ext cx="3931920" cy="438912"/>
          </a:xfrm>
          <a:prstGeom prst="roundRect">
            <a:avLst>
              <a:gd name="adj" fmla="val 20833"/>
            </a:avLst>
          </a:prstGeom>
          <a:solidFill>
            <a:schemeClr val="accent1"/>
          </a:solidFill>
        </p:spPr>
        <p:txBody>
          <a:bodyPr wrap="square" lIns="50800" tIns="50800" rIns="50800" bIns="50800" rtlCol="0" anchor="ctr"/>
          <a:lstStyle/>
          <a:p>
            <a:pPr marL="0" indent="0" algn="ctr">
              <a:buNone/>
            </a:pPr>
            <a:r>
              <a:rPr lang="en-US" sz="1400" b="1" dirty="0">
                <a:solidFill>
                  <a:schemeClr val="bg1"/>
                </a:solidFill>
              </a:rPr>
              <a:t>One-to-one play</a:t>
            </a:r>
            <a:endParaRPr lang="en-US" sz="1400" dirty="0"/>
          </a:p>
        </p:txBody>
      </p:sp>
      <p:sp>
        <p:nvSpPr>
          <p:cNvPr id="17" name="Shape 14"/>
          <p:cNvSpPr/>
          <p:nvPr/>
        </p:nvSpPr>
        <p:spPr>
          <a:xfrm>
            <a:off x="6720840" y="2423160"/>
            <a:ext cx="0" cy="118872"/>
          </a:xfrm>
          <a:prstGeom prst="line">
            <a:avLst/>
          </a:prstGeom>
          <a:noFill/>
          <a:ln w="25400">
            <a:solidFill>
              <a:schemeClr val="accent5"/>
            </a:solidFill>
            <a:prstDash val="solid"/>
            <a:tailEnd type="triangle"/>
          </a:ln>
        </p:spPr>
      </p:sp>
      <p:sp>
        <p:nvSpPr>
          <p:cNvPr id="18" name="Text 15"/>
          <p:cNvSpPr txBox="1"/>
          <p:nvPr/>
        </p:nvSpPr>
        <p:spPr>
          <a:xfrm>
            <a:off x="4754880" y="2560320"/>
            <a:ext cx="3931920" cy="438912"/>
          </a:xfrm>
          <a:prstGeom prst="roundRect">
            <a:avLst>
              <a:gd name="adj" fmla="val 20833"/>
            </a:avLst>
          </a:prstGeom>
          <a:solidFill>
            <a:schemeClr val="accent1"/>
          </a:solidFill>
        </p:spPr>
        <p:txBody>
          <a:bodyPr wrap="square" lIns="50800" tIns="50800" rIns="50800" bIns="50800" rtlCol="0" anchor="ctr"/>
          <a:lstStyle/>
          <a:p>
            <a:pPr marL="0" indent="0" algn="ctr">
              <a:buNone/>
            </a:pPr>
            <a:r>
              <a:rPr lang="en-US" sz="1400" b="1" dirty="0">
                <a:solidFill>
                  <a:schemeClr val="bg1"/>
                </a:solidFill>
              </a:rPr>
              <a:t>Alongside one peer</a:t>
            </a:r>
            <a:endParaRPr lang="en-US" sz="1400" dirty="0"/>
          </a:p>
        </p:txBody>
      </p:sp>
      <p:sp>
        <p:nvSpPr>
          <p:cNvPr id="19" name="Shape 16"/>
          <p:cNvSpPr/>
          <p:nvPr/>
        </p:nvSpPr>
        <p:spPr>
          <a:xfrm>
            <a:off x="6720840" y="3017520"/>
            <a:ext cx="0" cy="118872"/>
          </a:xfrm>
          <a:prstGeom prst="line">
            <a:avLst/>
          </a:prstGeom>
          <a:noFill/>
          <a:ln w="25400">
            <a:solidFill>
              <a:schemeClr val="accent5"/>
            </a:solidFill>
            <a:prstDash val="solid"/>
            <a:tailEnd type="triangle"/>
          </a:ln>
        </p:spPr>
      </p:sp>
      <p:sp>
        <p:nvSpPr>
          <p:cNvPr id="20" name="Text 17"/>
          <p:cNvSpPr txBox="1"/>
          <p:nvPr/>
        </p:nvSpPr>
        <p:spPr>
          <a:xfrm>
            <a:off x="4754880" y="3154680"/>
            <a:ext cx="3931920" cy="438912"/>
          </a:xfrm>
          <a:prstGeom prst="roundRect">
            <a:avLst>
              <a:gd name="adj" fmla="val 20833"/>
            </a:avLst>
          </a:prstGeom>
          <a:solidFill>
            <a:schemeClr val="accent1"/>
          </a:solidFill>
        </p:spPr>
        <p:txBody>
          <a:bodyPr wrap="square" lIns="50800" tIns="50800" rIns="50800" bIns="50800" rtlCol="0" anchor="ctr"/>
          <a:lstStyle/>
          <a:p>
            <a:pPr marL="0" indent="0" algn="ctr">
              <a:buNone/>
            </a:pPr>
            <a:r>
              <a:rPr lang="en-US" sz="1400" b="1" dirty="0">
                <a:solidFill>
                  <a:schemeClr val="bg1"/>
                </a:solidFill>
              </a:rPr>
              <a:t>Small group</a:t>
            </a:r>
            <a:endParaRPr lang="en-US" sz="1400" dirty="0"/>
          </a:p>
        </p:txBody>
      </p:sp>
      <p:sp>
        <p:nvSpPr>
          <p:cNvPr id="21" name="Shape 18"/>
          <p:cNvSpPr/>
          <p:nvPr/>
        </p:nvSpPr>
        <p:spPr>
          <a:xfrm>
            <a:off x="6720840" y="3611880"/>
            <a:ext cx="0" cy="118872"/>
          </a:xfrm>
          <a:prstGeom prst="line">
            <a:avLst/>
          </a:prstGeom>
          <a:noFill/>
          <a:ln w="25400">
            <a:solidFill>
              <a:schemeClr val="accent5"/>
            </a:solidFill>
            <a:prstDash val="solid"/>
            <a:tailEnd type="triangle"/>
          </a:ln>
        </p:spPr>
      </p:sp>
      <p:sp>
        <p:nvSpPr>
          <p:cNvPr id="22" name="Text 19"/>
          <p:cNvSpPr txBox="1"/>
          <p:nvPr/>
        </p:nvSpPr>
        <p:spPr>
          <a:xfrm>
            <a:off x="4754880" y="3749040"/>
            <a:ext cx="3931920" cy="438912"/>
          </a:xfrm>
          <a:prstGeom prst="roundRect">
            <a:avLst>
              <a:gd name="adj" fmla="val 20833"/>
            </a:avLst>
          </a:prstGeom>
          <a:solidFill>
            <a:schemeClr val="accent4"/>
          </a:solidFill>
        </p:spPr>
        <p:txBody>
          <a:bodyPr wrap="square" lIns="50800" tIns="50800" rIns="50800" bIns="50800" rtlCol="0" anchor="ctr"/>
          <a:lstStyle/>
          <a:p>
            <a:pPr marL="0" indent="0" algn="ctr">
              <a:buNone/>
            </a:pPr>
            <a:r>
              <a:rPr lang="en-US" sz="1400" b="1" dirty="0">
                <a:solidFill>
                  <a:schemeClr val="tx1"/>
                </a:solidFill>
              </a:rPr>
              <a:t>Larger group, if ready</a:t>
            </a:r>
            <a:endParaRPr lang="en-US" sz="1400" dirty="0"/>
          </a:p>
        </p:txBody>
      </p:sp>
      <p:sp>
        <p:nvSpPr>
          <p:cNvPr id="23" name="Text 20"/>
          <p:cNvSpPr txBox="1"/>
          <p:nvPr/>
        </p:nvSpPr>
        <p:spPr>
          <a:xfrm>
            <a:off x="457200" y="4462272"/>
            <a:ext cx="7863840" cy="237744"/>
          </a:xfrm>
          <a:prstGeom prst="rect">
            <a:avLst/>
          </a:prstGeom>
          <a:noFill/>
        </p:spPr>
        <p:txBody>
          <a:bodyPr wrap="square" lIns="0" tIns="0" rIns="0" bIns="0" rtlCol="0" anchor="ctr"/>
          <a:lstStyle/>
          <a:p>
            <a:pPr marL="0" indent="0">
              <a:buNone/>
            </a:pPr>
            <a:r>
              <a:rPr lang="en-US" sz="1000" i="1" dirty="0">
                <a:solidFill>
                  <a:schemeClr val="accent5"/>
                </a:solidFill>
              </a:rPr>
              <a:t>Bowlby (1969/1982); DfE (2021); Fearon and Roisman (2017)</a:t>
            </a:r>
            <a:endParaRPr lang="en-US" sz="1000" dirty="0"/>
          </a:p>
        </p:txBody>
      </p:sp>
      <p:sp>
        <p:nvSpPr>
          <p:cNvPr id="24" name="motif-OBSERVE"/>
          <p:cNvSpPr txBox="1"/>
          <p:nvPr/>
        </p:nvSpPr>
        <p:spPr>
          <a:xfrm>
            <a:off x="4572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OBSERVE</a:t>
            </a:r>
            <a:endParaRPr lang="en-US" sz="1000" dirty="0"/>
          </a:p>
        </p:txBody>
      </p:sp>
      <p:sp>
        <p:nvSpPr>
          <p:cNvPr id="25" name="motif-THINK"/>
          <p:cNvSpPr txBox="1"/>
          <p:nvPr/>
        </p:nvSpPr>
        <p:spPr>
          <a:xfrm>
            <a:off x="128016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THINK</a:t>
            </a:r>
            <a:endParaRPr lang="en-US" sz="1000" dirty="0"/>
          </a:p>
        </p:txBody>
      </p:sp>
      <p:sp>
        <p:nvSpPr>
          <p:cNvPr id="26" name="motif-APPLY"/>
          <p:cNvSpPr txBox="1"/>
          <p:nvPr/>
        </p:nvSpPr>
        <p:spPr>
          <a:xfrm>
            <a:off x="210312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APPLY</a:t>
            </a:r>
            <a:endParaRPr lang="en-US" sz="1000" dirty="0"/>
          </a:p>
        </p:txBody>
      </p:sp>
      <p:sp>
        <p:nvSpPr>
          <p:cNvPr id="27" name="motif-ACT"/>
          <p:cNvSpPr txBox="1"/>
          <p:nvPr/>
        </p:nvSpPr>
        <p:spPr>
          <a:xfrm>
            <a:off x="292608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ACT</a:t>
            </a:r>
            <a:endParaRPr lang="en-US" sz="1000" dirty="0"/>
          </a:p>
        </p:txBody>
      </p:sp>
      <p:sp>
        <p:nvSpPr>
          <p:cNvPr id="28" name="motif-REVIEW"/>
          <p:cNvSpPr txBox="1"/>
          <p:nvPr/>
        </p:nvSpPr>
        <p:spPr>
          <a:xfrm>
            <a:off x="374904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REVIEW</a:t>
            </a:r>
            <a:endParaRPr lang="en-US" sz="1000" dirty="0"/>
          </a:p>
        </p:txBody>
      </p:sp>
      <p:sp>
        <p:nvSpPr>
          <p:cNvPr id="29" name="motif-LIMIT"/>
          <p:cNvSpPr txBox="1"/>
          <p:nvPr/>
        </p:nvSpPr>
        <p:spPr>
          <a:xfrm>
            <a:off x="457200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LIMIT</a:t>
            </a:r>
            <a:endParaRPr lang="en-US" sz="1000" dirty="0"/>
          </a:p>
        </p:txBody>
      </p:sp>
      <p:sp>
        <p:nvSpPr>
          <p:cNvPr id="3"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Nature, nurture and Shona</a:t>
            </a:r>
            <a:endParaRPr lang="en-US" sz="2800" dirty="0"/>
          </a:p>
        </p:txBody>
      </p:sp>
      <p:sp>
        <p:nvSpPr>
          <p:cNvPr id="4" name="Shape 1"/>
          <p:cNvSpPr/>
          <p:nvPr/>
        </p:nvSpPr>
        <p:spPr>
          <a:xfrm>
            <a:off x="457200" y="1188720"/>
            <a:ext cx="2743200" cy="2743200"/>
          </a:xfrm>
          <a:prstGeom prst="ellipse">
            <a:avLst/>
          </a:prstGeom>
          <a:solidFill>
            <a:schemeClr val="accent3">
              <a:alpha val="50000"/>
            </a:schemeClr>
          </a:solidFill>
          <a:ln w="19050">
            <a:solidFill>
              <a:schemeClr val="accent1"/>
            </a:solidFill>
            <a:prstDash val="solid"/>
          </a:ln>
        </p:spPr>
      </p:sp>
      <p:sp>
        <p:nvSpPr>
          <p:cNvPr id="5" name="Shape 2"/>
          <p:cNvSpPr/>
          <p:nvPr/>
        </p:nvSpPr>
        <p:spPr>
          <a:xfrm>
            <a:off x="2011680" y="1188720"/>
            <a:ext cx="2743200" cy="2743200"/>
          </a:xfrm>
          <a:prstGeom prst="ellipse">
            <a:avLst/>
          </a:prstGeom>
          <a:solidFill>
            <a:schemeClr val="accent2">
              <a:alpha val="50000"/>
            </a:schemeClr>
          </a:solidFill>
          <a:ln w="19050">
            <a:solidFill>
              <a:schemeClr val="accent1"/>
            </a:solidFill>
            <a:prstDash val="solid"/>
          </a:ln>
        </p:spPr>
      </p:sp>
      <p:sp>
        <p:nvSpPr>
          <p:cNvPr id="6" name="Text 3"/>
          <p:cNvSpPr txBox="1"/>
          <p:nvPr/>
        </p:nvSpPr>
        <p:spPr>
          <a:xfrm>
            <a:off x="594360" y="2194560"/>
            <a:ext cx="1280160" cy="822960"/>
          </a:xfrm>
          <a:prstGeom prst="rect">
            <a:avLst/>
          </a:prstGeom>
          <a:noFill/>
        </p:spPr>
        <p:txBody>
          <a:bodyPr wrap="square" lIns="0" tIns="0" rIns="0" bIns="0" rtlCol="0" anchor="ctr"/>
          <a:lstStyle/>
          <a:p>
            <a:pPr marL="0" indent="0" algn="ctr">
              <a:buNone/>
            </a:pPr>
            <a:r>
              <a:rPr lang="en-US" sz="1300" b="1" dirty="0">
                <a:solidFill>
                  <a:schemeClr val="tx1"/>
                </a:solidFill>
              </a:rPr>
              <a:t>Individual / biological</a:t>
            </a:r>
            <a:endParaRPr lang="en-US" sz="1300" dirty="0"/>
          </a:p>
        </p:txBody>
      </p:sp>
      <p:sp>
        <p:nvSpPr>
          <p:cNvPr id="7" name="Text 4"/>
          <p:cNvSpPr txBox="1"/>
          <p:nvPr/>
        </p:nvSpPr>
        <p:spPr>
          <a:xfrm>
            <a:off x="2057400" y="2194560"/>
            <a:ext cx="1097280" cy="822960"/>
          </a:xfrm>
          <a:prstGeom prst="rect">
            <a:avLst/>
          </a:prstGeom>
          <a:noFill/>
        </p:spPr>
        <p:txBody>
          <a:bodyPr wrap="square" lIns="0" tIns="0" rIns="0" bIns="0" rtlCol="0" anchor="ctr"/>
          <a:lstStyle/>
          <a:p>
            <a:pPr marL="0" indent="0" algn="ctr">
              <a:buNone/>
            </a:pPr>
            <a:r>
              <a:rPr lang="en-US" sz="1200" b="1" dirty="0">
                <a:solidFill>
                  <a:schemeClr val="tx1"/>
                </a:solidFill>
              </a:rPr>
              <a:t>Shona's development</a:t>
            </a:r>
            <a:endParaRPr lang="en-US" sz="1200" dirty="0"/>
          </a:p>
        </p:txBody>
      </p:sp>
      <p:sp>
        <p:nvSpPr>
          <p:cNvPr id="8" name="Text 5"/>
          <p:cNvSpPr txBox="1"/>
          <p:nvPr/>
        </p:nvSpPr>
        <p:spPr>
          <a:xfrm>
            <a:off x="3337560" y="2194560"/>
            <a:ext cx="1280160" cy="822960"/>
          </a:xfrm>
          <a:prstGeom prst="rect">
            <a:avLst/>
          </a:prstGeom>
          <a:noFill/>
        </p:spPr>
        <p:txBody>
          <a:bodyPr wrap="square" lIns="0" tIns="0" rIns="0" bIns="0" rtlCol="0" anchor="ctr"/>
          <a:lstStyle/>
          <a:p>
            <a:pPr marL="0" indent="0" algn="ctr">
              <a:buNone/>
            </a:pPr>
            <a:r>
              <a:rPr lang="en-US" sz="1300" b="1" dirty="0">
                <a:solidFill>
                  <a:schemeClr val="tx1"/>
                </a:solidFill>
              </a:rPr>
              <a:t>Environment / relationships</a:t>
            </a:r>
            <a:endParaRPr lang="en-US" sz="1300" dirty="0"/>
          </a:p>
        </p:txBody>
      </p:sp>
      <p:sp>
        <p:nvSpPr>
          <p:cNvPr id="9" name="Text 6"/>
          <p:cNvSpPr txBox="1"/>
          <p:nvPr/>
        </p:nvSpPr>
        <p:spPr>
          <a:xfrm>
            <a:off x="5212080" y="1188720"/>
            <a:ext cx="3474720" cy="868680"/>
          </a:xfrm>
          <a:prstGeom prst="roundRect">
            <a:avLst>
              <a:gd name="adj" fmla="val 10526"/>
            </a:avLst>
          </a:prstGeom>
          <a:solidFill>
            <a:schemeClr val="bg2"/>
          </a:solidFill>
        </p:spPr>
        <p:txBody>
          <a:bodyPr wrap="square" lIns="127000" tIns="127000" rIns="127000" bIns="127000" rtlCol="0" anchor="ctr"/>
          <a:lstStyle/>
          <a:p>
            <a:pPr marL="0" indent="0">
              <a:buNone/>
            </a:pPr>
            <a:r>
              <a:rPr lang="en-US" sz="1000" b="1" dirty="0">
                <a:solidFill>
                  <a:schemeClr val="accent5"/>
                </a:solidFill>
              </a:rPr>
              <a:t>COULD INCLUDE: INDIVIDUAL</a:t>
            </a:r>
            <a:endParaRPr lang="en-US" sz="1000" dirty="0"/>
          </a:p>
          <a:p>
            <a:pPr marL="0" indent="0">
              <a:buNone/>
            </a:pPr>
            <a:r>
              <a:rPr lang="en-US" sz="1400" dirty="0">
                <a:solidFill>
                  <a:schemeClr val="tx1"/>
                </a:solidFill>
              </a:rPr>
              <a:t>Temperament, ordinary developmental variation</a:t>
            </a:r>
            <a:endParaRPr lang="en-US" sz="1000" dirty="0"/>
          </a:p>
        </p:txBody>
      </p:sp>
      <p:sp>
        <p:nvSpPr>
          <p:cNvPr id="10" name="Text 7"/>
          <p:cNvSpPr txBox="1"/>
          <p:nvPr/>
        </p:nvSpPr>
        <p:spPr>
          <a:xfrm>
            <a:off x="5212080" y="2194560"/>
            <a:ext cx="3474720" cy="1051560"/>
          </a:xfrm>
          <a:prstGeom prst="roundRect">
            <a:avLst>
              <a:gd name="adj" fmla="val 8696"/>
            </a:avLst>
          </a:prstGeom>
          <a:solidFill>
            <a:schemeClr val="bg2"/>
          </a:solidFill>
        </p:spPr>
        <p:txBody>
          <a:bodyPr wrap="square" lIns="127000" tIns="127000" rIns="127000" bIns="127000" rtlCol="0" anchor="ctr"/>
          <a:lstStyle/>
          <a:p>
            <a:pPr marL="0" indent="0">
              <a:buNone/>
            </a:pPr>
            <a:r>
              <a:rPr lang="en-US" sz="1000" b="1" dirty="0">
                <a:solidFill>
                  <a:schemeClr val="accent5"/>
                </a:solidFill>
              </a:rPr>
              <a:t>COULD INCLUDE: ENVIRONMENT</a:t>
            </a:r>
            <a:endParaRPr lang="en-US" sz="1000" dirty="0"/>
          </a:p>
          <a:p>
            <a:pPr marL="0" indent="0">
              <a:buNone/>
            </a:pPr>
            <a:r>
              <a:rPr lang="en-US" sz="1400" dirty="0">
                <a:solidFill>
                  <a:schemeClr val="tx1"/>
                </a:solidFill>
              </a:rPr>
              <a:t>Past experiences, relationships, transitions, routines, chances to talk and play</a:t>
            </a:r>
            <a:endParaRPr lang="en-US" sz="1000" dirty="0"/>
          </a:p>
        </p:txBody>
      </p:sp>
      <p:sp>
        <p:nvSpPr>
          <p:cNvPr id="11" name="Text 8"/>
          <p:cNvSpPr txBox="1"/>
          <p:nvPr/>
        </p:nvSpPr>
        <p:spPr>
          <a:xfrm>
            <a:off x="5212080" y="3383280"/>
            <a:ext cx="3474720" cy="640080"/>
          </a:xfrm>
          <a:prstGeom prst="roundRect">
            <a:avLst>
              <a:gd name="adj" fmla="val 14286"/>
            </a:avLst>
          </a:prstGeom>
          <a:solidFill>
            <a:schemeClr val="accent1"/>
          </a:solidFill>
        </p:spPr>
        <p:txBody>
          <a:bodyPr wrap="square" rtlCol="0" anchor="ctr"/>
          <a:lstStyle/>
          <a:p>
            <a:pPr marL="0" indent="0" algn="ctr">
              <a:buNone/>
            </a:pPr>
            <a:r>
              <a:rPr lang="en-US" sz="1700" b="1" dirty="0">
                <a:solidFill>
                  <a:schemeClr val="bg1"/>
                </a:solidFill>
              </a:rPr>
              <a:t>I would not assume one cause.</a:t>
            </a:r>
            <a:endParaRPr lang="en-US" sz="1700" dirty="0"/>
          </a:p>
        </p:txBody>
      </p:sp>
      <p:sp>
        <p:nvSpPr>
          <p:cNvPr id="12" name="Text 9"/>
          <p:cNvSpPr txBox="1"/>
          <p:nvPr/>
        </p:nvSpPr>
        <p:spPr>
          <a:xfrm>
            <a:off x="457200" y="4462272"/>
            <a:ext cx="7863840" cy="237744"/>
          </a:xfrm>
          <a:prstGeom prst="rect">
            <a:avLst/>
          </a:prstGeom>
          <a:noFill/>
        </p:spPr>
        <p:txBody>
          <a:bodyPr wrap="square" lIns="0" tIns="0" rIns="0" bIns="0" rtlCol="0" anchor="ctr"/>
          <a:lstStyle/>
          <a:p>
            <a:pPr marL="0" indent="0">
              <a:buNone/>
            </a:pPr>
            <a:r>
              <a:rPr lang="en-US" sz="1000" i="1" dirty="0">
                <a:solidFill>
                  <a:schemeClr val="accent5"/>
                </a:solidFill>
              </a:rPr>
              <a:t>Rutter (2002)</a:t>
            </a:r>
            <a:endParaRPr lang="en-US" sz="1000" dirty="0"/>
          </a:p>
        </p:txBody>
      </p:sp>
      <p:sp>
        <p:nvSpPr>
          <p:cNvPr id="13" name="motif-OBSERVE"/>
          <p:cNvSpPr txBox="1"/>
          <p:nvPr/>
        </p:nvSpPr>
        <p:spPr>
          <a:xfrm>
            <a:off x="4572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OBSERVE</a:t>
            </a:r>
            <a:endParaRPr lang="en-US" sz="1000" dirty="0"/>
          </a:p>
        </p:txBody>
      </p:sp>
      <p:sp>
        <p:nvSpPr>
          <p:cNvPr id="14" name="motif-THINK"/>
          <p:cNvSpPr txBox="1"/>
          <p:nvPr/>
        </p:nvSpPr>
        <p:spPr>
          <a:xfrm>
            <a:off x="128016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THINK</a:t>
            </a:r>
            <a:endParaRPr lang="en-US" sz="1000" dirty="0"/>
          </a:p>
        </p:txBody>
      </p:sp>
      <p:sp>
        <p:nvSpPr>
          <p:cNvPr id="15" name="motif-APPLY"/>
          <p:cNvSpPr txBox="1"/>
          <p:nvPr/>
        </p:nvSpPr>
        <p:spPr>
          <a:xfrm>
            <a:off x="210312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APPLY</a:t>
            </a:r>
            <a:endParaRPr lang="en-US" sz="1000" dirty="0"/>
          </a:p>
        </p:txBody>
      </p:sp>
      <p:sp>
        <p:nvSpPr>
          <p:cNvPr id="16" name="motif-ACT"/>
          <p:cNvSpPr txBox="1"/>
          <p:nvPr/>
        </p:nvSpPr>
        <p:spPr>
          <a:xfrm>
            <a:off x="292608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ACT</a:t>
            </a:r>
            <a:endParaRPr lang="en-US" sz="1000" dirty="0"/>
          </a:p>
        </p:txBody>
      </p:sp>
      <p:sp>
        <p:nvSpPr>
          <p:cNvPr id="17" name="motif-REVIEW"/>
          <p:cNvSpPr txBox="1"/>
          <p:nvPr/>
        </p:nvSpPr>
        <p:spPr>
          <a:xfrm>
            <a:off x="374904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REVIEW</a:t>
            </a:r>
            <a:endParaRPr lang="en-US" sz="1000" dirty="0"/>
          </a:p>
        </p:txBody>
      </p:sp>
      <p:sp>
        <p:nvSpPr>
          <p:cNvPr id="18" name="motif-LIMIT"/>
          <p:cNvSpPr txBox="1"/>
          <p:nvPr/>
        </p:nvSpPr>
        <p:spPr>
          <a:xfrm>
            <a:off x="457200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LIMIT</a:t>
            </a:r>
            <a:endParaRPr lang="en-US" sz="1000" dirty="0"/>
          </a:p>
        </p:txBody>
      </p:sp>
      <p:sp>
        <p:nvSpPr>
          <p:cNvPr id="25"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Where Bowlby helps and where it stops</a:t>
            </a:r>
            <a:endParaRPr lang="en-US" sz="2800" dirty="0"/>
          </a:p>
        </p:txBody>
      </p:sp>
      <p:sp>
        <p:nvSpPr>
          <p:cNvPr id="4" name="Text 1"/>
          <p:cNvSpPr txBox="1"/>
          <p:nvPr/>
        </p:nvSpPr>
        <p:spPr>
          <a:xfrm>
            <a:off x="457200" y="1051560"/>
            <a:ext cx="4023360" cy="384048"/>
          </a:xfrm>
          <a:prstGeom prst="roundRect">
            <a:avLst>
              <a:gd name="adj" fmla="val 19048"/>
            </a:avLst>
          </a:prstGeom>
          <a:solidFill>
            <a:schemeClr val="accent1"/>
          </a:solidFill>
        </p:spPr>
        <p:txBody>
          <a:bodyPr wrap="square" lIns="0" tIns="0" rIns="0" bIns="0" rtlCol="0" anchor="ctr"/>
          <a:lstStyle/>
          <a:p>
            <a:pPr marL="0" indent="0" algn="ctr">
              <a:buNone/>
            </a:pPr>
            <a:r>
              <a:rPr lang="en-US" sz="1600" b="1" dirty="0">
                <a:solidFill>
                  <a:schemeClr val="bg1"/>
                </a:solidFill>
              </a:rPr>
              <a:t>Bowlby helps me consider</a:t>
            </a:r>
            <a:endParaRPr lang="en-US" sz="1600" dirty="0"/>
          </a:p>
        </p:txBody>
      </p:sp>
      <p:sp>
        <p:nvSpPr>
          <p:cNvPr id="5" name="Text 2"/>
          <p:cNvSpPr txBox="1"/>
          <p:nvPr/>
        </p:nvSpPr>
        <p:spPr>
          <a:xfrm>
            <a:off x="4663440" y="1051560"/>
            <a:ext cx="4023360" cy="384048"/>
          </a:xfrm>
          <a:prstGeom prst="roundRect">
            <a:avLst>
              <a:gd name="adj" fmla="val 19048"/>
            </a:avLst>
          </a:prstGeom>
          <a:solidFill>
            <a:schemeClr val="accent6"/>
          </a:solidFill>
        </p:spPr>
        <p:txBody>
          <a:bodyPr wrap="square" lIns="0" tIns="0" rIns="0" bIns="0" rtlCol="0" anchor="ctr"/>
          <a:lstStyle/>
          <a:p>
            <a:pPr marL="0" indent="0" algn="ctr">
              <a:buNone/>
            </a:pPr>
            <a:r>
              <a:rPr lang="en-US" sz="1600" b="1" dirty="0">
                <a:solidFill>
                  <a:schemeClr val="bg1"/>
                </a:solidFill>
              </a:rPr>
              <a:t>Bowlby does not fully explain</a:t>
            </a:r>
            <a:endParaRPr lang="en-US" sz="1600" dirty="0"/>
          </a:p>
        </p:txBody>
      </p:sp>
      <p:sp>
        <p:nvSpPr>
          <p:cNvPr id="6" name="Text 3"/>
          <p:cNvSpPr txBox="1"/>
          <p:nvPr/>
        </p:nvSpPr>
        <p:spPr>
          <a:xfrm>
            <a:off x="457200" y="1536192"/>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Separation distress</a:t>
            </a:r>
            <a:endParaRPr lang="en-US" sz="1400" dirty="0"/>
          </a:p>
        </p:txBody>
      </p:sp>
      <p:sp>
        <p:nvSpPr>
          <p:cNvPr id="7" name="Text 4"/>
          <p:cNvSpPr txBox="1"/>
          <p:nvPr/>
        </p:nvSpPr>
        <p:spPr>
          <a:xfrm>
            <a:off x="4663440" y="1536192"/>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Language development</a:t>
            </a:r>
            <a:endParaRPr lang="en-US" sz="1400" dirty="0"/>
          </a:p>
        </p:txBody>
      </p:sp>
      <p:sp>
        <p:nvSpPr>
          <p:cNvPr id="8" name="Text 5"/>
          <p:cNvSpPr txBox="1"/>
          <p:nvPr/>
        </p:nvSpPr>
        <p:spPr>
          <a:xfrm>
            <a:off x="457200" y="1965960"/>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Emotional security</a:t>
            </a:r>
            <a:endParaRPr lang="en-US" sz="1400" dirty="0"/>
          </a:p>
        </p:txBody>
      </p:sp>
      <p:sp>
        <p:nvSpPr>
          <p:cNvPr id="9" name="Text 6"/>
          <p:cNvSpPr txBox="1"/>
          <p:nvPr/>
        </p:nvSpPr>
        <p:spPr>
          <a:xfrm>
            <a:off x="4663440" y="1965960"/>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Cognitive development</a:t>
            </a:r>
            <a:endParaRPr lang="en-US" sz="1400" dirty="0"/>
          </a:p>
        </p:txBody>
      </p:sp>
      <p:sp>
        <p:nvSpPr>
          <p:cNvPr id="10" name="Text 7"/>
          <p:cNvSpPr txBox="1"/>
          <p:nvPr/>
        </p:nvSpPr>
        <p:spPr>
          <a:xfrm>
            <a:off x="457200" y="2395728"/>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Responsive relationships</a:t>
            </a:r>
            <a:endParaRPr lang="en-US" sz="1400" dirty="0"/>
          </a:p>
        </p:txBody>
      </p:sp>
      <p:sp>
        <p:nvSpPr>
          <p:cNvPr id="11" name="Text 8"/>
          <p:cNvSpPr txBox="1"/>
          <p:nvPr/>
        </p:nvSpPr>
        <p:spPr>
          <a:xfrm>
            <a:off x="4663440" y="2395728"/>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All peer interaction</a:t>
            </a:r>
            <a:endParaRPr lang="en-US" sz="1400" dirty="0"/>
          </a:p>
        </p:txBody>
      </p:sp>
      <p:sp>
        <p:nvSpPr>
          <p:cNvPr id="12" name="Text 9"/>
          <p:cNvSpPr txBox="1"/>
          <p:nvPr/>
        </p:nvSpPr>
        <p:spPr>
          <a:xfrm>
            <a:off x="457200" y="2825496"/>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Secure base</a:t>
            </a:r>
            <a:endParaRPr lang="en-US" sz="1400" dirty="0"/>
          </a:p>
        </p:txBody>
      </p:sp>
      <p:sp>
        <p:nvSpPr>
          <p:cNvPr id="13" name="Text 10"/>
          <p:cNvSpPr txBox="1"/>
          <p:nvPr/>
        </p:nvSpPr>
        <p:spPr>
          <a:xfrm>
            <a:off x="4663440" y="2825496"/>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Biological differences</a:t>
            </a:r>
            <a:endParaRPr lang="en-US" sz="1400" dirty="0"/>
          </a:p>
        </p:txBody>
      </p:sp>
      <p:sp>
        <p:nvSpPr>
          <p:cNvPr id="14" name="Text 11"/>
          <p:cNvSpPr txBox="1"/>
          <p:nvPr/>
        </p:nvSpPr>
        <p:spPr>
          <a:xfrm>
            <a:off x="457200" y="3255264"/>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Exploration</a:t>
            </a:r>
            <a:endParaRPr lang="en-US" sz="1400" dirty="0"/>
          </a:p>
        </p:txBody>
      </p:sp>
      <p:sp>
        <p:nvSpPr>
          <p:cNvPr id="15" name="Text 12"/>
          <p:cNvSpPr txBox="1"/>
          <p:nvPr/>
        </p:nvSpPr>
        <p:spPr>
          <a:xfrm>
            <a:off x="4663440" y="3255264"/>
            <a:ext cx="4023360" cy="365760"/>
          </a:xfrm>
          <a:prstGeom prst="roundRect">
            <a:avLst>
              <a:gd name="adj" fmla="val 15000"/>
            </a:avLst>
          </a:prstGeom>
          <a:solidFill>
            <a:schemeClr val="bg2"/>
          </a:solidFill>
        </p:spPr>
        <p:txBody>
          <a:bodyPr wrap="square" lIns="127000" tIns="127000" rIns="127000" bIns="127000" rtlCol="0" anchor="ctr"/>
          <a:lstStyle/>
          <a:p>
            <a:pPr marL="0" indent="0">
              <a:buNone/>
            </a:pPr>
            <a:r>
              <a:rPr lang="en-US" sz="1400" dirty="0">
                <a:solidFill>
                  <a:schemeClr val="tx1"/>
                </a:solidFill>
              </a:rPr>
              <a:t>Culture and wider context</a:t>
            </a:r>
            <a:endParaRPr lang="en-US" sz="1400" dirty="0"/>
          </a:p>
        </p:txBody>
      </p:sp>
      <p:sp>
        <p:nvSpPr>
          <p:cNvPr id="16" name="Text 13"/>
          <p:cNvSpPr txBox="1"/>
          <p:nvPr/>
        </p:nvSpPr>
        <p:spPr>
          <a:xfrm>
            <a:off x="457200" y="3767328"/>
            <a:ext cx="8229600" cy="594360"/>
          </a:xfrm>
          <a:prstGeom prst="roundRect">
            <a:avLst>
              <a:gd name="adj" fmla="val 15385"/>
            </a:avLst>
          </a:prstGeom>
          <a:solidFill>
            <a:schemeClr val="accent2"/>
          </a:solidFill>
        </p:spPr>
        <p:txBody>
          <a:bodyPr wrap="square" lIns="101600" tIns="101600" rIns="101600" bIns="101600" rtlCol="0" anchor="ctr"/>
          <a:lstStyle/>
          <a:p>
            <a:pPr marL="0" indent="0" algn="ctr">
              <a:buNone/>
            </a:pPr>
            <a:r>
              <a:rPr lang="en-US" sz="1400" b="1" dirty="0">
                <a:solidFill>
                  <a:schemeClr val="tx1"/>
                </a:solidFill>
              </a:rPr>
              <a:t>Knowing where it stops changes my response: I observe her language and play separately, not as "attachment".</a:t>
            </a:r>
            <a:endParaRPr lang="en-US" sz="1400" dirty="0"/>
          </a:p>
        </p:txBody>
      </p:sp>
      <p:sp>
        <p:nvSpPr>
          <p:cNvPr id="17" name="Text 14"/>
          <p:cNvSpPr txBox="1"/>
          <p:nvPr/>
        </p:nvSpPr>
        <p:spPr>
          <a:xfrm>
            <a:off x="457200" y="4462272"/>
            <a:ext cx="7863840" cy="237744"/>
          </a:xfrm>
          <a:prstGeom prst="rect">
            <a:avLst/>
          </a:prstGeom>
          <a:noFill/>
        </p:spPr>
        <p:txBody>
          <a:bodyPr wrap="square" lIns="0" tIns="0" rIns="0" bIns="0" rtlCol="0" anchor="ctr"/>
          <a:lstStyle/>
          <a:p>
            <a:pPr marL="0" indent="0">
              <a:buNone/>
            </a:pPr>
            <a:r>
              <a:rPr lang="en-US" sz="1000" i="1" dirty="0">
                <a:solidFill>
                  <a:schemeClr val="accent5"/>
                </a:solidFill>
              </a:rPr>
              <a:t>Opie et al. (2026); Opie et al. (2021); Keller (2018); Fearon and Roisman (2017)</a:t>
            </a:r>
            <a:endParaRPr lang="en-US" sz="1000" dirty="0"/>
          </a:p>
        </p:txBody>
      </p:sp>
      <p:sp>
        <p:nvSpPr>
          <p:cNvPr id="18" name="motif-OBSERVE"/>
          <p:cNvSpPr txBox="1"/>
          <p:nvPr/>
        </p:nvSpPr>
        <p:spPr>
          <a:xfrm>
            <a:off x="4572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OBSERVE</a:t>
            </a:r>
            <a:endParaRPr lang="en-US" sz="1000" dirty="0"/>
          </a:p>
        </p:txBody>
      </p:sp>
      <p:sp>
        <p:nvSpPr>
          <p:cNvPr id="19" name="motif-THINK"/>
          <p:cNvSpPr txBox="1"/>
          <p:nvPr/>
        </p:nvSpPr>
        <p:spPr>
          <a:xfrm>
            <a:off x="128016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THINK</a:t>
            </a:r>
            <a:endParaRPr lang="en-US" sz="1000" dirty="0"/>
          </a:p>
        </p:txBody>
      </p:sp>
      <p:sp>
        <p:nvSpPr>
          <p:cNvPr id="20" name="motif-APPLY"/>
          <p:cNvSpPr txBox="1"/>
          <p:nvPr/>
        </p:nvSpPr>
        <p:spPr>
          <a:xfrm>
            <a:off x="210312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APPLY</a:t>
            </a:r>
            <a:endParaRPr lang="en-US" sz="1000" dirty="0"/>
          </a:p>
        </p:txBody>
      </p:sp>
      <p:sp>
        <p:nvSpPr>
          <p:cNvPr id="21" name="motif-ACT"/>
          <p:cNvSpPr txBox="1"/>
          <p:nvPr/>
        </p:nvSpPr>
        <p:spPr>
          <a:xfrm>
            <a:off x="292608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ACT</a:t>
            </a:r>
            <a:endParaRPr lang="en-US" sz="1000" dirty="0"/>
          </a:p>
        </p:txBody>
      </p:sp>
      <p:sp>
        <p:nvSpPr>
          <p:cNvPr id="22" name="motif-REVIEW"/>
          <p:cNvSpPr txBox="1"/>
          <p:nvPr/>
        </p:nvSpPr>
        <p:spPr>
          <a:xfrm>
            <a:off x="374904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REVIEW</a:t>
            </a:r>
            <a:endParaRPr lang="en-US" sz="1000" dirty="0"/>
          </a:p>
        </p:txBody>
      </p:sp>
      <p:sp>
        <p:nvSpPr>
          <p:cNvPr id="23" name="motif-LIMIT"/>
          <p:cNvSpPr txBox="1"/>
          <p:nvPr/>
        </p:nvSpPr>
        <p:spPr>
          <a:xfrm>
            <a:off x="457200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LIMIT</a:t>
            </a:r>
            <a:endParaRPr lang="en-US" sz="1000" dirty="0"/>
          </a:p>
        </p:txBody>
      </p:sp>
      <p:sp>
        <p:nvSpPr>
          <p:cNvPr id="25"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bg1"/>
                </a:solidFill>
              </a:rPr>
              <a:t>My professional response</a:t>
            </a:r>
            <a:endParaRPr lang="en-US" sz="2800" dirty="0"/>
          </a:p>
        </p:txBody>
      </p:sp>
      <p:sp>
        <p:nvSpPr>
          <p:cNvPr id="4" name="Text 1"/>
          <p:cNvSpPr txBox="1"/>
          <p:nvPr/>
        </p:nvSpPr>
        <p:spPr>
          <a:xfrm>
            <a:off x="457200" y="1188720"/>
            <a:ext cx="1371600" cy="548640"/>
          </a:xfrm>
          <a:prstGeom prst="roundRect">
            <a:avLst>
              <a:gd name="adj" fmla="val 16667"/>
            </a:avLst>
          </a:prstGeom>
          <a:solidFill>
            <a:schemeClr val="bg2"/>
          </a:solidFill>
        </p:spPr>
        <p:txBody>
          <a:bodyPr wrap="square" lIns="50800" tIns="50800" rIns="50800" bIns="50800" rtlCol="0" anchor="ctr"/>
          <a:lstStyle/>
          <a:p>
            <a:pPr marL="0" indent="0" algn="ctr">
              <a:buNone/>
            </a:pPr>
            <a:r>
              <a:rPr lang="en-US" sz="1400" b="1" dirty="0">
                <a:solidFill>
                  <a:schemeClr val="tx2"/>
                </a:solidFill>
              </a:rPr>
              <a:t>OBSERVE</a:t>
            </a:r>
            <a:endParaRPr lang="en-US" sz="1400" dirty="0"/>
          </a:p>
        </p:txBody>
      </p:sp>
      <p:sp>
        <p:nvSpPr>
          <p:cNvPr id="5" name="Shape 2"/>
          <p:cNvSpPr/>
          <p:nvPr/>
        </p:nvSpPr>
        <p:spPr>
          <a:xfrm>
            <a:off x="1847088" y="1463040"/>
            <a:ext cx="301752" cy="0"/>
          </a:xfrm>
          <a:prstGeom prst="line">
            <a:avLst/>
          </a:prstGeom>
          <a:noFill/>
          <a:ln w="25400">
            <a:solidFill>
              <a:schemeClr val="accent4"/>
            </a:solidFill>
            <a:prstDash val="solid"/>
            <a:tailEnd type="triangle"/>
          </a:ln>
        </p:spPr>
      </p:sp>
      <p:sp>
        <p:nvSpPr>
          <p:cNvPr id="6" name="Text 3"/>
          <p:cNvSpPr txBox="1"/>
          <p:nvPr/>
        </p:nvSpPr>
        <p:spPr>
          <a:xfrm>
            <a:off x="457200" y="1810512"/>
            <a:ext cx="1371600" cy="640080"/>
          </a:xfrm>
          <a:prstGeom prst="rect">
            <a:avLst/>
          </a:prstGeom>
          <a:noFill/>
        </p:spPr>
        <p:txBody>
          <a:bodyPr wrap="square" lIns="0" tIns="0" rIns="0" bIns="0" rtlCol="0" anchor="t"/>
          <a:lstStyle/>
          <a:p>
            <a:pPr marL="0" indent="0" algn="ctr">
              <a:buNone/>
            </a:pPr>
            <a:r>
              <a:rPr lang="en-US" sz="1200" dirty="0">
                <a:solidFill>
                  <a:schemeClr val="accent4"/>
                </a:solidFill>
              </a:rPr>
              <a:t>Her behaviour, without labelling</a:t>
            </a:r>
            <a:endParaRPr lang="en-US" sz="1200" dirty="0"/>
          </a:p>
        </p:txBody>
      </p:sp>
      <p:sp>
        <p:nvSpPr>
          <p:cNvPr id="7" name="Text 4"/>
          <p:cNvSpPr txBox="1"/>
          <p:nvPr/>
        </p:nvSpPr>
        <p:spPr>
          <a:xfrm>
            <a:off x="2171700" y="1188720"/>
            <a:ext cx="1371600" cy="548640"/>
          </a:xfrm>
          <a:prstGeom prst="roundRect">
            <a:avLst>
              <a:gd name="adj" fmla="val 16667"/>
            </a:avLst>
          </a:prstGeom>
          <a:solidFill>
            <a:schemeClr val="bg2"/>
          </a:solidFill>
        </p:spPr>
        <p:txBody>
          <a:bodyPr wrap="square" lIns="50800" tIns="50800" rIns="50800" bIns="50800" rtlCol="0" anchor="ctr"/>
          <a:lstStyle/>
          <a:p>
            <a:pPr marL="0" indent="0" algn="ctr">
              <a:buNone/>
            </a:pPr>
            <a:r>
              <a:rPr lang="en-US" sz="1400" b="1" dirty="0">
                <a:solidFill>
                  <a:schemeClr val="tx2"/>
                </a:solidFill>
              </a:rPr>
              <a:t>UNDERSTAND</a:t>
            </a:r>
            <a:endParaRPr lang="en-US" sz="1400" dirty="0"/>
          </a:p>
        </p:txBody>
      </p:sp>
      <p:sp>
        <p:nvSpPr>
          <p:cNvPr id="8" name="Shape 5"/>
          <p:cNvSpPr/>
          <p:nvPr/>
        </p:nvSpPr>
        <p:spPr>
          <a:xfrm>
            <a:off x="3561588" y="1463040"/>
            <a:ext cx="301752" cy="0"/>
          </a:xfrm>
          <a:prstGeom prst="line">
            <a:avLst/>
          </a:prstGeom>
          <a:noFill/>
          <a:ln w="25400">
            <a:solidFill>
              <a:schemeClr val="accent4"/>
            </a:solidFill>
            <a:prstDash val="solid"/>
            <a:tailEnd type="triangle"/>
          </a:ln>
        </p:spPr>
      </p:sp>
      <p:sp>
        <p:nvSpPr>
          <p:cNvPr id="9" name="Text 6"/>
          <p:cNvSpPr txBox="1"/>
          <p:nvPr/>
        </p:nvSpPr>
        <p:spPr>
          <a:xfrm>
            <a:off x="2171700" y="1810512"/>
            <a:ext cx="1371600" cy="640080"/>
          </a:xfrm>
          <a:prstGeom prst="rect">
            <a:avLst/>
          </a:prstGeom>
          <a:noFill/>
        </p:spPr>
        <p:txBody>
          <a:bodyPr wrap="square" lIns="0" tIns="0" rIns="0" bIns="0" rtlCol="0" anchor="t"/>
          <a:lstStyle/>
          <a:p>
            <a:pPr marL="0" indent="0" algn="ctr">
              <a:buNone/>
            </a:pPr>
            <a:r>
              <a:rPr lang="en-US" sz="1200" dirty="0">
                <a:solidFill>
                  <a:schemeClr val="accent4"/>
                </a:solidFill>
              </a:rPr>
              <a:t>Bowlby as one framework</a:t>
            </a:r>
            <a:endParaRPr lang="en-US" sz="1200" dirty="0"/>
          </a:p>
        </p:txBody>
      </p:sp>
      <p:sp>
        <p:nvSpPr>
          <p:cNvPr id="10" name="Text 7"/>
          <p:cNvSpPr txBox="1"/>
          <p:nvPr/>
        </p:nvSpPr>
        <p:spPr>
          <a:xfrm>
            <a:off x="3886200" y="1188720"/>
            <a:ext cx="1371600" cy="548640"/>
          </a:xfrm>
          <a:prstGeom prst="roundRect">
            <a:avLst>
              <a:gd name="adj" fmla="val 16667"/>
            </a:avLst>
          </a:prstGeom>
          <a:solidFill>
            <a:schemeClr val="bg2"/>
          </a:solidFill>
        </p:spPr>
        <p:txBody>
          <a:bodyPr wrap="square" lIns="50800" tIns="50800" rIns="50800" bIns="50800" rtlCol="0" anchor="ctr"/>
          <a:lstStyle/>
          <a:p>
            <a:pPr marL="0" indent="0" algn="ctr">
              <a:buNone/>
            </a:pPr>
            <a:r>
              <a:rPr lang="en-US" sz="1400" b="1" dirty="0">
                <a:solidFill>
                  <a:schemeClr val="tx2"/>
                </a:solidFill>
              </a:rPr>
              <a:t>SUPPORT</a:t>
            </a:r>
            <a:endParaRPr lang="en-US" sz="1400" dirty="0"/>
          </a:p>
        </p:txBody>
      </p:sp>
      <p:sp>
        <p:nvSpPr>
          <p:cNvPr id="11" name="Shape 8"/>
          <p:cNvSpPr/>
          <p:nvPr/>
        </p:nvSpPr>
        <p:spPr>
          <a:xfrm>
            <a:off x="5276088" y="1463040"/>
            <a:ext cx="301752" cy="0"/>
          </a:xfrm>
          <a:prstGeom prst="line">
            <a:avLst/>
          </a:prstGeom>
          <a:noFill/>
          <a:ln w="25400">
            <a:solidFill>
              <a:schemeClr val="accent4"/>
            </a:solidFill>
            <a:prstDash val="solid"/>
            <a:tailEnd type="triangle"/>
          </a:ln>
        </p:spPr>
      </p:sp>
      <p:sp>
        <p:nvSpPr>
          <p:cNvPr id="12" name="Text 9"/>
          <p:cNvSpPr txBox="1"/>
          <p:nvPr/>
        </p:nvSpPr>
        <p:spPr>
          <a:xfrm>
            <a:off x="3886200" y="1810512"/>
            <a:ext cx="1371600" cy="640080"/>
          </a:xfrm>
          <a:prstGeom prst="rect">
            <a:avLst/>
          </a:prstGeom>
          <a:noFill/>
        </p:spPr>
        <p:txBody>
          <a:bodyPr wrap="square" lIns="0" tIns="0" rIns="0" bIns="0" rtlCol="0" anchor="t"/>
          <a:lstStyle/>
          <a:p>
            <a:pPr marL="0" indent="0" algn="ctr">
              <a:buNone/>
            </a:pPr>
            <a:r>
              <a:rPr lang="en-US" sz="1200" dirty="0">
                <a:solidFill>
                  <a:schemeClr val="accent4"/>
                </a:solidFill>
              </a:rPr>
              <a:t>Key person, routine, reassurance</a:t>
            </a:r>
            <a:endParaRPr lang="en-US" sz="1200" dirty="0"/>
          </a:p>
        </p:txBody>
      </p:sp>
      <p:sp>
        <p:nvSpPr>
          <p:cNvPr id="13" name="Text 10"/>
          <p:cNvSpPr txBox="1"/>
          <p:nvPr/>
        </p:nvSpPr>
        <p:spPr>
          <a:xfrm>
            <a:off x="5600700" y="1188720"/>
            <a:ext cx="1371600" cy="548640"/>
          </a:xfrm>
          <a:prstGeom prst="roundRect">
            <a:avLst>
              <a:gd name="adj" fmla="val 16667"/>
            </a:avLst>
          </a:prstGeom>
          <a:solidFill>
            <a:schemeClr val="bg2"/>
          </a:solidFill>
        </p:spPr>
        <p:txBody>
          <a:bodyPr wrap="square" lIns="50800" tIns="50800" rIns="50800" bIns="50800" rtlCol="0" anchor="ctr"/>
          <a:lstStyle/>
          <a:p>
            <a:pPr marL="0" indent="0" algn="ctr">
              <a:buNone/>
            </a:pPr>
            <a:r>
              <a:rPr lang="en-US" sz="1400" b="1" dirty="0">
                <a:solidFill>
                  <a:schemeClr val="tx2"/>
                </a:solidFill>
              </a:rPr>
              <a:t>MONITOR</a:t>
            </a:r>
            <a:endParaRPr lang="en-US" sz="1400" dirty="0"/>
          </a:p>
        </p:txBody>
      </p:sp>
      <p:sp>
        <p:nvSpPr>
          <p:cNvPr id="14" name="Shape 11"/>
          <p:cNvSpPr/>
          <p:nvPr/>
        </p:nvSpPr>
        <p:spPr>
          <a:xfrm>
            <a:off x="6990588" y="1463040"/>
            <a:ext cx="301752" cy="0"/>
          </a:xfrm>
          <a:prstGeom prst="line">
            <a:avLst/>
          </a:prstGeom>
          <a:noFill/>
          <a:ln w="25400">
            <a:solidFill>
              <a:schemeClr val="accent4"/>
            </a:solidFill>
            <a:prstDash val="solid"/>
            <a:tailEnd type="triangle"/>
          </a:ln>
        </p:spPr>
      </p:sp>
      <p:sp>
        <p:nvSpPr>
          <p:cNvPr id="15" name="Text 12"/>
          <p:cNvSpPr txBox="1"/>
          <p:nvPr/>
        </p:nvSpPr>
        <p:spPr>
          <a:xfrm>
            <a:off x="5600700" y="1810512"/>
            <a:ext cx="1371600" cy="640080"/>
          </a:xfrm>
          <a:prstGeom prst="rect">
            <a:avLst/>
          </a:prstGeom>
          <a:noFill/>
        </p:spPr>
        <p:txBody>
          <a:bodyPr wrap="square" lIns="0" tIns="0" rIns="0" bIns="0" rtlCol="0" anchor="t"/>
          <a:lstStyle/>
          <a:p>
            <a:pPr marL="0" indent="0" algn="ctr">
              <a:buNone/>
            </a:pPr>
            <a:r>
              <a:rPr lang="en-US" sz="1200" dirty="0">
                <a:solidFill>
                  <a:schemeClr val="accent4"/>
                </a:solidFill>
              </a:rPr>
              <a:t>Settling, talk, play</a:t>
            </a:r>
            <a:endParaRPr lang="en-US" sz="1200" dirty="0"/>
          </a:p>
        </p:txBody>
      </p:sp>
      <p:sp>
        <p:nvSpPr>
          <p:cNvPr id="16" name="Text 13"/>
          <p:cNvSpPr txBox="1"/>
          <p:nvPr/>
        </p:nvSpPr>
        <p:spPr>
          <a:xfrm>
            <a:off x="7315200" y="1188720"/>
            <a:ext cx="1371600" cy="548640"/>
          </a:xfrm>
          <a:prstGeom prst="roundRect">
            <a:avLst>
              <a:gd name="adj" fmla="val 16667"/>
            </a:avLst>
          </a:prstGeom>
          <a:solidFill>
            <a:schemeClr val="bg2"/>
          </a:solidFill>
        </p:spPr>
        <p:txBody>
          <a:bodyPr wrap="square" lIns="50800" tIns="50800" rIns="50800" bIns="50800" rtlCol="0" anchor="ctr"/>
          <a:lstStyle/>
          <a:p>
            <a:pPr marL="0" indent="0" algn="ctr">
              <a:buNone/>
            </a:pPr>
            <a:r>
              <a:rPr lang="en-US" sz="1400" b="1" dirty="0">
                <a:solidFill>
                  <a:schemeClr val="tx2"/>
                </a:solidFill>
              </a:rPr>
              <a:t>REVIEW</a:t>
            </a:r>
            <a:endParaRPr lang="en-US" sz="1400" dirty="0"/>
          </a:p>
        </p:txBody>
      </p:sp>
      <p:sp>
        <p:nvSpPr>
          <p:cNvPr id="17" name="Text 14"/>
          <p:cNvSpPr txBox="1"/>
          <p:nvPr/>
        </p:nvSpPr>
        <p:spPr>
          <a:xfrm>
            <a:off x="7315200" y="1810512"/>
            <a:ext cx="1371600" cy="640080"/>
          </a:xfrm>
          <a:prstGeom prst="rect">
            <a:avLst/>
          </a:prstGeom>
          <a:noFill/>
        </p:spPr>
        <p:txBody>
          <a:bodyPr wrap="square" lIns="0" tIns="0" rIns="0" bIns="0" rtlCol="0" anchor="t"/>
          <a:lstStyle/>
          <a:p>
            <a:pPr marL="0" indent="0" algn="ctr">
              <a:buNone/>
            </a:pPr>
            <a:r>
              <a:rPr lang="en-US" sz="1200" dirty="0">
                <a:solidFill>
                  <a:schemeClr val="accent4"/>
                </a:solidFill>
              </a:rPr>
              <a:t>With carers; adapt or seek advice</a:t>
            </a:r>
            <a:endParaRPr lang="en-US" sz="1200" dirty="0"/>
          </a:p>
        </p:txBody>
      </p:sp>
      <p:sp>
        <p:nvSpPr>
          <p:cNvPr id="18" name="Text 15"/>
          <p:cNvSpPr txBox="1"/>
          <p:nvPr/>
        </p:nvSpPr>
        <p:spPr>
          <a:xfrm>
            <a:off x="457200" y="2606040"/>
            <a:ext cx="8229600" cy="914400"/>
          </a:xfrm>
          <a:prstGeom prst="rect">
            <a:avLst/>
          </a:prstGeom>
          <a:noFill/>
        </p:spPr>
        <p:txBody>
          <a:bodyPr wrap="square" lIns="0" tIns="0" rIns="0" bIns="0" rtlCol="0" anchor="ctr"/>
          <a:lstStyle/>
          <a:p>
            <a:pPr marL="0" indent="0" algn="ctr">
              <a:buNone/>
            </a:pPr>
            <a:r>
              <a:rPr lang="en-US" sz="2600" b="1" i="1" dirty="0">
                <a:solidFill>
                  <a:schemeClr val="accent2"/>
                </a:solidFill>
                <a:latin typeface="Cambria" panose="02040503050406030204" pitchFamily="34" charset="0"/>
                <a:ea typeface="Cambria" panose="02040503050406030204" pitchFamily="34" charset="-122"/>
                <a:cs typeface="Cambria" panose="02040503050406030204" pitchFamily="34" charset="-120"/>
              </a:rPr>
              <a:t>Bowlby informs my practice. It does not determine my judgement.</a:t>
            </a:r>
            <a:endParaRPr lang="en-US" sz="2600" dirty="0"/>
          </a:p>
        </p:txBody>
      </p:sp>
      <p:sp>
        <p:nvSpPr>
          <p:cNvPr id="19" name="Text 16"/>
          <p:cNvSpPr txBox="1"/>
          <p:nvPr/>
        </p:nvSpPr>
        <p:spPr>
          <a:xfrm>
            <a:off x="457200" y="3657600"/>
            <a:ext cx="1920240" cy="640080"/>
          </a:xfrm>
          <a:prstGeom prst="roundRect">
            <a:avLst>
              <a:gd name="adj" fmla="val 11429"/>
            </a:avLst>
          </a:prstGeom>
          <a:solidFill>
            <a:schemeClr val="tx1"/>
          </a:solidFill>
        </p:spPr>
        <p:txBody>
          <a:bodyPr wrap="square" lIns="50800" tIns="50800" rIns="50800" bIns="50800" rtlCol="0" anchor="ctr"/>
          <a:lstStyle/>
          <a:p>
            <a:pPr marL="0" indent="0" algn="ctr">
              <a:buNone/>
            </a:pPr>
            <a:r>
              <a:rPr lang="en-US" sz="1300" b="1" dirty="0">
                <a:solidFill>
                  <a:schemeClr val="bg1"/>
                </a:solidFill>
              </a:rPr>
              <a:t>Emotional</a:t>
            </a:r>
            <a:endParaRPr lang="en-US" sz="1300" dirty="0"/>
          </a:p>
          <a:p>
            <a:pPr marL="0" indent="0" algn="ctr">
              <a:buNone/>
            </a:pPr>
            <a:r>
              <a:rPr lang="en-US" sz="1200" dirty="0">
                <a:solidFill>
                  <a:schemeClr val="bg1"/>
                </a:solidFill>
              </a:rPr>
              <a:t>secure, predictable care</a:t>
            </a:r>
            <a:endParaRPr lang="en-US" sz="1300" dirty="0"/>
          </a:p>
        </p:txBody>
      </p:sp>
      <p:sp>
        <p:nvSpPr>
          <p:cNvPr id="20" name="Text 17"/>
          <p:cNvSpPr txBox="1"/>
          <p:nvPr/>
        </p:nvSpPr>
        <p:spPr>
          <a:xfrm>
            <a:off x="2560320" y="3657600"/>
            <a:ext cx="1920240" cy="640080"/>
          </a:xfrm>
          <a:prstGeom prst="roundRect">
            <a:avLst>
              <a:gd name="adj" fmla="val 11429"/>
            </a:avLst>
          </a:prstGeom>
          <a:solidFill>
            <a:schemeClr val="tx1"/>
          </a:solidFill>
        </p:spPr>
        <p:txBody>
          <a:bodyPr wrap="square" lIns="50800" tIns="50800" rIns="50800" bIns="50800" rtlCol="0" anchor="ctr"/>
          <a:lstStyle/>
          <a:p>
            <a:pPr marL="0" indent="0" algn="ctr">
              <a:buNone/>
            </a:pPr>
            <a:r>
              <a:rPr lang="en-US" sz="1300" b="1" dirty="0">
                <a:solidFill>
                  <a:schemeClr val="bg1"/>
                </a:solidFill>
              </a:rPr>
              <a:t>Social</a:t>
            </a:r>
            <a:endParaRPr lang="en-US" sz="1300" dirty="0"/>
          </a:p>
          <a:p>
            <a:pPr marL="0" indent="0" algn="ctr">
              <a:buNone/>
            </a:pPr>
            <a:r>
              <a:rPr lang="en-US" sz="1200" dirty="0">
                <a:solidFill>
                  <a:schemeClr val="bg1"/>
                </a:solidFill>
              </a:rPr>
              <a:t>supported steps into play</a:t>
            </a:r>
            <a:endParaRPr lang="en-US" sz="1300" dirty="0"/>
          </a:p>
        </p:txBody>
      </p:sp>
      <p:sp>
        <p:nvSpPr>
          <p:cNvPr id="21" name="Text 18"/>
          <p:cNvSpPr txBox="1"/>
          <p:nvPr/>
        </p:nvSpPr>
        <p:spPr>
          <a:xfrm>
            <a:off x="4663440" y="3657600"/>
            <a:ext cx="1920240" cy="640080"/>
          </a:xfrm>
          <a:prstGeom prst="roundRect">
            <a:avLst>
              <a:gd name="adj" fmla="val 11429"/>
            </a:avLst>
          </a:prstGeom>
          <a:solidFill>
            <a:schemeClr val="tx1"/>
          </a:solidFill>
        </p:spPr>
        <p:txBody>
          <a:bodyPr wrap="square" lIns="50800" tIns="50800" rIns="50800" bIns="50800" rtlCol="0" anchor="ctr"/>
          <a:lstStyle/>
          <a:p>
            <a:pPr marL="0" indent="0" algn="ctr">
              <a:buNone/>
            </a:pPr>
            <a:r>
              <a:rPr lang="en-US" sz="1300" b="1" dirty="0">
                <a:solidFill>
                  <a:schemeClr val="bg1"/>
                </a:solidFill>
              </a:rPr>
              <a:t>Cognitive</a:t>
            </a:r>
            <a:endParaRPr lang="en-US" sz="1300" dirty="0"/>
          </a:p>
          <a:p>
            <a:pPr marL="0" indent="0" algn="ctr">
              <a:buNone/>
            </a:pPr>
            <a:r>
              <a:rPr lang="en-US" sz="1200" dirty="0">
                <a:solidFill>
                  <a:schemeClr val="bg1"/>
                </a:solidFill>
              </a:rPr>
              <a:t>play and talk she can access</a:t>
            </a:r>
            <a:endParaRPr lang="en-US" sz="1300" dirty="0"/>
          </a:p>
        </p:txBody>
      </p:sp>
      <p:sp>
        <p:nvSpPr>
          <p:cNvPr id="22" name="Text 19"/>
          <p:cNvSpPr txBox="1"/>
          <p:nvPr/>
        </p:nvSpPr>
        <p:spPr>
          <a:xfrm>
            <a:off x="6766560" y="3657600"/>
            <a:ext cx="1920240" cy="640080"/>
          </a:xfrm>
          <a:prstGeom prst="roundRect">
            <a:avLst>
              <a:gd name="adj" fmla="val 11429"/>
            </a:avLst>
          </a:prstGeom>
          <a:solidFill>
            <a:schemeClr val="tx1"/>
          </a:solidFill>
        </p:spPr>
        <p:txBody>
          <a:bodyPr wrap="square" lIns="50800" tIns="50800" rIns="50800" bIns="50800" rtlCol="0" anchor="ctr"/>
          <a:lstStyle/>
          <a:p>
            <a:pPr marL="0" indent="0" algn="ctr">
              <a:buNone/>
            </a:pPr>
            <a:r>
              <a:rPr lang="en-US" sz="1300" b="1" dirty="0">
                <a:solidFill>
                  <a:schemeClr val="bg1"/>
                </a:solidFill>
              </a:rPr>
              <a:t>Physical</a:t>
            </a:r>
            <a:endParaRPr lang="en-US" sz="1300" dirty="0"/>
          </a:p>
          <a:p>
            <a:pPr marL="0" indent="0" algn="ctr">
              <a:buNone/>
            </a:pPr>
            <a:r>
              <a:rPr lang="en-US" sz="1200" dirty="0">
                <a:solidFill>
                  <a:schemeClr val="bg1"/>
                </a:solidFill>
              </a:rPr>
              <a:t>active play, settled routine</a:t>
            </a:r>
            <a:endParaRPr lang="en-US" sz="1300" dirty="0"/>
          </a:p>
        </p:txBody>
      </p:sp>
      <p:sp>
        <p:nvSpPr>
          <p:cNvPr id="23" name="Text 20"/>
          <p:cNvSpPr txBox="1"/>
          <p:nvPr/>
        </p:nvSpPr>
        <p:spPr>
          <a:xfrm>
            <a:off x="457200" y="4462272"/>
            <a:ext cx="7863840" cy="237744"/>
          </a:xfrm>
          <a:prstGeom prst="rect">
            <a:avLst/>
          </a:prstGeom>
          <a:noFill/>
        </p:spPr>
        <p:txBody>
          <a:bodyPr wrap="square" lIns="0" tIns="0" rIns="0" bIns="0" rtlCol="0" anchor="ctr"/>
          <a:lstStyle/>
          <a:p>
            <a:pPr marL="0" indent="0">
              <a:buNone/>
            </a:pPr>
            <a:r>
              <a:rPr lang="en-US" sz="1000" i="1" dirty="0">
                <a:solidFill>
                  <a:schemeClr val="accent4"/>
                </a:solidFill>
              </a:rPr>
              <a:t>Opie et al. (2026); DfE (2021)</a:t>
            </a:r>
            <a:endParaRPr lang="en-US" sz="1000" dirty="0"/>
          </a:p>
        </p:txBody>
      </p:sp>
      <p:sp>
        <p:nvSpPr>
          <p:cNvPr id="24" name="motif-OBSERVE"/>
          <p:cNvSpPr txBox="1"/>
          <p:nvPr/>
        </p:nvSpPr>
        <p:spPr>
          <a:xfrm>
            <a:off x="457200" y="4773168"/>
            <a:ext cx="749808" cy="237744"/>
          </a:xfrm>
          <a:prstGeom prst="rect">
            <a:avLst/>
          </a:prstGeom>
          <a:solidFill>
            <a:schemeClr val="tx1"/>
          </a:solidFill>
        </p:spPr>
        <p:txBody>
          <a:bodyPr wrap="square" lIns="0" tIns="0" rIns="0" bIns="0" rtlCol="0" anchor="ctr"/>
          <a:lstStyle/>
          <a:p>
            <a:pPr marL="0" indent="0" algn="ctr">
              <a:buNone/>
            </a:pPr>
            <a:r>
              <a:rPr lang="en-US" sz="1000" b="1" dirty="0">
                <a:solidFill>
                  <a:schemeClr val="accent4"/>
                </a:solidFill>
              </a:rPr>
              <a:t>OBSERVE</a:t>
            </a:r>
            <a:endParaRPr lang="en-US" sz="1000" dirty="0"/>
          </a:p>
        </p:txBody>
      </p:sp>
      <p:sp>
        <p:nvSpPr>
          <p:cNvPr id="25" name="motif-THINK"/>
          <p:cNvSpPr txBox="1"/>
          <p:nvPr/>
        </p:nvSpPr>
        <p:spPr>
          <a:xfrm>
            <a:off x="1280160" y="4773168"/>
            <a:ext cx="749808" cy="237744"/>
          </a:xfrm>
          <a:prstGeom prst="rect">
            <a:avLst/>
          </a:prstGeom>
          <a:solidFill>
            <a:schemeClr val="tx1"/>
          </a:solidFill>
        </p:spPr>
        <p:txBody>
          <a:bodyPr wrap="square" lIns="0" tIns="0" rIns="0" bIns="0" rtlCol="0" anchor="ctr"/>
          <a:lstStyle/>
          <a:p>
            <a:pPr marL="0" indent="0" algn="ctr">
              <a:buNone/>
            </a:pPr>
            <a:r>
              <a:rPr lang="en-US" sz="1000" b="1" dirty="0">
                <a:solidFill>
                  <a:schemeClr val="accent4"/>
                </a:solidFill>
              </a:rPr>
              <a:t>THINK</a:t>
            </a:r>
            <a:endParaRPr lang="en-US" sz="1000" dirty="0"/>
          </a:p>
        </p:txBody>
      </p:sp>
      <p:sp>
        <p:nvSpPr>
          <p:cNvPr id="26" name="motif-APPLY"/>
          <p:cNvSpPr txBox="1"/>
          <p:nvPr/>
        </p:nvSpPr>
        <p:spPr>
          <a:xfrm>
            <a:off x="2103120" y="4773168"/>
            <a:ext cx="749808" cy="237744"/>
          </a:xfrm>
          <a:prstGeom prst="rect">
            <a:avLst/>
          </a:prstGeom>
          <a:solidFill>
            <a:schemeClr val="tx1"/>
          </a:solidFill>
        </p:spPr>
        <p:txBody>
          <a:bodyPr wrap="square" lIns="0" tIns="0" rIns="0" bIns="0" rtlCol="0" anchor="ctr"/>
          <a:lstStyle/>
          <a:p>
            <a:pPr marL="0" indent="0" algn="ctr">
              <a:buNone/>
            </a:pPr>
            <a:r>
              <a:rPr lang="en-US" sz="1000" b="1" dirty="0">
                <a:solidFill>
                  <a:schemeClr val="accent4"/>
                </a:solidFill>
              </a:rPr>
              <a:t>APPLY</a:t>
            </a:r>
            <a:endParaRPr lang="en-US" sz="1000" dirty="0"/>
          </a:p>
        </p:txBody>
      </p:sp>
      <p:sp>
        <p:nvSpPr>
          <p:cNvPr id="27" name="motif-ACT"/>
          <p:cNvSpPr txBox="1"/>
          <p:nvPr/>
        </p:nvSpPr>
        <p:spPr>
          <a:xfrm>
            <a:off x="292608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ACT</a:t>
            </a:r>
            <a:endParaRPr lang="en-US" sz="1000" dirty="0"/>
          </a:p>
        </p:txBody>
      </p:sp>
      <p:sp>
        <p:nvSpPr>
          <p:cNvPr id="28" name="motif-REVIEW"/>
          <p:cNvSpPr txBox="1"/>
          <p:nvPr/>
        </p:nvSpPr>
        <p:spPr>
          <a:xfrm>
            <a:off x="3749040" y="4773168"/>
            <a:ext cx="749808" cy="237744"/>
          </a:xfrm>
          <a:prstGeom prst="rect">
            <a:avLst/>
          </a:prstGeom>
          <a:solidFill>
            <a:schemeClr val="accent2"/>
          </a:solidFill>
        </p:spPr>
        <p:txBody>
          <a:bodyPr wrap="square" lIns="0" tIns="0" rIns="0" bIns="0" rtlCol="0" anchor="ctr"/>
          <a:lstStyle/>
          <a:p>
            <a:pPr marL="0" indent="0" algn="ctr">
              <a:buNone/>
            </a:pPr>
            <a:r>
              <a:rPr lang="en-US" sz="1000" b="1" dirty="0">
                <a:solidFill>
                  <a:schemeClr val="tx1"/>
                </a:solidFill>
              </a:rPr>
              <a:t>REVIEW</a:t>
            </a:r>
            <a:endParaRPr lang="en-US" sz="1000" dirty="0"/>
          </a:p>
        </p:txBody>
      </p:sp>
      <p:sp>
        <p:nvSpPr>
          <p:cNvPr id="29" name="motif-LIMIT"/>
          <p:cNvSpPr txBox="1"/>
          <p:nvPr/>
        </p:nvSpPr>
        <p:spPr>
          <a:xfrm>
            <a:off x="4572000" y="4773168"/>
            <a:ext cx="749808" cy="237744"/>
          </a:xfrm>
          <a:prstGeom prst="rect">
            <a:avLst/>
          </a:prstGeom>
          <a:solidFill>
            <a:schemeClr val="tx1"/>
          </a:solidFill>
        </p:spPr>
        <p:txBody>
          <a:bodyPr wrap="square" lIns="0" tIns="0" rIns="0" bIns="0" rtlCol="0" anchor="ctr"/>
          <a:lstStyle/>
          <a:p>
            <a:pPr marL="0" indent="0" algn="ctr">
              <a:buNone/>
            </a:pPr>
            <a:r>
              <a:rPr lang="en-US" sz="1000" b="1" dirty="0">
                <a:solidFill>
                  <a:schemeClr val="accent4"/>
                </a:solidFill>
              </a:rPr>
              <a:t>LIMIT</a:t>
            </a:r>
            <a:endParaRPr lang="en-US" sz="1000" dirty="0"/>
          </a:p>
        </p:txBody>
      </p:sp>
      <p:sp>
        <p:nvSpPr>
          <p:cNvPr id="3"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4"/>
                </a:solidFill>
              </a:defRPr>
            </a:lvl1pPr>
          </a:lstStyle>
          <a:p>
            <a:pPr algn="l"/>
            <a:fld id="{F7021451-1387-4CA6-816F-3879F97B5CBC}" type="slidenum">
              <a:rPr lang="en-US" b="0"/>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685800"/>
          </a:xfrm>
          <a:prstGeom prst="rect">
            <a:avLst/>
          </a:prstGeom>
          <a:noFill/>
        </p:spPr>
        <p:txBody>
          <a:bodyPr wrap="square" lIns="0" tIns="0" rIns="0" bIns="0" rtlCol="0" anchor="ctr"/>
          <a:lstStyle/>
          <a:p>
            <a:pPr marL="0" indent="0" algn="l">
              <a:buNone/>
            </a:pPr>
            <a:r>
              <a:rPr lang="en-US" sz="2800" b="1" dirty="0">
                <a:solidFill>
                  <a:schemeClr val="tx2"/>
                </a:solidFill>
              </a:rPr>
              <a:t>References</a:t>
            </a:r>
            <a:endParaRPr lang="en-US" sz="2800" dirty="0"/>
          </a:p>
        </p:txBody>
      </p:sp>
      <p:sp>
        <p:nvSpPr>
          <p:cNvPr id="4" name="Text 1"/>
          <p:cNvSpPr txBox="1"/>
          <p:nvPr/>
        </p:nvSpPr>
        <p:spPr>
          <a:xfrm>
            <a:off x="457200" y="1051560"/>
            <a:ext cx="8229600" cy="3611880"/>
          </a:xfrm>
          <a:prstGeom prst="rect">
            <a:avLst/>
          </a:prstGeom>
          <a:noFill/>
        </p:spPr>
        <p:txBody>
          <a:bodyPr wrap="square" lIns="0" tIns="0" rIns="0" bIns="0" rtlCol="0" anchor="t"/>
          <a:lstStyle/>
          <a:p>
            <a:pPr marL="0" indent="0">
              <a:spcAft>
                <a:spcPts val="500"/>
              </a:spcAft>
              <a:buNone/>
            </a:pPr>
            <a:r>
              <a:rPr lang="en-US" sz="1100" dirty="0">
                <a:solidFill>
                  <a:schemeClr val="tx1"/>
                </a:solidFill>
              </a:rPr>
              <a:t>Bowlby, J. (1982) </a:t>
            </a:r>
            <a:r>
              <a:rPr lang="en-US" sz="1100" i="1" dirty="0">
                <a:solidFill>
                  <a:schemeClr val="tx1"/>
                </a:solidFill>
              </a:rPr>
              <a:t>Attachment and loss: Volume 1: Attachment</a:t>
            </a:r>
            <a:r>
              <a:rPr lang="en-US" sz="1100" dirty="0">
                <a:solidFill>
                  <a:schemeClr val="tx1"/>
                </a:solidFill>
              </a:rPr>
              <a:t>. 2nd </a:t>
            </a:r>
            <a:r>
              <a:rPr lang="en-US" sz="1100" dirty="0" err="1">
                <a:solidFill>
                  <a:schemeClr val="tx1"/>
                </a:solidFill>
              </a:rPr>
              <a:t>edn</a:t>
            </a:r>
            <a:r>
              <a:rPr lang="en-US" sz="1100" dirty="0">
                <a:solidFill>
                  <a:schemeClr val="tx1"/>
                </a:solidFill>
              </a:rPr>
              <a:t>. New York: Basic Books. (Original work published 1969).</a:t>
            </a:r>
            <a:endParaRPr lang="en-US" sz="1100" dirty="0"/>
          </a:p>
          <a:p>
            <a:pPr marL="0" indent="0">
              <a:spcAft>
                <a:spcPts val="500"/>
              </a:spcAft>
              <a:buNone/>
            </a:pPr>
            <a:r>
              <a:rPr lang="en-US" sz="1100" dirty="0">
                <a:solidFill>
                  <a:schemeClr val="tx1"/>
                </a:solidFill>
              </a:rPr>
              <a:t>Department for Education (2021) </a:t>
            </a:r>
            <a:r>
              <a:rPr lang="en-US" sz="1100" i="1" dirty="0">
                <a:solidFill>
                  <a:schemeClr val="tx1"/>
                </a:solidFill>
              </a:rPr>
              <a:t>Development Matters: Non-statutory curriculum guidance for the early years foundation stage</a:t>
            </a:r>
            <a:r>
              <a:rPr lang="en-US" sz="1100" dirty="0">
                <a:solidFill>
                  <a:schemeClr val="tx1"/>
                </a:solidFill>
              </a:rPr>
              <a:t>. London: DfE. Available at: https://www.gov.uk/government/publications/development-matters--2 (Accessed: [add date]).</a:t>
            </a:r>
            <a:endParaRPr lang="en-US" sz="1100" dirty="0"/>
          </a:p>
          <a:p>
            <a:pPr marL="0" indent="0">
              <a:spcAft>
                <a:spcPts val="500"/>
              </a:spcAft>
              <a:buNone/>
            </a:pPr>
            <a:r>
              <a:rPr lang="en-US" sz="1100" dirty="0">
                <a:solidFill>
                  <a:schemeClr val="tx1"/>
                </a:solidFill>
              </a:rPr>
              <a:t>Fearon, R.M.P. and Roisman, G.I. (2017) ‘Attachment theory: progress and future directions’, </a:t>
            </a:r>
            <a:r>
              <a:rPr lang="en-US" sz="1100" i="1" dirty="0">
                <a:solidFill>
                  <a:schemeClr val="tx1"/>
                </a:solidFill>
              </a:rPr>
              <a:t>Current Opinion in Psychology</a:t>
            </a:r>
            <a:r>
              <a:rPr lang="en-US" sz="1100" dirty="0">
                <a:solidFill>
                  <a:schemeClr val="tx1"/>
                </a:solidFill>
              </a:rPr>
              <a:t>, 15, pp. 131–136.</a:t>
            </a:r>
            <a:endParaRPr lang="en-US" sz="1100" dirty="0"/>
          </a:p>
          <a:p>
            <a:pPr marL="0" indent="0">
              <a:spcAft>
                <a:spcPts val="500"/>
              </a:spcAft>
              <a:buNone/>
            </a:pPr>
            <a:r>
              <a:rPr lang="en-US" sz="1100" dirty="0">
                <a:solidFill>
                  <a:schemeClr val="tx1"/>
                </a:solidFill>
              </a:rPr>
              <a:t>Keller, H. (2018) ‘Universality claim of attachment theory: children’s socioemotional development across cultures’, </a:t>
            </a:r>
            <a:r>
              <a:rPr lang="en-US" sz="1100" i="1" dirty="0">
                <a:solidFill>
                  <a:schemeClr val="tx1"/>
                </a:solidFill>
              </a:rPr>
              <a:t>Proceedings of the National Academy of Sciences</a:t>
            </a:r>
            <a:r>
              <a:rPr lang="en-US" sz="1100" dirty="0">
                <a:solidFill>
                  <a:schemeClr val="tx1"/>
                </a:solidFill>
              </a:rPr>
              <a:t>, 115(45), pp. 11414–11419.</a:t>
            </a:r>
            <a:endParaRPr lang="en-US" sz="1100" dirty="0"/>
          </a:p>
          <a:p>
            <a:pPr marL="0" indent="0">
              <a:spcAft>
                <a:spcPts val="500"/>
              </a:spcAft>
              <a:buNone/>
            </a:pPr>
            <a:r>
              <a:rPr lang="en-US" sz="1100" dirty="0">
                <a:solidFill>
                  <a:schemeClr val="tx1"/>
                </a:solidFill>
              </a:rPr>
              <a:t>O’Neill, M.C., Badovinac, S., Pillai Riddell, R., Bureau, J.-F., </a:t>
            </a:r>
            <a:r>
              <a:rPr lang="en-US" sz="1100" dirty="0" err="1">
                <a:solidFill>
                  <a:schemeClr val="tx1"/>
                </a:solidFill>
              </a:rPr>
              <a:t>Rumeo</a:t>
            </a:r>
            <a:r>
              <a:rPr lang="en-US" sz="1100" dirty="0">
                <a:solidFill>
                  <a:schemeClr val="tx1"/>
                </a:solidFill>
              </a:rPr>
              <a:t>, C. and Costa, S. (2021) ‘The longitudinal and concurrent relationship between caregiver sensitivity and preschool attachment: a systematic review and meta-analysis’, </a:t>
            </a:r>
            <a:r>
              <a:rPr lang="en-US" sz="1100" i="1" dirty="0">
                <a:solidFill>
                  <a:schemeClr val="tx1"/>
                </a:solidFill>
              </a:rPr>
              <a:t>PLOS ONE</a:t>
            </a:r>
            <a:r>
              <a:rPr lang="en-US" sz="1100" dirty="0">
                <a:solidFill>
                  <a:schemeClr val="tx1"/>
                </a:solidFill>
              </a:rPr>
              <a:t>, 16(1), e0245061.</a:t>
            </a:r>
            <a:endParaRPr lang="en-US" sz="1100" dirty="0"/>
          </a:p>
          <a:p>
            <a:pPr marL="0" indent="0">
              <a:spcAft>
                <a:spcPts val="500"/>
              </a:spcAft>
              <a:buNone/>
            </a:pPr>
            <a:r>
              <a:rPr lang="en-US" sz="1100" dirty="0">
                <a:solidFill>
                  <a:schemeClr val="tx1"/>
                </a:solidFill>
              </a:rPr>
              <a:t>Opie, J.E., McIntosh, J.E., Esler, T.B. et al. (2021) ‘Early childhood attachment stability and change: a meta-analysis’, Attachment &amp; Human Development, 23(6), pp. 897–930. </a:t>
            </a:r>
            <a:r>
              <a:rPr lang="en-US" sz="1100" dirty="0" err="1">
                <a:solidFill>
                  <a:schemeClr val="tx1"/>
                </a:solidFill>
              </a:rPr>
              <a:t>doi</a:t>
            </a:r>
            <a:r>
              <a:rPr lang="en-US" sz="1100" dirty="0">
                <a:solidFill>
                  <a:schemeClr val="tx1"/>
                </a:solidFill>
              </a:rPr>
              <a:t>: 10.1080/14616734.2020.1800769.</a:t>
            </a:r>
            <a:endParaRPr lang="en-US" sz="1100" dirty="0"/>
          </a:p>
          <a:p>
            <a:pPr marL="0" indent="0">
              <a:spcAft>
                <a:spcPts val="500"/>
              </a:spcAft>
              <a:buNone/>
            </a:pPr>
            <a:r>
              <a:rPr lang="en-US" sz="1100" dirty="0">
                <a:solidFill>
                  <a:schemeClr val="tx1"/>
                </a:solidFill>
              </a:rPr>
              <a:t>Opie, J.E., Waters, E., Duschinsky, R. et al. (2026) ‘Practitioner review: clinical insights from attachment theory and research for professionals working with young children and their families’, Journal of Child Psychology and Psychiatry, 67(5), pp. 723–739. </a:t>
            </a:r>
            <a:r>
              <a:rPr lang="en-US" sz="1100" dirty="0" err="1">
                <a:solidFill>
                  <a:schemeClr val="tx1"/>
                </a:solidFill>
              </a:rPr>
              <a:t>doi</a:t>
            </a:r>
            <a:r>
              <a:rPr lang="en-US" sz="1100" dirty="0">
                <a:solidFill>
                  <a:schemeClr val="tx1"/>
                </a:solidFill>
              </a:rPr>
              <a:t>: 10.1111/jcpp.70126.</a:t>
            </a:r>
            <a:endParaRPr lang="en-US" sz="1100" dirty="0"/>
          </a:p>
          <a:p>
            <a:pPr marL="0" indent="0">
              <a:spcAft>
                <a:spcPts val="500"/>
              </a:spcAft>
              <a:buNone/>
            </a:pPr>
            <a:r>
              <a:rPr lang="en-US" sz="1100" dirty="0">
                <a:solidFill>
                  <a:schemeClr val="tx1"/>
                </a:solidFill>
              </a:rPr>
              <a:t>Rutter, M. (2002) ‘Nature, nurture, and development: from evangelism through science toward policy and practice’, </a:t>
            </a:r>
            <a:r>
              <a:rPr lang="en-US" sz="1100" i="1" dirty="0">
                <a:solidFill>
                  <a:schemeClr val="tx1"/>
                </a:solidFill>
              </a:rPr>
              <a:t>Child Development</a:t>
            </a:r>
            <a:r>
              <a:rPr lang="en-US" sz="1100" dirty="0">
                <a:solidFill>
                  <a:schemeClr val="tx1"/>
                </a:solidFill>
              </a:rPr>
              <a:t>, 73(1), pp. 1–21.</a:t>
            </a:r>
            <a:endParaRPr lang="en-US" sz="1100" dirty="0"/>
          </a:p>
        </p:txBody>
      </p:sp>
      <p:sp>
        <p:nvSpPr>
          <p:cNvPr id="5" name="motif-OBSERVE"/>
          <p:cNvSpPr txBox="1"/>
          <p:nvPr/>
        </p:nvSpPr>
        <p:spPr>
          <a:xfrm>
            <a:off x="4572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OBSERVE</a:t>
            </a:r>
            <a:endParaRPr lang="en-US" sz="1000" dirty="0"/>
          </a:p>
        </p:txBody>
      </p:sp>
      <p:sp>
        <p:nvSpPr>
          <p:cNvPr id="6" name="motif-THINK"/>
          <p:cNvSpPr txBox="1"/>
          <p:nvPr/>
        </p:nvSpPr>
        <p:spPr>
          <a:xfrm>
            <a:off x="128016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THINK</a:t>
            </a:r>
            <a:endParaRPr lang="en-US" sz="1000" dirty="0"/>
          </a:p>
        </p:txBody>
      </p:sp>
      <p:sp>
        <p:nvSpPr>
          <p:cNvPr id="7" name="motif-APPLY"/>
          <p:cNvSpPr txBox="1"/>
          <p:nvPr/>
        </p:nvSpPr>
        <p:spPr>
          <a:xfrm>
            <a:off x="210312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APPLY</a:t>
            </a:r>
            <a:endParaRPr lang="en-US" sz="1000" dirty="0"/>
          </a:p>
        </p:txBody>
      </p:sp>
      <p:sp>
        <p:nvSpPr>
          <p:cNvPr id="8" name="motif-ACT"/>
          <p:cNvSpPr txBox="1"/>
          <p:nvPr/>
        </p:nvSpPr>
        <p:spPr>
          <a:xfrm>
            <a:off x="292608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ACT</a:t>
            </a:r>
            <a:endParaRPr lang="en-US" sz="1000" dirty="0"/>
          </a:p>
        </p:txBody>
      </p:sp>
      <p:sp>
        <p:nvSpPr>
          <p:cNvPr id="9" name="motif-REVIEW"/>
          <p:cNvSpPr txBox="1"/>
          <p:nvPr/>
        </p:nvSpPr>
        <p:spPr>
          <a:xfrm>
            <a:off x="374904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REVIEW</a:t>
            </a:r>
            <a:endParaRPr lang="en-US" sz="1000" dirty="0"/>
          </a:p>
        </p:txBody>
      </p:sp>
      <p:sp>
        <p:nvSpPr>
          <p:cNvPr id="10" name="motif-LIMIT"/>
          <p:cNvSpPr txBox="1"/>
          <p:nvPr/>
        </p:nvSpPr>
        <p:spPr>
          <a:xfrm>
            <a:off x="4572000" y="4773168"/>
            <a:ext cx="749808" cy="237744"/>
          </a:xfrm>
          <a:prstGeom prst="rect">
            <a:avLst/>
          </a:prstGeom>
          <a:solidFill>
            <a:schemeClr val="bg2"/>
          </a:solidFill>
        </p:spPr>
        <p:txBody>
          <a:bodyPr wrap="square" lIns="0" tIns="0" rIns="0" bIns="0" rtlCol="0" anchor="ctr"/>
          <a:lstStyle/>
          <a:p>
            <a:pPr marL="0" indent="0" algn="ctr">
              <a:buNone/>
            </a:pPr>
            <a:r>
              <a:rPr lang="en-US" sz="1000" b="1" dirty="0">
                <a:solidFill>
                  <a:schemeClr val="accent5"/>
                </a:solidFill>
              </a:rPr>
              <a:t>LIMIT</a:t>
            </a:r>
            <a:endParaRPr lang="en-US" sz="1000" dirty="0"/>
          </a:p>
        </p:txBody>
      </p:sp>
      <p:sp>
        <p:nvSpPr>
          <p:cNvPr id="25" name="Slide Number Placeholder 0"/>
          <p:cNvSpPr>
            <a:spLocks noGrp="1"/>
          </p:cNvSpPr>
          <p:nvPr>
            <p:ph type="sldNum" sz="quarter" idx="4294967295"/>
          </p:nvPr>
        </p:nvSpPr>
        <p:spPr>
          <a:xfrm>
            <a:off x="8321040" y="4773168"/>
            <a:ext cx="365760" cy="256032"/>
          </a:xfrm>
          <a:prstGeom prst="rect">
            <a:avLst/>
          </a:prstGeom>
        </p:spPr>
        <p:txBody>
          <a:bodyPr/>
          <a:lstStyle>
            <a:lvl1pPr>
              <a:defRPr sz="1000">
                <a:solidFill>
                  <a:schemeClr val="accent5"/>
                </a:solidFill>
              </a:defRPr>
            </a:lvl1pPr>
          </a:lstStyle>
          <a:p>
            <a:pPr algn="l"/>
            <a:fld id="{F7021451-1387-4CA6-816F-3879F97B5CBC}" type="slidenum">
              <a:rPr lang="en-US" b="0"/>
            </a:fld>
            <a:endParaRPr lang="en-US"/>
          </a:p>
        </p:txBody>
      </p:sp>
    </p:spTree>
  </p:cSld>
  <p:clrMapOvr>
    <a:masterClrMapping/>
  </p:clrMapOvr>
</p:sld>
</file>

<file path=ppt/theme/theme1.xml><?xml version="1.0" encoding="utf-8"?>
<a:theme xmlns:a="http://schemas.openxmlformats.org/drawingml/2006/main" name="Shona Practitioner">
  <a:themeElements>
    <a:clrScheme name="Shona Practitioner">
      <a:dk1>
        <a:srgbClr val="1B2B34"/>
      </a:dk1>
      <a:lt1>
        <a:srgbClr val="FFFFFF"/>
      </a:lt1>
      <a:dk2>
        <a:srgbClr val="14485A"/>
      </a:dk2>
      <a:lt2>
        <a:srgbClr val="EEF5F4"/>
      </a:lt2>
      <a:accent1>
        <a:srgbClr val="14485A"/>
      </a:accent1>
      <a:accent2>
        <a:srgbClr val="E39B35"/>
      </a:accent2>
      <a:accent3>
        <a:srgbClr val="5E9C94"/>
      </a:accent3>
      <a:accent4>
        <a:srgbClr val="C8DDD9"/>
      </a:accent4>
      <a:accent5>
        <a:srgbClr val="6B7C85"/>
      </a:accent5>
      <a:accent6>
        <a:srgbClr val="A8442F"/>
      </a:accent6>
      <a:hlink>
        <a:srgbClr val="14485A"/>
      </a:hlink>
      <a:folHlink>
        <a:srgbClr val="6B7C85"/>
      </a:folHlink>
    </a:clrScheme>
    <a:fontScheme name="Shona Practitioner">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5384</Words>
  <Application>WPS Presentation</Application>
  <PresentationFormat>On-screen Show (16:9)</PresentationFormat>
  <Paragraphs>388</Paragraphs>
  <Slides>10</Slides>
  <Notes>10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10</vt:i4>
      </vt:variant>
    </vt:vector>
  </HeadingPairs>
  <TitlesOfParts>
    <vt:vector size="21" baseType="lpstr">
      <vt:lpstr>Arial</vt:lpstr>
      <vt:lpstr>SimSun</vt:lpstr>
      <vt:lpstr>Wingdings</vt:lpstr>
      <vt:lpstr>Cambria</vt:lpstr>
      <vt:lpstr>Cambria</vt:lpstr>
      <vt:lpstr>Cambria</vt:lpstr>
      <vt:lpstr>Times New Roman</vt:lpstr>
      <vt:lpstr>Calibri</vt:lpstr>
      <vt:lpstr>Microsoft YaHei</vt:lpstr>
      <vt:lpstr>Arial Unicode MS</vt:lpstr>
      <vt:lpstr>Shona Practitioner</vt:lpstr>
      <vt:lpstr>PowerPoint 演示文稿</vt:lpstr>
      <vt:lpstr>What I notice about Shona</vt:lpstr>
      <vt:lpstr>Why Bowlby helps me think about this</vt:lpstr>
      <vt:lpstr>Applying Bowlby to Shona's separation</vt:lpstr>
      <vt:lpstr>How I would support Shona</vt:lpstr>
      <vt:lpstr>From security to exploration</vt:lpstr>
      <vt:lpstr>Nature, nurture and Shona</vt:lpstr>
      <vt:lpstr>Where Bowlby helps and where it stops</vt:lpstr>
      <vt:lpstr>My professional response</vt:lpstr>
      <vt:lpstr>References</vt:lpstr>
    </vt:vector>
  </TitlesOfParts>
  <Company>PptxGenJS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Shona: Bowlby in Nursery Practice</dc:title>
  <dc:creator>[Your name]</dc:creator>
  <dc:subject>PptxGenJS Presentation</dc:subject>
  <cp:lastModifiedBy>Andreea Belu</cp:lastModifiedBy>
  <cp:revision>6</cp:revision>
  <dcterms:created xsi:type="dcterms:W3CDTF">2026-10-05T14:40:00Z</dcterms:created>
  <dcterms:modified xsi:type="dcterms:W3CDTF">2026-10-09T14:19:04Z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8FE8FA13324049EF80070D545CF5A4C8_12</vt:lpwstr>
  </property>
  <property fmtid="{D5CDD505-2E9C-101B-9397-08002B2CF9AE}" pid="3" name="KSOProductBuildVer">
    <vt:lpwstr>1033-12.1.0.28485</vt:lpwstr>
  </property>
</Properties>
</file>