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66"/>
  </p:notesMasterIdLst>
  <p:sldIdLst>
    <p:sldId id="257" r:id="rId6"/>
    <p:sldId id="296" r:id="rId7"/>
    <p:sldId id="266" r:id="rId8"/>
    <p:sldId id="330" r:id="rId9"/>
    <p:sldId id="277" r:id="rId10"/>
    <p:sldId id="275" r:id="rId11"/>
    <p:sldId id="276" r:id="rId12"/>
    <p:sldId id="283" r:id="rId13"/>
    <p:sldId id="265" r:id="rId14"/>
    <p:sldId id="264" r:id="rId15"/>
    <p:sldId id="259" r:id="rId16"/>
    <p:sldId id="298" r:id="rId17"/>
    <p:sldId id="299" r:id="rId18"/>
    <p:sldId id="326" r:id="rId19"/>
    <p:sldId id="308" r:id="rId20"/>
    <p:sldId id="319" r:id="rId21"/>
    <p:sldId id="284" r:id="rId22"/>
    <p:sldId id="285" r:id="rId23"/>
    <p:sldId id="290" r:id="rId24"/>
    <p:sldId id="294" r:id="rId25"/>
    <p:sldId id="293" r:id="rId26"/>
    <p:sldId id="292" r:id="rId27"/>
    <p:sldId id="295" r:id="rId28"/>
    <p:sldId id="304" r:id="rId29"/>
    <p:sldId id="297" r:id="rId30"/>
    <p:sldId id="306" r:id="rId31"/>
    <p:sldId id="310" r:id="rId32"/>
    <p:sldId id="289" r:id="rId33"/>
    <p:sldId id="302" r:id="rId34"/>
    <p:sldId id="303" r:id="rId35"/>
    <p:sldId id="320" r:id="rId36"/>
    <p:sldId id="301" r:id="rId37"/>
    <p:sldId id="261" r:id="rId38"/>
    <p:sldId id="262" r:id="rId39"/>
    <p:sldId id="307" r:id="rId40"/>
    <p:sldId id="309" r:id="rId41"/>
    <p:sldId id="282" r:id="rId42"/>
    <p:sldId id="263" r:id="rId43"/>
    <p:sldId id="327" r:id="rId44"/>
    <p:sldId id="328" r:id="rId45"/>
    <p:sldId id="329" r:id="rId46"/>
    <p:sldId id="311" r:id="rId47"/>
    <p:sldId id="324" r:id="rId48"/>
    <p:sldId id="312" r:id="rId49"/>
    <p:sldId id="316" r:id="rId50"/>
    <p:sldId id="318" r:id="rId51"/>
    <p:sldId id="267" r:id="rId52"/>
    <p:sldId id="323" r:id="rId53"/>
    <p:sldId id="279" r:id="rId54"/>
    <p:sldId id="278" r:id="rId55"/>
    <p:sldId id="271" r:id="rId56"/>
    <p:sldId id="273" r:id="rId57"/>
    <p:sldId id="272" r:id="rId58"/>
    <p:sldId id="281" r:id="rId59"/>
    <p:sldId id="300" r:id="rId60"/>
    <p:sldId id="274" r:id="rId61"/>
    <p:sldId id="268" r:id="rId62"/>
    <p:sldId id="315" r:id="rId63"/>
    <p:sldId id="269" r:id="rId64"/>
    <p:sldId id="325" r:id="rId6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8BC993-5746-4220-A3C9-0BF0A2876A87}" v="14" dt="2021-10-13T08:12:57.2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2055" autoAdjust="0"/>
  </p:normalViewPr>
  <p:slideViewPr>
    <p:cSldViewPr snapToGrid="0">
      <p:cViewPr varScale="1">
        <p:scale>
          <a:sx n="70" d="100"/>
          <a:sy n="70" d="100"/>
        </p:scale>
        <p:origin x="71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viewProps" Target="viewProps.xml"/><Relationship Id="rId7" Type="http://schemas.openxmlformats.org/officeDocument/2006/relationships/slide" Target="slides/slide2.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318BC993-5746-4220-A3C9-0BF0A2876A87}"/>
    <pc:docChg chg="custSel addSld delSld modSld sldOrd">
      <pc:chgData name="Alexander Scott" userId="60900361-c968-457a-be84-5b7d7c948694" providerId="ADAL" clId="{318BC993-5746-4220-A3C9-0BF0A2876A87}" dt="2021-10-13T08:12:57.278" v="300"/>
      <pc:docMkLst>
        <pc:docMk/>
      </pc:docMkLst>
      <pc:sldChg chg="modSp">
        <pc:chgData name="Alexander Scott" userId="60900361-c968-457a-be84-5b7d7c948694" providerId="ADAL" clId="{318BC993-5746-4220-A3C9-0BF0A2876A87}" dt="2021-10-13T08:05:54.477" v="0"/>
        <pc:sldMkLst>
          <pc:docMk/>
          <pc:sldMk cId="2817941972" sldId="264"/>
        </pc:sldMkLst>
        <pc:spChg chg="mod">
          <ac:chgData name="Alexander Scott" userId="60900361-c968-457a-be84-5b7d7c948694" providerId="ADAL" clId="{318BC993-5746-4220-A3C9-0BF0A2876A87}" dt="2021-10-13T08:05:54.477" v="0"/>
          <ac:spMkLst>
            <pc:docMk/>
            <pc:sldMk cId="2817941972" sldId="264"/>
            <ac:spMk id="2" creationId="{00000000-0000-0000-0000-000000000000}"/>
          </ac:spMkLst>
        </pc:spChg>
      </pc:sldChg>
      <pc:sldChg chg="addSp delSp modSp">
        <pc:chgData name="Alexander Scott" userId="60900361-c968-457a-be84-5b7d7c948694" providerId="ADAL" clId="{318BC993-5746-4220-A3C9-0BF0A2876A87}" dt="2021-10-13T08:06:07.420" v="2"/>
        <pc:sldMkLst>
          <pc:docMk/>
          <pc:sldMk cId="542475722" sldId="266"/>
        </pc:sldMkLst>
        <pc:picChg chg="add del mod">
          <ac:chgData name="Alexander Scott" userId="60900361-c968-457a-be84-5b7d7c948694" providerId="ADAL" clId="{318BC993-5746-4220-A3C9-0BF0A2876A87}" dt="2021-10-13T08:06:07.420" v="2"/>
          <ac:picMkLst>
            <pc:docMk/>
            <pc:sldMk cId="542475722" sldId="266"/>
            <ac:picMk id="4" creationId="{270042C9-4C53-4982-A7E8-D63E0786A1EE}"/>
          </ac:picMkLst>
        </pc:picChg>
      </pc:sldChg>
      <pc:sldChg chg="modSp">
        <pc:chgData name="Alexander Scott" userId="60900361-c968-457a-be84-5b7d7c948694" providerId="ADAL" clId="{318BC993-5746-4220-A3C9-0BF0A2876A87}" dt="2021-10-13T08:05:54.477" v="0"/>
        <pc:sldMkLst>
          <pc:docMk/>
          <pc:sldMk cId="2811720349" sldId="267"/>
        </pc:sldMkLst>
        <pc:spChg chg="mod">
          <ac:chgData name="Alexander Scott" userId="60900361-c968-457a-be84-5b7d7c948694" providerId="ADAL" clId="{318BC993-5746-4220-A3C9-0BF0A2876A87}" dt="2021-10-13T08:05:54.477" v="0"/>
          <ac:spMkLst>
            <pc:docMk/>
            <pc:sldMk cId="2811720349" sldId="267"/>
            <ac:spMk id="2" creationId="{00000000-0000-0000-0000-000000000000}"/>
          </ac:spMkLst>
        </pc:spChg>
      </pc:sldChg>
      <pc:sldChg chg="modSp">
        <pc:chgData name="Alexander Scott" userId="60900361-c968-457a-be84-5b7d7c948694" providerId="ADAL" clId="{318BC993-5746-4220-A3C9-0BF0A2876A87}" dt="2021-10-13T08:05:54.477" v="0"/>
        <pc:sldMkLst>
          <pc:docMk/>
          <pc:sldMk cId="1297145955" sldId="271"/>
        </pc:sldMkLst>
        <pc:spChg chg="mod">
          <ac:chgData name="Alexander Scott" userId="60900361-c968-457a-be84-5b7d7c948694" providerId="ADAL" clId="{318BC993-5746-4220-A3C9-0BF0A2876A87}" dt="2021-10-13T08:05:54.477" v="0"/>
          <ac:spMkLst>
            <pc:docMk/>
            <pc:sldMk cId="1297145955" sldId="271"/>
            <ac:spMk id="2" creationId="{00000000-0000-0000-0000-000000000000}"/>
          </ac:spMkLst>
        </pc:spChg>
      </pc:sldChg>
      <pc:sldChg chg="modSp">
        <pc:chgData name="Alexander Scott" userId="60900361-c968-457a-be84-5b7d7c948694" providerId="ADAL" clId="{318BC993-5746-4220-A3C9-0BF0A2876A87}" dt="2021-10-13T08:05:54.477" v="0"/>
        <pc:sldMkLst>
          <pc:docMk/>
          <pc:sldMk cId="401383662" sldId="274"/>
        </pc:sldMkLst>
        <pc:spChg chg="mod">
          <ac:chgData name="Alexander Scott" userId="60900361-c968-457a-be84-5b7d7c948694" providerId="ADAL" clId="{318BC993-5746-4220-A3C9-0BF0A2876A87}" dt="2021-10-13T08:05:54.477" v="0"/>
          <ac:spMkLst>
            <pc:docMk/>
            <pc:sldMk cId="401383662" sldId="274"/>
            <ac:spMk id="2" creationId="{00000000-0000-0000-0000-000000000000}"/>
          </ac:spMkLst>
        </pc:spChg>
      </pc:sldChg>
      <pc:sldChg chg="add">
        <pc:chgData name="Alexander Scott" userId="60900361-c968-457a-be84-5b7d7c948694" providerId="ADAL" clId="{318BC993-5746-4220-A3C9-0BF0A2876A87}" dt="2021-10-13T08:12:57.278" v="300"/>
        <pc:sldMkLst>
          <pc:docMk/>
          <pc:sldMk cId="90863277" sldId="275"/>
        </pc:sldMkLst>
      </pc:sldChg>
      <pc:sldChg chg="modSp del">
        <pc:chgData name="Alexander Scott" userId="60900361-c968-457a-be84-5b7d7c948694" providerId="ADAL" clId="{318BC993-5746-4220-A3C9-0BF0A2876A87}" dt="2021-10-13T08:12:51.596" v="299" actId="2696"/>
        <pc:sldMkLst>
          <pc:docMk/>
          <pc:sldMk cId="2725443352" sldId="275"/>
        </pc:sldMkLst>
        <pc:spChg chg="mod">
          <ac:chgData name="Alexander Scott" userId="60900361-c968-457a-be84-5b7d7c948694" providerId="ADAL" clId="{318BC993-5746-4220-A3C9-0BF0A2876A87}" dt="2021-10-13T08:05:54.477" v="0"/>
          <ac:spMkLst>
            <pc:docMk/>
            <pc:sldMk cId="2725443352" sldId="275"/>
            <ac:spMk id="2" creationId="{00000000-0000-0000-0000-000000000000}"/>
          </ac:spMkLst>
        </pc:spChg>
      </pc:sldChg>
      <pc:sldChg chg="add">
        <pc:chgData name="Alexander Scott" userId="60900361-c968-457a-be84-5b7d7c948694" providerId="ADAL" clId="{318BC993-5746-4220-A3C9-0BF0A2876A87}" dt="2021-10-13T08:12:57.278" v="300"/>
        <pc:sldMkLst>
          <pc:docMk/>
          <pc:sldMk cId="350838559" sldId="276"/>
        </pc:sldMkLst>
      </pc:sldChg>
      <pc:sldChg chg="modSp del">
        <pc:chgData name="Alexander Scott" userId="60900361-c968-457a-be84-5b7d7c948694" providerId="ADAL" clId="{318BC993-5746-4220-A3C9-0BF0A2876A87}" dt="2021-10-13T08:12:51.596" v="299" actId="2696"/>
        <pc:sldMkLst>
          <pc:docMk/>
          <pc:sldMk cId="370026166" sldId="276"/>
        </pc:sldMkLst>
        <pc:spChg chg="mod">
          <ac:chgData name="Alexander Scott" userId="60900361-c968-457a-be84-5b7d7c948694" providerId="ADAL" clId="{318BC993-5746-4220-A3C9-0BF0A2876A87}" dt="2021-10-13T08:05:54.477" v="0"/>
          <ac:spMkLst>
            <pc:docMk/>
            <pc:sldMk cId="370026166" sldId="276"/>
            <ac:spMk id="2" creationId="{00000000-0000-0000-0000-000000000000}"/>
          </ac:spMkLst>
        </pc:spChg>
      </pc:sldChg>
      <pc:sldChg chg="modSp del">
        <pc:chgData name="Alexander Scott" userId="60900361-c968-457a-be84-5b7d7c948694" providerId="ADAL" clId="{318BC993-5746-4220-A3C9-0BF0A2876A87}" dt="2021-10-13T08:12:38.650" v="297" actId="2696"/>
        <pc:sldMkLst>
          <pc:docMk/>
          <pc:sldMk cId="1210532996" sldId="277"/>
        </pc:sldMkLst>
        <pc:spChg chg="mod">
          <ac:chgData name="Alexander Scott" userId="60900361-c968-457a-be84-5b7d7c948694" providerId="ADAL" clId="{318BC993-5746-4220-A3C9-0BF0A2876A87}" dt="2021-10-13T08:05:54.477" v="0"/>
          <ac:spMkLst>
            <pc:docMk/>
            <pc:sldMk cId="1210532996" sldId="277"/>
            <ac:spMk id="2" creationId="{00000000-0000-0000-0000-000000000000}"/>
          </ac:spMkLst>
        </pc:spChg>
      </pc:sldChg>
      <pc:sldChg chg="add">
        <pc:chgData name="Alexander Scott" userId="60900361-c968-457a-be84-5b7d7c948694" providerId="ADAL" clId="{318BC993-5746-4220-A3C9-0BF0A2876A87}" dt="2021-10-13T08:12:43.242" v="298"/>
        <pc:sldMkLst>
          <pc:docMk/>
          <pc:sldMk cId="4006659410" sldId="277"/>
        </pc:sldMkLst>
      </pc:sldChg>
      <pc:sldChg chg="modSp">
        <pc:chgData name="Alexander Scott" userId="60900361-c968-457a-be84-5b7d7c948694" providerId="ADAL" clId="{318BC993-5746-4220-A3C9-0BF0A2876A87}" dt="2021-10-13T08:05:54.477" v="0"/>
        <pc:sldMkLst>
          <pc:docMk/>
          <pc:sldMk cId="2230498377" sldId="278"/>
        </pc:sldMkLst>
        <pc:spChg chg="mod">
          <ac:chgData name="Alexander Scott" userId="60900361-c968-457a-be84-5b7d7c948694" providerId="ADAL" clId="{318BC993-5746-4220-A3C9-0BF0A2876A87}" dt="2021-10-13T08:05:54.477" v="0"/>
          <ac:spMkLst>
            <pc:docMk/>
            <pc:sldMk cId="2230498377" sldId="278"/>
            <ac:spMk id="2" creationId="{00000000-0000-0000-0000-000000000000}"/>
          </ac:spMkLst>
        </pc:spChg>
      </pc:sldChg>
      <pc:sldChg chg="modSp">
        <pc:chgData name="Alexander Scott" userId="60900361-c968-457a-be84-5b7d7c948694" providerId="ADAL" clId="{318BC993-5746-4220-A3C9-0BF0A2876A87}" dt="2021-10-13T08:05:54.477" v="0"/>
        <pc:sldMkLst>
          <pc:docMk/>
          <pc:sldMk cId="1220548926" sldId="279"/>
        </pc:sldMkLst>
        <pc:spChg chg="mod">
          <ac:chgData name="Alexander Scott" userId="60900361-c968-457a-be84-5b7d7c948694" providerId="ADAL" clId="{318BC993-5746-4220-A3C9-0BF0A2876A87}" dt="2021-10-13T08:05:54.477" v="0"/>
          <ac:spMkLst>
            <pc:docMk/>
            <pc:sldMk cId="1220548926" sldId="279"/>
            <ac:spMk id="2" creationId="{00000000-0000-0000-0000-000000000000}"/>
          </ac:spMkLst>
        </pc:spChg>
      </pc:sldChg>
      <pc:sldChg chg="modSp">
        <pc:chgData name="Alexander Scott" userId="60900361-c968-457a-be84-5b7d7c948694" providerId="ADAL" clId="{318BC993-5746-4220-A3C9-0BF0A2876A87}" dt="2021-10-13T08:05:54.477" v="0"/>
        <pc:sldMkLst>
          <pc:docMk/>
          <pc:sldMk cId="2177163071" sldId="282"/>
        </pc:sldMkLst>
        <pc:spChg chg="mod">
          <ac:chgData name="Alexander Scott" userId="60900361-c968-457a-be84-5b7d7c948694" providerId="ADAL" clId="{318BC993-5746-4220-A3C9-0BF0A2876A87}" dt="2021-10-13T08:05:54.477" v="0"/>
          <ac:spMkLst>
            <pc:docMk/>
            <pc:sldMk cId="2177163071" sldId="282"/>
            <ac:spMk id="2" creationId="{00000000-0000-0000-0000-000000000000}"/>
          </ac:spMkLst>
        </pc:spChg>
      </pc:sldChg>
      <pc:sldChg chg="modSp">
        <pc:chgData name="Alexander Scott" userId="60900361-c968-457a-be84-5b7d7c948694" providerId="ADAL" clId="{318BC993-5746-4220-A3C9-0BF0A2876A87}" dt="2021-10-13T08:05:54.477" v="0"/>
        <pc:sldMkLst>
          <pc:docMk/>
          <pc:sldMk cId="1672852807" sldId="292"/>
        </pc:sldMkLst>
        <pc:spChg chg="mod">
          <ac:chgData name="Alexander Scott" userId="60900361-c968-457a-be84-5b7d7c948694" providerId="ADAL" clId="{318BC993-5746-4220-A3C9-0BF0A2876A87}" dt="2021-10-13T08:05:54.477" v="0"/>
          <ac:spMkLst>
            <pc:docMk/>
            <pc:sldMk cId="1672852807" sldId="292"/>
            <ac:spMk id="2" creationId="{00000000-0000-0000-0000-000000000000}"/>
          </ac:spMkLst>
        </pc:spChg>
      </pc:sldChg>
      <pc:sldChg chg="modSp">
        <pc:chgData name="Alexander Scott" userId="60900361-c968-457a-be84-5b7d7c948694" providerId="ADAL" clId="{318BC993-5746-4220-A3C9-0BF0A2876A87}" dt="2021-10-13T08:05:54.477" v="0"/>
        <pc:sldMkLst>
          <pc:docMk/>
          <pc:sldMk cId="3826563171" sldId="296"/>
        </pc:sldMkLst>
        <pc:spChg chg="mod">
          <ac:chgData name="Alexander Scott" userId="60900361-c968-457a-be84-5b7d7c948694" providerId="ADAL" clId="{318BC993-5746-4220-A3C9-0BF0A2876A87}" dt="2021-10-13T08:05:54.477" v="0"/>
          <ac:spMkLst>
            <pc:docMk/>
            <pc:sldMk cId="3826563171" sldId="296"/>
            <ac:spMk id="2" creationId="{00000000-0000-0000-0000-000000000000}"/>
          </ac:spMkLst>
        </pc:spChg>
      </pc:sldChg>
      <pc:sldChg chg="modSp">
        <pc:chgData name="Alexander Scott" userId="60900361-c968-457a-be84-5b7d7c948694" providerId="ADAL" clId="{318BC993-5746-4220-A3C9-0BF0A2876A87}" dt="2021-10-13T08:05:54.477" v="0"/>
        <pc:sldMkLst>
          <pc:docMk/>
          <pc:sldMk cId="2389710454" sldId="298"/>
        </pc:sldMkLst>
        <pc:spChg chg="mod">
          <ac:chgData name="Alexander Scott" userId="60900361-c968-457a-be84-5b7d7c948694" providerId="ADAL" clId="{318BC993-5746-4220-A3C9-0BF0A2876A87}" dt="2021-10-13T08:05:54.477" v="0"/>
          <ac:spMkLst>
            <pc:docMk/>
            <pc:sldMk cId="2389710454" sldId="298"/>
            <ac:spMk id="5" creationId="{C7BF2AF7-5A58-4824-81B6-2F3D3EDA055B}"/>
          </ac:spMkLst>
        </pc:spChg>
        <pc:picChg chg="mod">
          <ac:chgData name="Alexander Scott" userId="60900361-c968-457a-be84-5b7d7c948694" providerId="ADAL" clId="{318BC993-5746-4220-A3C9-0BF0A2876A87}" dt="2021-10-13T08:05:54.477" v="0"/>
          <ac:picMkLst>
            <pc:docMk/>
            <pc:sldMk cId="2389710454" sldId="298"/>
            <ac:picMk id="8" creationId="{1D48CDED-5731-4706-8E01-96E6577F0216}"/>
          </ac:picMkLst>
        </pc:picChg>
      </pc:sldChg>
      <pc:sldChg chg="modSp">
        <pc:chgData name="Alexander Scott" userId="60900361-c968-457a-be84-5b7d7c948694" providerId="ADAL" clId="{318BC993-5746-4220-A3C9-0BF0A2876A87}" dt="2021-10-13T08:05:54.477" v="0"/>
        <pc:sldMkLst>
          <pc:docMk/>
          <pc:sldMk cId="4018122784" sldId="299"/>
        </pc:sldMkLst>
        <pc:spChg chg="mod">
          <ac:chgData name="Alexander Scott" userId="60900361-c968-457a-be84-5b7d7c948694" providerId="ADAL" clId="{318BC993-5746-4220-A3C9-0BF0A2876A87}" dt="2021-10-13T08:05:54.477" v="0"/>
          <ac:spMkLst>
            <pc:docMk/>
            <pc:sldMk cId="4018122784" sldId="299"/>
            <ac:spMk id="2" creationId="{19FA582D-EB45-4F99-A6EF-1D996A50E27B}"/>
          </ac:spMkLst>
        </pc:spChg>
      </pc:sldChg>
      <pc:sldChg chg="modSp">
        <pc:chgData name="Alexander Scott" userId="60900361-c968-457a-be84-5b7d7c948694" providerId="ADAL" clId="{318BC993-5746-4220-A3C9-0BF0A2876A87}" dt="2021-10-13T08:05:54.477" v="0"/>
        <pc:sldMkLst>
          <pc:docMk/>
          <pc:sldMk cId="1885113858" sldId="300"/>
        </pc:sldMkLst>
        <pc:spChg chg="mod">
          <ac:chgData name="Alexander Scott" userId="60900361-c968-457a-be84-5b7d7c948694" providerId="ADAL" clId="{318BC993-5746-4220-A3C9-0BF0A2876A87}" dt="2021-10-13T08:05:54.477" v="0"/>
          <ac:spMkLst>
            <pc:docMk/>
            <pc:sldMk cId="1885113858" sldId="300"/>
            <ac:spMk id="2" creationId="{89FECB7A-D0AE-4C75-80AC-DCB8BCE3BF2A}"/>
          </ac:spMkLst>
        </pc:spChg>
      </pc:sldChg>
      <pc:sldChg chg="add del">
        <pc:chgData name="Alexander Scott" userId="60900361-c968-457a-be84-5b7d7c948694" providerId="ADAL" clId="{318BC993-5746-4220-A3C9-0BF0A2876A87}" dt="2021-10-13T08:09:43.399" v="289"/>
        <pc:sldMkLst>
          <pc:docMk/>
          <pc:sldMk cId="772191168" sldId="301"/>
        </pc:sldMkLst>
      </pc:sldChg>
      <pc:sldChg chg="add">
        <pc:chgData name="Alexander Scott" userId="60900361-c968-457a-be84-5b7d7c948694" providerId="ADAL" clId="{318BC993-5746-4220-A3C9-0BF0A2876A87}" dt="2021-10-13T08:09:44.615" v="290"/>
        <pc:sldMkLst>
          <pc:docMk/>
          <pc:sldMk cId="989693422" sldId="301"/>
        </pc:sldMkLst>
      </pc:sldChg>
      <pc:sldChg chg="modSp del">
        <pc:chgData name="Alexander Scott" userId="60900361-c968-457a-be84-5b7d7c948694" providerId="ADAL" clId="{318BC993-5746-4220-A3C9-0BF0A2876A87}" dt="2021-10-13T08:09:36.283" v="287" actId="2696"/>
        <pc:sldMkLst>
          <pc:docMk/>
          <pc:sldMk cId="1777621275" sldId="301"/>
        </pc:sldMkLst>
        <pc:spChg chg="mod">
          <ac:chgData name="Alexander Scott" userId="60900361-c968-457a-be84-5b7d7c948694" providerId="ADAL" clId="{318BC993-5746-4220-A3C9-0BF0A2876A87}" dt="2021-10-13T08:05:54.477" v="0"/>
          <ac:spMkLst>
            <pc:docMk/>
            <pc:sldMk cId="1777621275" sldId="301"/>
            <ac:spMk id="2" creationId="{79164330-BD0A-4E0B-B594-21E241160A39}"/>
          </ac:spMkLst>
        </pc:spChg>
      </pc:sldChg>
      <pc:sldChg chg="modSp">
        <pc:chgData name="Alexander Scott" userId="60900361-c968-457a-be84-5b7d7c948694" providerId="ADAL" clId="{318BC993-5746-4220-A3C9-0BF0A2876A87}" dt="2021-10-13T08:05:54.477" v="0"/>
        <pc:sldMkLst>
          <pc:docMk/>
          <pc:sldMk cId="2138909001" sldId="302"/>
        </pc:sldMkLst>
        <pc:spChg chg="mod">
          <ac:chgData name="Alexander Scott" userId="60900361-c968-457a-be84-5b7d7c948694" providerId="ADAL" clId="{318BC993-5746-4220-A3C9-0BF0A2876A87}" dt="2021-10-13T08:05:54.477" v="0"/>
          <ac:spMkLst>
            <pc:docMk/>
            <pc:sldMk cId="2138909001" sldId="302"/>
            <ac:spMk id="2" creationId="{79164330-BD0A-4E0B-B594-21E241160A39}"/>
          </ac:spMkLst>
        </pc:spChg>
      </pc:sldChg>
      <pc:sldChg chg="modSp">
        <pc:chgData name="Alexander Scott" userId="60900361-c968-457a-be84-5b7d7c948694" providerId="ADAL" clId="{318BC993-5746-4220-A3C9-0BF0A2876A87}" dt="2021-10-13T08:05:54.477" v="0"/>
        <pc:sldMkLst>
          <pc:docMk/>
          <pc:sldMk cId="3854704984" sldId="303"/>
        </pc:sldMkLst>
        <pc:spChg chg="mod">
          <ac:chgData name="Alexander Scott" userId="60900361-c968-457a-be84-5b7d7c948694" providerId="ADAL" clId="{318BC993-5746-4220-A3C9-0BF0A2876A87}" dt="2021-10-13T08:05:54.477" v="0"/>
          <ac:spMkLst>
            <pc:docMk/>
            <pc:sldMk cId="3854704984" sldId="303"/>
            <ac:spMk id="2" creationId="{79164330-BD0A-4E0B-B594-21E241160A39}"/>
          </ac:spMkLst>
        </pc:spChg>
      </pc:sldChg>
      <pc:sldChg chg="modSp">
        <pc:chgData name="Alexander Scott" userId="60900361-c968-457a-be84-5b7d7c948694" providerId="ADAL" clId="{318BC993-5746-4220-A3C9-0BF0A2876A87}" dt="2021-10-13T08:05:54.477" v="0"/>
        <pc:sldMkLst>
          <pc:docMk/>
          <pc:sldMk cId="460748064" sldId="304"/>
        </pc:sldMkLst>
        <pc:spChg chg="mod">
          <ac:chgData name="Alexander Scott" userId="60900361-c968-457a-be84-5b7d7c948694" providerId="ADAL" clId="{318BC993-5746-4220-A3C9-0BF0A2876A87}" dt="2021-10-13T08:05:54.477" v="0"/>
          <ac:spMkLst>
            <pc:docMk/>
            <pc:sldMk cId="460748064" sldId="304"/>
            <ac:spMk id="3" creationId="{6A1430A7-8887-440D-9825-13CA50069D27}"/>
          </ac:spMkLst>
        </pc:spChg>
      </pc:sldChg>
      <pc:sldChg chg="modSp">
        <pc:chgData name="Alexander Scott" userId="60900361-c968-457a-be84-5b7d7c948694" providerId="ADAL" clId="{318BC993-5746-4220-A3C9-0BF0A2876A87}" dt="2021-10-13T08:05:54.477" v="0"/>
        <pc:sldMkLst>
          <pc:docMk/>
          <pc:sldMk cId="958471420" sldId="306"/>
        </pc:sldMkLst>
        <pc:spChg chg="mod">
          <ac:chgData name="Alexander Scott" userId="60900361-c968-457a-be84-5b7d7c948694" providerId="ADAL" clId="{318BC993-5746-4220-A3C9-0BF0A2876A87}" dt="2021-10-13T08:05:54.477" v="0"/>
          <ac:spMkLst>
            <pc:docMk/>
            <pc:sldMk cId="958471420" sldId="306"/>
            <ac:spMk id="2" creationId="{3EC46C7C-AD01-4C47-AE7F-45C883A5B78F}"/>
          </ac:spMkLst>
        </pc:spChg>
        <pc:spChg chg="mod">
          <ac:chgData name="Alexander Scott" userId="60900361-c968-457a-be84-5b7d7c948694" providerId="ADAL" clId="{318BC993-5746-4220-A3C9-0BF0A2876A87}" dt="2021-10-13T08:05:54.477" v="0"/>
          <ac:spMkLst>
            <pc:docMk/>
            <pc:sldMk cId="958471420" sldId="306"/>
            <ac:spMk id="3" creationId="{BFB7AFBD-7AF2-4904-9A0B-CEEA7051C6AD}"/>
          </ac:spMkLst>
        </pc:spChg>
      </pc:sldChg>
      <pc:sldChg chg="modSp">
        <pc:chgData name="Alexander Scott" userId="60900361-c968-457a-be84-5b7d7c948694" providerId="ADAL" clId="{318BC993-5746-4220-A3C9-0BF0A2876A87}" dt="2021-10-13T08:05:54.477" v="0"/>
        <pc:sldMkLst>
          <pc:docMk/>
          <pc:sldMk cId="1247796150" sldId="308"/>
        </pc:sldMkLst>
        <pc:spChg chg="mod">
          <ac:chgData name="Alexander Scott" userId="60900361-c968-457a-be84-5b7d7c948694" providerId="ADAL" clId="{318BC993-5746-4220-A3C9-0BF0A2876A87}" dt="2021-10-13T08:05:54.477" v="0"/>
          <ac:spMkLst>
            <pc:docMk/>
            <pc:sldMk cId="1247796150" sldId="308"/>
            <ac:spMk id="2" creationId="{682C6A88-99E8-4BE4-AA40-492D4750CF95}"/>
          </ac:spMkLst>
        </pc:spChg>
        <pc:picChg chg="mod">
          <ac:chgData name="Alexander Scott" userId="60900361-c968-457a-be84-5b7d7c948694" providerId="ADAL" clId="{318BC993-5746-4220-A3C9-0BF0A2876A87}" dt="2021-10-13T08:05:54.477" v="0"/>
          <ac:picMkLst>
            <pc:docMk/>
            <pc:sldMk cId="1247796150" sldId="308"/>
            <ac:picMk id="6" creationId="{55CCA005-DDB0-4CA8-BBE1-FAAD083508C7}"/>
          </ac:picMkLst>
        </pc:picChg>
      </pc:sldChg>
      <pc:sldChg chg="modSp">
        <pc:chgData name="Alexander Scott" userId="60900361-c968-457a-be84-5b7d7c948694" providerId="ADAL" clId="{318BC993-5746-4220-A3C9-0BF0A2876A87}" dt="2021-10-13T08:05:54.477" v="0"/>
        <pc:sldMkLst>
          <pc:docMk/>
          <pc:sldMk cId="3824425542" sldId="310"/>
        </pc:sldMkLst>
        <pc:spChg chg="mod">
          <ac:chgData name="Alexander Scott" userId="60900361-c968-457a-be84-5b7d7c948694" providerId="ADAL" clId="{318BC993-5746-4220-A3C9-0BF0A2876A87}" dt="2021-10-13T08:05:54.477" v="0"/>
          <ac:spMkLst>
            <pc:docMk/>
            <pc:sldMk cId="3824425542" sldId="310"/>
            <ac:spMk id="2" creationId="{1357ABDA-A264-4DB6-86DF-DC06BA4EDDA6}"/>
          </ac:spMkLst>
        </pc:spChg>
      </pc:sldChg>
      <pc:sldChg chg="modSp">
        <pc:chgData name="Alexander Scott" userId="60900361-c968-457a-be84-5b7d7c948694" providerId="ADAL" clId="{318BC993-5746-4220-A3C9-0BF0A2876A87}" dt="2021-10-13T08:05:54.477" v="0"/>
        <pc:sldMkLst>
          <pc:docMk/>
          <pc:sldMk cId="787695405" sldId="311"/>
        </pc:sldMkLst>
        <pc:spChg chg="mod">
          <ac:chgData name="Alexander Scott" userId="60900361-c968-457a-be84-5b7d7c948694" providerId="ADAL" clId="{318BC993-5746-4220-A3C9-0BF0A2876A87}" dt="2021-10-13T08:05:54.477" v="0"/>
          <ac:spMkLst>
            <pc:docMk/>
            <pc:sldMk cId="787695405" sldId="311"/>
            <ac:spMk id="2" creationId="{A46986F6-DD8D-4B6B-B54C-A4BEAEC4FB9F}"/>
          </ac:spMkLst>
        </pc:spChg>
        <pc:spChg chg="mod">
          <ac:chgData name="Alexander Scott" userId="60900361-c968-457a-be84-5b7d7c948694" providerId="ADAL" clId="{318BC993-5746-4220-A3C9-0BF0A2876A87}" dt="2021-10-13T08:05:54.477" v="0"/>
          <ac:spMkLst>
            <pc:docMk/>
            <pc:sldMk cId="787695405" sldId="311"/>
            <ac:spMk id="3" creationId="{D0B3B4D4-D3A8-4AE6-86A4-935258F8BD89}"/>
          </ac:spMkLst>
        </pc:spChg>
      </pc:sldChg>
      <pc:sldChg chg="modSp">
        <pc:chgData name="Alexander Scott" userId="60900361-c968-457a-be84-5b7d7c948694" providerId="ADAL" clId="{318BC993-5746-4220-A3C9-0BF0A2876A87}" dt="2021-10-13T08:05:54.477" v="0"/>
        <pc:sldMkLst>
          <pc:docMk/>
          <pc:sldMk cId="3370907545" sldId="312"/>
        </pc:sldMkLst>
        <pc:spChg chg="mod">
          <ac:chgData name="Alexander Scott" userId="60900361-c968-457a-be84-5b7d7c948694" providerId="ADAL" clId="{318BC993-5746-4220-A3C9-0BF0A2876A87}" dt="2021-10-13T08:05:54.477" v="0"/>
          <ac:spMkLst>
            <pc:docMk/>
            <pc:sldMk cId="3370907545" sldId="312"/>
            <ac:spMk id="2" creationId="{0572E9EE-4772-476F-859A-0EDE39249380}"/>
          </ac:spMkLst>
        </pc:spChg>
        <pc:spChg chg="mod">
          <ac:chgData name="Alexander Scott" userId="60900361-c968-457a-be84-5b7d7c948694" providerId="ADAL" clId="{318BC993-5746-4220-A3C9-0BF0A2876A87}" dt="2021-10-13T08:05:54.477" v="0"/>
          <ac:spMkLst>
            <pc:docMk/>
            <pc:sldMk cId="3370907545" sldId="312"/>
            <ac:spMk id="3" creationId="{403E472E-E3BA-4175-983D-B0B0560702E1}"/>
          </ac:spMkLst>
        </pc:spChg>
      </pc:sldChg>
      <pc:sldChg chg="modSp">
        <pc:chgData name="Alexander Scott" userId="60900361-c968-457a-be84-5b7d7c948694" providerId="ADAL" clId="{318BC993-5746-4220-A3C9-0BF0A2876A87}" dt="2021-10-13T08:05:54.477" v="0"/>
        <pc:sldMkLst>
          <pc:docMk/>
          <pc:sldMk cId="426580911" sldId="316"/>
        </pc:sldMkLst>
        <pc:spChg chg="mod">
          <ac:chgData name="Alexander Scott" userId="60900361-c968-457a-be84-5b7d7c948694" providerId="ADAL" clId="{318BC993-5746-4220-A3C9-0BF0A2876A87}" dt="2021-10-13T08:05:54.477" v="0"/>
          <ac:spMkLst>
            <pc:docMk/>
            <pc:sldMk cId="426580911" sldId="316"/>
            <ac:spMk id="2" creationId="{CFB24560-BE0F-4DDF-B470-A8EF74D5A69B}"/>
          </ac:spMkLst>
        </pc:spChg>
      </pc:sldChg>
      <pc:sldChg chg="modSp">
        <pc:chgData name="Alexander Scott" userId="60900361-c968-457a-be84-5b7d7c948694" providerId="ADAL" clId="{318BC993-5746-4220-A3C9-0BF0A2876A87}" dt="2021-10-13T08:05:54.477" v="0"/>
        <pc:sldMkLst>
          <pc:docMk/>
          <pc:sldMk cId="1092872098" sldId="318"/>
        </pc:sldMkLst>
        <pc:spChg chg="mod">
          <ac:chgData name="Alexander Scott" userId="60900361-c968-457a-be84-5b7d7c948694" providerId="ADAL" clId="{318BC993-5746-4220-A3C9-0BF0A2876A87}" dt="2021-10-13T08:05:54.477" v="0"/>
          <ac:spMkLst>
            <pc:docMk/>
            <pc:sldMk cId="1092872098" sldId="318"/>
            <ac:spMk id="2" creationId="{CFB24560-BE0F-4DDF-B470-A8EF74D5A69B}"/>
          </ac:spMkLst>
        </pc:spChg>
      </pc:sldChg>
      <pc:sldChg chg="modSp">
        <pc:chgData name="Alexander Scott" userId="60900361-c968-457a-be84-5b7d7c948694" providerId="ADAL" clId="{318BC993-5746-4220-A3C9-0BF0A2876A87}" dt="2021-10-13T08:05:54.477" v="0"/>
        <pc:sldMkLst>
          <pc:docMk/>
          <pc:sldMk cId="1728605599" sldId="319"/>
        </pc:sldMkLst>
        <pc:spChg chg="mod">
          <ac:chgData name="Alexander Scott" userId="60900361-c968-457a-be84-5b7d7c948694" providerId="ADAL" clId="{318BC993-5746-4220-A3C9-0BF0A2876A87}" dt="2021-10-13T08:05:54.477" v="0"/>
          <ac:spMkLst>
            <pc:docMk/>
            <pc:sldMk cId="1728605599" sldId="319"/>
            <ac:spMk id="2" creationId="{351087B3-18B4-4CB6-A3DC-924852D32666}"/>
          </ac:spMkLst>
        </pc:spChg>
        <pc:spChg chg="mod">
          <ac:chgData name="Alexander Scott" userId="60900361-c968-457a-be84-5b7d7c948694" providerId="ADAL" clId="{318BC993-5746-4220-A3C9-0BF0A2876A87}" dt="2021-10-13T08:05:54.477" v="0"/>
          <ac:spMkLst>
            <pc:docMk/>
            <pc:sldMk cId="1728605599" sldId="319"/>
            <ac:spMk id="9" creationId="{EC8C5CF3-D956-4AD1-85C7-9A88D6B05E3D}"/>
          </ac:spMkLst>
        </pc:spChg>
      </pc:sldChg>
      <pc:sldChg chg="modSp ord">
        <pc:chgData name="Alexander Scott" userId="60900361-c968-457a-be84-5b7d7c948694" providerId="ADAL" clId="{318BC993-5746-4220-A3C9-0BF0A2876A87}" dt="2021-10-13T08:10:06.836" v="292"/>
        <pc:sldMkLst>
          <pc:docMk/>
          <pc:sldMk cId="1986198160" sldId="320"/>
        </pc:sldMkLst>
        <pc:spChg chg="mod">
          <ac:chgData name="Alexander Scott" userId="60900361-c968-457a-be84-5b7d7c948694" providerId="ADAL" clId="{318BC993-5746-4220-A3C9-0BF0A2876A87}" dt="2021-10-13T08:05:54.477" v="0"/>
          <ac:spMkLst>
            <pc:docMk/>
            <pc:sldMk cId="1986198160" sldId="320"/>
            <ac:spMk id="2" creationId="{7079F0FF-9975-4245-A707-7647FF2A8932}"/>
          </ac:spMkLst>
        </pc:spChg>
      </pc:sldChg>
      <pc:sldChg chg="modSp">
        <pc:chgData name="Alexander Scott" userId="60900361-c968-457a-be84-5b7d7c948694" providerId="ADAL" clId="{318BC993-5746-4220-A3C9-0BF0A2876A87}" dt="2021-10-13T08:05:54.477" v="0"/>
        <pc:sldMkLst>
          <pc:docMk/>
          <pc:sldMk cId="2997410787" sldId="323"/>
        </pc:sldMkLst>
        <pc:spChg chg="mod">
          <ac:chgData name="Alexander Scott" userId="60900361-c968-457a-be84-5b7d7c948694" providerId="ADAL" clId="{318BC993-5746-4220-A3C9-0BF0A2876A87}" dt="2021-10-13T08:05:54.477" v="0"/>
          <ac:spMkLst>
            <pc:docMk/>
            <pc:sldMk cId="2997410787" sldId="323"/>
            <ac:spMk id="2" creationId="{899BBFE5-4174-4481-AA25-BF4A27B66514}"/>
          </ac:spMkLst>
        </pc:spChg>
      </pc:sldChg>
      <pc:sldChg chg="modSp">
        <pc:chgData name="Alexander Scott" userId="60900361-c968-457a-be84-5b7d7c948694" providerId="ADAL" clId="{318BC993-5746-4220-A3C9-0BF0A2876A87}" dt="2021-10-13T08:05:54.477" v="0"/>
        <pc:sldMkLst>
          <pc:docMk/>
          <pc:sldMk cId="1493916074" sldId="324"/>
        </pc:sldMkLst>
        <pc:spChg chg="mod">
          <ac:chgData name="Alexander Scott" userId="60900361-c968-457a-be84-5b7d7c948694" providerId="ADAL" clId="{318BC993-5746-4220-A3C9-0BF0A2876A87}" dt="2021-10-13T08:05:54.477" v="0"/>
          <ac:spMkLst>
            <pc:docMk/>
            <pc:sldMk cId="1493916074" sldId="324"/>
            <ac:spMk id="2" creationId="{2C888A19-2219-40B7-9768-F1E221F195E4}"/>
          </ac:spMkLst>
        </pc:spChg>
        <pc:spChg chg="mod">
          <ac:chgData name="Alexander Scott" userId="60900361-c968-457a-be84-5b7d7c948694" providerId="ADAL" clId="{318BC993-5746-4220-A3C9-0BF0A2876A87}" dt="2021-10-13T08:05:54.477" v="0"/>
          <ac:spMkLst>
            <pc:docMk/>
            <pc:sldMk cId="1493916074" sldId="324"/>
            <ac:spMk id="3" creationId="{FA948FDF-CEBB-42C7-B09B-D4B5D7BF765C}"/>
          </ac:spMkLst>
        </pc:spChg>
      </pc:sldChg>
      <pc:sldChg chg="modSp">
        <pc:chgData name="Alexander Scott" userId="60900361-c968-457a-be84-5b7d7c948694" providerId="ADAL" clId="{318BC993-5746-4220-A3C9-0BF0A2876A87}" dt="2021-10-13T08:05:54.477" v="0"/>
        <pc:sldMkLst>
          <pc:docMk/>
          <pc:sldMk cId="2908632729" sldId="325"/>
        </pc:sldMkLst>
        <pc:spChg chg="mod">
          <ac:chgData name="Alexander Scott" userId="60900361-c968-457a-be84-5b7d7c948694" providerId="ADAL" clId="{318BC993-5746-4220-A3C9-0BF0A2876A87}" dt="2021-10-13T08:05:54.477" v="0"/>
          <ac:spMkLst>
            <pc:docMk/>
            <pc:sldMk cId="2908632729" sldId="325"/>
            <ac:spMk id="2" creationId="{C77D71C1-425A-43DD-94F7-5F5F9F98A1B8}"/>
          </ac:spMkLst>
        </pc:spChg>
      </pc:sldChg>
      <pc:sldChg chg="modSp">
        <pc:chgData name="Alexander Scott" userId="60900361-c968-457a-be84-5b7d7c948694" providerId="ADAL" clId="{318BC993-5746-4220-A3C9-0BF0A2876A87}" dt="2021-10-13T08:05:54.477" v="0"/>
        <pc:sldMkLst>
          <pc:docMk/>
          <pc:sldMk cId="2583150727" sldId="326"/>
        </pc:sldMkLst>
        <pc:spChg chg="mod">
          <ac:chgData name="Alexander Scott" userId="60900361-c968-457a-be84-5b7d7c948694" providerId="ADAL" clId="{318BC993-5746-4220-A3C9-0BF0A2876A87}" dt="2021-10-13T08:05:54.477" v="0"/>
          <ac:spMkLst>
            <pc:docMk/>
            <pc:sldMk cId="2583150727" sldId="326"/>
            <ac:spMk id="2" creationId="{00000000-0000-0000-0000-000000000000}"/>
          </ac:spMkLst>
        </pc:spChg>
      </pc:sldChg>
      <pc:sldChg chg="modSp mod">
        <pc:chgData name="Alexander Scott" userId="60900361-c968-457a-be84-5b7d7c948694" providerId="ADAL" clId="{318BC993-5746-4220-A3C9-0BF0A2876A87}" dt="2021-10-13T08:12:02.819" v="296" actId="207"/>
        <pc:sldMkLst>
          <pc:docMk/>
          <pc:sldMk cId="3999500977" sldId="327"/>
        </pc:sldMkLst>
        <pc:spChg chg="mod">
          <ac:chgData name="Alexander Scott" userId="60900361-c968-457a-be84-5b7d7c948694" providerId="ADAL" clId="{318BC993-5746-4220-A3C9-0BF0A2876A87}" dt="2021-10-13T08:12:02.819" v="296" actId="207"/>
          <ac:spMkLst>
            <pc:docMk/>
            <pc:sldMk cId="3999500977" sldId="327"/>
            <ac:spMk id="11" creationId="{00000000-0000-0000-0000-000000000000}"/>
          </ac:spMkLst>
        </pc:spChg>
      </pc:sldChg>
      <pc:sldChg chg="addSp delSp modSp new mod">
        <pc:chgData name="Alexander Scott" userId="60900361-c968-457a-be84-5b7d7c948694" providerId="ADAL" clId="{318BC993-5746-4220-A3C9-0BF0A2876A87}" dt="2021-10-13T08:08:52.157" v="286" actId="20577"/>
        <pc:sldMkLst>
          <pc:docMk/>
          <pc:sldMk cId="1617348875" sldId="330"/>
        </pc:sldMkLst>
        <pc:spChg chg="add del mod">
          <ac:chgData name="Alexander Scott" userId="60900361-c968-457a-be84-5b7d7c948694" providerId="ADAL" clId="{318BC993-5746-4220-A3C9-0BF0A2876A87}" dt="2021-10-13T08:06:33.484" v="6"/>
          <ac:spMkLst>
            <pc:docMk/>
            <pc:sldMk cId="1617348875" sldId="330"/>
            <ac:spMk id="3" creationId="{3C854476-780D-49C6-9A9A-80F385B4B2C8}"/>
          </ac:spMkLst>
        </pc:spChg>
        <pc:spChg chg="add mod">
          <ac:chgData name="Alexander Scott" userId="60900361-c968-457a-be84-5b7d7c948694" providerId="ADAL" clId="{318BC993-5746-4220-A3C9-0BF0A2876A87}" dt="2021-10-13T08:08:52.157" v="286" actId="20577"/>
          <ac:spMkLst>
            <pc:docMk/>
            <pc:sldMk cId="1617348875" sldId="330"/>
            <ac:spMk id="4" creationId="{DB7F1392-1941-4AA8-AE19-D1088E47578D}"/>
          </ac:spMkLst>
        </pc:spChg>
        <pc:spChg chg="add mod">
          <ac:chgData name="Alexander Scott" userId="60900361-c968-457a-be84-5b7d7c948694" providerId="ADAL" clId="{318BC993-5746-4220-A3C9-0BF0A2876A87}" dt="2021-10-13T08:07:55.127" v="217" actId="20577"/>
          <ac:spMkLst>
            <pc:docMk/>
            <pc:sldMk cId="1617348875" sldId="330"/>
            <ac:spMk id="5" creationId="{5CC64700-BF43-4CAB-9F3D-6F8D7938FE2A}"/>
          </ac:spMkLst>
        </pc:spChg>
        <pc:picChg chg="add mod">
          <ac:chgData name="Alexander Scott" userId="60900361-c968-457a-be84-5b7d7c948694" providerId="ADAL" clId="{318BC993-5746-4220-A3C9-0BF0A2876A87}" dt="2021-10-13T08:06:19.304" v="4"/>
          <ac:picMkLst>
            <pc:docMk/>
            <pc:sldMk cId="1617348875" sldId="330"/>
            <ac:picMk id="2" creationId="{ECCDEA10-057F-4A87-9199-BD6C099DEF7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C8DD8E5-66DE-400E-BE67-CBB838198118}" type="datetimeFigureOut">
              <a:rPr lang="en-GB" smtClean="0"/>
              <a:t>13/10/2021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40B5561-F4A8-49F8-AEBE-68675B9814F9}" type="slidenum">
              <a:rPr lang="en-GB" smtClean="0"/>
              <a:t>‹#›</a:t>
            </a:fld>
            <a:endParaRPr lang="en-GB"/>
          </a:p>
        </p:txBody>
      </p:sp>
    </p:spTree>
    <p:extLst>
      <p:ext uri="{BB962C8B-B14F-4D97-AF65-F5344CB8AC3E}">
        <p14:creationId xmlns:p14="http://schemas.microsoft.com/office/powerpoint/2010/main" val="2443430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1</a:t>
            </a:fld>
            <a:endParaRPr lang="en-GB"/>
          </a:p>
        </p:txBody>
      </p:sp>
    </p:spTree>
    <p:extLst>
      <p:ext uri="{BB962C8B-B14F-4D97-AF65-F5344CB8AC3E}">
        <p14:creationId xmlns:p14="http://schemas.microsoft.com/office/powerpoint/2010/main" val="3453736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2</a:t>
            </a:fld>
            <a:endParaRPr lang="en-GB"/>
          </a:p>
        </p:txBody>
      </p:sp>
    </p:spTree>
    <p:extLst>
      <p:ext uri="{BB962C8B-B14F-4D97-AF65-F5344CB8AC3E}">
        <p14:creationId xmlns:p14="http://schemas.microsoft.com/office/powerpoint/2010/main" val="2884964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a:t>
            </a:fld>
            <a:endParaRPr lang="en-GB" dirty="0"/>
          </a:p>
        </p:txBody>
      </p:sp>
    </p:spTree>
    <p:extLst>
      <p:ext uri="{BB962C8B-B14F-4D97-AF65-F5344CB8AC3E}">
        <p14:creationId xmlns:p14="http://schemas.microsoft.com/office/powerpoint/2010/main" val="1386808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5</a:t>
            </a:fld>
            <a:endParaRPr lang="en-GB"/>
          </a:p>
        </p:txBody>
      </p:sp>
    </p:spTree>
    <p:extLst>
      <p:ext uri="{BB962C8B-B14F-4D97-AF65-F5344CB8AC3E}">
        <p14:creationId xmlns:p14="http://schemas.microsoft.com/office/powerpoint/2010/main" val="3596150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6</a:t>
            </a:fld>
            <a:endParaRPr lang="en-GB"/>
          </a:p>
        </p:txBody>
      </p:sp>
    </p:spTree>
    <p:extLst>
      <p:ext uri="{BB962C8B-B14F-4D97-AF65-F5344CB8AC3E}">
        <p14:creationId xmlns:p14="http://schemas.microsoft.com/office/powerpoint/2010/main" val="1181188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7</a:t>
            </a:fld>
            <a:endParaRPr lang="en-GB"/>
          </a:p>
        </p:txBody>
      </p:sp>
    </p:spTree>
    <p:extLst>
      <p:ext uri="{BB962C8B-B14F-4D97-AF65-F5344CB8AC3E}">
        <p14:creationId xmlns:p14="http://schemas.microsoft.com/office/powerpoint/2010/main" val="243991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8</a:t>
            </a:fld>
            <a:endParaRPr lang="en-GB" dirty="0"/>
          </a:p>
        </p:txBody>
      </p:sp>
    </p:spTree>
    <p:extLst>
      <p:ext uri="{BB962C8B-B14F-4D97-AF65-F5344CB8AC3E}">
        <p14:creationId xmlns:p14="http://schemas.microsoft.com/office/powerpoint/2010/main" val="3716594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9</a:t>
            </a:fld>
            <a:endParaRPr lang="en-GB"/>
          </a:p>
        </p:txBody>
      </p:sp>
    </p:spTree>
    <p:extLst>
      <p:ext uri="{BB962C8B-B14F-4D97-AF65-F5344CB8AC3E}">
        <p14:creationId xmlns:p14="http://schemas.microsoft.com/office/powerpoint/2010/main" val="233854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0B5561-F4A8-49F8-AEBE-68675B9814F9}" type="slidenum">
              <a:rPr lang="en-GB" smtClean="0"/>
              <a:t>10</a:t>
            </a:fld>
            <a:endParaRPr lang="en-GB"/>
          </a:p>
        </p:txBody>
      </p:sp>
    </p:spTree>
    <p:extLst>
      <p:ext uri="{BB962C8B-B14F-4D97-AF65-F5344CB8AC3E}">
        <p14:creationId xmlns:p14="http://schemas.microsoft.com/office/powerpoint/2010/main" val="644207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To</a:t>
            </a:r>
            <a:r>
              <a:rPr lang="en-GB" baseline="0" dirty="0"/>
              <a:t> begin, I want to start at a broad level and gauge your understanding of the conflict</a:t>
            </a:r>
          </a:p>
          <a:p>
            <a:pPr marL="171450" indent="-171450">
              <a:buFont typeface="Arial" panose="020B0604020202020204" pitchFamily="34" charset="0"/>
              <a:buChar char="•"/>
            </a:pPr>
            <a:r>
              <a:rPr lang="en-GB" baseline="0" dirty="0"/>
              <a:t>Resonant phrase</a:t>
            </a:r>
          </a:p>
          <a:p>
            <a:pPr marL="171450" indent="-171450">
              <a:buFont typeface="Arial" panose="020B0604020202020204" pitchFamily="34" charset="0"/>
              <a:buChar char="•"/>
            </a:pPr>
            <a:r>
              <a:rPr lang="en-GB" baseline="0" dirty="0"/>
              <a:t>Read questions</a:t>
            </a:r>
            <a:endParaRPr lang="en-GB" dirty="0"/>
          </a:p>
        </p:txBody>
      </p:sp>
      <p:sp>
        <p:nvSpPr>
          <p:cNvPr id="4" name="Slide Number Placeholder 3"/>
          <p:cNvSpPr>
            <a:spLocks noGrp="1"/>
          </p:cNvSpPr>
          <p:nvPr>
            <p:ph type="sldNum" sz="quarter" idx="10"/>
          </p:nvPr>
        </p:nvSpPr>
        <p:spPr/>
        <p:txBody>
          <a:bodyPr/>
          <a:lstStyle/>
          <a:p>
            <a:fld id="{7E11FED6-08BB-4E1C-BD09-44D2B8B7F046}" type="slidenum">
              <a:rPr lang="en-GB" smtClean="0"/>
              <a:t>11</a:t>
            </a:fld>
            <a:endParaRPr lang="en-GB" dirty="0"/>
          </a:p>
        </p:txBody>
      </p:sp>
    </p:spTree>
    <p:extLst>
      <p:ext uri="{BB962C8B-B14F-4D97-AF65-F5344CB8AC3E}">
        <p14:creationId xmlns:p14="http://schemas.microsoft.com/office/powerpoint/2010/main" val="491643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12</a:t>
            </a:fld>
            <a:endParaRPr lang="en-GB"/>
          </a:p>
        </p:txBody>
      </p:sp>
    </p:spTree>
    <p:extLst>
      <p:ext uri="{BB962C8B-B14F-4D97-AF65-F5344CB8AC3E}">
        <p14:creationId xmlns:p14="http://schemas.microsoft.com/office/powerpoint/2010/main" val="36677132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13</a:t>
            </a:fld>
            <a:endParaRPr lang="en-GB"/>
          </a:p>
        </p:txBody>
      </p:sp>
    </p:spTree>
    <p:extLst>
      <p:ext uri="{BB962C8B-B14F-4D97-AF65-F5344CB8AC3E}">
        <p14:creationId xmlns:p14="http://schemas.microsoft.com/office/powerpoint/2010/main" val="22686656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Complementing its visual iconography,, a number of aural and sonic effects – helicopter wings and gunfire among others – are familiar to representations of Vietnam, as are any number of popular music songs.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Indeed, at the very mention of the Vietnam War, one can quickly assemble a mental playlist of suitable songs –</a:t>
            </a:r>
            <a:r>
              <a:rPr lang="en-GB" sz="1200" kern="1200" baseline="0" dirty="0">
                <a:solidFill>
                  <a:schemeClr val="tx1"/>
                </a:solidFill>
                <a:effectLst/>
                <a:latin typeface="+mn-lt"/>
                <a:ea typeface="+mn-ea"/>
                <a:cs typeface="+mn-cs"/>
              </a:rPr>
              <a:t> examples?</a:t>
            </a:r>
          </a:p>
          <a:p>
            <a:pPr lvl="0"/>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What is more, the </a:t>
            </a:r>
            <a:r>
              <a:rPr lang="en-GB" sz="1200" i="1" kern="1200" dirty="0">
                <a:solidFill>
                  <a:schemeClr val="tx1"/>
                </a:solidFill>
                <a:effectLst/>
                <a:latin typeface="+mn-lt"/>
                <a:ea typeface="+mn-ea"/>
                <a:cs typeface="+mn-cs"/>
              </a:rPr>
              <a:t>genre</a:t>
            </a:r>
            <a:r>
              <a:rPr lang="en-GB" sz="1200" kern="1200" dirty="0">
                <a:solidFill>
                  <a:schemeClr val="tx1"/>
                </a:solidFill>
                <a:effectLst/>
                <a:latin typeface="+mn-lt"/>
                <a:ea typeface="+mn-ea"/>
                <a:cs typeface="+mn-cs"/>
              </a:rPr>
              <a:t> of the music most associated with the Vietnam War is significant.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Analogous to the oft-heard claims about the influence which television news reports had on US public opinion, a convincing argument can be made that it was also the first rock ‘n’ roll war.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This is true chronologically, at the very least</a:t>
            </a:r>
          </a:p>
          <a:p>
            <a:pPr lvl="0"/>
            <a:r>
              <a:rPr lang="en-GB" sz="1200" kern="1200" dirty="0">
                <a:solidFill>
                  <a:schemeClr val="tx1"/>
                </a:solidFill>
                <a:effectLst/>
                <a:latin typeface="+mn-lt"/>
                <a:ea typeface="+mn-ea"/>
                <a:cs typeface="+mn-cs"/>
              </a:rPr>
              <a:t>The release of what is usually considered the first rock ‘n’ roll hit, Bill Haley’s ‘Rock Around The Clock,’ did not take place until 1954 – a year after the Korean War ended.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Those Americans served in Southeast Asia thus grew up with rock ‘n’ roll, and as a musical idiom it was marketed towards and thematically concerned with their concerns as a young men and women. </a:t>
            </a:r>
            <a:r>
              <a:rPr lang="en-GB" sz="1200" i="1" kern="1200" dirty="0">
                <a:solidFill>
                  <a:schemeClr val="tx1"/>
                </a:solidFill>
                <a:effectLst/>
                <a:latin typeface="+mn-lt"/>
                <a:ea typeface="+mn-ea"/>
                <a:cs typeface="+mn-cs"/>
              </a:rPr>
              <a:t>Perhaps make point that I am using the term ‘rock ‘n’ roll’ very generally here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What is more, US military engagement in Vietnam ran parallel to one of the great eras of innovation in popular music, with the war occupying a timespan roughly contemporaneous to the career peaks of artists such as The Beatles, The Rolling Stones, Neil Young and Bob Dylan.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Broadly-speaking, musicians of this ilk had connections to both the Sixties counterculture and the Civil Rights movement, each of which can be said to have adopted an oppositional stance towards the war.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addition, a number of artists during (and subsequent to) the war made songs which use Vietnam as a dramatic theme, and, as noted in a previous lecture, a number of African American artists such as Marvin Gaye and Edwin Starr recorded songs and albums protesting against the war.</a:t>
            </a:r>
          </a:p>
          <a:p>
            <a:r>
              <a:rPr lang="en-GB" sz="1200" kern="1200" dirty="0">
                <a:solidFill>
                  <a:schemeClr val="tx1"/>
                </a:solidFill>
                <a:effectLst/>
                <a:latin typeface="+mn-lt"/>
                <a:ea typeface="+mn-ea"/>
                <a:cs typeface="+mn-cs"/>
              </a:rPr>
              <a:t>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Rock ‘n’ roll was an everyday feature of Americans’ service in Vietnam.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Army radio stations and military entertainment groups made rock ‘n’ roll part of the sonic experience of Vietnam</a:t>
            </a:r>
            <a:r>
              <a:rPr lang="en-GB" sz="1200" kern="1200" baseline="0" dirty="0">
                <a:solidFill>
                  <a:schemeClr val="tx1"/>
                </a:solidFill>
                <a:effectLst/>
                <a:latin typeface="+mn-lt"/>
                <a:ea typeface="+mn-ea"/>
                <a:cs typeface="+mn-cs"/>
              </a:rPr>
              <a:t> – ASK about </a:t>
            </a:r>
            <a:r>
              <a:rPr lang="en-GB" sz="1200" i="1" kern="1200" baseline="0" dirty="0">
                <a:solidFill>
                  <a:schemeClr val="tx1"/>
                </a:solidFill>
                <a:effectLst/>
                <a:latin typeface="+mn-lt"/>
                <a:ea typeface="+mn-ea"/>
                <a:cs typeface="+mn-cs"/>
              </a:rPr>
              <a:t>Platoon</a:t>
            </a:r>
          </a:p>
          <a:p>
            <a:pPr lvl="0"/>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There are also less obvious markers of pop music’s ubiquity in the Vietnam experience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instance, the rock ‘n’ roll American troops brought with them to Southeast Asia had a marked influence on indigenous Vietnamese music, whilst the US Army sponsored several bands comprised of active GIs during the late 60s and early 70s.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40B5561-F4A8-49F8-AEBE-68675B9814F9}" type="slidenum">
              <a:rPr lang="en-GB" smtClean="0"/>
              <a:t>14</a:t>
            </a:fld>
            <a:endParaRPr lang="en-GB"/>
          </a:p>
        </p:txBody>
      </p:sp>
    </p:spTree>
    <p:extLst>
      <p:ext uri="{BB962C8B-B14F-4D97-AF65-F5344CB8AC3E}">
        <p14:creationId xmlns:p14="http://schemas.microsoft.com/office/powerpoint/2010/main" val="2282331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15</a:t>
            </a:fld>
            <a:endParaRPr lang="en-GB"/>
          </a:p>
        </p:txBody>
      </p:sp>
    </p:spTree>
    <p:extLst>
      <p:ext uri="{BB962C8B-B14F-4D97-AF65-F5344CB8AC3E}">
        <p14:creationId xmlns:p14="http://schemas.microsoft.com/office/powerpoint/2010/main" val="23016640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16</a:t>
            </a:fld>
            <a:endParaRPr lang="en-GB"/>
          </a:p>
        </p:txBody>
      </p:sp>
    </p:spTree>
    <p:extLst>
      <p:ext uri="{BB962C8B-B14F-4D97-AF65-F5344CB8AC3E}">
        <p14:creationId xmlns:p14="http://schemas.microsoft.com/office/powerpoint/2010/main" val="22356270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17</a:t>
            </a:fld>
            <a:endParaRPr lang="en-GB" dirty="0"/>
          </a:p>
        </p:txBody>
      </p:sp>
    </p:spTree>
    <p:extLst>
      <p:ext uri="{BB962C8B-B14F-4D97-AF65-F5344CB8AC3E}">
        <p14:creationId xmlns:p14="http://schemas.microsoft.com/office/powerpoint/2010/main" val="41837681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FOCUS ON</a:t>
            </a:r>
            <a:r>
              <a:rPr lang="en-GB" sz="1200" b="1" kern="1200" baseline="0" dirty="0">
                <a:solidFill>
                  <a:schemeClr val="tx1"/>
                </a:solidFill>
                <a:effectLst/>
                <a:latin typeface="+mn-lt"/>
                <a:ea typeface="+mn-ea"/>
                <a:cs typeface="+mn-cs"/>
              </a:rPr>
              <a:t> the veteran in Hollywood movies</a:t>
            </a:r>
          </a:p>
          <a:p>
            <a:pPr lvl="0"/>
            <a:endParaRPr lang="en-GB" sz="1200" b="1" kern="1200" baseline="0" dirty="0">
              <a:solidFill>
                <a:schemeClr val="tx1"/>
              </a:solidFill>
              <a:effectLst/>
              <a:latin typeface="+mn-lt"/>
              <a:ea typeface="+mn-ea"/>
              <a:cs typeface="+mn-cs"/>
            </a:endParaRPr>
          </a:p>
          <a:p>
            <a:pPr lvl="0"/>
            <a:r>
              <a:rPr lang="en-GB" sz="1200" b="1" kern="1200" baseline="0" dirty="0">
                <a:solidFill>
                  <a:schemeClr val="tx1"/>
                </a:solidFill>
                <a:effectLst/>
                <a:latin typeface="+mn-lt"/>
                <a:ea typeface="+mn-ea"/>
                <a:cs typeface="+mn-cs"/>
              </a:rPr>
              <a:t>- As evidenced 1978</a:t>
            </a:r>
            <a:endParaRPr lang="en-GB" sz="1200" b="1"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plot of </a:t>
            </a:r>
            <a:r>
              <a:rPr lang="en-GB" sz="1200" i="1" kern="1200" dirty="0">
                <a:solidFill>
                  <a:schemeClr val="tx1"/>
                </a:solidFill>
                <a:effectLst/>
                <a:latin typeface="+mn-lt"/>
                <a:ea typeface="+mn-ea"/>
                <a:cs typeface="+mn-cs"/>
              </a:rPr>
              <a:t>The Deer Hunter</a:t>
            </a:r>
            <a:r>
              <a:rPr lang="en-GB" sz="1200" kern="1200" dirty="0">
                <a:solidFill>
                  <a:schemeClr val="tx1"/>
                </a:solidFill>
                <a:effectLst/>
                <a:latin typeface="+mn-lt"/>
                <a:ea typeface="+mn-ea"/>
                <a:cs typeface="+mn-cs"/>
              </a:rPr>
              <a:t> centres around three friends that serve together in Vietnam and who endure a variety of physical and psychological ailments after being taken prisoner during the war.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Steve, played by John Savage, for one, loses his legs and is shown to suffer from mental problems upon returning to the United States, whilst the psychological trauma wreaked on Christopher </a:t>
            </a:r>
            <a:r>
              <a:rPr lang="en-GB" sz="1200" kern="1200" dirty="0" err="1">
                <a:solidFill>
                  <a:schemeClr val="tx1"/>
                </a:solidFill>
                <a:effectLst/>
                <a:latin typeface="+mn-lt"/>
                <a:ea typeface="+mn-ea"/>
                <a:cs typeface="+mn-cs"/>
              </a:rPr>
              <a:t>Walken’s</a:t>
            </a:r>
            <a:r>
              <a:rPr lang="en-GB" sz="1200" kern="1200" dirty="0">
                <a:solidFill>
                  <a:schemeClr val="tx1"/>
                </a:solidFill>
                <a:effectLst/>
                <a:latin typeface="+mn-lt"/>
                <a:ea typeface="+mn-ea"/>
                <a:cs typeface="+mn-cs"/>
              </a:rPr>
              <a:t> Nick is such that he goes absent without leave in Vietnam, becoming a virtual mute who is addicted to playing Russian roulette.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Even the character who outwardly copes best with post-war life, Mike, portrayed by Robert De </a:t>
            </a:r>
            <a:r>
              <a:rPr lang="en-GB" sz="1200" kern="1200" dirty="0" err="1">
                <a:solidFill>
                  <a:schemeClr val="tx1"/>
                </a:solidFill>
                <a:effectLst/>
                <a:latin typeface="+mn-lt"/>
                <a:ea typeface="+mn-ea"/>
                <a:cs typeface="+mn-cs"/>
              </a:rPr>
              <a:t>Niro</a:t>
            </a:r>
            <a:r>
              <a:rPr lang="en-GB" sz="1200" kern="1200" dirty="0">
                <a:solidFill>
                  <a:schemeClr val="tx1"/>
                </a:solidFill>
                <a:effectLst/>
                <a:latin typeface="+mn-lt"/>
                <a:ea typeface="+mn-ea"/>
                <a:cs typeface="+mn-cs"/>
              </a:rPr>
              <a:t>, struggles to adapt to civilian life to the extent that he resolves to go back to Vietnam in search of Nick, leading to the climactic scene where the pair face off on the roulette table</a:t>
            </a:r>
            <a:r>
              <a:rPr lang="en-GB" sz="1200" kern="1200" baseline="0" dirty="0">
                <a:solidFill>
                  <a:schemeClr val="tx1"/>
                </a:solidFill>
                <a:effectLst/>
                <a:latin typeface="+mn-lt"/>
                <a:ea typeface="+mn-ea"/>
                <a:cs typeface="+mn-cs"/>
              </a:rPr>
              <a:t> (which, incidentally, is widely decried as an invention on the filmmakers’ part)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9827746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character of Rambo in </a:t>
            </a:r>
            <a:r>
              <a:rPr lang="en-GB" sz="1200" i="1" kern="1200" dirty="0">
                <a:solidFill>
                  <a:schemeClr val="tx1"/>
                </a:solidFill>
                <a:effectLst/>
                <a:latin typeface="+mn-lt"/>
                <a:ea typeface="+mn-ea"/>
                <a:cs typeface="+mn-cs"/>
              </a:rPr>
              <a:t>First Blood </a:t>
            </a:r>
            <a:r>
              <a:rPr lang="en-GB" sz="1200" kern="1200" dirty="0">
                <a:solidFill>
                  <a:schemeClr val="tx1"/>
                </a:solidFill>
                <a:effectLst/>
                <a:latin typeface="+mn-lt"/>
                <a:ea typeface="+mn-ea"/>
                <a:cs typeface="+mn-cs"/>
              </a:rPr>
              <a:t>and its sequels offers a more definitive example of a Vietnam veteran who wreaks violent havoc as a direct consequence of negative experiences in both South Asia and the United States.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Attempting to visit a former army buddy, who is quickly revealed to have died of cancer caused by exposure to Agent Orange exfoliates in Vietnam, Rambo (played by Sylvester Stallone) is hassled and arrested by a small-town cop with a somewhat inexplicable grudge against longhairs and veterans.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When Rambo is beaten up in police custody, he experiences flashbacks to being tortured in captivity in Vietnam – sparking him to run rampage through the police station.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the ensuing manhunt, Rambo utilises the expertise learned as a marine, reverting to jungle warfare-mode and exhibiting his aptitude with various handheld weapons.</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19613884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spcAft>
                <a:spcPts val="1000"/>
              </a:spcAft>
              <a:buFont typeface="Symbol"/>
              <a:buChar char=""/>
            </a:pPr>
            <a:r>
              <a:rPr lang="en-GB" sz="1200" dirty="0">
                <a:effectLst/>
                <a:latin typeface="+mn-lt"/>
                <a:ea typeface="Calibri"/>
                <a:cs typeface="Times New Roman"/>
              </a:rPr>
              <a:t>Third edition of the </a:t>
            </a:r>
            <a:r>
              <a:rPr lang="en-GB" sz="1200" i="1" dirty="0">
                <a:effectLst/>
                <a:latin typeface="+mn-lt"/>
                <a:ea typeface="Calibri"/>
                <a:cs typeface="Times New Roman"/>
              </a:rPr>
              <a:t>Diagnostic and Statistical Manual of Mental Disorders </a:t>
            </a:r>
            <a:r>
              <a:rPr lang="en-GB" sz="1200" dirty="0">
                <a:effectLst/>
                <a:latin typeface="+mn-lt"/>
                <a:ea typeface="Calibri"/>
                <a:cs typeface="Times New Roman"/>
              </a:rPr>
              <a:t>(</a:t>
            </a:r>
            <a:r>
              <a:rPr lang="en-GB" sz="1200" i="1" dirty="0">
                <a:effectLst/>
                <a:latin typeface="+mn-lt"/>
                <a:ea typeface="Calibri"/>
                <a:cs typeface="Times New Roman"/>
              </a:rPr>
              <a:t>DSM-III</a:t>
            </a:r>
            <a:r>
              <a:rPr lang="en-GB" sz="1200" dirty="0">
                <a:effectLst/>
                <a:latin typeface="+mn-lt"/>
                <a:ea typeface="Calibri"/>
                <a:cs typeface="Times New Roman"/>
              </a:rPr>
              <a:t>, 1980) featured an entry for what was now referred to as ‘post-traumatic syndrome.’ PTSD has since gone on to be an accepted condition by the APA and other such organisations around the world. Its symptoms include:</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“recurrent painful, intrusive recollections” </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“recurrent dreams or nightmares” of a stress-inducing event </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dissociative states (popularly known as “flashbacks”)  </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diminished responsiveness to the external world – or “psychic numbing”</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hyper-alertness </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an exaggerated startle response </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sleep disturbances</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avoidance of activities or situations that might arouse recollections of the traumatic event. </a:t>
            </a:r>
          </a:p>
          <a:p>
            <a:pPr>
              <a:lnSpc>
                <a:spcPct val="115000"/>
              </a:lnSpc>
              <a:spcAft>
                <a:spcPts val="100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By 1980, then, acknowledgement of veterans’ post-war travails had reached the extent that they were formally recognised American mental health practitioners</a:t>
            </a:r>
            <a:r>
              <a:rPr lang="en-GB" sz="1200" baseline="0" dirty="0">
                <a:effectLst/>
                <a:latin typeface="+mn-lt"/>
                <a:ea typeface="Calibri"/>
                <a:cs typeface="Times New Roman"/>
              </a:rPr>
              <a:t> … </a:t>
            </a:r>
            <a:r>
              <a:rPr lang="en-GB" sz="1200" i="1" baseline="0" dirty="0">
                <a:effectLst/>
                <a:latin typeface="+mn-lt"/>
                <a:ea typeface="Calibri"/>
                <a:cs typeface="Times New Roman"/>
              </a:rPr>
              <a:t>and in cinema.</a:t>
            </a:r>
            <a:endParaRPr lang="en-GB" sz="1200" dirty="0">
              <a:effectLst/>
              <a:latin typeface="Times New Roman"/>
              <a:ea typeface="Calibri"/>
              <a:cs typeface="Times New Roman"/>
            </a:endParaRPr>
          </a:p>
          <a:p>
            <a:pPr>
              <a:lnSpc>
                <a:spcPct val="115000"/>
              </a:lnSpc>
              <a:spcAft>
                <a:spcPts val="1000"/>
              </a:spcAft>
            </a:pPr>
            <a:r>
              <a:rPr lang="en-GB" sz="1200" dirty="0">
                <a:effectLst/>
                <a:latin typeface="+mn-lt"/>
                <a:ea typeface="Calibri"/>
                <a:cs typeface="Times New Roman"/>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34444574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Pertinent to our purposes, </a:t>
            </a:r>
            <a:r>
              <a:rPr lang="en-GB" sz="1200" i="1" kern="1200" dirty="0">
                <a:solidFill>
                  <a:schemeClr val="tx1"/>
                </a:solidFill>
                <a:effectLst/>
                <a:latin typeface="+mn-lt"/>
                <a:ea typeface="+mn-ea"/>
                <a:cs typeface="+mn-cs"/>
              </a:rPr>
              <a:t>First Blood</a:t>
            </a:r>
            <a:r>
              <a:rPr lang="en-GB" sz="1200" kern="1200" dirty="0">
                <a:solidFill>
                  <a:schemeClr val="tx1"/>
                </a:solidFill>
                <a:effectLst/>
                <a:latin typeface="+mn-lt"/>
                <a:ea typeface="+mn-ea"/>
                <a:cs typeface="+mn-cs"/>
              </a:rPr>
              <a:t>, like the earlier novel of the same name that it is based on, is overt both in depicting Rambo as someone who exhibits symptoms of PTSD, and in mounting a politically-charged interpretation of veterans’ treatment by the American public.</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Besides the flashback scenes, when his former commanding officer </a:t>
            </a:r>
            <a:r>
              <a:rPr lang="en-GB" sz="1200" kern="1200" dirty="0" err="1">
                <a:solidFill>
                  <a:schemeClr val="tx1"/>
                </a:solidFill>
                <a:effectLst/>
                <a:latin typeface="+mn-lt"/>
                <a:ea typeface="+mn-ea"/>
                <a:cs typeface="+mn-cs"/>
              </a:rPr>
              <a:t>Trautman</a:t>
            </a:r>
            <a:r>
              <a:rPr lang="en-GB" sz="1200" kern="1200" dirty="0">
                <a:solidFill>
                  <a:schemeClr val="tx1"/>
                </a:solidFill>
                <a:effectLst/>
                <a:latin typeface="+mn-lt"/>
                <a:ea typeface="+mn-ea"/>
                <a:cs typeface="+mn-cs"/>
              </a:rPr>
              <a:t> tries to reason with Rambo in the film’s closing moments, Rambo flies off the handle about having recurring dreams and images that haunt him even during daytime.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Ditto, when </a:t>
            </a:r>
            <a:r>
              <a:rPr lang="en-GB" sz="1200" kern="1200" dirty="0" err="1">
                <a:solidFill>
                  <a:schemeClr val="tx1"/>
                </a:solidFill>
                <a:effectLst/>
                <a:latin typeface="+mn-lt"/>
                <a:ea typeface="+mn-ea"/>
                <a:cs typeface="+mn-cs"/>
              </a:rPr>
              <a:t>Trautman</a:t>
            </a:r>
            <a:r>
              <a:rPr lang="en-GB" sz="1200" kern="1200" dirty="0">
                <a:solidFill>
                  <a:schemeClr val="tx1"/>
                </a:solidFill>
                <a:effectLst/>
                <a:latin typeface="+mn-lt"/>
                <a:ea typeface="+mn-ea"/>
                <a:cs typeface="+mn-cs"/>
              </a:rPr>
              <a:t> urges Rambo to call off an armed assault on the police station by warning against the likelihood of civilian casualties, Rambo shouts: “There are no friendly civilians!”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politics behind such a statement are brought to the forefront when </a:t>
            </a:r>
            <a:r>
              <a:rPr lang="en-GB" sz="1200" kern="1200" dirty="0" err="1">
                <a:solidFill>
                  <a:schemeClr val="tx1"/>
                </a:solidFill>
                <a:effectLst/>
                <a:latin typeface="+mn-lt"/>
                <a:ea typeface="+mn-ea"/>
                <a:cs typeface="+mn-cs"/>
              </a:rPr>
              <a:t>Trautman</a:t>
            </a:r>
            <a:r>
              <a:rPr lang="en-GB" sz="1200" kern="1200" dirty="0">
                <a:solidFill>
                  <a:schemeClr val="tx1"/>
                </a:solidFill>
                <a:effectLst/>
                <a:latin typeface="+mn-lt"/>
                <a:ea typeface="+mn-ea"/>
                <a:cs typeface="+mn-cs"/>
              </a:rPr>
              <a:t> declares that Rambo’s mission is over:  “Nothing is over! You just don't turn it off! It wasn’t my war! … And I did what I had to do to win! But somebody wouldn't let us win! And I come back to the world and I see all those maggots at the airport, protesting me, spitting. Calling me baby killer and all kinds of vile crap! Who are they to protest me? Who are they? Unless they've been me and been there and know what the hell they're yelling about!”</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6063987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Here, </a:t>
            </a:r>
            <a:r>
              <a:rPr lang="en-GB" sz="1200" i="1" kern="1200" dirty="0">
                <a:solidFill>
                  <a:schemeClr val="tx1"/>
                </a:solidFill>
                <a:effectLst/>
                <a:latin typeface="+mn-lt"/>
                <a:ea typeface="+mn-ea"/>
                <a:cs typeface="+mn-cs"/>
              </a:rPr>
              <a:t>First Blood </a:t>
            </a:r>
            <a:r>
              <a:rPr lang="en-GB" sz="1200" kern="1200" dirty="0">
                <a:solidFill>
                  <a:schemeClr val="tx1"/>
                </a:solidFill>
                <a:effectLst/>
                <a:latin typeface="+mn-lt"/>
                <a:ea typeface="+mn-ea"/>
                <a:cs typeface="+mn-cs"/>
              </a:rPr>
              <a:t>taps into a perception both that the US government and civilian population had deliberately hindered the military’s efforts in Southeast Asia, and that the persistence of these attitudes on their return Stateside was preventing veterans being able to integrate into civil society. </a:t>
            </a:r>
          </a:p>
          <a:p>
            <a:endParaRPr lang="en-GB" dirty="0"/>
          </a:p>
          <a:p>
            <a:pPr lvl="0"/>
            <a:r>
              <a:rPr lang="en-GB" sz="1200" kern="1200" dirty="0">
                <a:solidFill>
                  <a:schemeClr val="tx1"/>
                </a:solidFill>
                <a:effectLst/>
                <a:latin typeface="+mn-lt"/>
                <a:ea typeface="+mn-ea"/>
                <a:cs typeface="+mn-cs"/>
              </a:rPr>
              <a:t>In oral history interviews, veterans reported feelings of alienation due to the fact that their return to the United States was not accompanied by any of the triumphal parades that characterised World War Two.</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keeping with Rambo’s diatribe cited earlier, retrospective narratives by and about veterans referred to confrontations with hostile anti-war protestors on arriving back at American airports or naval ports.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Again a la Rambo, a recurrent trope of these narratives was reports that veterans had been spat upon by civilians or anti-war protestors.</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Such reports of negative homecomings are contentious, though</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While homecoming parades certainly were less common than in WWII, some were held; indeed, in the book and film </a:t>
            </a:r>
            <a:r>
              <a:rPr lang="en-GB" sz="1200" i="1" kern="1200" dirty="0">
                <a:solidFill>
                  <a:schemeClr val="tx1"/>
                </a:solidFill>
                <a:effectLst/>
                <a:latin typeface="+mn-lt"/>
                <a:ea typeface="+mn-ea"/>
                <a:cs typeface="+mn-cs"/>
              </a:rPr>
              <a:t>Born on the 4th of July</a:t>
            </a:r>
            <a:r>
              <a:rPr lang="en-GB" sz="1200" kern="1200" dirty="0">
                <a:solidFill>
                  <a:schemeClr val="tx1"/>
                </a:solidFill>
                <a:effectLst/>
                <a:latin typeface="+mn-lt"/>
                <a:ea typeface="+mn-ea"/>
                <a:cs typeface="+mn-cs"/>
              </a:rPr>
              <a:t>, a prominent instance of Ron </a:t>
            </a:r>
            <a:r>
              <a:rPr lang="en-GB" sz="1200" kern="1200" dirty="0" err="1">
                <a:solidFill>
                  <a:schemeClr val="tx1"/>
                </a:solidFill>
                <a:effectLst/>
                <a:latin typeface="+mn-lt"/>
                <a:ea typeface="+mn-ea"/>
                <a:cs typeface="+mn-cs"/>
              </a:rPr>
              <a:t>Kovic</a:t>
            </a:r>
            <a:r>
              <a:rPr lang="en-GB" sz="1200" kern="1200" dirty="0">
                <a:solidFill>
                  <a:schemeClr val="tx1"/>
                </a:solidFill>
                <a:effectLst/>
                <a:latin typeface="+mn-lt"/>
                <a:ea typeface="+mn-ea"/>
                <a:cs typeface="+mn-cs"/>
              </a:rPr>
              <a:t> experiencing PTSD-like symptoms occurs precisely when he attends a civic reception held in his honour.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Jerry </a:t>
            </a:r>
            <a:r>
              <a:rPr lang="en-GB" sz="1200" kern="1200" dirty="0" err="1">
                <a:solidFill>
                  <a:schemeClr val="tx1"/>
                </a:solidFill>
                <a:effectLst/>
                <a:latin typeface="+mn-lt"/>
                <a:ea typeface="+mn-ea"/>
                <a:cs typeface="+mn-cs"/>
              </a:rPr>
              <a:t>Lembcke</a:t>
            </a:r>
            <a:r>
              <a:rPr lang="en-GB" sz="1200" kern="1200" dirty="0">
                <a:solidFill>
                  <a:schemeClr val="tx1"/>
                </a:solidFill>
                <a:effectLst/>
                <a:latin typeface="+mn-lt"/>
                <a:ea typeface="+mn-ea"/>
                <a:cs typeface="+mn-cs"/>
              </a:rPr>
              <a:t> has conducted extensive research that refutes the content of many homecoming narratives.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Oral history interviews by filmmakers in preparation for </a:t>
            </a:r>
            <a:r>
              <a:rPr lang="en-GB" sz="1200" i="1" kern="1200" dirty="0">
                <a:solidFill>
                  <a:schemeClr val="tx1"/>
                </a:solidFill>
                <a:effectLst/>
                <a:latin typeface="+mn-lt"/>
                <a:ea typeface="+mn-ea"/>
                <a:cs typeface="+mn-cs"/>
              </a:rPr>
              <a:t>Coming Home </a:t>
            </a:r>
            <a:r>
              <a:rPr lang="en-GB" sz="1200" kern="1200" dirty="0">
                <a:solidFill>
                  <a:schemeClr val="tx1"/>
                </a:solidFill>
                <a:effectLst/>
                <a:latin typeface="+mn-lt"/>
                <a:ea typeface="+mn-ea"/>
                <a:cs typeface="+mn-cs"/>
              </a:rPr>
              <a:t>disclose that US military officers had deliberately briefed soldiers to expect being hassled by anti-war protestors – a detail that made its way on-screen in the film. It maybe, therefore, that accounts of hostile receptions from protestors may have been the product more of something that veterans as a collective were told about, rather than something they had actual personal experience of.</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Perhaps more importantly, </a:t>
            </a:r>
            <a:r>
              <a:rPr lang="en-GB" sz="1200" kern="1200" dirty="0" err="1">
                <a:solidFill>
                  <a:schemeClr val="tx1"/>
                </a:solidFill>
                <a:effectLst/>
                <a:latin typeface="+mn-lt"/>
                <a:ea typeface="+mn-ea"/>
                <a:cs typeface="+mn-cs"/>
              </a:rPr>
              <a:t>Lembcke’s</a:t>
            </a:r>
            <a:r>
              <a:rPr lang="en-GB" sz="1200" kern="1200" dirty="0">
                <a:solidFill>
                  <a:schemeClr val="tx1"/>
                </a:solidFill>
                <a:effectLst/>
                <a:latin typeface="+mn-lt"/>
                <a:ea typeface="+mn-ea"/>
                <a:cs typeface="+mn-cs"/>
              </a:rPr>
              <a:t> research finds no documentary evidence to substantiate repeated mentions to veterans having being spat on by protestors when returning stateside; in fact, when examining contemporary newspaper reports and other archival sources, </a:t>
            </a:r>
            <a:r>
              <a:rPr lang="en-GB" sz="1200" kern="1200" dirty="0" err="1">
                <a:solidFill>
                  <a:schemeClr val="tx1"/>
                </a:solidFill>
                <a:effectLst/>
                <a:latin typeface="+mn-lt"/>
                <a:ea typeface="+mn-ea"/>
                <a:cs typeface="+mn-cs"/>
              </a:rPr>
              <a:t>Lembcke</a:t>
            </a:r>
            <a:r>
              <a:rPr lang="en-GB" sz="1200" kern="1200" dirty="0">
                <a:solidFill>
                  <a:schemeClr val="tx1"/>
                </a:solidFill>
                <a:effectLst/>
                <a:latin typeface="+mn-lt"/>
                <a:ea typeface="+mn-ea"/>
                <a:cs typeface="+mn-cs"/>
              </a:rPr>
              <a:t> identifies the only references to spitting being those inflicted </a:t>
            </a:r>
            <a:r>
              <a:rPr lang="en-GB" sz="1200" i="1" u="sng" kern="1200" dirty="0">
                <a:solidFill>
                  <a:schemeClr val="tx1"/>
                </a:solidFill>
                <a:effectLst/>
                <a:latin typeface="+mn-lt"/>
                <a:ea typeface="+mn-ea"/>
                <a:cs typeface="+mn-cs"/>
              </a:rPr>
              <a:t>on</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protestors </a:t>
            </a:r>
            <a:r>
              <a:rPr lang="en-GB" sz="1200" i="1" u="sng" kern="1200" dirty="0">
                <a:solidFill>
                  <a:schemeClr val="tx1"/>
                </a:solidFill>
                <a:effectLst/>
                <a:latin typeface="+mn-lt"/>
                <a:ea typeface="+mn-ea"/>
                <a:cs typeface="+mn-cs"/>
              </a:rPr>
              <a:t>by</a:t>
            </a:r>
            <a:r>
              <a:rPr lang="en-GB" sz="1200" kern="1200" dirty="0">
                <a:solidFill>
                  <a:schemeClr val="tx1"/>
                </a:solidFill>
                <a:effectLst/>
                <a:latin typeface="+mn-lt"/>
                <a:ea typeface="+mn-ea"/>
                <a:cs typeface="+mn-cs"/>
              </a:rPr>
              <a:t> veterans.</a:t>
            </a:r>
          </a:p>
          <a:p>
            <a:pPr lvl="0"/>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C40B5561-F4A8-49F8-AEBE-68675B9814F9}" type="slidenum">
              <a:rPr lang="en-GB" smtClean="0"/>
              <a:t>22</a:t>
            </a:fld>
            <a:endParaRPr lang="en-GB"/>
          </a:p>
        </p:txBody>
      </p:sp>
    </p:spTree>
    <p:extLst>
      <p:ext uri="{BB962C8B-B14F-4D97-AF65-F5344CB8AC3E}">
        <p14:creationId xmlns:p14="http://schemas.microsoft.com/office/powerpoint/2010/main" val="13046041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cs typeface="Calibri"/>
              </a:rPr>
              <a:t>Another example of movies influencing</a:t>
            </a:r>
            <a:r>
              <a:rPr lang="en-GB" baseline="0" dirty="0">
                <a:cs typeface="Calibri"/>
              </a:rPr>
              <a:t> memory of the war</a:t>
            </a:r>
            <a:r>
              <a:rPr lang="en-GB" dirty="0">
                <a:cs typeface="Calibri"/>
              </a:rPr>
              <a:t> was</a:t>
            </a:r>
            <a:r>
              <a:rPr lang="en-GB" baseline="0" dirty="0">
                <a:cs typeface="Calibri"/>
              </a:rPr>
              <a:t> the creation of </a:t>
            </a:r>
            <a:r>
              <a:rPr lang="en-GB" baseline="0" dirty="0"/>
              <a:t>the Vietnam Veterans Memorial, in Washington DC</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The Vietnam Veterans Memorial, VVM, was the brainchild of </a:t>
            </a:r>
            <a:r>
              <a:rPr lang="en-GB" dirty="0">
                <a:cs typeface="Arial" pitchFamily="34" charset="0"/>
              </a:rPr>
              <a:t>Jan Scruggs,</a:t>
            </a:r>
            <a:r>
              <a:rPr lang="en-GB" baseline="0" dirty="0">
                <a:cs typeface="Arial" pitchFamily="34" charset="0"/>
              </a:rPr>
              <a:t> a onetime fo</a:t>
            </a:r>
            <a:r>
              <a:rPr lang="en-GB" dirty="0">
                <a:cs typeface="Arial" pitchFamily="34" charset="0"/>
              </a:rPr>
              <a:t>ot-soldier who had served in Southeast Asia</a:t>
            </a:r>
          </a:p>
          <a:p>
            <a:pPr marL="171450" indent="-171450">
              <a:buFont typeface="Arial" panose="020B0604020202020204" pitchFamily="34" charset="0"/>
              <a:buChar char="•"/>
            </a:pPr>
            <a:endParaRPr lang="en-GB" dirty="0">
              <a:cs typeface="Arial" pitchFamily="34" charset="0"/>
            </a:endParaRP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cs typeface="Arial" pitchFamily="34" charset="0"/>
              </a:rPr>
              <a:t>Scruggs was aggrieved at “collective character assassination” of Vietnam veterans; claimed he was inspired to found VVMF after watching </a:t>
            </a:r>
            <a:r>
              <a:rPr lang="en-GB" i="1" dirty="0">
                <a:cs typeface="Arial" pitchFamily="34" charset="0"/>
              </a:rPr>
              <a:t>The Deer Hunter </a:t>
            </a:r>
            <a:r>
              <a:rPr lang="en-GB" dirty="0">
                <a:cs typeface="Arial" pitchFamily="34" charset="0"/>
              </a:rPr>
              <a:t>(1978) (</a:t>
            </a:r>
            <a:r>
              <a:rPr lang="en-GB" dirty="0"/>
              <a:t>“I’m going to build a memorial to all the guys who served in Vietnam … it’ll have the name of everyone killed”)</a:t>
            </a:r>
            <a:endParaRPr lang="en-GB" dirty="0">
              <a:cs typeface="Arial" pitchFamily="34" charset="0"/>
            </a:endParaRPr>
          </a:p>
          <a:p>
            <a:pPr marL="0" indent="0">
              <a:buFont typeface="Arial" panose="020B0604020202020204" pitchFamily="34" charset="0"/>
              <a:buNone/>
            </a:pPr>
            <a:endParaRPr lang="en-GB" dirty="0">
              <a:cs typeface="Arial" pitchFamily="34" charset="0"/>
            </a:endParaRPr>
          </a:p>
        </p:txBody>
      </p:sp>
      <p:sp>
        <p:nvSpPr>
          <p:cNvPr id="4" name="Slide Number Placeholder 3"/>
          <p:cNvSpPr>
            <a:spLocks noGrp="1"/>
          </p:cNvSpPr>
          <p:nvPr>
            <p:ph type="sldNum" sz="quarter" idx="10"/>
          </p:nvPr>
        </p:nvSpPr>
        <p:spPr/>
        <p:txBody>
          <a:bodyPr/>
          <a:lstStyle/>
          <a:p>
            <a:fld id="{11E45C9F-1A9C-4B85-B04D-6D82F98151E4}" type="slidenum">
              <a:rPr lang="en-GB" smtClean="0"/>
              <a:t>23</a:t>
            </a:fld>
            <a:endParaRPr lang="en-GB"/>
          </a:p>
        </p:txBody>
      </p:sp>
    </p:spTree>
    <p:extLst>
      <p:ext uri="{BB962C8B-B14F-4D97-AF65-F5344CB8AC3E}">
        <p14:creationId xmlns:p14="http://schemas.microsoft.com/office/powerpoint/2010/main" val="41991110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and this being America, of course they made a movie of that too!</a:t>
            </a:r>
          </a:p>
          <a:p>
            <a:endParaRPr lang="en-US" dirty="0">
              <a:cs typeface="Calibri"/>
            </a:endParaRPr>
          </a:p>
          <a:p>
            <a:pPr marL="171450" indent="-171450">
              <a:buFont typeface="Arial" panose="020B0604020202020204" pitchFamily="34" charset="0"/>
              <a:buChar char="•"/>
            </a:pPr>
            <a:r>
              <a:rPr lang="en-US" dirty="0">
                <a:cs typeface="Calibri"/>
              </a:rPr>
              <a:t>But </a:t>
            </a:r>
          </a:p>
        </p:txBody>
      </p:sp>
      <p:sp>
        <p:nvSpPr>
          <p:cNvPr id="4" name="Slide Number Placeholder 3"/>
          <p:cNvSpPr>
            <a:spLocks noGrp="1"/>
          </p:cNvSpPr>
          <p:nvPr>
            <p:ph type="sldNum" sz="quarter" idx="5"/>
          </p:nvPr>
        </p:nvSpPr>
        <p:spPr/>
        <p:txBody>
          <a:bodyPr/>
          <a:lstStyle/>
          <a:p>
            <a:fld id="{C40B5561-F4A8-49F8-AEBE-68675B9814F9}" type="slidenum">
              <a:rPr lang="en-GB" smtClean="0"/>
              <a:t>24</a:t>
            </a:fld>
            <a:endParaRPr lang="en-GB"/>
          </a:p>
        </p:txBody>
      </p:sp>
    </p:spTree>
    <p:extLst>
      <p:ext uri="{BB962C8B-B14F-4D97-AF65-F5344CB8AC3E}">
        <p14:creationId xmlns:p14="http://schemas.microsoft.com/office/powerpoint/2010/main" val="11321371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25</a:t>
            </a:fld>
            <a:endParaRPr lang="en-GB"/>
          </a:p>
        </p:txBody>
      </p:sp>
    </p:spTree>
    <p:extLst>
      <p:ext uri="{BB962C8B-B14F-4D97-AF65-F5344CB8AC3E}">
        <p14:creationId xmlns:p14="http://schemas.microsoft.com/office/powerpoint/2010/main" val="23404470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0B5561-F4A8-49F8-AEBE-68675B9814F9}" type="slidenum">
              <a:rPr lang="en-GB" smtClean="0"/>
              <a:t>26</a:t>
            </a:fld>
            <a:endParaRPr lang="en-GB"/>
          </a:p>
        </p:txBody>
      </p:sp>
    </p:spTree>
    <p:extLst>
      <p:ext uri="{BB962C8B-B14F-4D97-AF65-F5344CB8AC3E}">
        <p14:creationId xmlns:p14="http://schemas.microsoft.com/office/powerpoint/2010/main" val="3912732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0B5561-F4A8-49F8-AEBE-68675B9814F9}" type="slidenum">
              <a:rPr lang="en-GB" smtClean="0"/>
              <a:t>27</a:t>
            </a:fld>
            <a:endParaRPr lang="en-GB"/>
          </a:p>
        </p:txBody>
      </p:sp>
    </p:spTree>
    <p:extLst>
      <p:ext uri="{BB962C8B-B14F-4D97-AF65-F5344CB8AC3E}">
        <p14:creationId xmlns:p14="http://schemas.microsoft.com/office/powerpoint/2010/main" val="39605972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994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D4510190-CEFA-486F-82AB-8C76A5BADCD8}" type="slidenum">
              <a:rPr lang="en-GB" altLang="en-US">
                <a:solidFill>
                  <a:srgbClr val="000000"/>
                </a:solidFill>
              </a:rPr>
              <a:pPr eaLnBrk="1" hangingPunct="1"/>
              <a:t>28</a:t>
            </a:fld>
            <a:endParaRPr lang="en-GB" altLang="en-US">
              <a:solidFill>
                <a:srgbClr val="000000"/>
              </a:solidFill>
            </a:endParaRPr>
          </a:p>
        </p:txBody>
      </p:sp>
    </p:spTree>
    <p:extLst>
      <p:ext uri="{BB962C8B-B14F-4D97-AF65-F5344CB8AC3E}">
        <p14:creationId xmlns:p14="http://schemas.microsoft.com/office/powerpoint/2010/main" val="19097952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29</a:t>
            </a:fld>
            <a:endParaRPr lang="en-GB"/>
          </a:p>
        </p:txBody>
      </p:sp>
    </p:spTree>
    <p:extLst>
      <p:ext uri="{BB962C8B-B14F-4D97-AF65-F5344CB8AC3E}">
        <p14:creationId xmlns:p14="http://schemas.microsoft.com/office/powerpoint/2010/main" val="23196650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30</a:t>
            </a:fld>
            <a:endParaRPr lang="en-GB"/>
          </a:p>
        </p:txBody>
      </p:sp>
    </p:spTree>
    <p:extLst>
      <p:ext uri="{BB962C8B-B14F-4D97-AF65-F5344CB8AC3E}">
        <p14:creationId xmlns:p14="http://schemas.microsoft.com/office/powerpoint/2010/main" val="31082367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31</a:t>
            </a:fld>
            <a:endParaRPr lang="en-GB"/>
          </a:p>
        </p:txBody>
      </p:sp>
    </p:spTree>
    <p:extLst>
      <p:ext uri="{BB962C8B-B14F-4D97-AF65-F5344CB8AC3E}">
        <p14:creationId xmlns:p14="http://schemas.microsoft.com/office/powerpoint/2010/main" val="5303386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32</a:t>
            </a:fld>
            <a:endParaRPr lang="en-GB"/>
          </a:p>
        </p:txBody>
      </p:sp>
    </p:spTree>
    <p:extLst>
      <p:ext uri="{BB962C8B-B14F-4D97-AF65-F5344CB8AC3E}">
        <p14:creationId xmlns:p14="http://schemas.microsoft.com/office/powerpoint/2010/main" val="7052241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defTabSz="914400" rtl="0" eaLnBrk="1" fontAlgn="auto" latinLnBrk="0" hangingPunct="1">
              <a:lnSpc>
                <a:spcPct val="150000"/>
              </a:lnSpc>
              <a:spcBef>
                <a:spcPts val="0"/>
              </a:spcBef>
              <a:spcAft>
                <a:spcPts val="0"/>
              </a:spcAft>
              <a:buClrTx/>
              <a:buSzTx/>
              <a:buFont typeface="Symbol"/>
              <a:buChar char=""/>
              <a:tabLst/>
              <a:defRPr/>
            </a:pPr>
            <a:r>
              <a:rPr lang="en-GB" sz="1200" dirty="0">
                <a:effectLst/>
                <a:latin typeface="+mn-lt"/>
                <a:ea typeface="Calibri"/>
                <a:cs typeface="Times New Roman"/>
              </a:rPr>
              <a:t>On the other hand, a key trop of Vietnam</a:t>
            </a:r>
            <a:r>
              <a:rPr lang="en-GB" sz="1200" baseline="0" dirty="0">
                <a:effectLst/>
                <a:latin typeface="+mn-lt"/>
                <a:ea typeface="Calibri"/>
                <a:cs typeface="Times New Roman"/>
              </a:rPr>
              <a:t> War movies is to accentuate its difference from prior conflicts</a:t>
            </a:r>
          </a:p>
          <a:p>
            <a:pPr marL="342900" lvl="0" indent="-342900" algn="just">
              <a:lnSpc>
                <a:spcPct val="150000"/>
              </a:lnSpc>
              <a:spcAft>
                <a:spcPts val="0"/>
              </a:spcAft>
              <a:buFont typeface="Symbol"/>
              <a:buChar char=""/>
            </a:pPr>
            <a:endParaRPr lang="en-GB" sz="1200" dirty="0">
              <a:effectLst/>
              <a:latin typeface="+mn-lt"/>
              <a:ea typeface="Calibri"/>
              <a:cs typeface="Arial"/>
            </a:endParaRPr>
          </a:p>
          <a:p>
            <a:pPr marL="342900" lvl="0" indent="-342900" algn="just">
              <a:lnSpc>
                <a:spcPct val="150000"/>
              </a:lnSpc>
              <a:spcAft>
                <a:spcPts val="0"/>
              </a:spcAft>
              <a:buFont typeface="Symbol"/>
              <a:buChar char=""/>
            </a:pPr>
            <a:r>
              <a:rPr lang="en-GB" sz="1200" dirty="0">
                <a:effectLst/>
                <a:latin typeface="+mn-lt"/>
                <a:ea typeface="Calibri"/>
                <a:cs typeface="Arial"/>
              </a:rPr>
              <a:t>The Vietnam War was also notable for the scale of its impact upon the United States itself.</a:t>
            </a:r>
            <a:endParaRPr lang="en-GB" sz="1200" dirty="0">
              <a:effectLst/>
              <a:latin typeface="+mn-lt"/>
              <a:ea typeface="Calibri"/>
              <a:cs typeface="Times New Roman"/>
            </a:endParaRPr>
          </a:p>
          <a:p>
            <a:pPr marL="226695" algn="just">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It is important to point out that the war directly impacted millions of Americans – and I’ll just give you some statistics that help express this. </a:t>
            </a:r>
            <a:endParaRPr lang="en-GB" sz="1200" dirty="0">
              <a:effectLst/>
              <a:latin typeface="+mn-lt"/>
              <a:ea typeface="Calibri"/>
              <a:cs typeface="Times New Roman"/>
            </a:endParaRPr>
          </a:p>
          <a:p>
            <a:pPr marL="226695" algn="just">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A total of 2.7 million US military personnel were deployed in Vietnam over the course of the war – a significant number of people by any reckoning, and which roughly equates to more than one in a hundred of the population of the United States at the time. </a:t>
            </a:r>
            <a:endParaRPr lang="en-GB" sz="1200" dirty="0">
              <a:effectLst/>
              <a:latin typeface="+mn-lt"/>
              <a:ea typeface="Calibri"/>
              <a:cs typeface="Times New Roman"/>
            </a:endParaRPr>
          </a:p>
          <a:p>
            <a:pPr marL="226695" algn="just">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Of this total nearly 650,000 were drafted into military service, with the highest deployment coming in 1968, when 536,000 American servicemen and women were stationed in Vietnam.</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While paling compared to those inflicted upon Vietnamese military personnel and civilians, American casualties of the war were not insignificant 58,220 Americans died during the war, with more than 300,000 returning to the United States wounded – and this does not include the tens of thousands who suffered physical and psychological effects as a consequence of the war.</a:t>
            </a:r>
            <a:endParaRPr lang="en-GB" sz="1200" dirty="0">
              <a:effectLst/>
              <a:latin typeface="+mn-lt"/>
              <a:ea typeface="Calibri"/>
              <a:cs typeface="Times New Roman"/>
            </a:endParaRPr>
          </a:p>
          <a:p>
            <a:pPr marL="226695" algn="just">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Such extensive involvement in the war hardly isolates it from other conflicts in US history, however. </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The American Civil War had been waged on the doorstep of civilians in the Southern United States, and the nation had been mobilised on a ‘total war’ footing for both the First and Second World Wars. Not only this, at the turn of the century the United States had been previously embroiled in a military quagmire not entirely unlike the situation in Vietnam in the Philippines at the turn of the twentieth century, while there are parallels between the Vietnam War and other US foreign interventions that have taken place in more recent decades.  </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Of greater novelty, though, was the extent to which the Vietnam War was a controversial issue in the United States, causing political and social divisions on a scale unlike those engendered by any previous conflict save the aforementioned Civil War. </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Millions of Americans were involved in protesting the American presence in Southeast Asia, with opposition to the war maintaining close links to other Sixties social movements</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Notably, leaders of the campaign for African American Civil Rights including Martin Luther King spoke out against the war, as did more African Americans with more militant views such as Malcolm X, Muhammad Ali and the Black Panther group.</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1000"/>
              </a:spcAft>
              <a:buFont typeface="Symbol"/>
              <a:buChar char=""/>
            </a:pPr>
            <a:r>
              <a:rPr lang="en-GB" sz="1200" dirty="0">
                <a:effectLst/>
                <a:latin typeface="+mn-lt"/>
                <a:ea typeface="Calibri"/>
                <a:cs typeface="Arial"/>
              </a:rPr>
              <a:t>Relatedly, Civil Rights, Black Power and opposition to the war also coalesced into widespread protests on university campuses throughout the United States, and there were more general links to what is often referred to as the Sixties counterculture – a blanket term that covers everything from the ‘flower power’ attitudes of what is commonly known as the hippie movement to various the revolutionary groups, the most famous of which was the Weather Underground aka the Weathermen.    </a:t>
            </a:r>
            <a:endParaRPr lang="en-GB" sz="1200" dirty="0">
              <a:effectLst/>
              <a:latin typeface="+mn-lt"/>
              <a:ea typeface="Calibri"/>
              <a:cs typeface="Times New Roman"/>
            </a:endParaRP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33</a:t>
            </a:fld>
            <a:endParaRPr lang="en-GB" dirty="0">
              <a:solidFill>
                <a:prstClr val="black"/>
              </a:solidFill>
            </a:endParaRPr>
          </a:p>
        </p:txBody>
      </p:sp>
    </p:spTree>
    <p:extLst>
      <p:ext uri="{BB962C8B-B14F-4D97-AF65-F5344CB8AC3E}">
        <p14:creationId xmlns:p14="http://schemas.microsoft.com/office/powerpoint/2010/main" val="2121389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0"/>
              </a:spcAft>
              <a:buFont typeface="Symbol"/>
              <a:buChar char=""/>
            </a:pPr>
            <a:r>
              <a:rPr lang="en-GB" sz="1200" dirty="0">
                <a:effectLst/>
                <a:latin typeface="+mn-lt"/>
                <a:ea typeface="Calibri"/>
                <a:cs typeface="Times New Roman"/>
              </a:rPr>
              <a:t>All of which meant the experience of the Vietnam War stood out as a different to the conflict which most permeated American memory in the 1960s and 1970s.</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The contentiousness of the nation’s involvement in Southeast Asia was such that the war could never engineer the sort of social solidarity that characterised the United States during World War Two, whilst the reality of what was in effect an ignominious defeat likewise invalidated any attempts at the sort of triumphal imagery that accompanied military victories in 1945.</a:t>
            </a:r>
          </a:p>
          <a:p>
            <a:pPr marL="457200">
              <a:lnSpc>
                <a:spcPct val="150000"/>
              </a:lnSpc>
              <a:spcAft>
                <a:spcPts val="0"/>
              </a:spcAft>
            </a:pPr>
            <a:r>
              <a:rPr lang="en-GB" sz="1200" dirty="0">
                <a:effectLst/>
                <a:latin typeface="+mn-lt"/>
                <a:ea typeface="Calibri"/>
                <a:cs typeface="Times New Roman"/>
              </a:rPr>
              <a:t> </a:t>
            </a:r>
          </a:p>
          <a:p>
            <a:pPr marL="342900" lvl="0" indent="-342900">
              <a:lnSpc>
                <a:spcPct val="150000"/>
              </a:lnSpc>
              <a:spcAft>
                <a:spcPts val="0"/>
              </a:spcAft>
              <a:buFont typeface="Symbol"/>
              <a:buChar char=""/>
            </a:pPr>
            <a:r>
              <a:rPr lang="en-GB" sz="1200" dirty="0">
                <a:effectLst/>
                <a:latin typeface="+mn-lt"/>
                <a:ea typeface="Calibri"/>
                <a:cs typeface="Times New Roman"/>
              </a:rPr>
              <a:t>Where the view of soldiers lifting the stars and stripes on Iwo Jima provided a shorthand for victory over Japan, for instance, a comparably iconic image from Vietnam showed the airlift of staff from the US embassy during the Fall of Saigon in 1975 – effectively symbolising the defeat of American policy in Southeast Asia. </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1000"/>
              </a:spcAft>
              <a:buFont typeface="Symbol"/>
              <a:buChar char=""/>
            </a:pPr>
            <a:r>
              <a:rPr lang="en-GB" sz="1200" dirty="0">
                <a:effectLst/>
                <a:latin typeface="+mn-lt"/>
                <a:ea typeface="Calibri"/>
                <a:cs typeface="Times New Roman"/>
              </a:rPr>
              <a:t>An effect of this was that the sorts of simplistic, sentimentalised narratives told about World War Two in the Hollywood combat genre were an uneasy fit for the Vietnam War – whatever the efforts of John Wayne and his cohorts in </a:t>
            </a:r>
            <a:r>
              <a:rPr lang="en-GB" sz="1200" i="1" dirty="0">
                <a:effectLst/>
                <a:latin typeface="+mn-lt"/>
                <a:ea typeface="Calibri"/>
                <a:cs typeface="Times New Roman"/>
              </a:rPr>
              <a:t>The Green Berets</a:t>
            </a:r>
            <a:r>
              <a:rPr lang="en-GB" sz="1200" dirty="0">
                <a:effectLst/>
                <a:latin typeface="+mn-lt"/>
                <a:ea typeface="Calibri"/>
                <a:cs typeface="Times New Roman"/>
              </a:rPr>
              <a:t>.</a:t>
            </a:r>
          </a:p>
          <a:p>
            <a:pPr marL="342900" lvl="0" indent="-342900" algn="just">
              <a:lnSpc>
                <a:spcPct val="150000"/>
              </a:lnSpc>
              <a:spcAft>
                <a:spcPts val="1000"/>
              </a:spcAft>
              <a:buFont typeface="Symbol"/>
              <a:buChar char=""/>
            </a:pPr>
            <a:endParaRPr lang="en-GB" sz="1200" dirty="0">
              <a:effectLst/>
              <a:latin typeface="+mn-lt"/>
              <a:ea typeface="Calibri"/>
              <a:cs typeface="Times New Roman"/>
            </a:endParaRPr>
          </a:p>
          <a:p>
            <a:pPr lvl="0"/>
            <a:r>
              <a:rPr lang="en-GB" sz="1200" kern="1200" dirty="0">
                <a:solidFill>
                  <a:schemeClr val="tx1"/>
                </a:solidFill>
                <a:effectLst/>
                <a:latin typeface="+mn-lt"/>
                <a:ea typeface="+mn-ea"/>
                <a:cs typeface="+mn-cs"/>
              </a:rPr>
              <a:t>Indeed, John Wayne looms as a spectre in numerous accounts of the Vietnam War:</a:t>
            </a:r>
          </a:p>
          <a:p>
            <a:pPr lvl="0"/>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Psychoanalyst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Robert Jay </a:t>
            </a:r>
            <a:r>
              <a:rPr lang="en-GB" sz="1200" kern="1200" dirty="0" err="1">
                <a:solidFill>
                  <a:schemeClr val="tx1"/>
                </a:solidFill>
                <a:effectLst/>
                <a:latin typeface="+mn-lt"/>
                <a:ea typeface="+mn-ea"/>
                <a:cs typeface="+mn-cs"/>
              </a:rPr>
              <a:t>Lifton’s</a:t>
            </a:r>
            <a:r>
              <a:rPr lang="en-GB" sz="1200" kern="1200" dirty="0">
                <a:solidFill>
                  <a:schemeClr val="tx1"/>
                </a:solidFill>
                <a:effectLst/>
                <a:latin typeface="+mn-lt"/>
                <a:ea typeface="+mn-ea"/>
                <a:cs typeface="+mn-cs"/>
              </a:rPr>
              <a:t> book </a:t>
            </a:r>
            <a:r>
              <a:rPr lang="en-GB" sz="1200" i="1" kern="1200" dirty="0">
                <a:solidFill>
                  <a:schemeClr val="tx1"/>
                </a:solidFill>
                <a:effectLst/>
                <a:latin typeface="+mn-lt"/>
                <a:ea typeface="+mn-ea"/>
                <a:cs typeface="+mn-cs"/>
              </a:rPr>
              <a:t>Home From the War </a:t>
            </a:r>
            <a:r>
              <a:rPr lang="en-GB" sz="1200" kern="1200" dirty="0">
                <a:solidFill>
                  <a:schemeClr val="tx1"/>
                </a:solidFill>
                <a:effectLst/>
                <a:latin typeface="+mn-lt"/>
                <a:ea typeface="+mn-ea"/>
                <a:cs typeface="+mn-cs"/>
              </a:rPr>
              <a:t>details a rap group staged on the theme ‘How Much of John Wayne is Still in Us?’ describing anti-war veterans’ resistance to the seemingly outmoded model of masculine, patriotic heroism epitomised by Wayne. </a:t>
            </a:r>
          </a:p>
          <a:p>
            <a:pPr lvl="0"/>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several veterans namecheck ‘The Duke’ in </a:t>
            </a:r>
            <a:r>
              <a:rPr lang="en-GB" sz="1200" i="1" kern="1200" dirty="0">
                <a:solidFill>
                  <a:schemeClr val="tx1"/>
                </a:solidFill>
                <a:effectLst/>
                <a:latin typeface="+mn-lt"/>
                <a:ea typeface="+mn-ea"/>
                <a:cs typeface="+mn-cs"/>
              </a:rPr>
              <a:t>Bloods</a:t>
            </a:r>
            <a:r>
              <a:rPr lang="en-GB" sz="1200" kern="1200" dirty="0">
                <a:solidFill>
                  <a:schemeClr val="tx1"/>
                </a:solidFill>
                <a:effectLst/>
                <a:latin typeface="+mn-lt"/>
                <a:ea typeface="+mn-ea"/>
                <a:cs typeface="+mn-cs"/>
              </a:rPr>
              <a:t>, as do Philip Caputo and</a:t>
            </a:r>
          </a:p>
          <a:p>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endParaRPr lang="en-GB" sz="1200" dirty="0">
              <a:effectLst/>
              <a:latin typeface="+mn-lt"/>
              <a:ea typeface="Calibri"/>
              <a:cs typeface="Times New Roman"/>
            </a:endParaRPr>
          </a:p>
          <a:p>
            <a:pPr marL="342900" lvl="0" indent="-342900" algn="just">
              <a:lnSpc>
                <a:spcPct val="150000"/>
              </a:lnSpc>
              <a:spcAft>
                <a:spcPts val="1000"/>
              </a:spcAft>
              <a:buFont typeface="Symbol"/>
              <a:buChar char=""/>
            </a:pPr>
            <a:endParaRPr lang="en-GB" sz="1200" dirty="0">
              <a:effectLst/>
              <a:latin typeface="+mn-lt"/>
              <a:ea typeface="Calibri"/>
              <a:cs typeface="Times New Roman"/>
            </a:endParaRPr>
          </a:p>
          <a:p>
            <a:pPr>
              <a:lnSpc>
                <a:spcPct val="150000"/>
              </a:lnSpc>
              <a:spcAft>
                <a:spcPts val="1000"/>
              </a:spcAft>
            </a:pPr>
            <a:br>
              <a:rPr lang="en-GB" sz="1200" dirty="0">
                <a:effectLst/>
                <a:latin typeface="+mn-lt"/>
                <a:ea typeface="Calibri"/>
                <a:cs typeface="Times New Roman"/>
              </a:rPr>
            </a:br>
            <a:r>
              <a:rPr lang="en-GB" sz="1200" dirty="0">
                <a:effectLst/>
                <a:latin typeface="+mn-lt"/>
                <a:ea typeface="Calibri"/>
                <a:cs typeface="Times New Roman"/>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34</a:t>
            </a:fld>
            <a:endParaRPr lang="en-GB" dirty="0">
              <a:solidFill>
                <a:prstClr val="black"/>
              </a:solidFill>
            </a:endParaRPr>
          </a:p>
        </p:txBody>
      </p:sp>
    </p:spTree>
    <p:extLst>
      <p:ext uri="{BB962C8B-B14F-4D97-AF65-F5344CB8AC3E}">
        <p14:creationId xmlns:p14="http://schemas.microsoft.com/office/powerpoint/2010/main" val="15536382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Ron </a:t>
            </a:r>
            <a:r>
              <a:rPr lang="en-GB" sz="1200" kern="1200" dirty="0" err="1">
                <a:solidFill>
                  <a:schemeClr val="tx1"/>
                </a:solidFill>
                <a:effectLst/>
                <a:latin typeface="+mn-lt"/>
                <a:ea typeface="+mn-ea"/>
                <a:cs typeface="+mn-cs"/>
              </a:rPr>
              <a:t>Kovic</a:t>
            </a:r>
            <a:r>
              <a:rPr lang="en-GB" sz="1200" kern="1200" dirty="0">
                <a:solidFill>
                  <a:schemeClr val="tx1"/>
                </a:solidFill>
                <a:effectLst/>
                <a:latin typeface="+mn-lt"/>
                <a:ea typeface="+mn-ea"/>
                <a:cs typeface="+mn-cs"/>
              </a:rPr>
              <a:t> likewise namechecks the Duke in his memoir of the war</a:t>
            </a:r>
            <a:r>
              <a:rPr lang="en-GB" sz="1200" kern="1200" baseline="0" dirty="0">
                <a:solidFill>
                  <a:schemeClr val="tx1"/>
                </a:solidFill>
                <a:effectLst/>
                <a:latin typeface="+mn-lt"/>
                <a:ea typeface="+mn-ea"/>
                <a:cs typeface="+mn-cs"/>
              </a:rPr>
              <a:t> – the source of Stone’s 2</a:t>
            </a:r>
            <a:r>
              <a:rPr lang="en-GB" sz="1200" kern="1200" baseline="30000" dirty="0">
                <a:solidFill>
                  <a:schemeClr val="tx1"/>
                </a:solidFill>
                <a:effectLst/>
                <a:latin typeface="+mn-lt"/>
                <a:ea typeface="+mn-ea"/>
                <a:cs typeface="+mn-cs"/>
              </a:rPr>
              <a:t>nd</a:t>
            </a:r>
            <a:r>
              <a:rPr lang="en-GB" sz="1200" kern="1200" baseline="0" dirty="0">
                <a:solidFill>
                  <a:schemeClr val="tx1"/>
                </a:solidFill>
                <a:effectLst/>
                <a:latin typeface="+mn-lt"/>
                <a:ea typeface="+mn-ea"/>
                <a:cs typeface="+mn-cs"/>
              </a:rPr>
              <a:t> Vietnam film</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40B5561-F4A8-49F8-AEBE-68675B9814F9}" type="slidenum">
              <a:rPr lang="en-GB" smtClean="0"/>
              <a:t>35</a:t>
            </a:fld>
            <a:endParaRPr lang="en-GB"/>
          </a:p>
        </p:txBody>
      </p:sp>
    </p:spTree>
    <p:extLst>
      <p:ext uri="{BB962C8B-B14F-4D97-AF65-F5344CB8AC3E}">
        <p14:creationId xmlns:p14="http://schemas.microsoft.com/office/powerpoint/2010/main" val="28918644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Like acting in a movie</a:t>
            </a:r>
          </a:p>
        </p:txBody>
      </p:sp>
      <p:sp>
        <p:nvSpPr>
          <p:cNvPr id="4" name="Slide Number Placeholder 3"/>
          <p:cNvSpPr>
            <a:spLocks noGrp="1"/>
          </p:cNvSpPr>
          <p:nvPr>
            <p:ph type="sldNum" sz="quarter" idx="10"/>
          </p:nvPr>
        </p:nvSpPr>
        <p:spPr/>
        <p:txBody>
          <a:bodyPr/>
          <a:lstStyle/>
          <a:p>
            <a:fld id="{C40B5561-F4A8-49F8-AEBE-68675B9814F9}" type="slidenum">
              <a:rPr lang="en-GB" smtClean="0"/>
              <a:t>36</a:t>
            </a:fld>
            <a:endParaRPr lang="en-GB"/>
          </a:p>
        </p:txBody>
      </p:sp>
    </p:spTree>
    <p:extLst>
      <p:ext uri="{BB962C8B-B14F-4D97-AF65-F5344CB8AC3E}">
        <p14:creationId xmlns:p14="http://schemas.microsoft.com/office/powerpoint/2010/main" val="36080357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psychoanalysts have even gone so far as to diagnose a ‘John Wayne Syndrome’ to explain the stoic forbearance of traumatic events experienced wartime combatants – although, unlike PTSD, this is not a condition formally acknowledged by the psychiatric profession.</a:t>
            </a:r>
          </a:p>
          <a:p>
            <a:endParaRPr lang="en-GB" dirty="0"/>
          </a:p>
        </p:txBody>
      </p:sp>
      <p:sp>
        <p:nvSpPr>
          <p:cNvPr id="4" name="Slide Number Placeholder 3"/>
          <p:cNvSpPr>
            <a:spLocks noGrp="1"/>
          </p:cNvSpPr>
          <p:nvPr>
            <p:ph type="sldNum" sz="quarter" idx="10"/>
          </p:nvPr>
        </p:nvSpPr>
        <p:spPr/>
        <p:txBody>
          <a:bodyPr/>
          <a:lstStyle/>
          <a:p>
            <a:fld id="{C40B5561-F4A8-49F8-AEBE-68675B9814F9}" type="slidenum">
              <a:rPr lang="en-GB" smtClean="0"/>
              <a:t>37</a:t>
            </a:fld>
            <a:endParaRPr lang="en-GB"/>
          </a:p>
        </p:txBody>
      </p:sp>
    </p:spTree>
    <p:extLst>
      <p:ext uri="{BB962C8B-B14F-4D97-AF65-F5344CB8AC3E}">
        <p14:creationId xmlns:p14="http://schemas.microsoft.com/office/powerpoint/2010/main" val="125222726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0"/>
              </a:spcAft>
              <a:buFont typeface="Symbol"/>
              <a:buChar char=""/>
            </a:pPr>
            <a:r>
              <a:rPr lang="en-GB" sz="1200" dirty="0">
                <a:effectLst/>
                <a:latin typeface="+mn-lt"/>
                <a:ea typeface="Calibri"/>
                <a:cs typeface="Times New Roman"/>
              </a:rPr>
              <a:t>The ignominy of defeat and the usurping of commonly-held national myths meant that the Vietnam War had a profound impact upon the ways in which Americans were able to conceive their country and its place in the world.</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In this sense, it has been interpreted by numerous historians and other commentators as a traumatic episode in American history.</a:t>
            </a:r>
          </a:p>
          <a:p>
            <a:pPr marL="457200">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The recurrence “trauma” as the precise phrase to categorise the Vietnam War is one freighted with consequence, though. </a:t>
            </a:r>
          </a:p>
          <a:p>
            <a:pPr marL="457200">
              <a:lnSpc>
                <a:spcPct val="150000"/>
              </a:lnSpc>
              <a:spcAft>
                <a:spcPts val="0"/>
              </a:spcAft>
            </a:pPr>
            <a:endParaRPr lang="en-GB" sz="1200" dirty="0">
              <a:effectLst/>
              <a:latin typeface="+mn-lt"/>
              <a:ea typeface="Calibri"/>
              <a:cs typeface="Times New Roman"/>
            </a:endParaRPr>
          </a:p>
          <a:p>
            <a:pPr marL="342900" lvl="0" indent="-342900" algn="just">
              <a:lnSpc>
                <a:spcPct val="150000"/>
              </a:lnSpc>
              <a:spcAft>
                <a:spcPts val="1000"/>
              </a:spcAft>
              <a:buFont typeface="Symbol"/>
              <a:buChar char=""/>
            </a:pPr>
            <a:r>
              <a:rPr lang="en-GB" sz="1200" dirty="0">
                <a:effectLst/>
                <a:latin typeface="+mn-lt"/>
                <a:ea typeface="Calibri"/>
                <a:cs typeface="Times New Roman"/>
              </a:rPr>
              <a:t>It involves the conflation of the very real traumas experienced by veterans with a particularised narrative about the war: it amounts to an assertion of equivalence between the actual physical and psychological traumas inflicted upon the minds and bodies of men and women who served in Vietnam and the perceived impact which the war had on American society, culture and foreign policy</a:t>
            </a:r>
          </a:p>
          <a:p>
            <a:pPr marL="342900" lvl="0" indent="-342900" algn="just">
              <a:lnSpc>
                <a:spcPct val="150000"/>
              </a:lnSpc>
              <a:spcAft>
                <a:spcPts val="1000"/>
              </a:spcAft>
              <a:buFont typeface="Symbol"/>
              <a:buChar char=""/>
            </a:pPr>
            <a:endParaRPr lang="en-GB" sz="1200" dirty="0">
              <a:effectLst/>
              <a:latin typeface="+mn-lt"/>
              <a:ea typeface="Calibri"/>
              <a:cs typeface="Times New Roman"/>
            </a:endParaRPr>
          </a:p>
          <a:p>
            <a:pPr marL="342900" lvl="0" indent="-342900" algn="just">
              <a:lnSpc>
                <a:spcPct val="150000"/>
              </a:lnSpc>
              <a:spcAft>
                <a:spcPts val="1000"/>
              </a:spcAft>
              <a:buFont typeface="Symbol"/>
              <a:buChar char=""/>
            </a:pPr>
            <a:r>
              <a:rPr lang="en-GB" sz="1200" b="1" dirty="0">
                <a:effectLst/>
                <a:latin typeface="+mn-lt"/>
                <a:ea typeface="Calibri"/>
                <a:cs typeface="Times New Roman"/>
              </a:rPr>
              <a:t>EXAMPLE</a:t>
            </a:r>
            <a:r>
              <a:rPr lang="en-GB" sz="1200" b="1" baseline="0" dirty="0">
                <a:effectLst/>
                <a:latin typeface="+mn-lt"/>
                <a:ea typeface="Calibri"/>
                <a:cs typeface="Times New Roman"/>
              </a:rPr>
              <a:t> ON NEXT SLIDE</a:t>
            </a:r>
            <a:endParaRPr lang="en-GB" sz="1200" b="1" dirty="0">
              <a:effectLst/>
              <a:latin typeface="+mn-lt"/>
              <a:ea typeface="Calibri"/>
              <a:cs typeface="Times New Roman"/>
            </a:endParaRPr>
          </a:p>
          <a:p>
            <a:pPr marL="171450" indent="-171450">
              <a:lnSpc>
                <a:spcPct val="150000"/>
              </a:lnSpc>
              <a:spcAft>
                <a:spcPts val="1000"/>
              </a:spcAft>
              <a:buFont typeface="Arial" panose="020B0604020202020204" pitchFamily="34" charset="0"/>
              <a:buChar char="•"/>
            </a:pPr>
            <a:endParaRPr lang="en-GB" sz="1200" kern="1200" dirty="0">
              <a:solidFill>
                <a:schemeClr val="tx1"/>
              </a:solidFill>
              <a:effectLst/>
              <a:latin typeface="+mn-lt"/>
              <a:ea typeface="+mn-ea"/>
              <a:cs typeface="+mn-cs"/>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Such philosophical issues should not, however, detract from the virtually uncontested fact that many veterans experienced acute social as well as psychological difficulties in the post-war period.</a:t>
            </a:r>
            <a:endParaRPr lang="en-GB" sz="1200" dirty="0">
              <a:effectLst/>
              <a:latin typeface="Times New Roman"/>
              <a:ea typeface="Calibri"/>
              <a:cs typeface="Times New Roman"/>
            </a:endParaRPr>
          </a:p>
          <a:p>
            <a:pPr marL="457200" algn="just">
              <a:lnSpc>
                <a:spcPct val="150000"/>
              </a:lnSpc>
              <a:spcAft>
                <a:spcPts val="0"/>
              </a:spcAft>
            </a:pPr>
            <a:r>
              <a:rPr lang="en-GB" sz="1200" dirty="0">
                <a:effectLst/>
                <a:latin typeface="+mn-lt"/>
                <a:ea typeface="Calibri"/>
                <a:cs typeface="Times New Roman"/>
              </a:rPr>
              <a:t> </a:t>
            </a:r>
            <a:endParaRPr lang="en-GB" sz="1200" dirty="0">
              <a:effectLst/>
              <a:latin typeface="Times New Roman"/>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Veterans experienced high levels of unemployment, even if – with the exception of disabled veterans – there is some dispute as to the extent that this was disproportionate in relation to non-combatants of similar social status.</a:t>
            </a:r>
            <a:endParaRPr lang="en-GB" sz="1200" dirty="0">
              <a:effectLst/>
              <a:latin typeface="Times New Roman"/>
              <a:ea typeface="Calibri"/>
              <a:cs typeface="Times New Roman"/>
            </a:endParaRPr>
          </a:p>
          <a:p>
            <a:pPr marL="457200" algn="just">
              <a:lnSpc>
                <a:spcPct val="150000"/>
              </a:lnSpc>
              <a:spcAft>
                <a:spcPts val="0"/>
              </a:spcAft>
            </a:pPr>
            <a:r>
              <a:rPr lang="en-GB" sz="1200" dirty="0">
                <a:effectLst/>
                <a:latin typeface="+mn-lt"/>
                <a:ea typeface="Calibri"/>
                <a:cs typeface="Times New Roman"/>
              </a:rPr>
              <a:t> </a:t>
            </a:r>
            <a:endParaRPr lang="en-GB" sz="1200" dirty="0">
              <a:effectLst/>
              <a:latin typeface="Times New Roman"/>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More definitively, there is statistical evidence to suggest that Vietnam veterans were (and are) disproportionately likely to experience alcohol- and drug-related problems and addictions; to be left homeless; and to be incarcerated for felonies.</a:t>
            </a:r>
          </a:p>
          <a:p>
            <a:pPr marL="342900" lvl="0" indent="-342900" algn="just">
              <a:lnSpc>
                <a:spcPct val="150000"/>
              </a:lnSpc>
              <a:spcAft>
                <a:spcPts val="0"/>
              </a:spcAft>
              <a:buFont typeface="Symbol"/>
              <a:buChar char=""/>
            </a:pP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endParaRPr lang="en-GB" sz="1200" dirty="0">
              <a:effectLst/>
              <a:latin typeface="Times New Roman"/>
              <a:ea typeface="Calibri"/>
              <a:cs typeface="Times New Roman"/>
            </a:endParaRPr>
          </a:p>
          <a:p>
            <a:pPr marL="0" indent="0">
              <a:lnSpc>
                <a:spcPct val="150000"/>
              </a:lnSpc>
              <a:spcAft>
                <a:spcPts val="1000"/>
              </a:spcAft>
              <a:buFont typeface="Arial" panose="020B0604020202020204" pitchFamily="34" charset="0"/>
              <a:buNone/>
            </a:pPr>
            <a:endParaRPr lang="en-GB" sz="1200" dirty="0">
              <a:effectLst/>
              <a:latin typeface="+mn-lt"/>
              <a:ea typeface="Calibri"/>
              <a:cs typeface="Times New Roman"/>
            </a:endParaRP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38</a:t>
            </a:fld>
            <a:endParaRPr lang="en-GB" dirty="0">
              <a:solidFill>
                <a:prstClr val="black"/>
              </a:solidFill>
            </a:endParaRPr>
          </a:p>
        </p:txBody>
      </p:sp>
    </p:spTree>
    <p:extLst>
      <p:ext uri="{BB962C8B-B14F-4D97-AF65-F5344CB8AC3E}">
        <p14:creationId xmlns:p14="http://schemas.microsoft.com/office/powerpoint/2010/main" val="9303946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Reagan’s speech</a:t>
            </a:r>
            <a:r>
              <a:rPr lang="en-GB" baseline="0" dirty="0"/>
              <a:t> another example of why movies matter – or at least </a:t>
            </a:r>
            <a:r>
              <a:rPr lang="en-GB" i="1" baseline="0" dirty="0"/>
              <a:t>mattered</a:t>
            </a:r>
            <a:r>
              <a:rPr lang="en-GB" i="0" baseline="0" dirty="0"/>
              <a:t> – in US history</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1E45C9F-1A9C-4B85-B04D-6D82F98151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224442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1980s culture</a:t>
            </a:r>
          </a:p>
        </p:txBody>
      </p:sp>
      <p:sp>
        <p:nvSpPr>
          <p:cNvPr id="4" name="Slide Number Placeholder 3"/>
          <p:cNvSpPr>
            <a:spLocks noGrp="1"/>
          </p:cNvSpPr>
          <p:nvPr>
            <p:ph type="sldNum" sz="quarter" idx="10"/>
          </p:nvPr>
        </p:nvSpPr>
        <p:spPr/>
        <p:txBody>
          <a:bodyPr/>
          <a:lstStyle/>
          <a:p>
            <a:fld id="{11E45C9F-1A9C-4B85-B04D-6D82F98151E4}" type="slidenum">
              <a:rPr lang="en-GB" smtClean="0"/>
              <a:t>40</a:t>
            </a:fld>
            <a:endParaRPr lang="en-GB" dirty="0"/>
          </a:p>
        </p:txBody>
      </p:sp>
    </p:spTree>
    <p:extLst>
      <p:ext uri="{BB962C8B-B14F-4D97-AF65-F5344CB8AC3E}">
        <p14:creationId xmlns:p14="http://schemas.microsoft.com/office/powerpoint/2010/main" val="205190317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And lest</a:t>
            </a:r>
            <a:r>
              <a:rPr lang="en-US" baseline="0" dirty="0"/>
              <a:t> we forget Reagan was a movie star</a:t>
            </a:r>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41</a:t>
            </a:fld>
            <a:endParaRPr lang="en-US"/>
          </a:p>
        </p:txBody>
      </p:sp>
    </p:spTree>
    <p:extLst>
      <p:ext uri="{BB962C8B-B14F-4D97-AF65-F5344CB8AC3E}">
        <p14:creationId xmlns:p14="http://schemas.microsoft.com/office/powerpoint/2010/main" val="20557205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Okay</a:t>
            </a:r>
            <a:r>
              <a:rPr lang="en-GB" baseline="0" dirty="0"/>
              <a:t> so hopefully we can all appreciate the importance of Vietnam Wars in American memory and history</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But what about the films </a:t>
            </a:r>
            <a:r>
              <a:rPr lang="en-GB" i="1" baseline="0" dirty="0"/>
              <a:t>as history</a:t>
            </a:r>
            <a:r>
              <a:rPr lang="en-GB" i="0" baseline="0" dirty="0"/>
              <a:t>.</a:t>
            </a:r>
          </a:p>
          <a:p>
            <a:pPr marL="171450" indent="-171450">
              <a:buFont typeface="Arial" panose="020B0604020202020204" pitchFamily="34" charset="0"/>
              <a:buChar char="•"/>
            </a:pPr>
            <a:endParaRPr lang="en-GB" i="0" baseline="0" dirty="0"/>
          </a:p>
          <a:p>
            <a:pPr marL="171450" indent="-171450">
              <a:buFont typeface="Arial" panose="020B0604020202020204" pitchFamily="34" charset="0"/>
              <a:buChar char="•"/>
            </a:pPr>
            <a:r>
              <a:rPr lang="en-GB" i="0" baseline="0" dirty="0"/>
              <a:t>That’s what we’ll turn our attention to next.</a:t>
            </a:r>
            <a:endParaRPr lang="en-GB" dirty="0"/>
          </a:p>
        </p:txBody>
      </p:sp>
      <p:sp>
        <p:nvSpPr>
          <p:cNvPr id="4" name="Slide Number Placeholder 3"/>
          <p:cNvSpPr>
            <a:spLocks noGrp="1"/>
          </p:cNvSpPr>
          <p:nvPr>
            <p:ph type="sldNum" sz="quarter" idx="10"/>
          </p:nvPr>
        </p:nvSpPr>
        <p:spPr/>
        <p:txBody>
          <a:bodyPr/>
          <a:lstStyle/>
          <a:p>
            <a:fld id="{C40B5561-F4A8-49F8-AEBE-68675B9814F9}" type="slidenum">
              <a:rPr lang="en-GB" smtClean="0"/>
              <a:t>42</a:t>
            </a:fld>
            <a:endParaRPr lang="en-GB"/>
          </a:p>
        </p:txBody>
      </p:sp>
    </p:spTree>
    <p:extLst>
      <p:ext uri="{BB962C8B-B14F-4D97-AF65-F5344CB8AC3E}">
        <p14:creationId xmlns:p14="http://schemas.microsoft.com/office/powerpoint/2010/main" val="188801533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43</a:t>
            </a:fld>
            <a:endParaRPr lang="en-GB"/>
          </a:p>
        </p:txBody>
      </p:sp>
    </p:spTree>
    <p:extLst>
      <p:ext uri="{BB962C8B-B14F-4D97-AF65-F5344CB8AC3E}">
        <p14:creationId xmlns:p14="http://schemas.microsoft.com/office/powerpoint/2010/main" val="29784146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44</a:t>
            </a:fld>
            <a:endParaRPr lang="en-GB"/>
          </a:p>
        </p:txBody>
      </p:sp>
    </p:spTree>
    <p:extLst>
      <p:ext uri="{BB962C8B-B14F-4D97-AF65-F5344CB8AC3E}">
        <p14:creationId xmlns:p14="http://schemas.microsoft.com/office/powerpoint/2010/main" val="315094600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45</a:t>
            </a:fld>
            <a:endParaRPr lang="en-GB"/>
          </a:p>
        </p:txBody>
      </p:sp>
    </p:spTree>
    <p:extLst>
      <p:ext uri="{BB962C8B-B14F-4D97-AF65-F5344CB8AC3E}">
        <p14:creationId xmlns:p14="http://schemas.microsoft.com/office/powerpoint/2010/main" val="292327793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46</a:t>
            </a:fld>
            <a:endParaRPr lang="en-GB"/>
          </a:p>
        </p:txBody>
      </p:sp>
    </p:spTree>
    <p:extLst>
      <p:ext uri="{BB962C8B-B14F-4D97-AF65-F5344CB8AC3E}">
        <p14:creationId xmlns:p14="http://schemas.microsoft.com/office/powerpoint/2010/main" val="148100926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47</a:t>
            </a:fld>
            <a:endParaRPr lang="en-GB"/>
          </a:p>
        </p:txBody>
      </p:sp>
    </p:spTree>
    <p:extLst>
      <p:ext uri="{BB962C8B-B14F-4D97-AF65-F5344CB8AC3E}">
        <p14:creationId xmlns:p14="http://schemas.microsoft.com/office/powerpoint/2010/main" val="290989081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48</a:t>
            </a:fld>
            <a:endParaRPr lang="en-GB"/>
          </a:p>
        </p:txBody>
      </p:sp>
    </p:spTree>
    <p:extLst>
      <p:ext uri="{BB962C8B-B14F-4D97-AF65-F5344CB8AC3E}">
        <p14:creationId xmlns:p14="http://schemas.microsoft.com/office/powerpoint/2010/main" val="408335567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0B5561-F4A8-49F8-AEBE-68675B9814F9}" type="slidenum">
              <a:rPr lang="en-GB" smtClean="0"/>
              <a:t>49</a:t>
            </a:fld>
            <a:endParaRPr lang="en-GB"/>
          </a:p>
        </p:txBody>
      </p:sp>
    </p:spTree>
    <p:extLst>
      <p:ext uri="{BB962C8B-B14F-4D97-AF65-F5344CB8AC3E}">
        <p14:creationId xmlns:p14="http://schemas.microsoft.com/office/powerpoint/2010/main" val="357987892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50</a:t>
            </a:fld>
            <a:endParaRPr lang="en-GB"/>
          </a:p>
        </p:txBody>
      </p:sp>
    </p:spTree>
    <p:extLst>
      <p:ext uri="{BB962C8B-B14F-4D97-AF65-F5344CB8AC3E}">
        <p14:creationId xmlns:p14="http://schemas.microsoft.com/office/powerpoint/2010/main" val="27117303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Studied</a:t>
            </a:r>
            <a:r>
              <a:rPr lang="en-GB" baseline="0" dirty="0"/>
              <a:t> </a:t>
            </a:r>
            <a:endParaRPr lang="en-GB" dirty="0"/>
          </a:p>
        </p:txBody>
      </p:sp>
      <p:sp>
        <p:nvSpPr>
          <p:cNvPr id="4" name="Slide Number Placeholder 3"/>
          <p:cNvSpPr>
            <a:spLocks noGrp="1"/>
          </p:cNvSpPr>
          <p:nvPr>
            <p:ph type="sldNum" sz="quarter" idx="10"/>
          </p:nvPr>
        </p:nvSpPr>
        <p:spPr/>
        <p:txBody>
          <a:bodyPr/>
          <a:lstStyle/>
          <a:p>
            <a:fld id="{C40B5561-F4A8-49F8-AEBE-68675B9814F9}" type="slidenum">
              <a:rPr lang="en-GB" smtClean="0"/>
              <a:t>51</a:t>
            </a:fld>
            <a:endParaRPr lang="en-GB"/>
          </a:p>
        </p:txBody>
      </p:sp>
    </p:spTree>
    <p:extLst>
      <p:ext uri="{BB962C8B-B14F-4D97-AF65-F5344CB8AC3E}">
        <p14:creationId xmlns:p14="http://schemas.microsoft.com/office/powerpoint/2010/main" val="301493564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52</a:t>
            </a:fld>
            <a:endParaRPr lang="en-GB"/>
          </a:p>
        </p:txBody>
      </p:sp>
    </p:spTree>
    <p:extLst>
      <p:ext uri="{BB962C8B-B14F-4D97-AF65-F5344CB8AC3E}">
        <p14:creationId xmlns:p14="http://schemas.microsoft.com/office/powerpoint/2010/main" val="277010152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53</a:t>
            </a:fld>
            <a:endParaRPr lang="en-GB"/>
          </a:p>
        </p:txBody>
      </p:sp>
    </p:spTree>
    <p:extLst>
      <p:ext uri="{BB962C8B-B14F-4D97-AF65-F5344CB8AC3E}">
        <p14:creationId xmlns:p14="http://schemas.microsoft.com/office/powerpoint/2010/main" val="174777414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1976’s </a:t>
            </a:r>
            <a:r>
              <a:rPr lang="en-GB" sz="1200" i="1" kern="1200" dirty="0">
                <a:solidFill>
                  <a:schemeClr val="tx1"/>
                </a:solidFill>
                <a:effectLst/>
                <a:latin typeface="+mn-lt"/>
                <a:ea typeface="+mn-ea"/>
                <a:cs typeface="+mn-cs"/>
              </a:rPr>
              <a:t>Taxi Driver</a:t>
            </a:r>
            <a:r>
              <a:rPr lang="en-GB" sz="1200" kern="1200" dirty="0">
                <a:solidFill>
                  <a:schemeClr val="tx1"/>
                </a:solidFill>
                <a:effectLst/>
                <a:latin typeface="+mn-lt"/>
                <a:ea typeface="+mn-ea"/>
                <a:cs typeface="+mn-cs"/>
              </a:rPr>
              <a:t>, again plays on popular connotations associated with Vietnam veterans.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it, De </a:t>
            </a:r>
            <a:r>
              <a:rPr lang="en-GB" sz="1200" kern="1200" dirty="0" err="1">
                <a:solidFill>
                  <a:schemeClr val="tx1"/>
                </a:solidFill>
                <a:effectLst/>
                <a:latin typeface="+mn-lt"/>
                <a:ea typeface="+mn-ea"/>
                <a:cs typeface="+mn-cs"/>
              </a:rPr>
              <a:t>Niro</a:t>
            </a:r>
            <a:r>
              <a:rPr lang="en-GB" sz="1200" kern="1200" dirty="0">
                <a:solidFill>
                  <a:schemeClr val="tx1"/>
                </a:solidFill>
                <a:effectLst/>
                <a:latin typeface="+mn-lt"/>
                <a:ea typeface="+mn-ea"/>
                <a:cs typeface="+mn-cs"/>
              </a:rPr>
              <a:t> plays Travis </a:t>
            </a:r>
            <a:r>
              <a:rPr lang="en-GB" sz="1200" kern="1200" dirty="0" err="1">
                <a:solidFill>
                  <a:schemeClr val="tx1"/>
                </a:solidFill>
                <a:effectLst/>
                <a:latin typeface="+mn-lt"/>
                <a:ea typeface="+mn-ea"/>
                <a:cs typeface="+mn-cs"/>
              </a:rPr>
              <a:t>Bickle</a:t>
            </a:r>
            <a:r>
              <a:rPr lang="en-GB" sz="1200" kern="1200" dirty="0">
                <a:solidFill>
                  <a:schemeClr val="tx1"/>
                </a:solidFill>
                <a:effectLst/>
                <a:latin typeface="+mn-lt"/>
                <a:ea typeface="+mn-ea"/>
                <a:cs typeface="+mn-cs"/>
              </a:rPr>
              <a:t>, the film’s eponymous New York cabbie, who early in the action is revealed to have had a tour of duty in Vietnam.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POSSIBLE</a:t>
            </a:r>
            <a:r>
              <a:rPr lang="en-GB" sz="1200" kern="1200" baseline="0" dirty="0">
                <a:solidFill>
                  <a:schemeClr val="tx1"/>
                </a:solidFill>
                <a:effectLst/>
                <a:latin typeface="+mn-lt"/>
                <a:ea typeface="+mn-ea"/>
                <a:cs typeface="+mn-cs"/>
              </a:rPr>
              <a:t> INFLUENCE OF STONE?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While not critical to the plot, </a:t>
            </a:r>
            <a:r>
              <a:rPr lang="en-GB" sz="1200" kern="1200" dirty="0" err="1">
                <a:solidFill>
                  <a:schemeClr val="tx1"/>
                </a:solidFill>
                <a:effectLst/>
                <a:latin typeface="+mn-lt"/>
                <a:ea typeface="+mn-ea"/>
                <a:cs typeface="+mn-cs"/>
              </a:rPr>
              <a:t>Bickle’s</a:t>
            </a:r>
            <a:r>
              <a:rPr lang="en-GB" sz="1200" kern="1200" dirty="0">
                <a:solidFill>
                  <a:schemeClr val="tx1"/>
                </a:solidFill>
                <a:effectLst/>
                <a:latin typeface="+mn-lt"/>
                <a:ea typeface="+mn-ea"/>
                <a:cs typeface="+mn-cs"/>
              </a:rPr>
              <a:t> status as a Vietnam veteran enhances some of the film’s central themes in significant ways: the screenwriter Paul </a:t>
            </a:r>
            <a:r>
              <a:rPr lang="en-GB" sz="1200" kern="1200" dirty="0" err="1">
                <a:solidFill>
                  <a:schemeClr val="tx1"/>
                </a:solidFill>
                <a:effectLst/>
                <a:latin typeface="+mn-lt"/>
                <a:ea typeface="+mn-ea"/>
                <a:cs typeface="+mn-cs"/>
              </a:rPr>
              <a:t>Shrader</a:t>
            </a:r>
            <a:r>
              <a:rPr lang="en-GB" sz="1200" kern="1200" dirty="0">
                <a:solidFill>
                  <a:schemeClr val="tx1"/>
                </a:solidFill>
                <a:effectLst/>
                <a:latin typeface="+mn-lt"/>
                <a:ea typeface="+mn-ea"/>
                <a:cs typeface="+mn-cs"/>
              </a:rPr>
              <a:t> regarded the well-publicised problems of returning servicemen to be a good fit for what is at root a story of urban isolation, existential angst and political disillusionment.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Moreover, various </a:t>
            </a:r>
            <a:r>
              <a:rPr lang="en-GB" sz="1200" kern="1200" dirty="0" err="1">
                <a:solidFill>
                  <a:schemeClr val="tx1"/>
                </a:solidFill>
                <a:effectLst/>
                <a:latin typeface="+mn-lt"/>
                <a:ea typeface="+mn-ea"/>
                <a:cs typeface="+mn-cs"/>
              </a:rPr>
              <a:t>Bickle</a:t>
            </a:r>
            <a:r>
              <a:rPr lang="en-GB" sz="1200" kern="1200" dirty="0">
                <a:solidFill>
                  <a:schemeClr val="tx1"/>
                </a:solidFill>
                <a:effectLst/>
                <a:latin typeface="+mn-lt"/>
                <a:ea typeface="+mn-ea"/>
                <a:cs typeface="+mn-cs"/>
              </a:rPr>
              <a:t> character traits relate were derived from cast and crew having spoken to members of the military.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addition to his trademark army-supply jacket, late in the film Travis sports a Mohawk haircut – a detail the director Martin Scorsese based on an account provided by his friend Victor </a:t>
            </a:r>
            <a:r>
              <a:rPr lang="en-GB" sz="1200" kern="1200" dirty="0" err="1">
                <a:solidFill>
                  <a:schemeClr val="tx1"/>
                </a:solidFill>
                <a:effectLst/>
                <a:latin typeface="+mn-lt"/>
                <a:ea typeface="+mn-ea"/>
                <a:cs typeface="+mn-cs"/>
              </a:rPr>
              <a:t>Magnotta</a:t>
            </a:r>
            <a:r>
              <a:rPr lang="en-GB" sz="1200" kern="1200" dirty="0">
                <a:solidFill>
                  <a:schemeClr val="tx1"/>
                </a:solidFill>
                <a:effectLst/>
                <a:latin typeface="+mn-lt"/>
                <a:ea typeface="+mn-ea"/>
                <a:cs typeface="+mn-cs"/>
              </a:rPr>
              <a:t>, a Vietnam veteran who has a minor role in the film, who recalled soldiers shearing their heads in this fashion prior to going on combat missions in the jungle.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Similarly, De </a:t>
            </a:r>
            <a:r>
              <a:rPr lang="en-GB" sz="1200" kern="1200" dirty="0" err="1">
                <a:solidFill>
                  <a:schemeClr val="tx1"/>
                </a:solidFill>
                <a:effectLst/>
                <a:latin typeface="+mn-lt"/>
                <a:ea typeface="+mn-ea"/>
                <a:cs typeface="+mn-cs"/>
              </a:rPr>
              <a:t>Niro’s</a:t>
            </a:r>
            <a:r>
              <a:rPr lang="en-GB" sz="1200" kern="1200" dirty="0">
                <a:solidFill>
                  <a:schemeClr val="tx1"/>
                </a:solidFill>
                <a:effectLst/>
                <a:latin typeface="+mn-lt"/>
                <a:ea typeface="+mn-ea"/>
                <a:cs typeface="+mn-cs"/>
              </a:rPr>
              <a:t> schooling in method acting led to him preparing for his role by spending time at US military base in Italy, tape recording GIs stationed there in order to help him ape their mannerisms and behaviour on-screen.</a:t>
            </a:r>
          </a:p>
          <a:p>
            <a:pPr lvl="0"/>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54</a:t>
            </a:fld>
            <a:endParaRPr lang="en-GB" dirty="0">
              <a:solidFill>
                <a:prstClr val="black"/>
              </a:solidFill>
            </a:endParaRPr>
          </a:p>
        </p:txBody>
      </p:sp>
    </p:spTree>
    <p:extLst>
      <p:ext uri="{BB962C8B-B14F-4D97-AF65-F5344CB8AC3E}">
        <p14:creationId xmlns:p14="http://schemas.microsoft.com/office/powerpoint/2010/main" val="437125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cs typeface="Calibri"/>
              </a:rPr>
              <a:t>A lesser film but Stone's collaborator Brian Da Palma also made a Vietnam film</a:t>
            </a:r>
          </a:p>
        </p:txBody>
      </p:sp>
      <p:sp>
        <p:nvSpPr>
          <p:cNvPr id="4" name="Slide Number Placeholder 3"/>
          <p:cNvSpPr>
            <a:spLocks noGrp="1"/>
          </p:cNvSpPr>
          <p:nvPr>
            <p:ph type="sldNum" sz="quarter" idx="5"/>
          </p:nvPr>
        </p:nvSpPr>
        <p:spPr/>
        <p:txBody>
          <a:bodyPr/>
          <a:lstStyle/>
          <a:p>
            <a:fld id="{C40B5561-F4A8-49F8-AEBE-68675B9814F9}" type="slidenum">
              <a:rPr lang="en-GB" smtClean="0"/>
              <a:t>55</a:t>
            </a:fld>
            <a:endParaRPr lang="en-GB"/>
          </a:p>
        </p:txBody>
      </p:sp>
    </p:spTree>
    <p:extLst>
      <p:ext uri="{BB962C8B-B14F-4D97-AF65-F5344CB8AC3E}">
        <p14:creationId xmlns:p14="http://schemas.microsoft.com/office/powerpoint/2010/main" val="323442430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56</a:t>
            </a:fld>
            <a:endParaRPr lang="en-GB"/>
          </a:p>
        </p:txBody>
      </p:sp>
    </p:spTree>
    <p:extLst>
      <p:ext uri="{BB962C8B-B14F-4D97-AF65-F5344CB8AC3E}">
        <p14:creationId xmlns:p14="http://schemas.microsoft.com/office/powerpoint/2010/main" val="305860662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57</a:t>
            </a:fld>
            <a:endParaRPr lang="en-GB" dirty="0"/>
          </a:p>
        </p:txBody>
      </p:sp>
    </p:spTree>
    <p:extLst>
      <p:ext uri="{BB962C8B-B14F-4D97-AF65-F5344CB8AC3E}">
        <p14:creationId xmlns:p14="http://schemas.microsoft.com/office/powerpoint/2010/main" val="47509654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58</a:t>
            </a:fld>
            <a:endParaRPr lang="en-GB" dirty="0"/>
          </a:p>
        </p:txBody>
      </p:sp>
    </p:spTree>
    <p:extLst>
      <p:ext uri="{BB962C8B-B14F-4D97-AF65-F5344CB8AC3E}">
        <p14:creationId xmlns:p14="http://schemas.microsoft.com/office/powerpoint/2010/main" val="325485073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59</a:t>
            </a:fld>
            <a:endParaRPr lang="en-GB" dirty="0"/>
          </a:p>
        </p:txBody>
      </p:sp>
    </p:spTree>
    <p:extLst>
      <p:ext uri="{BB962C8B-B14F-4D97-AF65-F5344CB8AC3E}">
        <p14:creationId xmlns:p14="http://schemas.microsoft.com/office/powerpoint/2010/main" val="129417240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60</a:t>
            </a:fld>
            <a:endParaRPr lang="en-GB"/>
          </a:p>
        </p:txBody>
      </p:sp>
    </p:spTree>
    <p:extLst>
      <p:ext uri="{BB962C8B-B14F-4D97-AF65-F5344CB8AC3E}">
        <p14:creationId xmlns:p14="http://schemas.microsoft.com/office/powerpoint/2010/main" val="16469584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DB12E-8458-45D4-8D92-F9ECFDEF57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0F41D10-6A67-43BE-960C-CE3D47E900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46AB10-A9DE-4FBB-8437-E6C081A6F6C4}"/>
              </a:ext>
            </a:extLst>
          </p:cNvPr>
          <p:cNvSpPr>
            <a:spLocks noGrp="1"/>
          </p:cNvSpPr>
          <p:nvPr>
            <p:ph type="dt" sz="half" idx="10"/>
          </p:nvPr>
        </p:nvSpPr>
        <p:spPr/>
        <p:txBody>
          <a:bodyPr/>
          <a:lstStyle/>
          <a:p>
            <a:fld id="{6E75A090-B44E-4EF3-AE7D-262F0F67EEB6}" type="datetimeFigureOut">
              <a:rPr lang="en-GB" smtClean="0"/>
              <a:t>13/10/2021</a:t>
            </a:fld>
            <a:endParaRPr lang="en-GB"/>
          </a:p>
        </p:txBody>
      </p:sp>
      <p:sp>
        <p:nvSpPr>
          <p:cNvPr id="5" name="Footer Placeholder 4">
            <a:extLst>
              <a:ext uri="{FF2B5EF4-FFF2-40B4-BE49-F238E27FC236}">
                <a16:creationId xmlns:a16="http://schemas.microsoft.com/office/drawing/2014/main" id="{33D46EB8-1F79-4718-952B-2BAE1421E2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853EE7-095E-42D6-BB62-C9ABF60FBE47}"/>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089512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D6DF-2623-4AF8-BDF5-99C88CBF48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583E5F-9F2E-4326-97AE-9E52A7DB3D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9E1FB5-E5A5-4882-8412-E9B590CC4372}"/>
              </a:ext>
            </a:extLst>
          </p:cNvPr>
          <p:cNvSpPr>
            <a:spLocks noGrp="1"/>
          </p:cNvSpPr>
          <p:nvPr>
            <p:ph type="dt" sz="half" idx="10"/>
          </p:nvPr>
        </p:nvSpPr>
        <p:spPr/>
        <p:txBody>
          <a:bodyPr/>
          <a:lstStyle/>
          <a:p>
            <a:fld id="{6E75A090-B44E-4EF3-AE7D-262F0F67EEB6}" type="datetimeFigureOut">
              <a:rPr lang="en-GB" smtClean="0"/>
              <a:t>13/10/2021</a:t>
            </a:fld>
            <a:endParaRPr lang="en-GB"/>
          </a:p>
        </p:txBody>
      </p:sp>
      <p:sp>
        <p:nvSpPr>
          <p:cNvPr id="5" name="Footer Placeholder 4">
            <a:extLst>
              <a:ext uri="{FF2B5EF4-FFF2-40B4-BE49-F238E27FC236}">
                <a16:creationId xmlns:a16="http://schemas.microsoft.com/office/drawing/2014/main" id="{E47B35FB-005B-4802-BC6F-AB04B9852C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DCC62D-9EEF-402E-9DBB-FCD2C856F8F5}"/>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851609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D32BC-6011-4A55-89D9-A6393FAA07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FE4005-907B-41B5-9887-30EDB9EF6B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6E3DB5-25E0-4050-9E4C-8181F6848BE9}"/>
              </a:ext>
            </a:extLst>
          </p:cNvPr>
          <p:cNvSpPr>
            <a:spLocks noGrp="1"/>
          </p:cNvSpPr>
          <p:nvPr>
            <p:ph type="dt" sz="half" idx="10"/>
          </p:nvPr>
        </p:nvSpPr>
        <p:spPr/>
        <p:txBody>
          <a:bodyPr/>
          <a:lstStyle/>
          <a:p>
            <a:fld id="{6E75A090-B44E-4EF3-AE7D-262F0F67EEB6}" type="datetimeFigureOut">
              <a:rPr lang="en-GB" smtClean="0"/>
              <a:t>13/10/2021</a:t>
            </a:fld>
            <a:endParaRPr lang="en-GB"/>
          </a:p>
        </p:txBody>
      </p:sp>
      <p:sp>
        <p:nvSpPr>
          <p:cNvPr id="5" name="Footer Placeholder 4">
            <a:extLst>
              <a:ext uri="{FF2B5EF4-FFF2-40B4-BE49-F238E27FC236}">
                <a16:creationId xmlns:a16="http://schemas.microsoft.com/office/drawing/2014/main" id="{34A5316E-3040-4509-B2AD-72B57FA68B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D4981D-1317-4EA2-BF72-4BE601E204BE}"/>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74698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A2ACC-4DD1-405A-9034-309BF3E500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41BF60-979C-4CB7-8199-20441B1173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6B2FB4-B1A8-4944-B356-E14F4D096E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04A660-DD69-4D7A-8D82-E5FD6FBEFE12}"/>
              </a:ext>
            </a:extLst>
          </p:cNvPr>
          <p:cNvSpPr>
            <a:spLocks noGrp="1"/>
          </p:cNvSpPr>
          <p:nvPr>
            <p:ph type="dt" sz="half" idx="10"/>
          </p:nvPr>
        </p:nvSpPr>
        <p:spPr/>
        <p:txBody>
          <a:bodyPr/>
          <a:lstStyle/>
          <a:p>
            <a:fld id="{6E75A090-B44E-4EF3-AE7D-262F0F67EEB6}" type="datetimeFigureOut">
              <a:rPr lang="en-GB" smtClean="0"/>
              <a:t>13/10/2021</a:t>
            </a:fld>
            <a:endParaRPr lang="en-GB"/>
          </a:p>
        </p:txBody>
      </p:sp>
      <p:sp>
        <p:nvSpPr>
          <p:cNvPr id="6" name="Footer Placeholder 5">
            <a:extLst>
              <a:ext uri="{FF2B5EF4-FFF2-40B4-BE49-F238E27FC236}">
                <a16:creationId xmlns:a16="http://schemas.microsoft.com/office/drawing/2014/main" id="{F9DD6B06-7762-44CF-8DD5-A28B4E15FE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8EE60D-9BF1-4439-9E7D-F5F6070C25C7}"/>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431981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D469F-C156-451F-8CB4-46E4028DF2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EA4F5D-BE0B-430B-A231-299DB3B3A8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DA2DD0-F106-42C7-95CF-87313C2DF6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F9D815-EEE2-4CCA-835F-2A48BC9F3E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011002-235E-4990-BF91-0FCE88ABDA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A723FB-51E5-45DE-B264-A8B28C09BDE2}"/>
              </a:ext>
            </a:extLst>
          </p:cNvPr>
          <p:cNvSpPr>
            <a:spLocks noGrp="1"/>
          </p:cNvSpPr>
          <p:nvPr>
            <p:ph type="dt" sz="half" idx="10"/>
          </p:nvPr>
        </p:nvSpPr>
        <p:spPr/>
        <p:txBody>
          <a:bodyPr/>
          <a:lstStyle/>
          <a:p>
            <a:fld id="{6E75A090-B44E-4EF3-AE7D-262F0F67EEB6}" type="datetimeFigureOut">
              <a:rPr lang="en-GB" smtClean="0"/>
              <a:t>13/10/2021</a:t>
            </a:fld>
            <a:endParaRPr lang="en-GB"/>
          </a:p>
        </p:txBody>
      </p:sp>
      <p:sp>
        <p:nvSpPr>
          <p:cNvPr id="8" name="Footer Placeholder 7">
            <a:extLst>
              <a:ext uri="{FF2B5EF4-FFF2-40B4-BE49-F238E27FC236}">
                <a16:creationId xmlns:a16="http://schemas.microsoft.com/office/drawing/2014/main" id="{ED173CCF-E61C-4ABF-A5AE-5FB7277AE0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F522B4-6797-401C-94DE-06E42F6C0C75}"/>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885574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F71D3-AE1F-47F5-A9E1-E054685920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1D8773-1638-4ECC-B467-AA3BEFD4B2D2}"/>
              </a:ext>
            </a:extLst>
          </p:cNvPr>
          <p:cNvSpPr>
            <a:spLocks noGrp="1"/>
          </p:cNvSpPr>
          <p:nvPr>
            <p:ph type="dt" sz="half" idx="10"/>
          </p:nvPr>
        </p:nvSpPr>
        <p:spPr/>
        <p:txBody>
          <a:bodyPr/>
          <a:lstStyle/>
          <a:p>
            <a:fld id="{6E75A090-B44E-4EF3-AE7D-262F0F67EEB6}" type="datetimeFigureOut">
              <a:rPr lang="en-GB" smtClean="0"/>
              <a:t>13/10/2021</a:t>
            </a:fld>
            <a:endParaRPr lang="en-GB"/>
          </a:p>
        </p:txBody>
      </p:sp>
      <p:sp>
        <p:nvSpPr>
          <p:cNvPr id="4" name="Footer Placeholder 3">
            <a:extLst>
              <a:ext uri="{FF2B5EF4-FFF2-40B4-BE49-F238E27FC236}">
                <a16:creationId xmlns:a16="http://schemas.microsoft.com/office/drawing/2014/main" id="{1749FFD6-9A23-458A-9517-D77E21B2B0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5F6A86-1BFB-450C-8941-DC2119D2FAB2}"/>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966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F8ECFB-15C0-490E-BA2B-02C81256A18F}"/>
              </a:ext>
            </a:extLst>
          </p:cNvPr>
          <p:cNvSpPr>
            <a:spLocks noGrp="1"/>
          </p:cNvSpPr>
          <p:nvPr>
            <p:ph type="dt" sz="half" idx="10"/>
          </p:nvPr>
        </p:nvSpPr>
        <p:spPr/>
        <p:txBody>
          <a:bodyPr/>
          <a:lstStyle/>
          <a:p>
            <a:fld id="{6E75A090-B44E-4EF3-AE7D-262F0F67EEB6}" type="datetimeFigureOut">
              <a:rPr lang="en-GB" smtClean="0"/>
              <a:t>13/10/2021</a:t>
            </a:fld>
            <a:endParaRPr lang="en-GB"/>
          </a:p>
        </p:txBody>
      </p:sp>
      <p:sp>
        <p:nvSpPr>
          <p:cNvPr id="3" name="Footer Placeholder 2">
            <a:extLst>
              <a:ext uri="{FF2B5EF4-FFF2-40B4-BE49-F238E27FC236}">
                <a16:creationId xmlns:a16="http://schemas.microsoft.com/office/drawing/2014/main" id="{D9833D71-8DD4-49C6-8EBF-706284905B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8F8AAE-230F-483D-8523-5FDFD65E7514}"/>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616711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7E655-AD74-47EB-A3C2-E589268EE9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6A3A68-85AD-47F1-8590-96CF7118C3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F66096-93E8-453D-8142-B81590E3B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D2D930-8C66-4FE2-B85E-1D17BA784528}"/>
              </a:ext>
            </a:extLst>
          </p:cNvPr>
          <p:cNvSpPr>
            <a:spLocks noGrp="1"/>
          </p:cNvSpPr>
          <p:nvPr>
            <p:ph type="dt" sz="half" idx="10"/>
          </p:nvPr>
        </p:nvSpPr>
        <p:spPr/>
        <p:txBody>
          <a:bodyPr/>
          <a:lstStyle/>
          <a:p>
            <a:fld id="{6E75A090-B44E-4EF3-AE7D-262F0F67EEB6}" type="datetimeFigureOut">
              <a:rPr lang="en-GB" smtClean="0"/>
              <a:t>13/10/2021</a:t>
            </a:fld>
            <a:endParaRPr lang="en-GB"/>
          </a:p>
        </p:txBody>
      </p:sp>
      <p:sp>
        <p:nvSpPr>
          <p:cNvPr id="6" name="Footer Placeholder 5">
            <a:extLst>
              <a:ext uri="{FF2B5EF4-FFF2-40B4-BE49-F238E27FC236}">
                <a16:creationId xmlns:a16="http://schemas.microsoft.com/office/drawing/2014/main" id="{242A0838-4104-45AF-AEB6-964027BB8F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320607-213C-4AE7-B8EE-8D65F8E46210}"/>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936214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33E9-836C-43F2-ADD5-390C46EAEB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8838FF-FF79-490E-B4EF-ADDCB605BE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604C2B-6874-4708-BE10-BCB05D4B38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D5F5FA-349F-4561-9716-24C5193A4EE1}"/>
              </a:ext>
            </a:extLst>
          </p:cNvPr>
          <p:cNvSpPr>
            <a:spLocks noGrp="1"/>
          </p:cNvSpPr>
          <p:nvPr>
            <p:ph type="dt" sz="half" idx="10"/>
          </p:nvPr>
        </p:nvSpPr>
        <p:spPr/>
        <p:txBody>
          <a:bodyPr/>
          <a:lstStyle/>
          <a:p>
            <a:fld id="{6E75A090-B44E-4EF3-AE7D-262F0F67EEB6}" type="datetimeFigureOut">
              <a:rPr lang="en-GB" smtClean="0"/>
              <a:t>13/10/2021</a:t>
            </a:fld>
            <a:endParaRPr lang="en-GB"/>
          </a:p>
        </p:txBody>
      </p:sp>
      <p:sp>
        <p:nvSpPr>
          <p:cNvPr id="6" name="Footer Placeholder 5">
            <a:extLst>
              <a:ext uri="{FF2B5EF4-FFF2-40B4-BE49-F238E27FC236}">
                <a16:creationId xmlns:a16="http://schemas.microsoft.com/office/drawing/2014/main" id="{410B1DD0-7769-4CBB-B773-15B5429D42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DAE10-5C2A-4375-9C9B-7574B594EFB6}"/>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375357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6E594-E3A7-4910-A0EC-845CF3761B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739F30-9256-4814-98D5-4B0C113E7D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DDCFE-9A29-499B-8F30-91DE3714813B}"/>
              </a:ext>
            </a:extLst>
          </p:cNvPr>
          <p:cNvSpPr>
            <a:spLocks noGrp="1"/>
          </p:cNvSpPr>
          <p:nvPr>
            <p:ph type="dt" sz="half" idx="10"/>
          </p:nvPr>
        </p:nvSpPr>
        <p:spPr/>
        <p:txBody>
          <a:bodyPr/>
          <a:lstStyle/>
          <a:p>
            <a:fld id="{6E75A090-B44E-4EF3-AE7D-262F0F67EEB6}" type="datetimeFigureOut">
              <a:rPr lang="en-GB" smtClean="0"/>
              <a:t>13/10/2021</a:t>
            </a:fld>
            <a:endParaRPr lang="en-GB"/>
          </a:p>
        </p:txBody>
      </p:sp>
      <p:sp>
        <p:nvSpPr>
          <p:cNvPr id="5" name="Footer Placeholder 4">
            <a:extLst>
              <a:ext uri="{FF2B5EF4-FFF2-40B4-BE49-F238E27FC236}">
                <a16:creationId xmlns:a16="http://schemas.microsoft.com/office/drawing/2014/main" id="{CD8D3747-91AD-47C3-B826-12EBFBECC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FC4748-51A8-41CE-84EE-B23AD2C5DBD6}"/>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302517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E24B0D-F51F-4748-ABA6-CD6506151D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7C401D-ADE0-49BC-BED1-A325BA3FF3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7DE404-3C0B-4191-9BDD-7447B0601A68}"/>
              </a:ext>
            </a:extLst>
          </p:cNvPr>
          <p:cNvSpPr>
            <a:spLocks noGrp="1"/>
          </p:cNvSpPr>
          <p:nvPr>
            <p:ph type="dt" sz="half" idx="10"/>
          </p:nvPr>
        </p:nvSpPr>
        <p:spPr/>
        <p:txBody>
          <a:bodyPr/>
          <a:lstStyle/>
          <a:p>
            <a:fld id="{6E75A090-B44E-4EF3-AE7D-262F0F67EEB6}" type="datetimeFigureOut">
              <a:rPr lang="en-GB" smtClean="0"/>
              <a:t>13/10/2021</a:t>
            </a:fld>
            <a:endParaRPr lang="en-GB"/>
          </a:p>
        </p:txBody>
      </p:sp>
      <p:sp>
        <p:nvSpPr>
          <p:cNvPr id="5" name="Footer Placeholder 4">
            <a:extLst>
              <a:ext uri="{FF2B5EF4-FFF2-40B4-BE49-F238E27FC236}">
                <a16:creationId xmlns:a16="http://schemas.microsoft.com/office/drawing/2014/main" id="{C8744E5C-BB52-48FA-AC13-7936B00D4C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B5960D-ABC3-4DDB-A1D2-568171E93577}"/>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6283791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75A090-B44E-4EF3-AE7D-262F0F67EEB6}"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28893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75A090-B44E-4EF3-AE7D-262F0F67EEB6}"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5834398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75A090-B44E-4EF3-AE7D-262F0F67EEB6}"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19756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75A090-B44E-4EF3-AE7D-262F0F67EEB6}"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9526829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75A090-B44E-4EF3-AE7D-262F0F67EEB6}" type="datetimeFigureOut">
              <a:rPr lang="en-GB" smtClean="0"/>
              <a:t>13/10/2021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40803956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75A090-B44E-4EF3-AE7D-262F0F67EEB6}" type="datetimeFigureOut">
              <a:rPr lang="en-GB" smtClean="0"/>
              <a:t>13/10/2021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8295884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75A090-B44E-4EF3-AE7D-262F0F67EEB6}" type="datetimeFigureOut">
              <a:rPr lang="en-GB" smtClean="0"/>
              <a:t>13/10/2021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1146565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75A090-B44E-4EF3-AE7D-262F0F67EEB6}"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306520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75A090-B44E-4EF3-AE7D-262F0F67EEB6}"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2074558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75A090-B44E-4EF3-AE7D-262F0F67EEB6}"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42047975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75A090-B44E-4EF3-AE7D-262F0F67EEB6}"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580263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8000" b="-8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AFA53F-B5CF-4301-A42D-65062C1BFC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4044A3-3432-4ADB-A543-ADA4A2A470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2C22EC-2143-4E65-8B9D-D6A8052A3B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75A090-B44E-4EF3-AE7D-262F0F67EEB6}" type="datetimeFigureOut">
              <a:rPr lang="en-GB" smtClean="0"/>
              <a:t>13/10/2021</a:t>
            </a:fld>
            <a:endParaRPr lang="en-GB"/>
          </a:p>
        </p:txBody>
      </p:sp>
      <p:sp>
        <p:nvSpPr>
          <p:cNvPr id="5" name="Footer Placeholder 4">
            <a:extLst>
              <a:ext uri="{FF2B5EF4-FFF2-40B4-BE49-F238E27FC236}">
                <a16:creationId xmlns:a16="http://schemas.microsoft.com/office/drawing/2014/main" id="{414EFFC1-E817-4C49-98C3-868B9CE52B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237E1E-80A3-455D-9DB0-7E4AA350F5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A5ABD3-58C5-428A-A8AA-61B65D2D56A0}" type="slidenum">
              <a:rPr lang="en-GB" smtClean="0"/>
              <a:t>‹#›</a:t>
            </a:fld>
            <a:endParaRPr lang="en-GB"/>
          </a:p>
        </p:txBody>
      </p:sp>
    </p:spTree>
    <p:extLst>
      <p:ext uri="{BB962C8B-B14F-4D97-AF65-F5344CB8AC3E}">
        <p14:creationId xmlns:p14="http://schemas.microsoft.com/office/powerpoint/2010/main" val="42419825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75A090-B44E-4EF3-AE7D-262F0F67EEB6}" type="datetimeFigureOut">
              <a:rPr lang="en-GB" smtClean="0"/>
              <a:t>13/10/2021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A5ABD3-58C5-428A-A8AA-61B65D2D56A0}" type="slidenum">
              <a:rPr lang="en-GB" smtClean="0"/>
              <a:t>‹#›</a:t>
            </a:fld>
            <a:endParaRPr lang="en-GB"/>
          </a:p>
        </p:txBody>
      </p:sp>
    </p:spTree>
    <p:extLst>
      <p:ext uri="{BB962C8B-B14F-4D97-AF65-F5344CB8AC3E}">
        <p14:creationId xmlns:p14="http://schemas.microsoft.com/office/powerpoint/2010/main" val="368045775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video" Target="https://www.youtube.com/embed/_VINnhjwfBM" TargetMode="Externa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video" Target="https://www.youtube.com/embed/gTopAYE3IFw" TargetMode="Externa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6.xml"/><Relationship Id="rId5" Type="http://schemas.openxmlformats.org/officeDocument/2006/relationships/image" Target="../media/image9.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image" Target="../media/image15.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18.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image" Target="../media/image33.png"/><Relationship Id="rId5" Type="http://schemas.openxmlformats.org/officeDocument/2006/relationships/image" Target="../media/image32.jpeg"/><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13.xml"/><Relationship Id="rId5" Type="http://schemas.openxmlformats.org/officeDocument/2006/relationships/image" Target="../media/image41.png"/><Relationship Id="rId4" Type="http://schemas.openxmlformats.org/officeDocument/2006/relationships/image" Target="../media/image40.png"/></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3" Type="http://schemas.openxmlformats.org/officeDocument/2006/relationships/hyperlink" Target="http://Sehttps:/youtu.be/uUt9WyZY4Sw" TargetMode="External"/><Relationship Id="rId2" Type="http://schemas.openxmlformats.org/officeDocument/2006/relationships/notesSlide" Target="../notesSlides/notesSlide23.xml"/><Relationship Id="rId1" Type="http://schemas.openxmlformats.org/officeDocument/2006/relationships/slideLayout" Target="../slideLayouts/slideLayout13.xml"/><Relationship Id="rId5" Type="http://schemas.openxmlformats.org/officeDocument/2006/relationships/image" Target="../media/image45.png"/><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46.jpeg"/><Relationship Id="rId7"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2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0.xml"/><Relationship Id="rId1" Type="http://schemas.openxmlformats.org/officeDocument/2006/relationships/slideLayout" Target="../slideLayouts/slideLayout13.xml"/><Relationship Id="rId5" Type="http://schemas.openxmlformats.org/officeDocument/2006/relationships/image" Target="../media/image55.png"/><Relationship Id="rId4" Type="http://schemas.openxmlformats.org/officeDocument/2006/relationships/image" Target="../media/image54.png"/></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32.xml"/><Relationship Id="rId1" Type="http://schemas.openxmlformats.org/officeDocument/2006/relationships/slideLayout" Target="../slideLayouts/slideLayout18.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 Id="rId9" Type="http://schemas.openxmlformats.org/officeDocument/2006/relationships/image" Target="../media/image62.png"/></Relationships>
</file>

<file path=ppt/slides/_rels/slide34.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33.xml"/><Relationship Id="rId1" Type="http://schemas.openxmlformats.org/officeDocument/2006/relationships/slideLayout" Target="../slideLayouts/slideLayout18.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3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4.xml"/><Relationship Id="rId1" Type="http://schemas.openxmlformats.org/officeDocument/2006/relationships/slideLayout" Target="../slideLayouts/slideLayout13.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3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5.xml"/><Relationship Id="rId1" Type="http://schemas.openxmlformats.org/officeDocument/2006/relationships/slideLayout" Target="../slideLayouts/slideLayout13.xml"/><Relationship Id="rId5" Type="http://schemas.openxmlformats.org/officeDocument/2006/relationships/image" Target="../media/image75.png"/><Relationship Id="rId4" Type="http://schemas.openxmlformats.org/officeDocument/2006/relationships/image" Target="../media/image74.png"/></Relationships>
</file>

<file path=ppt/slides/_rels/slide3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6.xml"/><Relationship Id="rId1" Type="http://schemas.openxmlformats.org/officeDocument/2006/relationships/slideLayout" Target="../slideLayouts/slideLayout13.xml"/><Relationship Id="rId4" Type="http://schemas.openxmlformats.org/officeDocument/2006/relationships/image" Target="../media/image77.png"/></Relationships>
</file>

<file path=ppt/slides/_rels/slide3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7.xml"/><Relationship Id="rId1" Type="http://schemas.openxmlformats.org/officeDocument/2006/relationships/slideLayout" Target="../slideLayouts/slideLayout18.xml"/><Relationship Id="rId5" Type="http://schemas.openxmlformats.org/officeDocument/2006/relationships/image" Target="../media/image37.png"/><Relationship Id="rId4" Type="http://schemas.openxmlformats.org/officeDocument/2006/relationships/image" Target="../media/image79.png"/></Relationships>
</file>

<file path=ppt/slides/_rels/slide39.xml.rels><?xml version="1.0" encoding="UTF-8" standalone="yes"?>
<Relationships xmlns="http://schemas.openxmlformats.org/package/2006/relationships"><Relationship Id="rId3" Type="http://schemas.openxmlformats.org/officeDocument/2006/relationships/hyperlink" Target="http://www.reagan.utexas.edu/archives/reference/8.18.80.html" TargetMode="External"/><Relationship Id="rId2" Type="http://schemas.openxmlformats.org/officeDocument/2006/relationships/notesSlide" Target="../notesSlides/notesSlide38.xml"/><Relationship Id="rId1" Type="http://schemas.openxmlformats.org/officeDocument/2006/relationships/slideLayout" Target="../slideLayouts/slideLayout18.xml"/><Relationship Id="rId4" Type="http://schemas.openxmlformats.org/officeDocument/2006/relationships/image" Target="../media/image80.png"/></Relationships>
</file>

<file path=ppt/slides/_rels/slide40.xml.rels><?xml version="1.0" encoding="UTF-8" standalone="yes"?>
<Relationships xmlns="http://schemas.openxmlformats.org/package/2006/relationships"><Relationship Id="rId3" Type="http://schemas.openxmlformats.org/officeDocument/2006/relationships/image" Target="../media/image81.png"/><Relationship Id="rId7" Type="http://schemas.openxmlformats.org/officeDocument/2006/relationships/hyperlink" Target="https://www.youtube.com/watch?v=BJ2opOE33fQ&amp;index=10&amp;list=PLainponqoUGMIw3mCRZO5n5xB8X129-fW&amp;t=0s" TargetMode="External"/><Relationship Id="rId2" Type="http://schemas.openxmlformats.org/officeDocument/2006/relationships/notesSlide" Target="../notesSlides/notesSlide39.xml"/><Relationship Id="rId1" Type="http://schemas.openxmlformats.org/officeDocument/2006/relationships/slideLayout" Target="../slideLayouts/slideLayout18.xml"/><Relationship Id="rId6" Type="http://schemas.openxmlformats.org/officeDocument/2006/relationships/image" Target="../media/image23.png"/><Relationship Id="rId5" Type="http://schemas.openxmlformats.org/officeDocument/2006/relationships/image" Target="../media/image83.png"/><Relationship Id="rId4" Type="http://schemas.openxmlformats.org/officeDocument/2006/relationships/image" Target="../media/image82.png"/></Relationships>
</file>

<file path=ppt/slides/_rels/slide41.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40.xml"/><Relationship Id="rId1" Type="http://schemas.openxmlformats.org/officeDocument/2006/relationships/slideLayout" Target="../slideLayouts/slideLayout18.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44.xml"/><Relationship Id="rId1" Type="http://schemas.openxmlformats.org/officeDocument/2006/relationships/slideLayout" Target="../slideLayouts/slideLayout13.xml"/><Relationship Id="rId6" Type="http://schemas.openxmlformats.org/officeDocument/2006/relationships/image" Target="../media/image91.jpeg"/><Relationship Id="rId5" Type="http://schemas.openxmlformats.org/officeDocument/2006/relationships/image" Target="../media/image90.jpeg"/><Relationship Id="rId4" Type="http://schemas.openxmlformats.org/officeDocument/2006/relationships/image" Target="../media/image89.jpeg"/></Relationships>
</file>

<file path=ppt/slides/_rels/slide46.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45.xml"/><Relationship Id="rId1" Type="http://schemas.openxmlformats.org/officeDocument/2006/relationships/slideLayout" Target="../slideLayouts/slideLayout13.xml"/><Relationship Id="rId4" Type="http://schemas.openxmlformats.org/officeDocument/2006/relationships/image" Target="../media/image93.png"/></Relationships>
</file>

<file path=ppt/slides/_rels/slide4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47.xml"/><Relationship Id="rId1" Type="http://schemas.openxmlformats.org/officeDocument/2006/relationships/slideLayout" Target="../slideLayouts/slideLayout13.xml"/><Relationship Id="rId4" Type="http://schemas.openxmlformats.org/officeDocument/2006/relationships/image" Target="../media/image96.png"/></Relationships>
</file>

<file path=ppt/slides/_rels/slide4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48.xml"/><Relationship Id="rId1" Type="http://schemas.openxmlformats.org/officeDocument/2006/relationships/slideLayout" Target="../slideLayouts/slideLayout13.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18.png"/></Relationships>
</file>

<file path=ppt/slides/_rels/slide5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49.xml"/><Relationship Id="rId1" Type="http://schemas.openxmlformats.org/officeDocument/2006/relationships/slideLayout" Target="../slideLayouts/slideLayout13.xml"/><Relationship Id="rId5" Type="http://schemas.openxmlformats.org/officeDocument/2006/relationships/image" Target="../media/image102.png"/><Relationship Id="rId4" Type="http://schemas.openxmlformats.org/officeDocument/2006/relationships/image" Target="../media/image101.png"/></Relationships>
</file>

<file path=ppt/slides/_rels/slide5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50.xml"/><Relationship Id="rId1" Type="http://schemas.openxmlformats.org/officeDocument/2006/relationships/slideLayout" Target="../slideLayouts/slideLayout13.xml"/><Relationship Id="rId4" Type="http://schemas.openxmlformats.org/officeDocument/2006/relationships/image" Target="../media/image103.png"/></Relationships>
</file>

<file path=ppt/slides/_rels/slide52.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51.xml"/><Relationship Id="rId1" Type="http://schemas.openxmlformats.org/officeDocument/2006/relationships/slideLayout" Target="../slideLayouts/slideLayout13.xml"/><Relationship Id="rId5" Type="http://schemas.openxmlformats.org/officeDocument/2006/relationships/image" Target="../media/image106.png"/><Relationship Id="rId4" Type="http://schemas.openxmlformats.org/officeDocument/2006/relationships/image" Target="../media/image105.png"/></Relationships>
</file>

<file path=ppt/slides/_rels/slide53.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52.xml"/><Relationship Id="rId1" Type="http://schemas.openxmlformats.org/officeDocument/2006/relationships/slideLayout" Target="../slideLayouts/slideLayout13.xml"/><Relationship Id="rId5" Type="http://schemas.openxmlformats.org/officeDocument/2006/relationships/image" Target="../media/image109.png"/><Relationship Id="rId4" Type="http://schemas.openxmlformats.org/officeDocument/2006/relationships/image" Target="../media/image108.png"/></Relationships>
</file>

<file path=ppt/slides/_rels/slide54.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53.xml"/><Relationship Id="rId1" Type="http://schemas.openxmlformats.org/officeDocument/2006/relationships/slideLayout" Target="../slideLayouts/slideLayout18.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111.png"/></Relationships>
</file>

<file path=ppt/slides/_rels/slide55.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54.xml"/><Relationship Id="rId1" Type="http://schemas.openxmlformats.org/officeDocument/2006/relationships/slideLayout" Target="../slideLayouts/slideLayout13.xml"/><Relationship Id="rId5" Type="http://schemas.openxmlformats.org/officeDocument/2006/relationships/image" Target="../media/image116.png"/><Relationship Id="rId4" Type="http://schemas.openxmlformats.org/officeDocument/2006/relationships/image" Target="../media/image115.png"/></Relationships>
</file>

<file path=ppt/slides/_rels/slide56.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55.xml"/><Relationship Id="rId1" Type="http://schemas.openxmlformats.org/officeDocument/2006/relationships/slideLayout" Target="../slideLayouts/slideLayout13.xml"/><Relationship Id="rId5" Type="http://schemas.openxmlformats.org/officeDocument/2006/relationships/image" Target="../media/image119.png"/><Relationship Id="rId4" Type="http://schemas.openxmlformats.org/officeDocument/2006/relationships/image" Target="../media/image118.png"/></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6.xml"/><Relationship Id="rId1" Type="http://schemas.openxmlformats.org/officeDocument/2006/relationships/slideLayout" Target="../slideLayouts/slideLayout18.xml"/><Relationship Id="rId4" Type="http://schemas.openxmlformats.org/officeDocument/2006/relationships/image" Target="../media/image120.png"/></Relationships>
</file>

<file path=ppt/slides/_rels/slide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7.xml"/><Relationship Id="rId1" Type="http://schemas.openxmlformats.org/officeDocument/2006/relationships/slideLayout" Target="../slideLayouts/slideLayout18.xml"/><Relationship Id="rId4" Type="http://schemas.openxmlformats.org/officeDocument/2006/relationships/image" Target="../media/image120.png"/></Relationships>
</file>

<file path=ppt/slides/_rels/slide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8.xml"/><Relationship Id="rId1" Type="http://schemas.openxmlformats.org/officeDocument/2006/relationships/slideLayout" Target="../slideLayouts/slideLayout18.xml"/><Relationship Id="rId4" Type="http://schemas.openxmlformats.org/officeDocument/2006/relationships/image" Target="../media/image120.png"/></Relationships>
</file>

<file path=ppt/slides/_rels/slide60.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CC3B-92F5-41DD-9CAD-E41DA6D6BBF9}"/>
              </a:ext>
            </a:extLst>
          </p:cNvPr>
          <p:cNvSpPr>
            <a:spLocks noGrp="1"/>
          </p:cNvSpPr>
          <p:nvPr>
            <p:ph type="ctrTitle"/>
          </p:nvPr>
        </p:nvSpPr>
        <p:spPr>
          <a:xfrm>
            <a:off x="7952014" y="0"/>
            <a:ext cx="4239986" cy="3771900"/>
          </a:xfrm>
          <a:solidFill>
            <a:schemeClr val="bg1">
              <a:alpha val="67000"/>
            </a:schemeClr>
          </a:solidFill>
        </p:spPr>
        <p:txBody>
          <a:bodyPr>
            <a:noAutofit/>
          </a:bodyPr>
          <a:lstStyle/>
          <a:p>
            <a:r>
              <a:rPr lang="en-GB" sz="3600" dirty="0">
                <a:latin typeface="Arial Black" panose="020B0A04020102020204" pitchFamily="34" charset="0"/>
              </a:rPr>
              <a:t>‘I am Reality’: </a:t>
            </a:r>
            <a:r>
              <a:rPr lang="en-GB" sz="3600" i="1" dirty="0">
                <a:latin typeface="Arial Black" panose="020B0A04020102020204" pitchFamily="34" charset="0"/>
              </a:rPr>
              <a:t>Platoon</a:t>
            </a:r>
            <a:r>
              <a:rPr lang="en-GB" sz="3600" dirty="0">
                <a:latin typeface="Arial Black" panose="020B0A04020102020204" pitchFamily="34" charset="0"/>
              </a:rPr>
              <a:t>, the Vietnam War and Oliver Stone as ‘Filmmaker Historian’</a:t>
            </a:r>
          </a:p>
        </p:txBody>
      </p:sp>
    </p:spTree>
    <p:extLst>
      <p:ext uri="{BB962C8B-B14F-4D97-AF65-F5344CB8AC3E}">
        <p14:creationId xmlns:p14="http://schemas.microsoft.com/office/powerpoint/2010/main" val="2602534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250531"/>
            <a:ext cx="10515600" cy="4351338"/>
          </a:xfrm>
        </p:spPr>
        <p:txBody>
          <a:bodyPr vert="horz" lIns="91440" tIns="45720" rIns="91440" bIns="45720" rtlCol="0" anchor="t">
            <a:normAutofit/>
          </a:bodyPr>
          <a:lstStyle/>
          <a:p>
            <a:pPr marL="0" indent="0" algn="ctr">
              <a:buNone/>
            </a:pPr>
            <a:r>
              <a:rPr lang="en-GB" sz="3600" dirty="0">
                <a:latin typeface="Arial Black"/>
              </a:rPr>
              <a:t>Part 1: Vietnam War Movies and American Memory</a:t>
            </a:r>
            <a:endParaRPr lang="en-GB" sz="3600" dirty="0">
              <a:latin typeface="Arial Black"/>
              <a:cs typeface="Calibri"/>
            </a:endParaRPr>
          </a:p>
          <a:p>
            <a:pPr marL="0" indent="0" algn="ctr">
              <a:buNone/>
            </a:pPr>
            <a:endParaRPr lang="en-GB" sz="3600" dirty="0">
              <a:latin typeface="Arial Black"/>
            </a:endParaRPr>
          </a:p>
          <a:p>
            <a:pPr marL="0" indent="0" algn="ctr">
              <a:buNone/>
            </a:pPr>
            <a:r>
              <a:rPr lang="en-GB" sz="3600" dirty="0">
                <a:latin typeface="Arial Black"/>
              </a:rPr>
              <a:t>Part 2: Narrativizing the Vietnam War</a:t>
            </a:r>
            <a:endParaRPr lang="en-GB" sz="3600" dirty="0">
              <a:latin typeface="Arial Black"/>
              <a:cs typeface="Calibri"/>
            </a:endParaRPr>
          </a:p>
          <a:p>
            <a:pPr marL="0" indent="0" algn="ctr">
              <a:buNone/>
            </a:pPr>
            <a:endParaRPr lang="en-GB" sz="3600" dirty="0">
              <a:latin typeface="Arial Black"/>
              <a:cs typeface="Calibri"/>
            </a:endParaRPr>
          </a:p>
          <a:p>
            <a:pPr marL="0" indent="0" algn="ctr">
              <a:buNone/>
            </a:pPr>
            <a:r>
              <a:rPr lang="en-GB" sz="3600" dirty="0">
                <a:latin typeface="Arial Black"/>
              </a:rPr>
              <a:t>Part 3: Oliver Stone as Filmmaker/Historian</a:t>
            </a:r>
          </a:p>
        </p:txBody>
      </p:sp>
    </p:spTree>
    <p:extLst>
      <p:ext uri="{BB962C8B-B14F-4D97-AF65-F5344CB8AC3E}">
        <p14:creationId xmlns:p14="http://schemas.microsoft.com/office/powerpoint/2010/main" val="3826563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4736430" y="0"/>
            <a:ext cx="7167099" cy="6020788"/>
          </a:xfrm>
          <a:prstGeom prst="rect">
            <a:avLst/>
          </a:prstGeom>
          <a:noFill/>
        </p:spPr>
        <p:txBody>
          <a:bodyPr wrap="square" lIns="360000" tIns="360000" rIns="540000" bIns="360000" rtlCol="0">
            <a:spAutoFit/>
          </a:bodyPr>
          <a:lstStyle/>
          <a:p>
            <a:pPr marL="342900" indent="-342900" algn="just">
              <a:buFont typeface="Symbol"/>
              <a:buChar char=""/>
            </a:pPr>
            <a:endParaRPr lang="en-GB" sz="2400" b="1" dirty="0">
              <a:latin typeface="Times New Roman"/>
              <a:ea typeface="Calibri"/>
              <a:cs typeface="Arial"/>
            </a:endParaRPr>
          </a:p>
          <a:p>
            <a:pPr marL="285750" indent="-285750" algn="just">
              <a:buFont typeface="Arial" panose="020B0604020202020204" pitchFamily="34" charset="0"/>
              <a:buChar char="•"/>
            </a:pPr>
            <a:r>
              <a:rPr lang="en-GB" sz="2800" b="1" dirty="0"/>
              <a:t>What were your </a:t>
            </a:r>
            <a:r>
              <a:rPr lang="en-GB" sz="2800" b="1" i="1" dirty="0"/>
              <a:t>general </a:t>
            </a:r>
            <a:r>
              <a:rPr lang="en-GB" sz="2800" b="1" dirty="0"/>
              <a:t>impressions of </a:t>
            </a:r>
            <a:r>
              <a:rPr lang="en-GB" sz="2800" b="1" i="1" dirty="0"/>
              <a:t>Platoon </a:t>
            </a:r>
            <a:r>
              <a:rPr lang="en-GB" sz="2800" b="1" dirty="0"/>
              <a:t>and/or the other Oliver Stone history movies watched this week?</a:t>
            </a:r>
          </a:p>
          <a:p>
            <a:pPr marL="742950" lvl="1" indent="-285750">
              <a:buFontTx/>
              <a:buChar char="-"/>
            </a:pPr>
            <a:r>
              <a:rPr lang="en-GB" sz="2800" b="1" dirty="0"/>
              <a:t>What did you like/dislike about the film, &amp; why? </a:t>
            </a:r>
          </a:p>
          <a:p>
            <a:pPr marL="742950" lvl="1" indent="-285750">
              <a:buFontTx/>
              <a:buChar char="-"/>
            </a:pPr>
            <a:r>
              <a:rPr lang="en-GB" sz="2800" b="1" dirty="0"/>
              <a:t>What was effective/ineffective about it, &amp; why?</a:t>
            </a:r>
          </a:p>
          <a:p>
            <a:pPr lvl="1"/>
            <a:endParaRPr lang="en-GB" sz="2800" b="1" dirty="0"/>
          </a:p>
          <a:p>
            <a:pPr algn="r"/>
            <a:r>
              <a:rPr lang="en-GB" sz="2400" i="1" dirty="0"/>
              <a:t>(Try to leave the issues relating to the film’s representation of history to one side for the time being)</a:t>
            </a:r>
          </a:p>
          <a:p>
            <a:pPr algn="just"/>
            <a:endParaRPr lang="en-GB" sz="2400" dirty="0">
              <a:latin typeface="Times New Roman"/>
              <a:ea typeface="Calibri"/>
              <a:cs typeface="Times New Roman"/>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368153"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42475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ECCDEA10-057F-4A87-9199-BD6C099DEF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368153"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2">
            <a:extLst>
              <a:ext uri="{FF2B5EF4-FFF2-40B4-BE49-F238E27FC236}">
                <a16:creationId xmlns:a16="http://schemas.microsoft.com/office/drawing/2014/main" id="{DB7F1392-1941-4AA8-AE19-D1088E47578D}"/>
              </a:ext>
            </a:extLst>
          </p:cNvPr>
          <p:cNvSpPr txBox="1">
            <a:spLocks/>
          </p:cNvSpPr>
          <p:nvPr/>
        </p:nvSpPr>
        <p:spPr>
          <a:xfrm>
            <a:off x="5278582" y="1896451"/>
            <a:ext cx="5999343" cy="4406386"/>
          </a:xfrm>
          <a:prstGeom prst="rect">
            <a:avLst/>
          </a:prstGeom>
          <a:solidFill>
            <a:schemeClr val="bg2"/>
          </a:solidFill>
        </p:spPr>
        <p:txBody>
          <a:bodyPr vert="horz" lIns="91440" tIns="45720" rIns="91440" bIns="45720" numCol="2"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ACTORS’ PERFORMANCES</a:t>
            </a:r>
          </a:p>
          <a:p>
            <a:r>
              <a:rPr lang="en-GB" dirty="0"/>
              <a:t>FRAME</a:t>
            </a:r>
          </a:p>
          <a:p>
            <a:r>
              <a:rPr lang="en-GB" dirty="0"/>
              <a:t>THEMES</a:t>
            </a:r>
          </a:p>
          <a:p>
            <a:r>
              <a:rPr lang="en-GB" dirty="0"/>
              <a:t>NARRATIVE</a:t>
            </a:r>
          </a:p>
          <a:p>
            <a:r>
              <a:rPr lang="en-GB" dirty="0"/>
              <a:t>CHARACTERS</a:t>
            </a:r>
          </a:p>
          <a:p>
            <a:r>
              <a:rPr lang="en-GB" dirty="0"/>
              <a:t>POINT-OF-VIEW</a:t>
            </a:r>
          </a:p>
          <a:p>
            <a:r>
              <a:rPr lang="en-GB" dirty="0"/>
              <a:t>MISE-EN-SCENE</a:t>
            </a:r>
          </a:p>
          <a:p>
            <a:r>
              <a:rPr lang="en-GB" dirty="0"/>
              <a:t>REALISM</a:t>
            </a:r>
          </a:p>
          <a:p>
            <a:r>
              <a:rPr lang="en-GB" dirty="0"/>
              <a:t>SETTINGS, SETS</a:t>
            </a:r>
          </a:p>
          <a:p>
            <a:r>
              <a:rPr lang="en-GB" dirty="0"/>
              <a:t>COSTUMES</a:t>
            </a:r>
          </a:p>
          <a:p>
            <a:r>
              <a:rPr lang="en-GB" dirty="0"/>
              <a:t>LIGHTING</a:t>
            </a:r>
          </a:p>
          <a:p>
            <a:r>
              <a:rPr lang="en-GB" dirty="0"/>
              <a:t>SHOT</a:t>
            </a:r>
          </a:p>
          <a:p>
            <a:r>
              <a:rPr lang="en-GB" dirty="0"/>
              <a:t>EDIT</a:t>
            </a:r>
          </a:p>
          <a:p>
            <a:r>
              <a:rPr lang="en-GB" dirty="0"/>
              <a:t>CONTINUITY EDITING</a:t>
            </a:r>
          </a:p>
          <a:p>
            <a:r>
              <a:rPr lang="en-GB" dirty="0"/>
              <a:t>ESTABLISHING SHOT</a:t>
            </a:r>
          </a:p>
          <a:p>
            <a:r>
              <a:rPr lang="en-GB" dirty="0"/>
              <a:t>SHOT/REVERSE-SHOT</a:t>
            </a:r>
          </a:p>
          <a:p>
            <a:r>
              <a:rPr lang="en-GB" dirty="0"/>
              <a:t>DIEGESIS </a:t>
            </a:r>
          </a:p>
          <a:p>
            <a:r>
              <a:rPr lang="en-GB" dirty="0"/>
              <a:t>NONDIEGETIC SOUND</a:t>
            </a:r>
          </a:p>
          <a:p>
            <a:r>
              <a:rPr lang="en-GB" dirty="0"/>
              <a:t>REFERENTIALITY AND INTERTEXTUALITY</a:t>
            </a:r>
          </a:p>
          <a:p>
            <a:endParaRPr lang="en-GB" dirty="0"/>
          </a:p>
        </p:txBody>
      </p:sp>
      <p:sp>
        <p:nvSpPr>
          <p:cNvPr id="5" name="TextBox 4">
            <a:extLst>
              <a:ext uri="{FF2B5EF4-FFF2-40B4-BE49-F238E27FC236}">
                <a16:creationId xmlns:a16="http://schemas.microsoft.com/office/drawing/2014/main" id="{5CC64700-BF43-4CAB-9F3D-6F8D7938FE2A}"/>
              </a:ext>
            </a:extLst>
          </p:cNvPr>
          <p:cNvSpPr txBox="1"/>
          <p:nvPr/>
        </p:nvSpPr>
        <p:spPr>
          <a:xfrm>
            <a:off x="4736430" y="0"/>
            <a:ext cx="7167099" cy="2758357"/>
          </a:xfrm>
          <a:prstGeom prst="rect">
            <a:avLst/>
          </a:prstGeom>
          <a:noFill/>
        </p:spPr>
        <p:txBody>
          <a:bodyPr wrap="square" lIns="360000" tIns="360000" rIns="540000" bIns="360000" rtlCol="0">
            <a:spAutoFit/>
          </a:bodyPr>
          <a:lstStyle/>
          <a:p>
            <a:pPr marL="342900" indent="-342900" algn="just">
              <a:buFont typeface="Symbol"/>
              <a:buChar char=""/>
            </a:pPr>
            <a:endParaRPr lang="en-GB" sz="2400" b="1" dirty="0">
              <a:latin typeface="Times New Roman"/>
              <a:ea typeface="Calibri"/>
              <a:cs typeface="Arial"/>
            </a:endParaRPr>
          </a:p>
          <a:p>
            <a:pPr marL="285750" indent="-285750" algn="just">
              <a:buFont typeface="Arial" panose="020B0604020202020204" pitchFamily="34" charset="0"/>
              <a:buChar char="•"/>
            </a:pPr>
            <a:r>
              <a:rPr lang="en-GB" sz="2800" b="1" dirty="0"/>
              <a:t>Did you note anything significant about the below in </a:t>
            </a:r>
            <a:r>
              <a:rPr lang="en-GB" sz="2800" b="1" i="1" dirty="0"/>
              <a:t>Platoon</a:t>
            </a:r>
            <a:r>
              <a:rPr lang="en-GB" sz="2800" b="1" dirty="0"/>
              <a:t>?</a:t>
            </a:r>
          </a:p>
          <a:p>
            <a:pPr lvl="1"/>
            <a:endParaRPr lang="en-GB" sz="2800" b="1" dirty="0"/>
          </a:p>
          <a:p>
            <a:pPr algn="just"/>
            <a:endParaRPr lang="en-GB" sz="2400" dirty="0">
              <a:latin typeface="Times New Roman"/>
              <a:ea typeface="Calibri"/>
              <a:cs typeface="Times New Roman"/>
            </a:endParaRPr>
          </a:p>
        </p:txBody>
      </p:sp>
    </p:spTree>
    <p:extLst>
      <p:ext uri="{BB962C8B-B14F-4D97-AF65-F5344CB8AC3E}">
        <p14:creationId xmlns:p14="http://schemas.microsoft.com/office/powerpoint/2010/main" val="1617348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_VINnhjwfBM"/>
          <p:cNvPicPr>
            <a:picLocks noGrp="1" noRot="1" noChangeAspect="1"/>
          </p:cNvPicPr>
          <p:nvPr>
            <p:ph idx="1"/>
            <a:videoFile r:link="rId1"/>
          </p:nvPr>
        </p:nvPicPr>
        <p:blipFill>
          <a:blip r:embed="rId4"/>
          <a:stretch>
            <a:fillRect/>
          </a:stretch>
        </p:blipFill>
        <p:spPr>
          <a:xfrm>
            <a:off x="838200" y="365125"/>
            <a:ext cx="10855632" cy="6106293"/>
          </a:xfrm>
          <a:prstGeom prst="rect">
            <a:avLst/>
          </a:prstGeom>
        </p:spPr>
      </p:pic>
    </p:spTree>
    <p:extLst>
      <p:ext uri="{BB962C8B-B14F-4D97-AF65-F5344CB8AC3E}">
        <p14:creationId xmlns:p14="http://schemas.microsoft.com/office/powerpoint/2010/main" val="4006659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Black" panose="020B0A04020102020204" pitchFamily="34" charset="0"/>
              </a:rPr>
              <a:t>Movie Brats:</a:t>
            </a:r>
            <a:br>
              <a:rPr lang="en-GB" dirty="0">
                <a:latin typeface="Arial Black" panose="020B0A04020102020204" pitchFamily="34" charset="0"/>
              </a:rPr>
            </a:br>
            <a:r>
              <a:rPr lang="en-GB" dirty="0">
                <a:latin typeface="Arial Black" panose="020B0A04020102020204" pitchFamily="34" charset="0"/>
              </a:rPr>
              <a:t>Intertextuality and </a:t>
            </a:r>
            <a:r>
              <a:rPr lang="en-GB" dirty="0" err="1">
                <a:latin typeface="Arial Black" panose="020B0A04020102020204" pitchFamily="34" charset="0"/>
              </a:rPr>
              <a:t>Referentiality</a:t>
            </a:r>
            <a:endParaRPr lang="en-GB" dirty="0">
              <a:latin typeface="Arial Black" panose="020B0A04020102020204" pitchFamily="34" charset="0"/>
            </a:endParaRPr>
          </a:p>
        </p:txBody>
      </p:sp>
      <p:pic>
        <p:nvPicPr>
          <p:cNvPr id="4" name="Content Placeholder 3"/>
          <p:cNvPicPr>
            <a:picLocks noGrp="1" noChangeAspect="1"/>
          </p:cNvPicPr>
          <p:nvPr>
            <p:ph idx="1"/>
          </p:nvPr>
        </p:nvPicPr>
        <p:blipFill>
          <a:blip r:embed="rId3"/>
          <a:stretch>
            <a:fillRect/>
          </a:stretch>
        </p:blipFill>
        <p:spPr>
          <a:xfrm>
            <a:off x="3126658" y="2023713"/>
            <a:ext cx="5350592" cy="3563494"/>
          </a:xfrm>
          <a:prstGeom prst="rect">
            <a:avLst/>
          </a:prstGeom>
        </p:spPr>
      </p:pic>
      <p:sp>
        <p:nvSpPr>
          <p:cNvPr id="5" name="TextBox 4"/>
          <p:cNvSpPr txBox="1"/>
          <p:nvPr/>
        </p:nvSpPr>
        <p:spPr>
          <a:xfrm>
            <a:off x="1179871" y="6046839"/>
            <a:ext cx="7521677" cy="369332"/>
          </a:xfrm>
          <a:prstGeom prst="rect">
            <a:avLst/>
          </a:prstGeom>
          <a:noFill/>
        </p:spPr>
        <p:txBody>
          <a:bodyPr wrap="square" rtlCol="0">
            <a:spAutoFit/>
          </a:bodyPr>
          <a:lstStyle/>
          <a:p>
            <a:r>
              <a:rPr lang="en-GB" dirty="0"/>
              <a:t>Martin and Charlie Sheen on the set of </a:t>
            </a:r>
            <a:r>
              <a:rPr lang="en-GB" i="1" dirty="0"/>
              <a:t>Apocalypse Now </a:t>
            </a:r>
            <a:r>
              <a:rPr lang="en-GB" dirty="0"/>
              <a:t>in the </a:t>
            </a:r>
            <a:r>
              <a:rPr lang="en-GB" dirty="0" err="1"/>
              <a:t>Phillipinnes</a:t>
            </a:r>
            <a:endParaRPr lang="en-GB" dirty="0"/>
          </a:p>
        </p:txBody>
      </p:sp>
    </p:spTree>
    <p:extLst>
      <p:ext uri="{BB962C8B-B14F-4D97-AF65-F5344CB8AC3E}">
        <p14:creationId xmlns:p14="http://schemas.microsoft.com/office/powerpoint/2010/main" val="90863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gTopAYE3IFw"/>
          <p:cNvPicPr>
            <a:picLocks noGrp="1" noRot="1" noChangeAspect="1"/>
          </p:cNvPicPr>
          <p:nvPr>
            <p:ph idx="1"/>
            <a:videoFile r:link="rId1"/>
          </p:nvPr>
        </p:nvPicPr>
        <p:blipFill>
          <a:blip r:embed="rId4"/>
          <a:stretch>
            <a:fillRect/>
          </a:stretch>
        </p:blipFill>
        <p:spPr>
          <a:xfrm>
            <a:off x="466395" y="365125"/>
            <a:ext cx="10887405" cy="6124165"/>
          </a:xfrm>
          <a:prstGeom prst="rect">
            <a:avLst/>
          </a:prstGeom>
        </p:spPr>
      </p:pic>
    </p:spTree>
    <p:extLst>
      <p:ext uri="{BB962C8B-B14F-4D97-AF65-F5344CB8AC3E}">
        <p14:creationId xmlns:p14="http://schemas.microsoft.com/office/powerpoint/2010/main" val="350838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4736430" y="0"/>
            <a:ext cx="7167099" cy="3866352"/>
          </a:xfrm>
          <a:prstGeom prst="rect">
            <a:avLst/>
          </a:prstGeom>
          <a:noFill/>
        </p:spPr>
        <p:txBody>
          <a:bodyPr wrap="square" lIns="360000" tIns="360000" rIns="540000" bIns="360000" rtlCol="0" anchor="t">
            <a:spAutoFit/>
          </a:bodyPr>
          <a:lstStyle/>
          <a:p>
            <a:pPr marL="342900" indent="-342900" algn="just">
              <a:buFont typeface="Symbol"/>
              <a:buChar char=""/>
            </a:pPr>
            <a:endParaRPr lang="en-GB" sz="2400" b="1" dirty="0">
              <a:latin typeface="Times New Roman"/>
              <a:ea typeface="Calibri"/>
              <a:cs typeface="Arial"/>
            </a:endParaRPr>
          </a:p>
          <a:p>
            <a:pPr marL="285750" indent="-285750">
              <a:buFont typeface="Arial" panose="020B0604020202020204" pitchFamily="34" charset="0"/>
              <a:buChar char="•"/>
            </a:pPr>
            <a:r>
              <a:rPr lang="en-GB" sz="6000" b="1" dirty="0"/>
              <a:t>What makes a ‘good’ historical movie about war?</a:t>
            </a:r>
            <a:endParaRPr lang="en-GB" sz="6000" dirty="0">
              <a:latin typeface="Times New Roman"/>
              <a:ea typeface="Calibri"/>
              <a:cs typeface="Times New Roman"/>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368153"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0972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6571" y="400853"/>
            <a:ext cx="11430000" cy="4351338"/>
          </a:xfrm>
        </p:spPr>
        <p:txBody>
          <a:bodyPr/>
          <a:lstStyle/>
          <a:p>
            <a:pPr marL="0" indent="0" algn="just">
              <a:buNone/>
            </a:pPr>
            <a:r>
              <a:rPr lang="en-US" sz="3600" b="1" dirty="0">
                <a:effectLst>
                  <a:outerShdw blurRad="38100" dist="38100" dir="2700000" algn="tl">
                    <a:srgbClr val="000000">
                      <a:alpha val="43137"/>
                    </a:srgbClr>
                  </a:outerShdw>
                </a:effectLst>
              </a:rPr>
              <a:t>“The way America learns history, unfortunately, is through movies.”</a:t>
            </a:r>
          </a:p>
          <a:p>
            <a:pPr algn="r">
              <a:buFontTx/>
              <a:buChar char="-"/>
            </a:pPr>
            <a:r>
              <a:rPr lang="en-GB" sz="2000" dirty="0"/>
              <a:t>Yvonne </a:t>
            </a:r>
            <a:r>
              <a:rPr lang="en-GB" sz="2000" dirty="0" err="1"/>
              <a:t>Latty</a:t>
            </a:r>
            <a:r>
              <a:rPr lang="en-GB" sz="2000" dirty="0"/>
              <a:t> cited by </a:t>
            </a:r>
            <a:r>
              <a:rPr lang="en-US" sz="2000" dirty="0"/>
              <a:t>Alex Altman, ‘Debating Iwo Jima,’ </a:t>
            </a:r>
            <a:r>
              <a:rPr lang="en-US" sz="2000" i="1" dirty="0"/>
              <a:t>Time</a:t>
            </a:r>
            <a:r>
              <a:rPr lang="en-US" sz="2000" dirty="0"/>
              <a:t> (Vol. 171 No. 25, June 23 2008), p. 42</a:t>
            </a:r>
          </a:p>
          <a:p>
            <a:pPr marL="0" indent="0">
              <a:buNone/>
            </a:pPr>
            <a:endParaRPr lang="en-GB" dirty="0"/>
          </a:p>
          <a:p>
            <a:pPr marL="0" indent="0">
              <a:buNone/>
            </a:pPr>
            <a:endParaRPr lang="en-US" dirty="0"/>
          </a:p>
        </p:txBody>
      </p:sp>
      <p:pic>
        <p:nvPicPr>
          <p:cNvPr id="4" name="Picture 3"/>
          <p:cNvPicPr>
            <a:picLocks noChangeAspect="1"/>
          </p:cNvPicPr>
          <p:nvPr/>
        </p:nvPicPr>
        <p:blipFill>
          <a:blip r:embed="rId3"/>
          <a:stretch>
            <a:fillRect/>
          </a:stretch>
        </p:blipFill>
        <p:spPr>
          <a:xfrm>
            <a:off x="2269864" y="2277035"/>
            <a:ext cx="7974835" cy="4467695"/>
          </a:xfrm>
          <a:prstGeom prst="rect">
            <a:avLst/>
          </a:prstGeom>
        </p:spPr>
      </p:pic>
    </p:spTree>
    <p:extLst>
      <p:ext uri="{BB962C8B-B14F-4D97-AF65-F5344CB8AC3E}">
        <p14:creationId xmlns:p14="http://schemas.microsoft.com/office/powerpoint/2010/main" val="3000365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23900" y="666296"/>
            <a:ext cx="10515600" cy="4351338"/>
          </a:xfrm>
        </p:spPr>
        <p:txBody>
          <a:bodyPr vert="horz" lIns="91440" tIns="45720" rIns="91440" bIns="45720" rtlCol="0" anchor="t">
            <a:normAutofit/>
          </a:bodyPr>
          <a:lstStyle/>
          <a:p>
            <a:pPr marL="0" indent="0">
              <a:buNone/>
            </a:pPr>
            <a:r>
              <a:rPr lang="en-GB" sz="4800" dirty="0">
                <a:latin typeface="Arial Black"/>
              </a:rPr>
              <a:t>“I have seen this movie. It was called Vietnam.”</a:t>
            </a:r>
          </a:p>
          <a:p>
            <a:pPr algn="r">
              <a:buFontTx/>
              <a:buChar char="-"/>
            </a:pPr>
            <a:r>
              <a:rPr lang="en-GB" sz="2400" dirty="0">
                <a:latin typeface="Calibri"/>
                <a:cs typeface="Arial"/>
              </a:rPr>
              <a:t>General Anthony Zinni on the Iraq war, April 2004, cited  in </a:t>
            </a:r>
            <a:r>
              <a:rPr lang="en-GB" sz="2400" i="1" dirty="0">
                <a:latin typeface="Calibri"/>
                <a:ea typeface="Calibri" panose="020F0502020204030204" pitchFamily="34" charset="0"/>
                <a:cs typeface="Arial"/>
              </a:rPr>
              <a:t>Iraq and the Lessons of Vietnam: Or, How Not to Learn from the Past </a:t>
            </a:r>
            <a:r>
              <a:rPr lang="en-GB" sz="2400" dirty="0">
                <a:latin typeface="Calibri"/>
                <a:ea typeface="Calibri" panose="020F0502020204030204" pitchFamily="34" charset="0"/>
                <a:cs typeface="Arial"/>
              </a:rPr>
              <a:t>ed. by Lloyd Gardner and Marilyn B. Young (New York: New Press, 2007), </a:t>
            </a:r>
            <a:r>
              <a:rPr lang="en-GB" sz="2400" dirty="0">
                <a:latin typeface="Calibri"/>
                <a:cs typeface="Arial"/>
              </a:rPr>
              <a:t>p. 22.</a:t>
            </a:r>
          </a:p>
          <a:p>
            <a:pPr>
              <a:buFontTx/>
              <a:buChar char="-"/>
            </a:pPr>
            <a:endParaRPr lang="en-GB" dirty="0"/>
          </a:p>
          <a:p>
            <a:endParaRPr lang="en-GB" dirty="0"/>
          </a:p>
        </p:txBody>
      </p:sp>
      <p:pic>
        <p:nvPicPr>
          <p:cNvPr id="4" name="Picture 3"/>
          <p:cNvPicPr>
            <a:picLocks noChangeAspect="1"/>
          </p:cNvPicPr>
          <p:nvPr/>
        </p:nvPicPr>
        <p:blipFill>
          <a:blip r:embed="rId3"/>
          <a:stretch>
            <a:fillRect/>
          </a:stretch>
        </p:blipFill>
        <p:spPr>
          <a:xfrm>
            <a:off x="3714750" y="3660321"/>
            <a:ext cx="4533900" cy="2714625"/>
          </a:xfrm>
          <a:prstGeom prst="rect">
            <a:avLst/>
          </a:prstGeom>
        </p:spPr>
      </p:pic>
    </p:spTree>
    <p:extLst>
      <p:ext uri="{BB962C8B-B14F-4D97-AF65-F5344CB8AC3E}">
        <p14:creationId xmlns:p14="http://schemas.microsoft.com/office/powerpoint/2010/main" val="2817941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18688"/>
            <a:ext cx="9144000" cy="6507414"/>
          </a:xfrm>
          <a:prstGeom prst="rect">
            <a:avLst/>
          </a:prstGeom>
          <a:noFill/>
        </p:spPr>
        <p:txBody>
          <a:bodyPr wrap="square" lIns="540000" tIns="540000" rIns="540000" bIns="540000" rtlCol="0" anchor="t">
            <a:spAutoFit/>
          </a:bodyPr>
          <a:lstStyle/>
          <a:p>
            <a:pPr algn="ctr"/>
            <a:endParaRPr lang="en-GB" sz="4400" b="1" dirty="0"/>
          </a:p>
          <a:p>
            <a:pPr algn="ctr"/>
            <a:r>
              <a:rPr lang="en-GB" sz="8000" b="1" dirty="0">
                <a:effectLst>
                  <a:outerShdw blurRad="38100" dist="38100" dir="2700000" algn="tl">
                    <a:srgbClr val="000000">
                      <a:alpha val="43137"/>
                    </a:srgbClr>
                  </a:outerShdw>
                </a:effectLst>
              </a:rPr>
              <a:t>“A MOVIE CALLED VIETNAM”</a:t>
            </a:r>
          </a:p>
          <a:p>
            <a:pPr algn="ctr"/>
            <a:r>
              <a:rPr lang="en-GB" sz="2400" b="1" dirty="0"/>
              <a:t>What words, images and ideas do you most associate with the Vietnam War movies?</a:t>
            </a:r>
            <a:endParaRPr lang="en-GB" sz="2400" b="1" dirty="0">
              <a:cs typeface="Calibri"/>
            </a:endParaRPr>
          </a:p>
          <a:p>
            <a:pPr algn="ctr"/>
            <a:r>
              <a:rPr lang="en-GB" sz="2400" b="1" dirty="0"/>
              <a:t>What representations of the Vietnam War are you familiar with, and what are there notable features?</a:t>
            </a:r>
          </a:p>
          <a:p>
            <a:pPr algn="ctr"/>
            <a:endParaRPr lang="en-GB" sz="2400" b="1" dirty="0"/>
          </a:p>
          <a:p>
            <a:pPr algn="ctr"/>
            <a:endParaRPr lang="en-GB" sz="2800" dirty="0"/>
          </a:p>
        </p:txBody>
      </p:sp>
    </p:spTree>
    <p:extLst>
      <p:ext uri="{BB962C8B-B14F-4D97-AF65-F5344CB8AC3E}">
        <p14:creationId xmlns:p14="http://schemas.microsoft.com/office/powerpoint/2010/main" val="2317919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50E95-5D75-4D2D-A425-907760379D01}"/>
              </a:ext>
            </a:extLst>
          </p:cNvPr>
          <p:cNvSpPr>
            <a:spLocks noGrp="1"/>
          </p:cNvSpPr>
          <p:nvPr>
            <p:ph type="title"/>
          </p:nvPr>
        </p:nvSpPr>
        <p:spPr>
          <a:xfrm>
            <a:off x="374122" y="365125"/>
            <a:ext cx="4254645" cy="3309390"/>
          </a:xfrm>
        </p:spPr>
        <p:txBody>
          <a:bodyPr>
            <a:normAutofit/>
          </a:bodyPr>
          <a:lstStyle/>
          <a:p>
            <a:r>
              <a:rPr lang="en-GB" dirty="0">
                <a:latin typeface="Arial Black"/>
                <a:cs typeface="Calibri Light"/>
              </a:rPr>
              <a:t>Vietnam as Media War: Photography</a:t>
            </a:r>
            <a:endParaRPr lang="en-GB" dirty="0">
              <a:latin typeface="Arial Black"/>
            </a:endParaRPr>
          </a:p>
        </p:txBody>
      </p:sp>
      <p:sp>
        <p:nvSpPr>
          <p:cNvPr id="3" name="Text Placeholder 2">
            <a:extLst>
              <a:ext uri="{FF2B5EF4-FFF2-40B4-BE49-F238E27FC236}">
                <a16:creationId xmlns:a16="http://schemas.microsoft.com/office/drawing/2014/main" id="{08E2427C-E293-4949-A344-4C66D253E67F}"/>
              </a:ext>
            </a:extLst>
          </p:cNvPr>
          <p:cNvSpPr>
            <a:spLocks noGrp="1"/>
          </p:cNvSpPr>
          <p:nvPr>
            <p:ph type="body" idx="1"/>
          </p:nvPr>
        </p:nvSpPr>
        <p:spPr>
          <a:xfrm>
            <a:off x="931753" y="3573025"/>
            <a:ext cx="5157787" cy="823912"/>
          </a:xfrm>
        </p:spPr>
        <p:txBody>
          <a:bodyPr/>
          <a:lstStyle/>
          <a:p>
            <a:endParaRPr lang="en-GB"/>
          </a:p>
        </p:txBody>
      </p:sp>
      <p:pic>
        <p:nvPicPr>
          <p:cNvPr id="7" name="Picture 7" descr="A group of people sitting in a dirt field&#10;&#10;Description automatically generated">
            <a:extLst>
              <a:ext uri="{FF2B5EF4-FFF2-40B4-BE49-F238E27FC236}">
                <a16:creationId xmlns:a16="http://schemas.microsoft.com/office/drawing/2014/main" id="{B635119D-208B-45EF-BD31-0B07F03A5121}"/>
              </a:ext>
            </a:extLst>
          </p:cNvPr>
          <p:cNvPicPr>
            <a:picLocks noGrp="1" noChangeAspect="1"/>
          </p:cNvPicPr>
          <p:nvPr>
            <p:ph sz="half" idx="2"/>
          </p:nvPr>
        </p:nvPicPr>
        <p:blipFill>
          <a:blip r:embed="rId3"/>
          <a:stretch>
            <a:fillRect/>
          </a:stretch>
        </p:blipFill>
        <p:spPr>
          <a:xfrm>
            <a:off x="-1039" y="3408835"/>
            <a:ext cx="5578200" cy="3637552"/>
          </a:xfrm>
        </p:spPr>
      </p:pic>
      <p:sp>
        <p:nvSpPr>
          <p:cNvPr id="5" name="Text Placeholder 4">
            <a:extLst>
              <a:ext uri="{FF2B5EF4-FFF2-40B4-BE49-F238E27FC236}">
                <a16:creationId xmlns:a16="http://schemas.microsoft.com/office/drawing/2014/main" id="{C7BF2AF7-5A58-4824-81B6-2F3D3EDA055B}"/>
              </a:ext>
            </a:extLst>
          </p:cNvPr>
          <p:cNvSpPr>
            <a:spLocks noGrp="1"/>
          </p:cNvSpPr>
          <p:nvPr>
            <p:ph type="body" sz="quarter" idx="3"/>
          </p:nvPr>
        </p:nvSpPr>
        <p:spPr/>
        <p:txBody>
          <a:bodyPr/>
          <a:lstStyle/>
          <a:p>
            <a:endParaRPr lang="en-GB"/>
          </a:p>
        </p:txBody>
      </p:sp>
      <p:pic>
        <p:nvPicPr>
          <p:cNvPr id="8" name="Picture 8" descr="A picture containing outdoor, person, person, game&#10;&#10;Description automatically generated">
            <a:extLst>
              <a:ext uri="{FF2B5EF4-FFF2-40B4-BE49-F238E27FC236}">
                <a16:creationId xmlns:a16="http://schemas.microsoft.com/office/drawing/2014/main" id="{1D48CDED-5731-4706-8E01-96E6577F0216}"/>
              </a:ext>
            </a:extLst>
          </p:cNvPr>
          <p:cNvPicPr>
            <a:picLocks noGrp="1" noChangeAspect="1"/>
          </p:cNvPicPr>
          <p:nvPr>
            <p:ph sz="quarter" idx="4"/>
          </p:nvPr>
        </p:nvPicPr>
        <p:blipFill>
          <a:blip r:embed="rId4"/>
          <a:stretch>
            <a:fillRect/>
          </a:stretch>
        </p:blipFill>
        <p:spPr>
          <a:xfrm>
            <a:off x="6172200" y="2889597"/>
            <a:ext cx="5183188" cy="2915543"/>
          </a:xfrm>
        </p:spPr>
      </p:pic>
      <p:pic>
        <p:nvPicPr>
          <p:cNvPr id="9" name="Picture 9" descr="A picture containing person, outdoor, child, young&#10;&#10;Description automatically generated">
            <a:extLst>
              <a:ext uri="{FF2B5EF4-FFF2-40B4-BE49-F238E27FC236}">
                <a16:creationId xmlns:a16="http://schemas.microsoft.com/office/drawing/2014/main" id="{365E3392-99B1-45F9-9FDE-541CDC080ECE}"/>
              </a:ext>
            </a:extLst>
          </p:cNvPr>
          <p:cNvPicPr>
            <a:picLocks noChangeAspect="1"/>
          </p:cNvPicPr>
          <p:nvPr/>
        </p:nvPicPr>
        <p:blipFill>
          <a:blip r:embed="rId5"/>
          <a:stretch>
            <a:fillRect/>
          </a:stretch>
        </p:blipFill>
        <p:spPr>
          <a:xfrm>
            <a:off x="5578366" y="3612"/>
            <a:ext cx="5778062" cy="3329809"/>
          </a:xfrm>
          <a:prstGeom prst="rect">
            <a:avLst/>
          </a:prstGeom>
        </p:spPr>
      </p:pic>
    </p:spTree>
    <p:extLst>
      <p:ext uri="{BB962C8B-B14F-4D97-AF65-F5344CB8AC3E}">
        <p14:creationId xmlns:p14="http://schemas.microsoft.com/office/powerpoint/2010/main" val="2389710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A582D-EB45-4F99-A6EF-1D996A50E27B}"/>
              </a:ext>
            </a:extLst>
          </p:cNvPr>
          <p:cNvSpPr>
            <a:spLocks noGrp="1"/>
          </p:cNvSpPr>
          <p:nvPr>
            <p:ph type="title"/>
          </p:nvPr>
        </p:nvSpPr>
        <p:spPr/>
        <p:txBody>
          <a:bodyPr>
            <a:normAutofit/>
          </a:bodyPr>
          <a:lstStyle/>
          <a:p>
            <a:pPr algn="ctr"/>
            <a:r>
              <a:rPr lang="en-GB" sz="4000" dirty="0">
                <a:latin typeface="Arial Black"/>
              </a:rPr>
              <a:t>Vietnam as Media War: Television</a:t>
            </a:r>
            <a:endParaRPr lang="en-US" sz="4000" dirty="0">
              <a:cs typeface="Calibri Light" panose="020F0302020204030204"/>
            </a:endParaRPr>
          </a:p>
        </p:txBody>
      </p:sp>
      <p:pic>
        <p:nvPicPr>
          <p:cNvPr id="4" name="Picture 4" descr="A group of people standing next to a person&#10;&#10;Description automatically generated">
            <a:extLst>
              <a:ext uri="{FF2B5EF4-FFF2-40B4-BE49-F238E27FC236}">
                <a16:creationId xmlns:a16="http://schemas.microsoft.com/office/drawing/2014/main" id="{8C79C029-E9BB-47EC-B6B3-AD79B54B82D1}"/>
              </a:ext>
            </a:extLst>
          </p:cNvPr>
          <p:cNvPicPr>
            <a:picLocks noGrp="1" noChangeAspect="1"/>
          </p:cNvPicPr>
          <p:nvPr>
            <p:ph idx="1"/>
          </p:nvPr>
        </p:nvPicPr>
        <p:blipFill>
          <a:blip r:embed="rId3"/>
          <a:stretch>
            <a:fillRect/>
          </a:stretch>
        </p:blipFill>
        <p:spPr>
          <a:xfrm>
            <a:off x="5860363" y="1701840"/>
            <a:ext cx="5492397" cy="3636433"/>
          </a:xfrm>
        </p:spPr>
      </p:pic>
      <p:pic>
        <p:nvPicPr>
          <p:cNvPr id="5" name="Picture 5" descr="A person wearing a suit and tie&#10;&#10;Description automatically generated">
            <a:extLst>
              <a:ext uri="{FF2B5EF4-FFF2-40B4-BE49-F238E27FC236}">
                <a16:creationId xmlns:a16="http://schemas.microsoft.com/office/drawing/2014/main" id="{02ADCD60-2D95-41E0-9619-26D50527A1F7}"/>
              </a:ext>
            </a:extLst>
          </p:cNvPr>
          <p:cNvPicPr>
            <a:picLocks noChangeAspect="1"/>
          </p:cNvPicPr>
          <p:nvPr/>
        </p:nvPicPr>
        <p:blipFill>
          <a:blip r:embed="rId4"/>
          <a:stretch>
            <a:fillRect/>
          </a:stretch>
        </p:blipFill>
        <p:spPr>
          <a:xfrm>
            <a:off x="524758" y="1700036"/>
            <a:ext cx="4792487" cy="3613150"/>
          </a:xfrm>
          <a:prstGeom prst="rect">
            <a:avLst/>
          </a:prstGeom>
        </p:spPr>
      </p:pic>
    </p:spTree>
    <p:extLst>
      <p:ext uri="{BB962C8B-B14F-4D97-AF65-F5344CB8AC3E}">
        <p14:creationId xmlns:p14="http://schemas.microsoft.com/office/powerpoint/2010/main" val="4018122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Vietnam as Rock n Roll War</a:t>
            </a:r>
          </a:p>
        </p:txBody>
      </p:sp>
      <p:pic>
        <p:nvPicPr>
          <p:cNvPr id="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88730" y="1843329"/>
            <a:ext cx="4402689" cy="4402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Okie From Muskogee again: Son performing on 50th anniversary of historic  Merle Haggard show | Music | tulsaworld.com"/>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96000" y="1843330"/>
            <a:ext cx="4316361" cy="4402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3150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C6A88-99E8-4BE4-AA40-492D4750CF95}"/>
              </a:ext>
            </a:extLst>
          </p:cNvPr>
          <p:cNvSpPr>
            <a:spLocks noGrp="1"/>
          </p:cNvSpPr>
          <p:nvPr>
            <p:ph type="title"/>
          </p:nvPr>
        </p:nvSpPr>
        <p:spPr/>
        <p:txBody>
          <a:bodyPr/>
          <a:lstStyle/>
          <a:p>
            <a:pPr algn="ctr"/>
            <a:r>
              <a:rPr lang="en-GB" dirty="0">
                <a:latin typeface="Arial Black"/>
              </a:rPr>
              <a:t>Oliver Stone's Vietnam Trilogy</a:t>
            </a:r>
            <a:endParaRPr lang="en-GB" dirty="0">
              <a:cs typeface="Calibri Light" panose="020F0302020204030204"/>
            </a:endParaRPr>
          </a:p>
        </p:txBody>
      </p:sp>
      <p:pic>
        <p:nvPicPr>
          <p:cNvPr id="6" name="Picture 6" descr="Graphical user interface, website&#10;&#10;Description automatically generated">
            <a:extLst>
              <a:ext uri="{FF2B5EF4-FFF2-40B4-BE49-F238E27FC236}">
                <a16:creationId xmlns:a16="http://schemas.microsoft.com/office/drawing/2014/main" id="{55CCA005-DDB0-4CA8-BBE1-FAAD083508C7}"/>
              </a:ext>
            </a:extLst>
          </p:cNvPr>
          <p:cNvPicPr>
            <a:picLocks noGrp="1" noChangeAspect="1"/>
          </p:cNvPicPr>
          <p:nvPr>
            <p:ph idx="1"/>
          </p:nvPr>
        </p:nvPicPr>
        <p:blipFill>
          <a:blip r:embed="rId3"/>
          <a:stretch>
            <a:fillRect/>
          </a:stretch>
        </p:blipFill>
        <p:spPr>
          <a:xfrm>
            <a:off x="4625789" y="1825625"/>
            <a:ext cx="2940421" cy="4351338"/>
          </a:xfrm>
        </p:spPr>
      </p:pic>
      <p:pic>
        <p:nvPicPr>
          <p:cNvPr id="5" name="Picture 2" descr="A picture containing text, grass, field, playing&#10;&#10;Description automatically generated">
            <a:extLst>
              <a:ext uri="{FF2B5EF4-FFF2-40B4-BE49-F238E27FC236}">
                <a16:creationId xmlns:a16="http://schemas.microsoft.com/office/drawing/2014/main" id="{720EB826-6939-4582-82AB-D368AB6CA1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3887" y="1825923"/>
            <a:ext cx="2959172" cy="46582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7" descr="A picture containing text, book, photo, person&#10;&#10;Description automatically generated">
            <a:extLst>
              <a:ext uri="{FF2B5EF4-FFF2-40B4-BE49-F238E27FC236}">
                <a16:creationId xmlns:a16="http://schemas.microsoft.com/office/drawing/2014/main" id="{F1539FEA-C262-4B93-B55F-D009CCC7451F}"/>
              </a:ext>
            </a:extLst>
          </p:cNvPr>
          <p:cNvPicPr>
            <a:picLocks noChangeAspect="1"/>
          </p:cNvPicPr>
          <p:nvPr/>
        </p:nvPicPr>
        <p:blipFill>
          <a:blip r:embed="rId5"/>
          <a:stretch>
            <a:fillRect/>
          </a:stretch>
        </p:blipFill>
        <p:spPr>
          <a:xfrm>
            <a:off x="8570723" y="1831675"/>
            <a:ext cx="2929346" cy="4459856"/>
          </a:xfrm>
          <a:prstGeom prst="rect">
            <a:avLst/>
          </a:prstGeom>
        </p:spPr>
      </p:pic>
    </p:spTree>
    <p:extLst>
      <p:ext uri="{BB962C8B-B14F-4D97-AF65-F5344CB8AC3E}">
        <p14:creationId xmlns:p14="http://schemas.microsoft.com/office/powerpoint/2010/main" val="1247796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087B3-18B4-4CB6-A3DC-924852D32666}"/>
              </a:ext>
            </a:extLst>
          </p:cNvPr>
          <p:cNvSpPr>
            <a:spLocks noGrp="1"/>
          </p:cNvSpPr>
          <p:nvPr>
            <p:ph type="title"/>
          </p:nvPr>
        </p:nvSpPr>
        <p:spPr/>
        <p:txBody>
          <a:bodyPr/>
          <a:lstStyle/>
          <a:p>
            <a:pPr algn="ctr"/>
            <a:r>
              <a:rPr lang="en-GB" dirty="0">
                <a:latin typeface="Arial Black"/>
              </a:rPr>
              <a:t>Oliver Stone, Vietnam and US Foreign Policy</a:t>
            </a:r>
            <a:endParaRPr lang="en-US"/>
          </a:p>
        </p:txBody>
      </p:sp>
      <p:sp>
        <p:nvSpPr>
          <p:cNvPr id="9" name="Content Placeholder 8">
            <a:extLst>
              <a:ext uri="{FF2B5EF4-FFF2-40B4-BE49-F238E27FC236}">
                <a16:creationId xmlns:a16="http://schemas.microsoft.com/office/drawing/2014/main" id="{EC8C5CF3-D956-4AD1-85C7-9A88D6B05E3D}"/>
              </a:ext>
            </a:extLst>
          </p:cNvPr>
          <p:cNvSpPr>
            <a:spLocks noGrp="1"/>
          </p:cNvSpPr>
          <p:nvPr>
            <p:ph idx="1"/>
          </p:nvPr>
        </p:nvSpPr>
        <p:spPr/>
        <p:txBody>
          <a:bodyPr/>
          <a:lstStyle/>
          <a:p>
            <a:endParaRPr lang="en-GB" dirty="0"/>
          </a:p>
        </p:txBody>
      </p:sp>
      <p:pic>
        <p:nvPicPr>
          <p:cNvPr id="5" name="Picture 5" descr="A person wearing glasses&#10;&#10;Description automatically generated">
            <a:extLst>
              <a:ext uri="{FF2B5EF4-FFF2-40B4-BE49-F238E27FC236}">
                <a16:creationId xmlns:a16="http://schemas.microsoft.com/office/drawing/2014/main" id="{2F157DB2-B561-462E-8B55-3C82749193A0}"/>
              </a:ext>
            </a:extLst>
          </p:cNvPr>
          <p:cNvPicPr>
            <a:picLocks noChangeAspect="1"/>
          </p:cNvPicPr>
          <p:nvPr/>
        </p:nvPicPr>
        <p:blipFill>
          <a:blip r:embed="rId3"/>
          <a:stretch>
            <a:fillRect/>
          </a:stretch>
        </p:blipFill>
        <p:spPr>
          <a:xfrm>
            <a:off x="4813828" y="1690688"/>
            <a:ext cx="2993237" cy="3967971"/>
          </a:xfrm>
          <a:prstGeom prst="rect">
            <a:avLst/>
          </a:prstGeom>
        </p:spPr>
      </p:pic>
      <p:pic>
        <p:nvPicPr>
          <p:cNvPr id="6" name="Picture 6" descr="A picture containing person, indoor, sitting, suit&#10;&#10;Description automatically generated">
            <a:extLst>
              <a:ext uri="{FF2B5EF4-FFF2-40B4-BE49-F238E27FC236}">
                <a16:creationId xmlns:a16="http://schemas.microsoft.com/office/drawing/2014/main" id="{2A3ECB7F-0970-4B09-A6B0-C53E0BF364B5}"/>
              </a:ext>
            </a:extLst>
          </p:cNvPr>
          <p:cNvPicPr>
            <a:picLocks noChangeAspect="1"/>
          </p:cNvPicPr>
          <p:nvPr/>
        </p:nvPicPr>
        <p:blipFill>
          <a:blip r:embed="rId4"/>
          <a:stretch>
            <a:fillRect/>
          </a:stretch>
        </p:blipFill>
        <p:spPr>
          <a:xfrm>
            <a:off x="7807065" y="3214839"/>
            <a:ext cx="2426402" cy="3643161"/>
          </a:xfrm>
          <a:prstGeom prst="rect">
            <a:avLst/>
          </a:prstGeom>
        </p:spPr>
      </p:pic>
      <p:pic>
        <p:nvPicPr>
          <p:cNvPr id="8" name="Picture 7" descr="A group of people standing in front of a crowd&#10;&#10;Description automatically generated">
            <a:extLst>
              <a:ext uri="{FF2B5EF4-FFF2-40B4-BE49-F238E27FC236}">
                <a16:creationId xmlns:a16="http://schemas.microsoft.com/office/drawing/2014/main" id="{BCD5D918-7828-49A4-BCE0-50911EB219DC}"/>
              </a:ext>
            </a:extLst>
          </p:cNvPr>
          <p:cNvPicPr>
            <a:picLocks noChangeAspect="1"/>
          </p:cNvPicPr>
          <p:nvPr/>
        </p:nvPicPr>
        <p:blipFill>
          <a:blip r:embed="rId5"/>
          <a:stretch>
            <a:fillRect/>
          </a:stretch>
        </p:blipFill>
        <p:spPr>
          <a:xfrm>
            <a:off x="2209" y="1678467"/>
            <a:ext cx="2530411" cy="3967971"/>
          </a:xfrm>
          <a:prstGeom prst="rect">
            <a:avLst/>
          </a:prstGeom>
        </p:spPr>
      </p:pic>
      <p:pic>
        <p:nvPicPr>
          <p:cNvPr id="3" name="Picture 2">
            <a:extLst>
              <a:ext uri="{FF2B5EF4-FFF2-40B4-BE49-F238E27FC236}">
                <a16:creationId xmlns:a16="http://schemas.microsoft.com/office/drawing/2014/main" id="{DF03CF3D-9719-4FC7-BFCD-BAC05995E80F}"/>
              </a:ext>
            </a:extLst>
          </p:cNvPr>
          <p:cNvPicPr>
            <a:picLocks noChangeAspect="1"/>
          </p:cNvPicPr>
          <p:nvPr/>
        </p:nvPicPr>
        <p:blipFill>
          <a:blip r:embed="rId6"/>
          <a:stretch>
            <a:fillRect/>
          </a:stretch>
        </p:blipFill>
        <p:spPr>
          <a:xfrm>
            <a:off x="9932414" y="1529662"/>
            <a:ext cx="2259586" cy="3524431"/>
          </a:xfrm>
          <a:prstGeom prst="rect">
            <a:avLst/>
          </a:prstGeom>
        </p:spPr>
      </p:pic>
      <p:pic>
        <p:nvPicPr>
          <p:cNvPr id="10" name="Picture 4" descr="Diagram&#10;&#10;Description automatically generated">
            <a:extLst>
              <a:ext uri="{FF2B5EF4-FFF2-40B4-BE49-F238E27FC236}">
                <a16:creationId xmlns:a16="http://schemas.microsoft.com/office/drawing/2014/main" id="{678C263C-0A89-47F1-897B-C6D493203CFD}"/>
              </a:ext>
            </a:extLst>
          </p:cNvPr>
          <p:cNvPicPr>
            <a:picLocks noChangeAspect="1"/>
          </p:cNvPicPr>
          <p:nvPr/>
        </p:nvPicPr>
        <p:blipFill>
          <a:blip r:embed="rId7"/>
          <a:stretch>
            <a:fillRect/>
          </a:stretch>
        </p:blipFill>
        <p:spPr>
          <a:xfrm>
            <a:off x="2387748" y="2991809"/>
            <a:ext cx="2728102" cy="3967971"/>
          </a:xfrm>
          <a:prstGeom prst="rect">
            <a:avLst/>
          </a:prstGeom>
        </p:spPr>
      </p:pic>
    </p:spTree>
    <p:extLst>
      <p:ext uri="{BB962C8B-B14F-4D97-AF65-F5344CB8AC3E}">
        <p14:creationId xmlns:p14="http://schemas.microsoft.com/office/powerpoint/2010/main" val="1728605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16469" y="-40287"/>
            <a:ext cx="9143999" cy="1779288"/>
          </a:xfrm>
          <a:prstGeom prst="rect">
            <a:avLst/>
          </a:prstGeom>
          <a:noFill/>
        </p:spPr>
        <p:txBody>
          <a:bodyPr wrap="square" lIns="360000" tIns="180000" rIns="360000" bIns="180000" rtlCol="0">
            <a:spAutoFit/>
          </a:bodyPr>
          <a:lstStyle/>
          <a:p>
            <a:pPr algn="r"/>
            <a:r>
              <a:rPr lang="en-GB" sz="3200" b="1" dirty="0">
                <a:latin typeface="Arial Black" panose="020B0A04020102020204" pitchFamily="34" charset="0"/>
                <a:cs typeface="Arial" pitchFamily="34" charset="0"/>
              </a:rPr>
              <a:t>MIA/POW </a:t>
            </a:r>
            <a:r>
              <a:rPr lang="en-GB" sz="3200" b="1" dirty="0" err="1">
                <a:latin typeface="Arial Black" panose="020B0A04020102020204" pitchFamily="34" charset="0"/>
                <a:cs typeface="Arial" pitchFamily="34" charset="0"/>
              </a:rPr>
              <a:t>Microgenre</a:t>
            </a:r>
            <a:r>
              <a:rPr lang="en-GB" sz="3200" b="1" dirty="0">
                <a:latin typeface="Arial Black" panose="020B0A04020102020204" pitchFamily="34" charset="0"/>
                <a:cs typeface="Arial" pitchFamily="34" charset="0"/>
              </a:rPr>
              <a:t> </a:t>
            </a:r>
            <a:endParaRPr lang="en-GB" sz="3200" b="1" dirty="0">
              <a:cs typeface="Arial" pitchFamily="34" charset="0"/>
            </a:endParaRPr>
          </a:p>
          <a:p>
            <a:endParaRPr lang="en-GB" sz="2000" b="1" dirty="0">
              <a:cs typeface="Arial" pitchFamily="34" charset="0"/>
            </a:endParaRPr>
          </a:p>
          <a:p>
            <a:endParaRPr lang="en-GB" sz="2000" b="1" dirty="0">
              <a:cs typeface="Arial" pitchFamily="34" charset="0"/>
            </a:endParaRPr>
          </a:p>
          <a:p>
            <a:endParaRPr lang="en-GB" sz="2000"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3864" y="35892"/>
            <a:ext cx="3028479" cy="4542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0333" y="950293"/>
            <a:ext cx="2769411" cy="43532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
            <a:ext cx="4033864" cy="62538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81750" y="4007888"/>
            <a:ext cx="1939017" cy="28166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54243" y="2769888"/>
            <a:ext cx="2706225" cy="41044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371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697897"/>
          </a:xfrm>
          <a:prstGeom prst="rect">
            <a:avLst/>
          </a:prstGeom>
          <a:noFill/>
        </p:spPr>
        <p:txBody>
          <a:bodyPr wrap="square" lIns="360000" tIns="360000" rIns="360000" bIns="360000" rtlCol="0">
            <a:spAutoFit/>
          </a:bodyPr>
          <a:lstStyle/>
          <a:p>
            <a:r>
              <a:rPr lang="en-GB" sz="2400" b="1" dirty="0">
                <a:latin typeface="Arial Black" panose="020B0A04020102020204" pitchFamily="34" charset="0"/>
                <a:cs typeface="Arial" pitchFamily="34" charset="0"/>
              </a:rPr>
              <a:t>Homecoming Veterans</a:t>
            </a:r>
            <a:endParaRPr lang="en-GB" sz="2400" b="1" i="1" dirty="0">
              <a:latin typeface="Arial Black" panose="020B0A04020102020204" pitchFamily="34" charset="0"/>
              <a:cs typeface="Arial" pitchFamily="34" charset="0"/>
            </a:endParaRPr>
          </a:p>
          <a:p>
            <a:endParaRPr lang="en-GB" sz="2400" b="1" dirty="0">
              <a:latin typeface="Arial Black" panose="020B0A04020102020204" pitchFamily="34" charset="0"/>
              <a:cs typeface="Arial" pitchFamily="34" charset="0"/>
            </a:endParaRPr>
          </a:p>
          <a:p>
            <a:endParaRPr lang="en-GB" sz="2400" b="1" dirty="0">
              <a:latin typeface="Arial Black" panose="020B0A04020102020204" pitchFamily="34" charset="0"/>
              <a:cs typeface="Arial" pitchFamily="34" charset="0"/>
            </a:endParaRPr>
          </a:p>
          <a:p>
            <a:pPr marL="285750" indent="-285750">
              <a:buFontTx/>
              <a:buChar char="-"/>
            </a:pPr>
            <a:endParaRPr lang="pt-BR" sz="1700" dirty="0">
              <a:cs typeface="Arial" pitchFamily="34" charset="0"/>
            </a:endParaRPr>
          </a:p>
          <a:p>
            <a:pPr marL="285750"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lvl="1"/>
            <a:endParaRPr lang="pt-BR" b="1" dirty="0">
              <a:cs typeface="Arial" pitchFamily="34" charset="0"/>
            </a:endParaRPr>
          </a:p>
          <a:p>
            <a:pPr lvl="1"/>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lvl="1"/>
            <a:endParaRPr lang="en-GB" dirty="0">
              <a:cs typeface="Arial" pitchFamily="34" charset="0"/>
            </a:endParaRPr>
          </a:p>
          <a:p>
            <a:endParaRPr lang="en-GB" altLang="en-US" sz="1700" dirty="0"/>
          </a:p>
          <a:p>
            <a:pPr marL="285750" indent="-285750">
              <a:buFontTx/>
              <a:buChar char="-"/>
            </a:pPr>
            <a:endParaRPr lang="en-GB" altLang="en-US" sz="1700" dirty="0"/>
          </a:p>
          <a:p>
            <a:pPr marL="285750" indent="-285750">
              <a:buFontTx/>
              <a:buChar char="-"/>
            </a:pPr>
            <a:endParaRPr lang="en-GB" altLang="en-US" sz="1700" dirty="0"/>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06282"/>
            <a:ext cx="3600450" cy="48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3455194" y="3416544"/>
            <a:ext cx="2324100" cy="3441456"/>
          </a:xfrm>
          <a:prstGeom prst="rect">
            <a:avLst/>
          </a:prstGeom>
        </p:spPr>
      </p:pic>
      <p:pic>
        <p:nvPicPr>
          <p:cNvPr id="4" name="Picture 3"/>
          <p:cNvPicPr>
            <a:picLocks noChangeAspect="1"/>
          </p:cNvPicPr>
          <p:nvPr/>
        </p:nvPicPr>
        <p:blipFill>
          <a:blip r:embed="rId5"/>
          <a:stretch>
            <a:fillRect/>
          </a:stretch>
        </p:blipFill>
        <p:spPr>
          <a:xfrm>
            <a:off x="9415462" y="51046"/>
            <a:ext cx="2428875" cy="3714750"/>
          </a:xfrm>
          <a:prstGeom prst="rect">
            <a:avLst/>
          </a:prstGeom>
        </p:spPr>
      </p:pic>
      <p:pic>
        <p:nvPicPr>
          <p:cNvPr id="5" name="Picture 4"/>
          <p:cNvPicPr>
            <a:picLocks noChangeAspect="1"/>
          </p:cNvPicPr>
          <p:nvPr/>
        </p:nvPicPr>
        <p:blipFill>
          <a:blip r:embed="rId6"/>
          <a:stretch>
            <a:fillRect/>
          </a:stretch>
        </p:blipFill>
        <p:spPr>
          <a:xfrm>
            <a:off x="6286500" y="735492"/>
            <a:ext cx="2857500" cy="3810000"/>
          </a:xfrm>
          <a:prstGeom prst="rect">
            <a:avLst/>
          </a:prstGeom>
        </p:spPr>
      </p:pic>
      <p:sp>
        <p:nvSpPr>
          <p:cNvPr id="6" name="Rectangle 5"/>
          <p:cNvSpPr/>
          <p:nvPr/>
        </p:nvSpPr>
        <p:spPr>
          <a:xfrm>
            <a:off x="6096000" y="5325187"/>
            <a:ext cx="6096000" cy="1200329"/>
          </a:xfrm>
          <a:prstGeom prst="rect">
            <a:avLst/>
          </a:prstGeom>
        </p:spPr>
        <p:txBody>
          <a:bodyPr>
            <a:spAutoFit/>
          </a:bodyPr>
          <a:lstStyle/>
          <a:p>
            <a:pPr marL="285750" indent="-285750">
              <a:buFont typeface="Arial" panose="020B0604020202020204" pitchFamily="34" charset="0"/>
              <a:buChar char="•"/>
            </a:pPr>
            <a:r>
              <a:rPr lang="en-GB" sz="2400" dirty="0"/>
              <a:t>In 1978, </a:t>
            </a:r>
            <a:r>
              <a:rPr lang="en-GB" sz="2400" i="1" dirty="0"/>
              <a:t>The Deer Hunter </a:t>
            </a:r>
            <a:r>
              <a:rPr lang="en-GB" sz="2400" dirty="0"/>
              <a:t>and </a:t>
            </a:r>
            <a:r>
              <a:rPr lang="en-GB" sz="2400" i="1" dirty="0"/>
              <a:t>Coming Home </a:t>
            </a:r>
            <a:r>
              <a:rPr lang="en-GB" sz="2400" dirty="0"/>
              <a:t>released to box office success and critical acclaim</a:t>
            </a:r>
          </a:p>
        </p:txBody>
      </p:sp>
    </p:spTree>
    <p:extLst>
      <p:ext uri="{BB962C8B-B14F-4D97-AF65-F5344CB8AC3E}">
        <p14:creationId xmlns:p14="http://schemas.microsoft.com/office/powerpoint/2010/main" val="41033181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515850" cy="6682508"/>
          </a:xfrm>
          <a:prstGeom prst="rect">
            <a:avLst/>
          </a:prstGeom>
          <a:noFill/>
        </p:spPr>
        <p:txBody>
          <a:bodyPr wrap="square" lIns="360000" tIns="360000" rIns="360000" bIns="360000" rtlCol="0">
            <a:spAutoFit/>
          </a:bodyPr>
          <a:lstStyle/>
          <a:p>
            <a:r>
              <a:rPr lang="en-GB" sz="2000" b="1" dirty="0">
                <a:latin typeface="Arial Black" panose="020B0A04020102020204" pitchFamily="34" charset="0"/>
                <a:cs typeface="Arial" pitchFamily="34" charset="0"/>
              </a:rPr>
              <a:t>Homecoming Veterans:</a:t>
            </a:r>
            <a:r>
              <a:rPr lang="en-GB" sz="2000" b="1" i="1" dirty="0">
                <a:latin typeface="Arial Black" panose="020B0A04020102020204" pitchFamily="34" charset="0"/>
                <a:cs typeface="Arial" pitchFamily="34" charset="0"/>
              </a:rPr>
              <a:t> First Blood </a:t>
            </a:r>
            <a:r>
              <a:rPr lang="en-GB" sz="2000" b="1" dirty="0">
                <a:latin typeface="Arial Black" panose="020B0A04020102020204" pitchFamily="34" charset="0"/>
                <a:cs typeface="Arial" pitchFamily="34" charset="0"/>
              </a:rPr>
              <a:t>(novel 1972, film 1982)</a:t>
            </a:r>
          </a:p>
          <a:p>
            <a:endParaRPr lang="en-GB" sz="1700" dirty="0">
              <a:latin typeface="Arial Black" panose="020B0A04020102020204" pitchFamily="34" charset="0"/>
            </a:endParaRPr>
          </a:p>
          <a:p>
            <a:r>
              <a:rPr lang="en-GB" sz="1700" dirty="0"/>
              <a:t> </a:t>
            </a:r>
            <a:endParaRPr lang="en-GB" sz="1700" dirty="0">
              <a:cs typeface="Arial" pitchFamily="34" charset="0"/>
            </a:endParaRPr>
          </a:p>
          <a:p>
            <a:endParaRPr lang="en-GB" sz="1700" b="1" dirty="0">
              <a:cs typeface="Arial" pitchFamily="34" charset="0"/>
            </a:endParaRPr>
          </a:p>
          <a:p>
            <a:pPr marL="285750" indent="-285750">
              <a:buFontTx/>
              <a:buChar char="-"/>
            </a:pPr>
            <a:endParaRPr lang="pt-BR" sz="1700" dirty="0">
              <a:cs typeface="Arial" pitchFamily="34" charset="0"/>
            </a:endParaRPr>
          </a:p>
          <a:p>
            <a:pPr marL="285750"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lvl="1"/>
            <a:endParaRPr lang="pt-BR" b="1" dirty="0">
              <a:cs typeface="Arial" pitchFamily="34" charset="0"/>
            </a:endParaRPr>
          </a:p>
          <a:p>
            <a:pPr lvl="1"/>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lvl="1"/>
            <a:endParaRPr lang="en-GB" dirty="0">
              <a:cs typeface="Arial" pitchFamily="34" charset="0"/>
            </a:endParaRPr>
          </a:p>
          <a:p>
            <a:endParaRPr lang="en-GB" altLang="en-US" sz="1700" dirty="0"/>
          </a:p>
          <a:p>
            <a:pPr marL="285750" indent="-285750">
              <a:buFontTx/>
              <a:buChar char="-"/>
            </a:pPr>
            <a:endParaRPr lang="en-GB" altLang="en-US" sz="1700" dirty="0"/>
          </a:p>
          <a:p>
            <a:pPr marL="285750" indent="-285750">
              <a:buFontTx/>
              <a:buChar char="-"/>
            </a:pPr>
            <a:endParaRPr lang="en-GB" altLang="en-US" sz="1700" dirty="0"/>
          </a:p>
        </p:txBody>
      </p:sp>
      <p:pic>
        <p:nvPicPr>
          <p:cNvPr id="717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198144"/>
            <a:ext cx="5688228" cy="24153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12733" y="4198144"/>
            <a:ext cx="4288768" cy="268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9" name="Picture 11" descr="http://www.leffatykki.com/static/content/image/2e9e507c015c6671af16b5294cf9565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817811"/>
            <a:ext cx="4971128" cy="3311277"/>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12732" y="873991"/>
            <a:ext cx="4288768" cy="18149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81" name="Picture 1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12732" y="2572564"/>
            <a:ext cx="4288768" cy="18434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8"/>
          <a:stretch>
            <a:fillRect/>
          </a:stretch>
        </p:blipFill>
        <p:spPr>
          <a:xfrm>
            <a:off x="5248540" y="873991"/>
            <a:ext cx="2178442" cy="3234822"/>
          </a:xfrm>
          <a:prstGeom prst="rect">
            <a:avLst/>
          </a:prstGeom>
        </p:spPr>
      </p:pic>
    </p:spTree>
    <p:extLst>
      <p:ext uri="{BB962C8B-B14F-4D97-AF65-F5344CB8AC3E}">
        <p14:creationId xmlns:p14="http://schemas.microsoft.com/office/powerpoint/2010/main" val="23594923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5600" y="139699"/>
            <a:ext cx="4826000" cy="2019693"/>
          </a:xfrm>
          <a:prstGeom prst="rect">
            <a:avLst/>
          </a:prstGeom>
          <a:noFill/>
        </p:spPr>
        <p:txBody>
          <a:bodyPr wrap="square" lIns="540000" tIns="360000" rIns="540000" bIns="360000" rtlCol="0">
            <a:spAutoFit/>
          </a:bodyPr>
          <a:lstStyle/>
          <a:p>
            <a:r>
              <a:rPr lang="en-GB" b="1" dirty="0">
                <a:cs typeface="Arial" pitchFamily="34" charset="0"/>
              </a:rPr>
              <a:t> </a:t>
            </a:r>
            <a:r>
              <a:rPr lang="en-GB" sz="2800" b="1" dirty="0">
                <a:latin typeface="Arial Black" panose="020B0A04020102020204" pitchFamily="34" charset="0"/>
                <a:cs typeface="Arial" pitchFamily="34" charset="0"/>
              </a:rPr>
              <a:t>Post-Traumatic Stress Disorder (PTSD)</a:t>
            </a:r>
            <a:endParaRPr lang="en-GB" altLang="en-US" sz="2400" dirty="0">
              <a:latin typeface="Arial Black" panose="020B0A04020102020204" pitchFamily="34" charset="0"/>
            </a:endParaRPr>
          </a:p>
        </p:txBody>
      </p:sp>
      <p:sp>
        <p:nvSpPr>
          <p:cNvPr id="12" name="TextBox 11"/>
          <p:cNvSpPr txBox="1"/>
          <p:nvPr/>
        </p:nvSpPr>
        <p:spPr>
          <a:xfrm>
            <a:off x="4947940" y="-76200"/>
            <a:ext cx="7244060" cy="9249364"/>
          </a:xfrm>
          <a:prstGeom prst="rect">
            <a:avLst/>
          </a:prstGeom>
          <a:noFill/>
        </p:spPr>
        <p:txBody>
          <a:bodyPr wrap="square" lIns="540000" tIns="360000" rIns="540000" bIns="360000" rtlCol="0">
            <a:spAutoFit/>
          </a:bodyPr>
          <a:lstStyle/>
          <a:p>
            <a:pPr algn="just"/>
            <a:r>
              <a:rPr lang="en-GB" sz="2400" dirty="0"/>
              <a:t>After campaigning by psychiatrists working with Vietnam veterans, the third edition of the </a:t>
            </a:r>
            <a:r>
              <a:rPr lang="en-GB" sz="2400" i="1" dirty="0"/>
              <a:t>Diagnostic and Statistical Manual of Mental Disorders </a:t>
            </a:r>
            <a:r>
              <a:rPr lang="en-GB" sz="2400" dirty="0"/>
              <a:t>(</a:t>
            </a:r>
            <a:r>
              <a:rPr lang="en-GB" sz="2400" i="1" dirty="0"/>
              <a:t>DSM-III</a:t>
            </a:r>
            <a:r>
              <a:rPr lang="en-GB" sz="2400" dirty="0"/>
              <a:t>, 1980) featured an entry for PTSD&gt; Symptoms include:</a:t>
            </a:r>
          </a:p>
          <a:p>
            <a:pPr marL="742950" lvl="1" indent="-285750">
              <a:lnSpc>
                <a:spcPct val="90000"/>
              </a:lnSpc>
              <a:buFont typeface="Arial" panose="020B0604020202020204" pitchFamily="34" charset="0"/>
              <a:buChar char="•"/>
            </a:pPr>
            <a:r>
              <a:rPr lang="en-GB" altLang="en-US" sz="2400" dirty="0"/>
              <a:t>“recurrent painful, intrusive recollections” </a:t>
            </a:r>
          </a:p>
          <a:p>
            <a:pPr marL="742950" lvl="1" indent="-285750">
              <a:lnSpc>
                <a:spcPct val="90000"/>
              </a:lnSpc>
              <a:buFont typeface="Arial" panose="020B0604020202020204" pitchFamily="34" charset="0"/>
              <a:buChar char="•"/>
            </a:pPr>
            <a:r>
              <a:rPr lang="en-GB" altLang="en-US" sz="2400" dirty="0"/>
              <a:t>“recurrent dreams or nightmares” of a stress-inducing event </a:t>
            </a:r>
          </a:p>
          <a:p>
            <a:pPr marL="742950" lvl="1" indent="-285750">
              <a:lnSpc>
                <a:spcPct val="90000"/>
              </a:lnSpc>
              <a:buFont typeface="Arial" panose="020B0604020202020204" pitchFamily="34" charset="0"/>
              <a:buChar char="•"/>
            </a:pPr>
            <a:r>
              <a:rPr lang="en-GB" altLang="en-US" sz="2400" dirty="0"/>
              <a:t>dissociative states (popularly known as </a:t>
            </a:r>
            <a:r>
              <a:rPr lang="en-GB" altLang="en-US" sz="2400" b="1" dirty="0"/>
              <a:t>“flashbacks</a:t>
            </a:r>
            <a:r>
              <a:rPr lang="en-GB" altLang="en-US" sz="2400" dirty="0"/>
              <a:t>”)  </a:t>
            </a:r>
          </a:p>
          <a:p>
            <a:pPr marL="742950" lvl="1" indent="-285750">
              <a:lnSpc>
                <a:spcPct val="90000"/>
              </a:lnSpc>
              <a:buFont typeface="Arial" panose="020B0604020202020204" pitchFamily="34" charset="0"/>
              <a:buChar char="•"/>
            </a:pPr>
            <a:r>
              <a:rPr lang="en-GB" altLang="en-US" sz="2400" dirty="0"/>
              <a:t>diminished responsiveness to the external world – or “psychic numbing”</a:t>
            </a:r>
          </a:p>
          <a:p>
            <a:pPr marL="742950" lvl="1" indent="-285750">
              <a:lnSpc>
                <a:spcPct val="90000"/>
              </a:lnSpc>
              <a:buFont typeface="Arial" panose="020B0604020202020204" pitchFamily="34" charset="0"/>
              <a:buChar char="•"/>
            </a:pPr>
            <a:r>
              <a:rPr lang="en-GB" altLang="en-US" sz="2400" dirty="0"/>
              <a:t>hyper-alertness </a:t>
            </a:r>
          </a:p>
          <a:p>
            <a:pPr marL="742950" lvl="1" indent="-285750">
              <a:lnSpc>
                <a:spcPct val="90000"/>
              </a:lnSpc>
              <a:buFont typeface="Arial" panose="020B0604020202020204" pitchFamily="34" charset="0"/>
              <a:buChar char="•"/>
            </a:pPr>
            <a:r>
              <a:rPr lang="en-GB" altLang="en-US" sz="2400" dirty="0"/>
              <a:t>an exaggerated startle response </a:t>
            </a:r>
          </a:p>
          <a:p>
            <a:pPr marL="742950" lvl="1" indent="-285750">
              <a:lnSpc>
                <a:spcPct val="90000"/>
              </a:lnSpc>
              <a:buFont typeface="Arial" panose="020B0604020202020204" pitchFamily="34" charset="0"/>
              <a:buChar char="•"/>
            </a:pPr>
            <a:r>
              <a:rPr lang="en-GB" altLang="en-US" sz="2400" dirty="0"/>
              <a:t>sleep disturbances</a:t>
            </a:r>
          </a:p>
          <a:p>
            <a:pPr marL="742950" lvl="1" indent="-285750">
              <a:lnSpc>
                <a:spcPct val="90000"/>
              </a:lnSpc>
              <a:buFont typeface="Arial" panose="020B0604020202020204" pitchFamily="34" charset="0"/>
              <a:buChar char="•"/>
            </a:pPr>
            <a:r>
              <a:rPr lang="en-GB" altLang="en-US" sz="2400" dirty="0"/>
              <a:t>avoidance of activities or situations that might arouse recollections of the traumatic event. </a:t>
            </a:r>
          </a:p>
          <a:p>
            <a:pPr marL="285750" indent="-285750" algn="just">
              <a:buFontTx/>
              <a:buChar char="-"/>
            </a:pPr>
            <a:endParaRPr lang="en-GB" sz="2000" dirty="0"/>
          </a:p>
          <a:p>
            <a:pPr marL="285750" indent="-285750" algn="just">
              <a:buFontTx/>
              <a:buChar char="-"/>
            </a:pPr>
            <a:endParaRPr lang="en-GB" sz="2000" dirty="0"/>
          </a:p>
          <a:p>
            <a:endParaRPr lang="en-GB" sz="1600" dirty="0"/>
          </a:p>
          <a:p>
            <a:pPr marL="285750" indent="-285750" algn="just">
              <a:buFontTx/>
              <a:buChar char="-"/>
            </a:pPr>
            <a:endParaRPr lang="en-GB" sz="1600" dirty="0"/>
          </a:p>
          <a:p>
            <a:r>
              <a:rPr lang="en-GB" sz="1600" dirty="0"/>
              <a:t> </a:t>
            </a:r>
          </a:p>
          <a:p>
            <a:endParaRPr lang="en-GB" sz="1400" dirty="0"/>
          </a:p>
          <a:p>
            <a:pPr marL="285750" indent="-285750" algn="just">
              <a:buFontTx/>
              <a:buChar char="-"/>
            </a:pPr>
            <a:endParaRPr lang="en-GB" altLang="en-US" sz="1700" dirty="0"/>
          </a:p>
          <a:p>
            <a:pPr algn="just"/>
            <a:endParaRPr lang="en-GB" altLang="en-US" sz="1700" b="1" i="1" dirty="0"/>
          </a:p>
          <a:p>
            <a:pPr algn="just"/>
            <a:endParaRPr lang="en-GB" altLang="en-US" sz="1700" b="1" i="1" dirty="0"/>
          </a:p>
        </p:txBody>
      </p:sp>
      <p:pic>
        <p:nvPicPr>
          <p:cNvPr id="3" name="Picture 2"/>
          <p:cNvPicPr>
            <a:picLocks noChangeAspect="1"/>
          </p:cNvPicPr>
          <p:nvPr/>
        </p:nvPicPr>
        <p:blipFill>
          <a:blip r:embed="rId3"/>
          <a:stretch>
            <a:fillRect/>
          </a:stretch>
        </p:blipFill>
        <p:spPr>
          <a:xfrm>
            <a:off x="131218" y="2159392"/>
            <a:ext cx="3051968" cy="4564259"/>
          </a:xfrm>
          <a:prstGeom prst="rect">
            <a:avLst/>
          </a:prstGeom>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5921" y="1447791"/>
            <a:ext cx="2767523" cy="1845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3759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33351"/>
            <a:ext cx="8420100" cy="6528619"/>
          </a:xfrm>
          <a:prstGeom prst="rect">
            <a:avLst/>
          </a:prstGeom>
          <a:noFill/>
        </p:spPr>
        <p:txBody>
          <a:bodyPr wrap="square" lIns="360000" tIns="360000" rIns="360000" bIns="360000" rtlCol="0">
            <a:spAutoFit/>
          </a:bodyPr>
          <a:lstStyle/>
          <a:p>
            <a:endParaRPr lang="en-GB" sz="1700" dirty="0"/>
          </a:p>
          <a:p>
            <a:endParaRPr lang="en-GB" sz="2000" dirty="0"/>
          </a:p>
          <a:p>
            <a:pPr indent="-457200"/>
            <a:r>
              <a:rPr lang="en-GB" sz="2000" dirty="0"/>
              <a:t>Trautman: This mission is over, Rambo. It's over Johnny. It's over! </a:t>
            </a:r>
          </a:p>
          <a:p>
            <a:pPr indent="-457200"/>
            <a:endParaRPr lang="en-GB" sz="2000" dirty="0"/>
          </a:p>
          <a:p>
            <a:pPr indent="-457200"/>
            <a:r>
              <a:rPr lang="en-GB" sz="2000" dirty="0"/>
              <a:t>Rambo: Nothing is over! You just don't turn it off! It wasn’t my war! You asked me, I didn't ask you! </a:t>
            </a:r>
            <a:r>
              <a:rPr lang="en-GB" sz="2000" b="1" dirty="0"/>
              <a:t>And I did what I had to do to win! But somebody wouldn't let us win! And I come back to the world and I see all those maggots at the airport, protesting me, spitting. Calling me baby killer and all kinds of vile crap</a:t>
            </a:r>
            <a:r>
              <a:rPr lang="en-GB" sz="2000" dirty="0"/>
              <a:t>! Who are they to protest me? Who are they? Unless they've been me and been there and know what the hell they're yelling about! </a:t>
            </a:r>
          </a:p>
          <a:p>
            <a:pPr indent="-457200"/>
            <a:endParaRPr lang="en-GB" sz="2000" i="1" dirty="0">
              <a:cs typeface="Arial" pitchFamily="34" charset="0"/>
            </a:endParaRPr>
          </a:p>
          <a:p>
            <a:pPr indent="-457200"/>
            <a:r>
              <a:rPr lang="en-GB" sz="2000" dirty="0"/>
              <a:t>… Rambo:  I can't get it out of my head. A dream of seven years. Everyday I have this. And sometimes I wake up and I don't know where I am. I don't talk to anybody. Sometimes a day - a week. I can't put it out of my mind.</a:t>
            </a:r>
            <a:endParaRPr lang="en-GB" sz="2000" i="1" dirty="0">
              <a:cs typeface="Arial" pitchFamily="34" charset="0"/>
            </a:endParaRPr>
          </a:p>
          <a:p>
            <a:pPr indent="-457200"/>
            <a:endParaRPr lang="en-GB" sz="2000" dirty="0"/>
          </a:p>
          <a:p>
            <a:pPr indent="-457200"/>
            <a:r>
              <a:rPr lang="en-GB" sz="2000" dirty="0"/>
              <a:t>Trautman: Look John, we can't have you running around out there killing friendly civilians. </a:t>
            </a:r>
          </a:p>
          <a:p>
            <a:pPr indent="-457200"/>
            <a:r>
              <a:rPr lang="en-GB" sz="2000" dirty="0"/>
              <a:t>Rambo: </a:t>
            </a:r>
            <a:r>
              <a:rPr lang="en-GB" sz="2000" b="1" dirty="0"/>
              <a:t>There are no friendly civilians! </a:t>
            </a:r>
          </a:p>
        </p:txBody>
      </p:sp>
      <p:pic>
        <p:nvPicPr>
          <p:cNvPr id="717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7228" y="943112"/>
            <a:ext cx="4064772" cy="2276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0" y="0"/>
            <a:ext cx="12192000" cy="1558028"/>
          </a:xfrm>
          <a:prstGeom prst="rect">
            <a:avLst/>
          </a:prstGeom>
          <a:noFill/>
        </p:spPr>
        <p:txBody>
          <a:bodyPr wrap="square" lIns="360000" tIns="360000" rIns="360000" bIns="360000" rtlCol="0">
            <a:spAutoFit/>
          </a:bodyPr>
          <a:lstStyle/>
          <a:p>
            <a:r>
              <a:rPr lang="en-GB" sz="2000" b="1" dirty="0">
                <a:latin typeface="Arial Black" panose="020B0A04020102020204" pitchFamily="34" charset="0"/>
                <a:cs typeface="Arial" pitchFamily="34" charset="0"/>
              </a:rPr>
              <a:t>Perceptions of Vietnam Veterans: </a:t>
            </a:r>
            <a:r>
              <a:rPr lang="en-GB" sz="2000" b="1" i="1" dirty="0">
                <a:latin typeface="Arial Black" panose="020B0A04020102020204" pitchFamily="34" charset="0"/>
                <a:cs typeface="Arial" pitchFamily="34" charset="0"/>
              </a:rPr>
              <a:t>First Blood </a:t>
            </a:r>
            <a:r>
              <a:rPr lang="en-GB" sz="2000" b="1" dirty="0">
                <a:latin typeface="Arial Black" panose="020B0A04020102020204" pitchFamily="34" charset="0"/>
                <a:cs typeface="Arial" pitchFamily="34" charset="0"/>
              </a:rPr>
              <a:t>(novel 1972, film 1982)</a:t>
            </a:r>
          </a:p>
          <a:p>
            <a:endParaRPr lang="en-GB" sz="1700" dirty="0">
              <a:latin typeface="Arial Black" panose="020B0A04020102020204" pitchFamily="34" charset="0"/>
            </a:endParaRPr>
          </a:p>
          <a:p>
            <a:r>
              <a:rPr lang="en-GB" sz="1700" dirty="0"/>
              <a:t> </a:t>
            </a:r>
            <a:endParaRPr lang="pt-BR" sz="1700" dirty="0">
              <a:cs typeface="Arial" pitchFamily="34" charset="0"/>
            </a:endParaRPr>
          </a:p>
        </p:txBody>
      </p:sp>
    </p:spTree>
    <p:extLst>
      <p:ext uri="{BB962C8B-B14F-4D97-AF65-F5344CB8AC3E}">
        <p14:creationId xmlns:p14="http://schemas.microsoft.com/office/powerpoint/2010/main" val="28089030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a:rPr>
              <a:t>Vietnam War and American Memory: </a:t>
            </a:r>
            <a:r>
              <a:rPr lang="en-GB" b="1" i="1" dirty="0">
                <a:latin typeface="Arial Black"/>
              </a:rPr>
              <a:t>The Spitting Image</a:t>
            </a:r>
          </a:p>
        </p:txBody>
      </p:sp>
      <p:pic>
        <p:nvPicPr>
          <p:cNvPr id="6" name="Content Placeholder 5"/>
          <p:cNvPicPr>
            <a:picLocks noGrp="1" noChangeAspect="1"/>
          </p:cNvPicPr>
          <p:nvPr>
            <p:ph idx="1"/>
          </p:nvPr>
        </p:nvPicPr>
        <p:blipFill>
          <a:blip r:embed="rId3"/>
          <a:stretch>
            <a:fillRect/>
          </a:stretch>
        </p:blipFill>
        <p:spPr>
          <a:xfrm>
            <a:off x="838200" y="4827817"/>
            <a:ext cx="4563527" cy="1942083"/>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38200" y="1903439"/>
            <a:ext cx="5797550" cy="272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21550" y="1578883"/>
            <a:ext cx="2940050" cy="45421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72852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838" y="1485823"/>
            <a:ext cx="2163589"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043107" y="1899095"/>
            <a:ext cx="8557435" cy="5312902"/>
          </a:xfrm>
          <a:prstGeom prst="rect">
            <a:avLst/>
          </a:prstGeom>
        </p:spPr>
        <p:txBody>
          <a:bodyPr wrap="square" lIns="540000" tIns="360000" rIns="540000" bIns="360000">
            <a:spAutoFit/>
          </a:bodyPr>
          <a:lstStyle/>
          <a:p>
            <a:pPr marL="285750" indent="-285750" algn="just">
              <a:buFont typeface="Arial" panose="020B0604020202020204" pitchFamily="34" charset="0"/>
              <a:buChar char="•"/>
            </a:pPr>
            <a:r>
              <a:rPr lang="en-GB" sz="2800" dirty="0">
                <a:cs typeface="Arial" pitchFamily="34" charset="0"/>
              </a:rPr>
              <a:t>VVM Fund  est. May 1979 by Jan Scruggs (pictured), a Vietnam veteran: foot-soldier (corporal) in 199</a:t>
            </a:r>
            <a:r>
              <a:rPr lang="en-GB" sz="2800" baseline="30000" dirty="0">
                <a:cs typeface="Arial" pitchFamily="34" charset="0"/>
              </a:rPr>
              <a:t>th</a:t>
            </a:r>
            <a:r>
              <a:rPr lang="en-GB" sz="2800" dirty="0">
                <a:cs typeface="Arial" pitchFamily="34" charset="0"/>
              </a:rPr>
              <a:t> Infantry Division</a:t>
            </a:r>
          </a:p>
          <a:p>
            <a:pPr marL="285750" indent="-285750" algn="just">
              <a:buFont typeface="Arial" panose="020B0604020202020204" pitchFamily="34" charset="0"/>
              <a:buChar char="•"/>
            </a:pPr>
            <a:endParaRPr lang="en-GB" sz="2800" dirty="0">
              <a:cs typeface="Arial" pitchFamily="34" charset="0"/>
            </a:endParaRPr>
          </a:p>
          <a:p>
            <a:pPr marL="285750" indent="-285750" algn="just">
              <a:buFont typeface="Arial" panose="020B0604020202020204" pitchFamily="34" charset="0"/>
              <a:buChar char="•"/>
            </a:pPr>
            <a:r>
              <a:rPr lang="en-GB" sz="2800" dirty="0">
                <a:cs typeface="Arial" pitchFamily="34" charset="0"/>
              </a:rPr>
              <a:t>Scruggs was aggrieved at “collective character assassination” of Vietnam veterans; claimed he was inspired to found VVMF after watching </a:t>
            </a:r>
            <a:r>
              <a:rPr lang="en-GB" sz="2800" i="1" dirty="0">
                <a:cs typeface="Arial" pitchFamily="34" charset="0"/>
              </a:rPr>
              <a:t>The Deer Hunter </a:t>
            </a:r>
            <a:r>
              <a:rPr lang="en-GB" sz="2800" dirty="0">
                <a:cs typeface="Arial" pitchFamily="34" charset="0"/>
              </a:rPr>
              <a:t>(1978) (</a:t>
            </a:r>
            <a:r>
              <a:rPr lang="en-GB" sz="2800" dirty="0"/>
              <a:t>“I’m going to build a memorial to all the guys who served in Vietnam … it’ll have the name of everyone killed”)</a:t>
            </a:r>
            <a:endParaRPr lang="en-GB" sz="2800" dirty="0">
              <a:cs typeface="Arial" pitchFamily="34" charset="0"/>
            </a:endParaRPr>
          </a:p>
          <a:p>
            <a:pPr marL="285750" indent="-285750" algn="just">
              <a:buFont typeface="Arial" panose="020B0604020202020204" pitchFamily="34" charset="0"/>
              <a:buChar char="•"/>
            </a:pPr>
            <a:endParaRPr lang="en-GB" dirty="0">
              <a:cs typeface="Arial" pitchFamily="34" charset="0"/>
            </a:endParaRP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3488" y="4211260"/>
            <a:ext cx="1781175" cy="2562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itle 1">
            <a:extLst>
              <a:ext uri="{FF2B5EF4-FFF2-40B4-BE49-F238E27FC236}">
                <a16:creationId xmlns:a16="http://schemas.microsoft.com/office/drawing/2014/main" id="{37DA4B92-AB85-4F7D-BEEE-62CFDA74BBFF}"/>
              </a:ext>
            </a:extLst>
          </p:cNvPr>
          <p:cNvSpPr txBox="1">
            <a:spLocks/>
          </p:cNvSpPr>
          <p:nvPr/>
        </p:nvSpPr>
        <p:spPr>
          <a:xfrm>
            <a:off x="838200" y="266346"/>
            <a:ext cx="10515600" cy="464786"/>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latin typeface="Arial Black"/>
              </a:rPr>
              <a:t>Vietnam War and American Memory: </a:t>
            </a:r>
            <a:endParaRPr lang="en-GB" sz="4000" b="1" i="1" dirty="0">
              <a:latin typeface="Arial Black"/>
            </a:endParaRPr>
          </a:p>
          <a:p>
            <a:pPr algn="ctr"/>
            <a:r>
              <a:rPr lang="en-GB" sz="4000" b="1" dirty="0">
                <a:latin typeface="Arial Black"/>
              </a:rPr>
              <a:t>Vietnam Veterans Memorial</a:t>
            </a:r>
          </a:p>
        </p:txBody>
      </p:sp>
    </p:spTree>
    <p:extLst>
      <p:ext uri="{BB962C8B-B14F-4D97-AF65-F5344CB8AC3E}">
        <p14:creationId xmlns:p14="http://schemas.microsoft.com/office/powerpoint/2010/main" val="815407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81FE4-2BA5-47DC-B5C9-21261E7E1563}"/>
              </a:ext>
            </a:extLst>
          </p:cNvPr>
          <p:cNvSpPr>
            <a:spLocks noGrp="1"/>
          </p:cNvSpPr>
          <p:nvPr>
            <p:ph type="title"/>
          </p:nvPr>
        </p:nvSpPr>
        <p:spPr>
          <a:xfrm>
            <a:off x="640644" y="506236"/>
            <a:ext cx="10515600" cy="1325563"/>
          </a:xfrm>
        </p:spPr>
        <p:txBody>
          <a:bodyPr>
            <a:normAutofit fontScale="90000"/>
          </a:bodyPr>
          <a:lstStyle/>
          <a:p>
            <a:pPr algn="ctr"/>
            <a:r>
              <a:rPr lang="en-GB" b="1" dirty="0">
                <a:latin typeface="Arial Black"/>
                <a:cs typeface="Calibri Light"/>
              </a:rPr>
              <a:t>Vietnam War and American Memory: </a:t>
            </a:r>
            <a:endParaRPr lang="en-GB" dirty="0">
              <a:latin typeface="Arial Black"/>
              <a:ea typeface="+mj-lt"/>
              <a:cs typeface="+mj-lt"/>
            </a:endParaRPr>
          </a:p>
          <a:p>
            <a:pPr algn="ctr"/>
            <a:r>
              <a:rPr lang="en-GB" i="1" dirty="0">
                <a:latin typeface="Arial Black"/>
                <a:cs typeface="Calibri Light"/>
              </a:rPr>
              <a:t>To Heal a Nation </a:t>
            </a:r>
            <a:r>
              <a:rPr lang="en-GB" dirty="0">
                <a:latin typeface="Arial Black"/>
                <a:cs typeface="Calibri Light"/>
              </a:rPr>
              <a:t>(1988 TV Movie)</a:t>
            </a:r>
            <a:endParaRPr lang="en-GB">
              <a:latin typeface="Arial Black"/>
              <a:cs typeface="Calibri Light"/>
            </a:endParaRPr>
          </a:p>
        </p:txBody>
      </p:sp>
      <p:sp>
        <p:nvSpPr>
          <p:cNvPr id="3" name="Content Placeholder 2">
            <a:extLst>
              <a:ext uri="{FF2B5EF4-FFF2-40B4-BE49-F238E27FC236}">
                <a16:creationId xmlns:a16="http://schemas.microsoft.com/office/drawing/2014/main" id="{6A1430A7-8887-440D-9825-13CA50069D27}"/>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See:</a:t>
            </a:r>
          </a:p>
          <a:p>
            <a:pPr marL="0" indent="0">
              <a:buNone/>
            </a:pPr>
            <a:r>
              <a:rPr lang="en-GB" dirty="0">
                <a:ea typeface="+mn-lt"/>
                <a:cs typeface="+mn-lt"/>
                <a:hlinkClick r:id="rId3"/>
              </a:rPr>
              <a:t>https://youtu.be/uUt9WyZY4Sw</a:t>
            </a:r>
            <a:endParaRPr lang="en-US">
              <a:ea typeface="+mn-lt"/>
              <a:cs typeface="+mn-lt"/>
              <a:hlinkClick r:id="" action="ppaction://noaction"/>
            </a:endParaRPr>
          </a:p>
          <a:p>
            <a:pPr marL="0" indent="0">
              <a:buNone/>
            </a:pPr>
            <a:endParaRPr lang="en-GB" dirty="0">
              <a:ea typeface="+mn-lt"/>
              <a:cs typeface="+mn-lt"/>
            </a:endParaRPr>
          </a:p>
        </p:txBody>
      </p:sp>
      <p:pic>
        <p:nvPicPr>
          <p:cNvPr id="11" name="Picture 11" descr="A picture containing text, photo, different, covered&#10;&#10;Description automatically generated">
            <a:extLst>
              <a:ext uri="{FF2B5EF4-FFF2-40B4-BE49-F238E27FC236}">
                <a16:creationId xmlns:a16="http://schemas.microsoft.com/office/drawing/2014/main" id="{E64C92E2-2399-449F-BB56-55FE1F000144}"/>
              </a:ext>
            </a:extLst>
          </p:cNvPr>
          <p:cNvPicPr>
            <a:picLocks noChangeAspect="1"/>
          </p:cNvPicPr>
          <p:nvPr/>
        </p:nvPicPr>
        <p:blipFill rotWithShape="1">
          <a:blip r:embed="rId4"/>
          <a:srcRect l="6154" t="3170" r="5641" b="5019"/>
          <a:stretch/>
        </p:blipFill>
        <p:spPr>
          <a:xfrm>
            <a:off x="8223956" y="1821645"/>
            <a:ext cx="3477980" cy="4813109"/>
          </a:xfrm>
          <a:prstGeom prst="rect">
            <a:avLst/>
          </a:prstGeom>
        </p:spPr>
      </p:pic>
      <p:pic>
        <p:nvPicPr>
          <p:cNvPr id="12" name="Picture 12" descr="A picture containing text, newspaper, shirt&#10;&#10;Description automatically generated">
            <a:extLst>
              <a:ext uri="{FF2B5EF4-FFF2-40B4-BE49-F238E27FC236}">
                <a16:creationId xmlns:a16="http://schemas.microsoft.com/office/drawing/2014/main" id="{D4B1528C-74A7-4981-BD5F-BE6BCC4A5807}"/>
              </a:ext>
            </a:extLst>
          </p:cNvPr>
          <p:cNvPicPr>
            <a:picLocks noChangeAspect="1"/>
          </p:cNvPicPr>
          <p:nvPr/>
        </p:nvPicPr>
        <p:blipFill>
          <a:blip r:embed="rId5"/>
          <a:stretch>
            <a:fillRect/>
          </a:stretch>
        </p:blipFill>
        <p:spPr>
          <a:xfrm>
            <a:off x="3358551" y="3102265"/>
            <a:ext cx="2743200" cy="3528941"/>
          </a:xfrm>
          <a:prstGeom prst="rect">
            <a:avLst/>
          </a:prstGeom>
        </p:spPr>
      </p:pic>
    </p:spTree>
    <p:extLst>
      <p:ext uri="{BB962C8B-B14F-4D97-AF65-F5344CB8AC3E}">
        <p14:creationId xmlns:p14="http://schemas.microsoft.com/office/powerpoint/2010/main" val="4607480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FFD0C-61ED-4495-ACB0-65CDF61A2804}"/>
              </a:ext>
            </a:extLst>
          </p:cNvPr>
          <p:cNvSpPr>
            <a:spLocks noGrp="1"/>
          </p:cNvSpPr>
          <p:nvPr>
            <p:ph type="title"/>
          </p:nvPr>
        </p:nvSpPr>
        <p:spPr>
          <a:xfrm>
            <a:off x="838200" y="-1764"/>
            <a:ext cx="10515600" cy="1325563"/>
          </a:xfrm>
        </p:spPr>
        <p:txBody>
          <a:bodyPr/>
          <a:lstStyle/>
          <a:p>
            <a:r>
              <a:rPr lang="en-GB" sz="4000" b="1" dirty="0">
                <a:latin typeface="Arial Black"/>
              </a:rPr>
              <a:t>Vietnam War and American Memory</a:t>
            </a:r>
            <a:endParaRPr lang="en-US" sz="4000" dirty="0"/>
          </a:p>
        </p:txBody>
      </p:sp>
      <p:sp>
        <p:nvSpPr>
          <p:cNvPr id="3" name="Content Placeholder 2">
            <a:extLst>
              <a:ext uri="{FF2B5EF4-FFF2-40B4-BE49-F238E27FC236}">
                <a16:creationId xmlns:a16="http://schemas.microsoft.com/office/drawing/2014/main" id="{519CB495-41E4-49AC-AB92-E159314FD8B9}"/>
              </a:ext>
            </a:extLst>
          </p:cNvPr>
          <p:cNvSpPr>
            <a:spLocks noGrp="1"/>
          </p:cNvSpPr>
          <p:nvPr>
            <p:ph idx="1"/>
          </p:nvPr>
        </p:nvSpPr>
        <p:spPr>
          <a:xfrm>
            <a:off x="838200" y="1232959"/>
            <a:ext cx="10515600" cy="5621335"/>
          </a:xfrm>
        </p:spPr>
        <p:txBody>
          <a:bodyPr vert="horz" lIns="91440" tIns="45720" rIns="91440" bIns="45720" rtlCol="0" anchor="t">
            <a:normAutofit fontScale="92500" lnSpcReduction="10000"/>
          </a:bodyPr>
          <a:lstStyle/>
          <a:p>
            <a:pPr marL="0" indent="0" algn="just">
              <a:buNone/>
            </a:pPr>
            <a:r>
              <a:rPr lang="en-GB" sz="3200" dirty="0">
                <a:cs typeface="Calibri" panose="020F0502020204030204"/>
              </a:rPr>
              <a:t>"</a:t>
            </a:r>
            <a:r>
              <a:rPr lang="en-GB" sz="3200" dirty="0">
                <a:ea typeface="+mn-lt"/>
                <a:cs typeface="+mn-lt"/>
              </a:rPr>
              <a:t>When </a:t>
            </a:r>
            <a:r>
              <a:rPr lang="en-GB" sz="3200" i="1" dirty="0">
                <a:ea typeface="+mn-lt"/>
                <a:cs typeface="+mn-lt"/>
              </a:rPr>
              <a:t>Platoon </a:t>
            </a:r>
            <a:r>
              <a:rPr lang="en-GB" sz="3200" dirty="0">
                <a:ea typeface="+mn-lt"/>
                <a:cs typeface="+mn-lt"/>
              </a:rPr>
              <a:t>was first released, a number of people asked me 'Was the war really like that? I never found an answer, in part because, not matter how realistic and graphic, a movie is after all a movie, and war is only like itself. But I also failed to find an answer because what 'really' happened is now so </a:t>
            </a:r>
            <a:r>
              <a:rPr lang="en-GB" sz="3200" dirty="0">
                <a:solidFill>
                  <a:srgbClr val="FF0000"/>
                </a:solidFill>
                <a:ea typeface="+mn-lt"/>
                <a:cs typeface="+mn-lt"/>
              </a:rPr>
              <a:t>thoroughly mixed up in my mind with what has been said about what happened that the pure experience is no longer there.</a:t>
            </a:r>
            <a:r>
              <a:rPr lang="en-GB" sz="3200" dirty="0">
                <a:ea typeface="+mn-lt"/>
                <a:cs typeface="+mn-lt"/>
              </a:rPr>
              <a:t> This is odd, even painful, in some ways. But it is also </a:t>
            </a:r>
            <a:r>
              <a:rPr lang="en-GB" sz="3200" b="1" dirty="0">
                <a:ea typeface="+mn-lt"/>
                <a:cs typeface="+mn-lt"/>
              </a:rPr>
              <a:t>testimony to the way our memories work</a:t>
            </a:r>
            <a:r>
              <a:rPr lang="en-GB" sz="3200" dirty="0">
                <a:ea typeface="+mn-lt"/>
                <a:cs typeface="+mn-lt"/>
              </a:rPr>
              <a:t>. </a:t>
            </a:r>
            <a:r>
              <a:rPr lang="en-GB" sz="3200" dirty="0">
                <a:solidFill>
                  <a:srgbClr val="FF0000"/>
                </a:solidFill>
                <a:ea typeface="+mn-lt"/>
                <a:cs typeface="+mn-lt"/>
              </a:rPr>
              <a:t>The Vietnam War is no longer a definite event so much as it is a collective and mobile script in which we continue to scrawl, erase, rewrite our conflicting and changing view of ourselves</a:t>
            </a:r>
            <a:r>
              <a:rPr lang="en-GB" sz="3200" dirty="0">
                <a:ea typeface="+mn-lt"/>
                <a:cs typeface="+mn-lt"/>
              </a:rPr>
              <a:t>."</a:t>
            </a:r>
            <a:endParaRPr lang="en-US" sz="3200"/>
          </a:p>
          <a:p>
            <a:pPr marL="0" indent="0" algn="r">
              <a:buNone/>
            </a:pPr>
            <a:r>
              <a:rPr lang="en-GB" sz="2600" dirty="0">
                <a:cs typeface="Calibri" panose="020F0502020204030204"/>
              </a:rPr>
              <a:t>- V</a:t>
            </a:r>
            <a:r>
              <a:rPr lang="en-GB" sz="2400" dirty="0">
                <a:cs typeface="Calibri" panose="020F0502020204030204"/>
              </a:rPr>
              <a:t>ietnam veteran William Adams in 1989, cited by Marita </a:t>
            </a:r>
            <a:r>
              <a:rPr lang="en-GB" sz="2400" dirty="0" err="1">
                <a:cs typeface="Calibri" panose="020F0502020204030204"/>
              </a:rPr>
              <a:t>Sturken</a:t>
            </a:r>
            <a:r>
              <a:rPr lang="en-GB" sz="2400" dirty="0">
                <a:cs typeface="Calibri" panose="020F0502020204030204"/>
              </a:rPr>
              <a:t>, </a:t>
            </a:r>
            <a:r>
              <a:rPr lang="en-GB" sz="2400" i="1" dirty="0">
                <a:cs typeface="Calibri" panose="020F0502020204030204"/>
              </a:rPr>
              <a:t>Tangled Memories: The Vietnam War, the AIDS Epidemic and the Politics of Remembering </a:t>
            </a:r>
            <a:r>
              <a:rPr lang="en-GB" sz="2400" dirty="0">
                <a:cs typeface="Calibri" panose="020F0502020204030204"/>
              </a:rPr>
              <a:t>(Berkeley: University California Press, 1997), p. 86.</a:t>
            </a:r>
          </a:p>
        </p:txBody>
      </p:sp>
    </p:spTree>
    <p:extLst>
      <p:ext uri="{BB962C8B-B14F-4D97-AF65-F5344CB8AC3E}">
        <p14:creationId xmlns:p14="http://schemas.microsoft.com/office/powerpoint/2010/main" val="9232757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46C7C-AD01-4C47-AE7F-45C883A5B7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B7AFBD-7AF2-4904-9A0B-CEEA7051C6AD}"/>
              </a:ext>
            </a:extLst>
          </p:cNvPr>
          <p:cNvSpPr>
            <a:spLocks noGrp="1"/>
          </p:cNvSpPr>
          <p:nvPr>
            <p:ph idx="1"/>
          </p:nvPr>
        </p:nvSpPr>
        <p:spPr/>
        <p:txBody>
          <a:bodyPr vert="horz" lIns="91440" tIns="45720" rIns="91440" bIns="45720" rtlCol="0" anchor="t">
            <a:normAutofit/>
          </a:bodyPr>
          <a:lstStyle/>
          <a:p>
            <a:pPr marL="0" indent="0" algn="ctr">
              <a:buNone/>
            </a:pPr>
            <a:r>
              <a:rPr lang="en-GB" sz="4800" dirty="0">
                <a:latin typeface="Arial Black"/>
                <a:cs typeface="Calibri" panose="020F0502020204030204"/>
              </a:rPr>
              <a:t>Part Two:</a:t>
            </a:r>
            <a:endParaRPr lang="en-GB" sz="4800" dirty="0">
              <a:latin typeface="Calibri" panose="020F0502020204030204"/>
              <a:cs typeface="Calibri" panose="020F0502020204030204"/>
            </a:endParaRPr>
          </a:p>
          <a:p>
            <a:pPr marL="0" indent="0" algn="ctr">
              <a:buNone/>
            </a:pPr>
            <a:r>
              <a:rPr lang="en-GB" sz="4800" dirty="0">
                <a:latin typeface="Arial Black"/>
                <a:cs typeface="Calibri" panose="020F0502020204030204"/>
              </a:rPr>
              <a:t>Narrativizing the Vietnam War</a:t>
            </a:r>
            <a:endParaRPr lang="en-GB" sz="4800">
              <a:cs typeface="Calibri" panose="020F0502020204030204"/>
            </a:endParaRPr>
          </a:p>
        </p:txBody>
      </p:sp>
    </p:spTree>
    <p:extLst>
      <p:ext uri="{BB962C8B-B14F-4D97-AF65-F5344CB8AC3E}">
        <p14:creationId xmlns:p14="http://schemas.microsoft.com/office/powerpoint/2010/main" val="958471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7ABDA-A264-4DB6-86DF-DC06BA4EDD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2420FA-1616-4F37-826C-E9A6B8B7AFCD}"/>
              </a:ext>
            </a:extLst>
          </p:cNvPr>
          <p:cNvSpPr>
            <a:spLocks noGrp="1"/>
          </p:cNvSpPr>
          <p:nvPr>
            <p:ph idx="1"/>
          </p:nvPr>
        </p:nvSpPr>
        <p:spPr>
          <a:xfrm>
            <a:off x="838200" y="799174"/>
            <a:ext cx="10515600" cy="5454142"/>
          </a:xfrm>
        </p:spPr>
        <p:txBody>
          <a:bodyPr vert="horz" lIns="91440" tIns="45720" rIns="91440" bIns="45720" rtlCol="0" anchor="t">
            <a:normAutofit fontScale="92500"/>
          </a:bodyPr>
          <a:lstStyle/>
          <a:p>
            <a:pPr marL="0" indent="0">
              <a:buNone/>
            </a:pPr>
            <a:r>
              <a:rPr lang="en-GB" sz="4800" dirty="0">
                <a:cs typeface="Calibri"/>
              </a:rPr>
              <a:t>'Who knows</a:t>
            </a:r>
            <a:r>
              <a:rPr lang="en-GB" sz="4800" dirty="0">
                <a:ea typeface="+mn-lt"/>
                <a:cs typeface="+mn-lt"/>
              </a:rPr>
              <a:t> what history is? It's just a bunch of stories people tell each other around the campfire'</a:t>
            </a:r>
          </a:p>
          <a:p>
            <a:pPr marL="0" indent="0">
              <a:buNone/>
            </a:pPr>
            <a:r>
              <a:rPr lang="en-GB" dirty="0">
                <a:cs typeface="Calibri"/>
              </a:rPr>
              <a:t>- Quote attributed to Oliver Stone by Robert A Rosenstone</a:t>
            </a:r>
          </a:p>
          <a:p>
            <a:pPr marL="0" indent="0">
              <a:buNone/>
            </a:pPr>
            <a:endParaRPr lang="en-GB" dirty="0">
              <a:cs typeface="Calibri"/>
            </a:endParaRPr>
          </a:p>
          <a:p>
            <a:r>
              <a:rPr lang="en-GB" dirty="0">
                <a:cs typeface="Calibri"/>
              </a:rPr>
              <a:t>What type of stories do Hollywood movies tell about the Vietnam War?</a:t>
            </a:r>
            <a:endParaRPr lang="en-GB" dirty="0"/>
          </a:p>
          <a:p>
            <a:endParaRPr lang="en-GB" dirty="0">
              <a:cs typeface="Calibri"/>
            </a:endParaRPr>
          </a:p>
          <a:p>
            <a:r>
              <a:rPr lang="en-GB" dirty="0">
                <a:cs typeface="Calibri"/>
              </a:rPr>
              <a:t>How might they compare with narratives about other conflicts?</a:t>
            </a:r>
          </a:p>
          <a:p>
            <a:endParaRPr lang="en-GB" dirty="0">
              <a:cs typeface="Calibri"/>
            </a:endParaRPr>
          </a:p>
          <a:p>
            <a:r>
              <a:rPr lang="en-GB" dirty="0">
                <a:cs typeface="Calibri"/>
              </a:rPr>
              <a:t>What types of story do Oliver Stone’s films tell about US history</a:t>
            </a:r>
          </a:p>
        </p:txBody>
      </p:sp>
    </p:spTree>
    <p:extLst>
      <p:ext uri="{BB962C8B-B14F-4D97-AF65-F5344CB8AC3E}">
        <p14:creationId xmlns:p14="http://schemas.microsoft.com/office/powerpoint/2010/main" val="38244255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Box 1"/>
          <p:cNvSpPr txBox="1">
            <a:spLocks noChangeArrowheads="1"/>
          </p:cNvSpPr>
          <p:nvPr/>
        </p:nvSpPr>
        <p:spPr bwMode="auto">
          <a:xfrm>
            <a:off x="-2244516" y="17459"/>
            <a:ext cx="9144000" cy="590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0" tIns="180000" rIns="360000" bIns="180000">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b="1" dirty="0">
                <a:solidFill>
                  <a:srgbClr val="000000"/>
                </a:solidFill>
                <a:latin typeface="Arial Black" panose="020B0A04020102020204" pitchFamily="34" charset="0"/>
              </a:rPr>
              <a:t>Vietnam Odysseys</a:t>
            </a: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b="1" dirty="0">
              <a:solidFill>
                <a:srgbClr val="000000"/>
              </a:solidFill>
            </a:endParaRPr>
          </a:p>
          <a:p>
            <a:pPr eaLnBrk="1" hangingPunct="1">
              <a:spcBef>
                <a:spcPct val="0"/>
              </a:spcBef>
              <a:buFontTx/>
              <a:buNone/>
            </a:pPr>
            <a:endParaRPr lang="en-GB" altLang="en-US" sz="1800" dirty="0">
              <a:solidFill>
                <a:srgbClr val="000000"/>
              </a:solidFill>
            </a:endParaRPr>
          </a:p>
          <a:p>
            <a:pPr eaLnBrk="1" hangingPunct="1">
              <a:spcBef>
                <a:spcPct val="0"/>
              </a:spcBef>
              <a:buFontTx/>
              <a:buNone/>
            </a:pPr>
            <a:endParaRPr lang="en-GB" altLang="en-US" sz="1800" i="1" dirty="0">
              <a:solidFill>
                <a:srgbClr val="000000"/>
              </a:solidFill>
            </a:endParaRPr>
          </a:p>
          <a:p>
            <a:pPr eaLnBrk="1" hangingPunct="1">
              <a:spcBef>
                <a:spcPct val="0"/>
              </a:spcBef>
              <a:buFontTx/>
              <a:buNone/>
            </a:pPr>
            <a:endParaRPr lang="en-GB" altLang="en-US" sz="1800" dirty="0">
              <a:solidFill>
                <a:srgbClr val="000000"/>
              </a:solidFill>
            </a:endParaRPr>
          </a:p>
          <a:p>
            <a:pPr eaLnBrk="1" hangingPunct="1">
              <a:spcBef>
                <a:spcPct val="0"/>
              </a:spcBef>
              <a:buFontTx/>
              <a:buNone/>
            </a:pPr>
            <a:endParaRPr lang="en-GB" altLang="en-US" sz="1800" dirty="0">
              <a:solidFill>
                <a:srgbClr val="000000"/>
              </a:solidFill>
            </a:endParaRPr>
          </a:p>
          <a:p>
            <a:pPr lvl="1" eaLnBrk="1" hangingPunct="1">
              <a:spcBef>
                <a:spcPct val="0"/>
              </a:spcBef>
              <a:buFontTx/>
              <a:buNone/>
            </a:pPr>
            <a:endParaRPr lang="en-GB" altLang="en-US" sz="1800" b="1" dirty="0"/>
          </a:p>
        </p:txBody>
      </p:sp>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6283" y="756781"/>
            <a:ext cx="1296988" cy="1889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3574" y="750095"/>
            <a:ext cx="1223963" cy="1824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5"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5214" y="692151"/>
            <a:ext cx="2087563" cy="3197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6"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56753" y="-80292"/>
            <a:ext cx="5508247" cy="30497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367" name="Rectangle 8"/>
          <p:cNvSpPr>
            <a:spLocks noChangeArrowheads="1"/>
          </p:cNvSpPr>
          <p:nvPr/>
        </p:nvSpPr>
        <p:spPr bwMode="auto">
          <a:xfrm>
            <a:off x="8040688" y="692151"/>
            <a:ext cx="18351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400" i="1"/>
          </a:p>
        </p:txBody>
      </p:sp>
      <p:sp>
        <p:nvSpPr>
          <p:cNvPr id="15368" name="Rectangle 9"/>
          <p:cNvSpPr>
            <a:spLocks noChangeArrowheads="1"/>
          </p:cNvSpPr>
          <p:nvPr/>
        </p:nvSpPr>
        <p:spPr bwMode="auto">
          <a:xfrm>
            <a:off x="4309269" y="4300539"/>
            <a:ext cx="2146300" cy="1952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200" dirty="0"/>
              <a:t>Arnold </a:t>
            </a:r>
            <a:r>
              <a:rPr lang="en-GB" altLang="en-US" sz="1200" dirty="0" err="1"/>
              <a:t>Böcklin</a:t>
            </a:r>
            <a:r>
              <a:rPr lang="en-GB" altLang="en-US" sz="1200" dirty="0"/>
              <a:t>, </a:t>
            </a:r>
            <a:r>
              <a:rPr lang="en-GB" altLang="en-US" sz="1200" i="1" dirty="0"/>
              <a:t>Odysseus and Polyphemus </a:t>
            </a:r>
            <a:r>
              <a:rPr lang="en-GB" altLang="en-US" sz="1200" dirty="0"/>
              <a:t>(1896); William Waterhouse, </a:t>
            </a:r>
            <a:r>
              <a:rPr lang="en-GB" altLang="en-US" sz="1200" i="1" dirty="0"/>
              <a:t>Penelope and the Suitors by John </a:t>
            </a:r>
            <a:r>
              <a:rPr lang="en-GB" altLang="en-US" sz="1200" dirty="0"/>
              <a:t>(1912); Christophe Thomas </a:t>
            </a:r>
            <a:r>
              <a:rPr lang="en-GB" altLang="en-US" sz="1200" dirty="0" err="1"/>
              <a:t>Degeorge</a:t>
            </a:r>
            <a:r>
              <a:rPr lang="en-GB" altLang="en-US" sz="1200" dirty="0"/>
              <a:t>, </a:t>
            </a:r>
            <a:r>
              <a:rPr lang="en-GB" altLang="en-US" sz="1200" i="1" dirty="0"/>
              <a:t>The Slaughter of the Suitors by Odysseus and Telemachus</a:t>
            </a:r>
            <a:r>
              <a:rPr lang="en-GB" altLang="en-US" sz="1200" dirty="0"/>
              <a:t> (1812). </a:t>
            </a:r>
          </a:p>
        </p:txBody>
      </p:sp>
      <p:pic>
        <p:nvPicPr>
          <p:cNvPr id="15369"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56753" y="2924135"/>
            <a:ext cx="5635247" cy="38314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70"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5745" y="3608389"/>
            <a:ext cx="4038600" cy="31638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371" name="Rectangle 2"/>
          <p:cNvSpPr>
            <a:spLocks noChangeArrowheads="1"/>
          </p:cNvSpPr>
          <p:nvPr/>
        </p:nvSpPr>
        <p:spPr bwMode="auto">
          <a:xfrm>
            <a:off x="3111500" y="2530476"/>
            <a:ext cx="3200401"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600" dirty="0">
                <a:solidFill>
                  <a:srgbClr val="000000"/>
                </a:solidFill>
              </a:rPr>
              <a:t>Classical lineage to </a:t>
            </a:r>
            <a:r>
              <a:rPr lang="en-GB" altLang="en-US" sz="1600" i="1" dirty="0">
                <a:solidFill>
                  <a:srgbClr val="000000"/>
                </a:solidFill>
              </a:rPr>
              <a:t>Heart of Darkness </a:t>
            </a:r>
            <a:r>
              <a:rPr lang="en-GB" altLang="en-US" sz="1600" dirty="0">
                <a:solidFill>
                  <a:srgbClr val="000000"/>
                </a:solidFill>
              </a:rPr>
              <a:t>and Vietnam veteran stories:</a:t>
            </a:r>
          </a:p>
          <a:p>
            <a:pPr algn="ctr" eaLnBrk="1" hangingPunct="1">
              <a:spcBef>
                <a:spcPct val="0"/>
              </a:spcBef>
              <a:buFontTx/>
              <a:buNone/>
            </a:pPr>
            <a:r>
              <a:rPr lang="en-GB" altLang="en-US" sz="1600" dirty="0">
                <a:solidFill>
                  <a:srgbClr val="000000"/>
                </a:solidFill>
              </a:rPr>
              <a:t>Homer’s </a:t>
            </a:r>
            <a:r>
              <a:rPr lang="en-GB" altLang="en-US" sz="1600" i="1" dirty="0">
                <a:solidFill>
                  <a:srgbClr val="000000"/>
                </a:solidFill>
              </a:rPr>
              <a:t>The Odyssey</a:t>
            </a:r>
            <a:endParaRPr lang="en-GB" altLang="en-US" sz="1600" dirty="0">
              <a:solidFill>
                <a:srgbClr val="000000"/>
              </a:solidFill>
            </a:endParaRPr>
          </a:p>
        </p:txBody>
      </p:sp>
    </p:spTree>
    <p:extLst>
      <p:ext uri="{BB962C8B-B14F-4D97-AF65-F5344CB8AC3E}">
        <p14:creationId xmlns:p14="http://schemas.microsoft.com/office/powerpoint/2010/main" val="24553237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64330-BD0A-4E0B-B594-21E241160A39}"/>
              </a:ext>
            </a:extLst>
          </p:cNvPr>
          <p:cNvSpPr>
            <a:spLocks noGrp="1"/>
          </p:cNvSpPr>
          <p:nvPr>
            <p:ph type="title"/>
          </p:nvPr>
        </p:nvSpPr>
        <p:spPr/>
        <p:txBody>
          <a:bodyPr/>
          <a:lstStyle/>
          <a:p>
            <a:r>
              <a:rPr lang="en-GB" dirty="0">
                <a:latin typeface="Arial Black"/>
              </a:rPr>
              <a:t>Vietnam Odysseys</a:t>
            </a:r>
          </a:p>
        </p:txBody>
      </p:sp>
      <p:sp>
        <p:nvSpPr>
          <p:cNvPr id="3" name="Content Placeholder 2">
            <a:extLst>
              <a:ext uri="{FF2B5EF4-FFF2-40B4-BE49-F238E27FC236}">
                <a16:creationId xmlns:a16="http://schemas.microsoft.com/office/drawing/2014/main" id="{0788DA46-5128-44E7-AA7B-4696F7B2EBD7}"/>
              </a:ext>
            </a:extLst>
          </p:cNvPr>
          <p:cNvSpPr>
            <a:spLocks noGrp="1"/>
          </p:cNvSpPr>
          <p:nvPr>
            <p:ph idx="1"/>
          </p:nvPr>
        </p:nvSpPr>
        <p:spPr>
          <a:xfrm>
            <a:off x="838200" y="1825625"/>
            <a:ext cx="8469489" cy="4351338"/>
          </a:xfrm>
        </p:spPr>
        <p:txBody>
          <a:bodyPr vert="horz" lIns="91440" tIns="45720" rIns="91440" bIns="45720" rtlCol="0" anchor="t">
            <a:normAutofit lnSpcReduction="10000"/>
          </a:bodyPr>
          <a:lstStyle/>
          <a:p>
            <a:pPr marL="0" indent="0">
              <a:buNone/>
            </a:pPr>
            <a:r>
              <a:rPr lang="en-GB" dirty="0">
                <a:ea typeface="+mn-lt"/>
                <a:cs typeface="+mn-lt"/>
              </a:rPr>
              <a:t>"Not only does Odysseus have the hugely difficult problem of surviving the Trojan War, and then nine more years of travails, but also, once he manages to get home, lo and behold, he’s facing dozens of cocky young men from a new generation thinking him long dead, now lusting after his wealth and his beautiful widow’s consent in marriage. That he, weary from all his wanderings, actually accomplishes this homecoming by pretending to be a poor beggar and slaying these aggressors and reclaiming his wife, son, and island is the most glorious of his actions—and a deeply satisfying climax to one of the greatest stories we have."</a:t>
            </a:r>
            <a:endParaRPr lang="en-US" dirty="0"/>
          </a:p>
        </p:txBody>
      </p:sp>
      <p:pic>
        <p:nvPicPr>
          <p:cNvPr id="5" name="Picture 4" descr="A person smiling for the camera&#10;&#10;Description automatically generated">
            <a:extLst>
              <a:ext uri="{FF2B5EF4-FFF2-40B4-BE49-F238E27FC236}">
                <a16:creationId xmlns:a16="http://schemas.microsoft.com/office/drawing/2014/main" id="{2C35C836-3FE3-4A41-B35C-C5966A1435A3}"/>
              </a:ext>
            </a:extLst>
          </p:cNvPr>
          <p:cNvPicPr>
            <a:picLocks noChangeAspect="1"/>
          </p:cNvPicPr>
          <p:nvPr/>
        </p:nvPicPr>
        <p:blipFill>
          <a:blip r:embed="rId3"/>
          <a:stretch>
            <a:fillRect/>
          </a:stretch>
        </p:blipFill>
        <p:spPr>
          <a:xfrm>
            <a:off x="9477826" y="-32543"/>
            <a:ext cx="2726874" cy="4033837"/>
          </a:xfrm>
          <a:prstGeom prst="rect">
            <a:avLst/>
          </a:prstGeom>
        </p:spPr>
      </p:pic>
    </p:spTree>
    <p:extLst>
      <p:ext uri="{BB962C8B-B14F-4D97-AF65-F5344CB8AC3E}">
        <p14:creationId xmlns:p14="http://schemas.microsoft.com/office/powerpoint/2010/main" val="21389090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64330-BD0A-4E0B-B594-21E241160A39}"/>
              </a:ext>
            </a:extLst>
          </p:cNvPr>
          <p:cNvSpPr>
            <a:spLocks noGrp="1"/>
          </p:cNvSpPr>
          <p:nvPr>
            <p:ph type="title"/>
          </p:nvPr>
        </p:nvSpPr>
        <p:spPr/>
        <p:txBody>
          <a:bodyPr/>
          <a:lstStyle/>
          <a:p>
            <a:r>
              <a:rPr lang="en-GB" dirty="0">
                <a:latin typeface="Arial Black"/>
              </a:rPr>
              <a:t>Vietnam Odysseys</a:t>
            </a:r>
          </a:p>
        </p:txBody>
      </p:sp>
      <p:sp>
        <p:nvSpPr>
          <p:cNvPr id="3" name="Content Placeholder 2">
            <a:extLst>
              <a:ext uri="{FF2B5EF4-FFF2-40B4-BE49-F238E27FC236}">
                <a16:creationId xmlns:a16="http://schemas.microsoft.com/office/drawing/2014/main" id="{0788DA46-5128-44E7-AA7B-4696F7B2EBD7}"/>
              </a:ext>
            </a:extLst>
          </p:cNvPr>
          <p:cNvSpPr>
            <a:spLocks noGrp="1"/>
          </p:cNvSpPr>
          <p:nvPr>
            <p:ph idx="1"/>
          </p:nvPr>
        </p:nvSpPr>
        <p:spPr>
          <a:xfrm>
            <a:off x="838200" y="1825625"/>
            <a:ext cx="8469489" cy="4351338"/>
          </a:xfrm>
        </p:spPr>
        <p:txBody>
          <a:bodyPr vert="horz" lIns="91440" tIns="45720" rIns="91440" bIns="45720" rtlCol="0" anchor="t">
            <a:normAutofit lnSpcReduction="10000"/>
          </a:bodyPr>
          <a:lstStyle/>
          <a:p>
            <a:pPr indent="0">
              <a:buNone/>
            </a:pPr>
            <a:r>
              <a:rPr lang="en-GB" dirty="0">
                <a:ea typeface="+mn-lt"/>
                <a:cs typeface="+mn-lt"/>
              </a:rPr>
              <a:t>To my mind, Odysseus is a Western hero parallel to Gautama Buddha in the Eastern tradition. But it’s telling that to the Western mind, killing your rivals and reclaiming your wife and property has far more resonance than the story of Buddha’s life, which embraces nonviolence. And that’s why, in my own life, I kept coming back to Odysseus as an example of conscious </a:t>
            </a:r>
            <a:r>
              <a:rPr lang="en-GB" dirty="0" err="1">
                <a:ea typeface="+mn-lt"/>
                <a:cs typeface="+mn-lt"/>
              </a:rPr>
              <a:t>behavior</a:t>
            </a:r>
            <a:r>
              <a:rPr lang="en-GB" dirty="0">
                <a:ea typeface="+mn-lt"/>
                <a:cs typeface="+mn-lt"/>
              </a:rPr>
              <a:t>. I drew sustenance from it. If he could stick it out, so could I.</a:t>
            </a:r>
            <a:endParaRPr lang="en-US" dirty="0">
              <a:cs typeface="Calibri" panose="020F0502020204030204"/>
            </a:endParaRPr>
          </a:p>
          <a:p>
            <a:pPr indent="0">
              <a:buNone/>
            </a:pPr>
            <a:r>
              <a:rPr lang="en-GB" dirty="0">
                <a:ea typeface="+mn-lt"/>
                <a:cs typeface="+mn-lt"/>
              </a:rPr>
              <a:t>Given, then, that the mythic in all of us is hiding behind the ordinary, I searched for my equivalent Achilles, Hector, and Odysseus. </a:t>
            </a:r>
            <a:endParaRPr lang="en-GB">
              <a:cs typeface="Calibri"/>
            </a:endParaRPr>
          </a:p>
        </p:txBody>
      </p:sp>
      <p:pic>
        <p:nvPicPr>
          <p:cNvPr id="5" name="Picture 4" descr="A person smiling for the camera&#10;&#10;Description automatically generated">
            <a:extLst>
              <a:ext uri="{FF2B5EF4-FFF2-40B4-BE49-F238E27FC236}">
                <a16:creationId xmlns:a16="http://schemas.microsoft.com/office/drawing/2014/main" id="{2C35C836-3FE3-4A41-B35C-C5966A1435A3}"/>
              </a:ext>
            </a:extLst>
          </p:cNvPr>
          <p:cNvPicPr>
            <a:picLocks noChangeAspect="1"/>
          </p:cNvPicPr>
          <p:nvPr/>
        </p:nvPicPr>
        <p:blipFill>
          <a:blip r:embed="rId3"/>
          <a:stretch>
            <a:fillRect/>
          </a:stretch>
        </p:blipFill>
        <p:spPr>
          <a:xfrm>
            <a:off x="9477826" y="-32543"/>
            <a:ext cx="2726874" cy="4033837"/>
          </a:xfrm>
          <a:prstGeom prst="rect">
            <a:avLst/>
          </a:prstGeom>
        </p:spPr>
      </p:pic>
    </p:spTree>
    <p:extLst>
      <p:ext uri="{BB962C8B-B14F-4D97-AF65-F5344CB8AC3E}">
        <p14:creationId xmlns:p14="http://schemas.microsoft.com/office/powerpoint/2010/main" val="38547049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9F0FF-9975-4245-A707-7647FF2A8932}"/>
              </a:ext>
            </a:extLst>
          </p:cNvPr>
          <p:cNvSpPr>
            <a:spLocks noGrp="1"/>
          </p:cNvSpPr>
          <p:nvPr>
            <p:ph type="title"/>
          </p:nvPr>
        </p:nvSpPr>
        <p:spPr/>
        <p:txBody>
          <a:bodyPr/>
          <a:lstStyle/>
          <a:p>
            <a:pPr algn="ctr"/>
            <a:r>
              <a:rPr lang="en-GB" i="1" dirty="0">
                <a:latin typeface="Arial Black"/>
                <a:cs typeface="Calibri Light" panose="020F0302020204030204"/>
              </a:rPr>
              <a:t>Alexander </a:t>
            </a:r>
            <a:r>
              <a:rPr lang="en-GB" dirty="0">
                <a:latin typeface="Arial Black"/>
                <a:cs typeface="Calibri Light" panose="020F0302020204030204"/>
              </a:rPr>
              <a:t>(2004)</a:t>
            </a:r>
          </a:p>
        </p:txBody>
      </p:sp>
      <p:pic>
        <p:nvPicPr>
          <p:cNvPr id="4" name="Picture 4" descr="A group of people posing for the camera&#10;&#10;Description automatically generated">
            <a:extLst>
              <a:ext uri="{FF2B5EF4-FFF2-40B4-BE49-F238E27FC236}">
                <a16:creationId xmlns:a16="http://schemas.microsoft.com/office/drawing/2014/main" id="{E991D9F5-99BD-4AB3-A0F6-F33BC700B12E}"/>
              </a:ext>
            </a:extLst>
          </p:cNvPr>
          <p:cNvPicPr>
            <a:picLocks noGrp="1" noChangeAspect="1"/>
          </p:cNvPicPr>
          <p:nvPr>
            <p:ph idx="1"/>
          </p:nvPr>
        </p:nvPicPr>
        <p:blipFill>
          <a:blip r:embed="rId3"/>
          <a:stretch>
            <a:fillRect/>
          </a:stretch>
        </p:blipFill>
        <p:spPr>
          <a:xfrm>
            <a:off x="6944264" y="1711700"/>
            <a:ext cx="4572000" cy="3429000"/>
          </a:xfrm>
        </p:spPr>
      </p:pic>
      <p:pic>
        <p:nvPicPr>
          <p:cNvPr id="5" name="Picture 5" descr="A person wearing a hat&#10;&#10;Description automatically generated">
            <a:extLst>
              <a:ext uri="{FF2B5EF4-FFF2-40B4-BE49-F238E27FC236}">
                <a16:creationId xmlns:a16="http://schemas.microsoft.com/office/drawing/2014/main" id="{4C7D2DF9-AEA6-4359-859D-9BEAFE7DA678}"/>
              </a:ext>
            </a:extLst>
          </p:cNvPr>
          <p:cNvPicPr>
            <a:picLocks noChangeAspect="1"/>
          </p:cNvPicPr>
          <p:nvPr/>
        </p:nvPicPr>
        <p:blipFill>
          <a:blip r:embed="rId4"/>
          <a:stretch>
            <a:fillRect/>
          </a:stretch>
        </p:blipFill>
        <p:spPr>
          <a:xfrm>
            <a:off x="3789872" y="1715995"/>
            <a:ext cx="2743200" cy="4087368"/>
          </a:xfrm>
          <a:prstGeom prst="rect">
            <a:avLst/>
          </a:prstGeom>
        </p:spPr>
      </p:pic>
      <p:pic>
        <p:nvPicPr>
          <p:cNvPr id="6" name="Picture 6" descr="Text&#10;&#10;Description automatically generated">
            <a:extLst>
              <a:ext uri="{FF2B5EF4-FFF2-40B4-BE49-F238E27FC236}">
                <a16:creationId xmlns:a16="http://schemas.microsoft.com/office/drawing/2014/main" id="{A8E7CD06-F589-483C-8998-58028092545D}"/>
              </a:ext>
            </a:extLst>
          </p:cNvPr>
          <p:cNvPicPr>
            <a:picLocks noChangeAspect="1"/>
          </p:cNvPicPr>
          <p:nvPr/>
        </p:nvPicPr>
        <p:blipFill>
          <a:blip r:embed="rId5"/>
          <a:stretch>
            <a:fillRect/>
          </a:stretch>
        </p:blipFill>
        <p:spPr>
          <a:xfrm>
            <a:off x="267419" y="1600200"/>
            <a:ext cx="3117011" cy="4189562"/>
          </a:xfrm>
          <a:prstGeom prst="rect">
            <a:avLst/>
          </a:prstGeom>
        </p:spPr>
      </p:pic>
    </p:spTree>
    <p:extLst>
      <p:ext uri="{BB962C8B-B14F-4D97-AF65-F5344CB8AC3E}">
        <p14:creationId xmlns:p14="http://schemas.microsoft.com/office/powerpoint/2010/main" val="19861981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64330-BD0A-4E0B-B594-21E241160A39}"/>
              </a:ext>
            </a:extLst>
          </p:cNvPr>
          <p:cNvSpPr>
            <a:spLocks noGrp="1"/>
          </p:cNvSpPr>
          <p:nvPr>
            <p:ph type="title"/>
          </p:nvPr>
        </p:nvSpPr>
        <p:spPr/>
        <p:txBody>
          <a:bodyPr/>
          <a:lstStyle/>
          <a:p>
            <a:r>
              <a:rPr lang="en-GB" dirty="0">
                <a:latin typeface="Arial Black"/>
              </a:rPr>
              <a:t>Vietnam Odysseys</a:t>
            </a:r>
          </a:p>
        </p:txBody>
      </p:sp>
      <p:sp>
        <p:nvSpPr>
          <p:cNvPr id="3" name="Content Placeholder 2">
            <a:extLst>
              <a:ext uri="{FF2B5EF4-FFF2-40B4-BE49-F238E27FC236}">
                <a16:creationId xmlns:a16="http://schemas.microsoft.com/office/drawing/2014/main" id="{0788DA46-5128-44E7-AA7B-4696F7B2EBD7}"/>
              </a:ext>
            </a:extLst>
          </p:cNvPr>
          <p:cNvSpPr>
            <a:spLocks noGrp="1"/>
          </p:cNvSpPr>
          <p:nvPr>
            <p:ph idx="1"/>
          </p:nvPr>
        </p:nvSpPr>
        <p:spPr>
          <a:xfrm>
            <a:off x="838200" y="1825625"/>
            <a:ext cx="8469489" cy="4351338"/>
          </a:xfrm>
        </p:spPr>
        <p:txBody>
          <a:bodyPr vert="horz" lIns="91440" tIns="45720" rIns="91440" bIns="45720" rtlCol="0" anchor="t">
            <a:normAutofit lnSpcReduction="10000"/>
          </a:bodyPr>
          <a:lstStyle/>
          <a:p>
            <a:pPr marL="0" indent="0">
              <a:buNone/>
            </a:pPr>
            <a:r>
              <a:rPr lang="en-GB" dirty="0">
                <a:cs typeface="Calibri" panose="020F0502020204030204"/>
              </a:rPr>
              <a:t>Stone on original </a:t>
            </a:r>
            <a:r>
              <a:rPr lang="en-GB" i="1" dirty="0">
                <a:cs typeface="Calibri" panose="020F0502020204030204"/>
              </a:rPr>
              <a:t>Platoon </a:t>
            </a:r>
            <a:r>
              <a:rPr lang="en-GB" dirty="0">
                <a:cs typeface="Calibri" panose="020F0502020204030204"/>
              </a:rPr>
              <a:t>concept:</a:t>
            </a:r>
          </a:p>
          <a:p>
            <a:pPr marL="0" indent="0">
              <a:buNone/>
            </a:pPr>
            <a:endParaRPr lang="en-GB" sz="3600" dirty="0">
              <a:cs typeface="Calibri" panose="020F0502020204030204"/>
            </a:endParaRPr>
          </a:p>
          <a:p>
            <a:pPr marL="0" indent="0">
              <a:buNone/>
            </a:pPr>
            <a:r>
              <a:rPr lang="en-GB" sz="3600" dirty="0">
                <a:ea typeface="+mn-lt"/>
                <a:cs typeface="+mn-lt"/>
              </a:rPr>
              <a:t>"In my script, I’d model my alter ego on Odysseus, the wanderer struggling to find his way home. A young man without identifying traits beyond a vague educated-class status who goes innocently into hell and comes out the other side—a man darkened by his experience" </a:t>
            </a:r>
            <a:endParaRPr lang="en-GB" dirty="0">
              <a:cs typeface="Calibri" panose="020F0502020204030204"/>
            </a:endParaRPr>
          </a:p>
        </p:txBody>
      </p:sp>
      <p:pic>
        <p:nvPicPr>
          <p:cNvPr id="5" name="Picture 4" descr="A person smiling for the camera&#10;&#10;Description automatically generated">
            <a:extLst>
              <a:ext uri="{FF2B5EF4-FFF2-40B4-BE49-F238E27FC236}">
                <a16:creationId xmlns:a16="http://schemas.microsoft.com/office/drawing/2014/main" id="{2C35C836-3FE3-4A41-B35C-C5966A1435A3}"/>
              </a:ext>
            </a:extLst>
          </p:cNvPr>
          <p:cNvPicPr>
            <a:picLocks noChangeAspect="1"/>
          </p:cNvPicPr>
          <p:nvPr/>
        </p:nvPicPr>
        <p:blipFill>
          <a:blip r:embed="rId3"/>
          <a:stretch>
            <a:fillRect/>
          </a:stretch>
        </p:blipFill>
        <p:spPr>
          <a:xfrm>
            <a:off x="9477826" y="-32543"/>
            <a:ext cx="2726874" cy="4033837"/>
          </a:xfrm>
          <a:prstGeom prst="rect">
            <a:avLst/>
          </a:prstGeom>
        </p:spPr>
      </p:pic>
    </p:spTree>
    <p:extLst>
      <p:ext uri="{BB962C8B-B14F-4D97-AF65-F5344CB8AC3E}">
        <p14:creationId xmlns:p14="http://schemas.microsoft.com/office/powerpoint/2010/main" val="9896934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0145" y="0"/>
            <a:ext cx="9144000" cy="1471511"/>
          </a:xfrm>
          <a:prstGeom prst="rect">
            <a:avLst/>
          </a:prstGeom>
          <a:noFill/>
        </p:spPr>
        <p:txBody>
          <a:bodyPr wrap="square" lIns="360000" tIns="180000" rIns="360000" bIns="180000" rtlCol="0">
            <a:spAutoFit/>
          </a:bodyPr>
          <a:lstStyle/>
          <a:p>
            <a:pPr lvl="1"/>
            <a:r>
              <a:rPr lang="en-GB" b="1" dirty="0">
                <a:latin typeface="Arial Black" panose="020B0A04020102020204" pitchFamily="34" charset="0"/>
                <a:cs typeface="Arial" pitchFamily="34" charset="0"/>
              </a:rPr>
              <a:t>Vietnam as a “Different War”:  Contentiousness within US politics/society</a:t>
            </a:r>
          </a:p>
          <a:p>
            <a:pPr lvl="1"/>
            <a:endParaRPr lang="en-GB" b="1" dirty="0">
              <a:cs typeface="Arial" pitchFamily="34" charset="0"/>
            </a:endParaRPr>
          </a:p>
          <a:p>
            <a:pPr lvl="1"/>
            <a:endParaRPr lang="en-GB" b="1" dirty="0"/>
          </a:p>
        </p:txBody>
      </p:sp>
      <p:sp>
        <p:nvSpPr>
          <p:cNvPr id="4" name="TextBox 3"/>
          <p:cNvSpPr txBox="1"/>
          <p:nvPr/>
        </p:nvSpPr>
        <p:spPr>
          <a:xfrm>
            <a:off x="0" y="864271"/>
            <a:ext cx="12192000" cy="5897678"/>
          </a:xfrm>
          <a:prstGeom prst="rect">
            <a:avLst/>
          </a:prstGeom>
          <a:noFill/>
        </p:spPr>
        <p:txBody>
          <a:bodyPr wrap="square" lIns="540000" tIns="360000" rIns="540000" bIns="360000" rtlCol="0">
            <a:spAutoFit/>
          </a:bodyPr>
          <a:lstStyle/>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pPr marL="285750" indent="-285750">
              <a:buFont typeface="Arial" panose="020B0604020202020204" pitchFamily="34" charset="0"/>
              <a:buChar char="•"/>
            </a:pPr>
            <a:endParaRPr lang="en-GB" sz="1700" dirty="0"/>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dirty="0"/>
              <a:t>The total number of US military personnel deployed in Vietnam over the course of the war was  2.7 million, peaking at 536,000 in 1968. </a:t>
            </a:r>
          </a:p>
          <a:p>
            <a:pPr marL="285750" indent="-285750">
              <a:buFont typeface="Arial" panose="020B0604020202020204" pitchFamily="34" charset="0"/>
              <a:buChar char="•"/>
            </a:pPr>
            <a:r>
              <a:rPr lang="en-GB" dirty="0"/>
              <a:t>US casualties totalled 58,220 dead, 303,644 wounded</a:t>
            </a:r>
          </a:p>
          <a:p>
            <a:pPr marL="285750" indent="-285750">
              <a:buFont typeface="Arial" panose="020B0604020202020204" pitchFamily="34" charset="0"/>
              <a:buChar char="•"/>
            </a:pPr>
            <a:r>
              <a:rPr lang="en-GB" dirty="0"/>
              <a:t>Widespread opposition to involvement in Vietnam in US; intersections with Civil Rights movement, second-wave feminism, Black Power, student protests, Sixties counterculture (hippies, Weathermen)</a:t>
            </a:r>
            <a:endParaRPr lang="en-GB" sz="2000"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5412" y="597257"/>
            <a:ext cx="3622589" cy="23848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71477" y="566424"/>
            <a:ext cx="3432423" cy="2288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34057" y="2772832"/>
            <a:ext cx="2643103" cy="2056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35936" y="597257"/>
            <a:ext cx="1785937"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44073" y="2426597"/>
            <a:ext cx="1749177" cy="2419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10146" y="2436795"/>
            <a:ext cx="3756025" cy="2378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889050" y="2522941"/>
            <a:ext cx="1878630" cy="22919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83191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5663953" cy="3318171"/>
          </a:xfrm>
          <a:prstGeom prst="rect">
            <a:avLst/>
          </a:prstGeom>
          <a:noFill/>
        </p:spPr>
        <p:txBody>
          <a:bodyPr wrap="square" lIns="180000" tIns="180000" rIns="180000" bIns="180000" rtlCol="0">
            <a:spAutoFit/>
          </a:bodyPr>
          <a:lstStyle/>
          <a:p>
            <a:pPr lvl="1"/>
            <a:r>
              <a:rPr lang="en-GB" sz="2400" b="1" dirty="0">
                <a:latin typeface="Arial Black" panose="020B0A04020102020204" pitchFamily="34" charset="0"/>
                <a:cs typeface="Arial" pitchFamily="34" charset="0"/>
              </a:rPr>
              <a:t>Vietnam as a “Different War”</a:t>
            </a:r>
          </a:p>
          <a:p>
            <a:pPr lvl="1"/>
            <a:endParaRPr lang="en-GB" sz="2400" b="1" dirty="0">
              <a:cs typeface="Arial" pitchFamily="34" charset="0"/>
            </a:endParaRPr>
          </a:p>
          <a:p>
            <a:pPr marL="742950" lvl="1" indent="-285750">
              <a:buFontTx/>
              <a:buChar char="-"/>
            </a:pPr>
            <a:r>
              <a:rPr lang="en-GB" sz="2400" dirty="0">
                <a:cs typeface="Arial" pitchFamily="34" charset="0"/>
              </a:rPr>
              <a:t>Contrasting experience as compared with enshrined American cultural memory of WWII</a:t>
            </a:r>
          </a:p>
          <a:p>
            <a:pPr marL="742950" lvl="1" indent="-285750">
              <a:buFontTx/>
              <a:buChar char="-"/>
            </a:pPr>
            <a:r>
              <a:rPr lang="en-GB" sz="2400" dirty="0">
                <a:cs typeface="Arial" pitchFamily="34" charset="0"/>
              </a:rPr>
              <a:t>Social, political and cultural divisiveness</a:t>
            </a:r>
          </a:p>
          <a:p>
            <a:pPr marL="742950" lvl="1" indent="-285750">
              <a:buFontTx/>
              <a:buChar char="-"/>
            </a:pPr>
            <a:r>
              <a:rPr lang="en-GB" sz="2400" dirty="0">
                <a:cs typeface="Arial" pitchFamily="34" charset="0"/>
              </a:rPr>
              <a:t>Reality/ignominy of defeat, failure</a:t>
            </a:r>
            <a:endParaRPr lang="en-GB" sz="2400" b="1" dirty="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91544" y="3069704"/>
            <a:ext cx="4680520" cy="3788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40108" y="3966722"/>
            <a:ext cx="1791753" cy="2687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76052" y="89305"/>
            <a:ext cx="4783265" cy="3139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837638" y="3966722"/>
            <a:ext cx="1965527" cy="2580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03467" y="2295872"/>
            <a:ext cx="1790502" cy="23126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9514" y="3310304"/>
            <a:ext cx="2213147" cy="33070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491283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394CC-6544-4AD3-892F-9BD238808A24}"/>
              </a:ext>
            </a:extLst>
          </p:cNvPr>
          <p:cNvSpPr>
            <a:spLocks noGrp="1"/>
          </p:cNvSpPr>
          <p:nvPr>
            <p:ph type="title"/>
          </p:nvPr>
        </p:nvSpPr>
        <p:spPr>
          <a:xfrm>
            <a:off x="838200" y="77578"/>
            <a:ext cx="10515600" cy="1325563"/>
          </a:xfrm>
        </p:spPr>
        <p:txBody>
          <a:bodyPr/>
          <a:lstStyle/>
          <a:p>
            <a:pPr algn="ctr"/>
            <a:r>
              <a:rPr lang="en-GB" sz="4000" dirty="0">
                <a:latin typeface="Arial Black"/>
                <a:cs typeface="Calibri Light" panose="020F0302020204030204"/>
              </a:rPr>
              <a:t>Movies and the Vietnam Experience</a:t>
            </a:r>
            <a:endParaRPr lang="en-GB" sz="4000" dirty="0">
              <a:cs typeface="Calibri Light" panose="020F0302020204030204"/>
            </a:endParaRPr>
          </a:p>
        </p:txBody>
      </p:sp>
      <p:pic>
        <p:nvPicPr>
          <p:cNvPr id="4" name="Picture 4" descr="A close up of a newspaper&#10;&#10;Description automatically generated">
            <a:extLst>
              <a:ext uri="{FF2B5EF4-FFF2-40B4-BE49-F238E27FC236}">
                <a16:creationId xmlns:a16="http://schemas.microsoft.com/office/drawing/2014/main" id="{CA57F38D-511D-4A38-BE35-41E0AD249722}"/>
              </a:ext>
            </a:extLst>
          </p:cNvPr>
          <p:cNvPicPr>
            <a:picLocks noGrp="1" noChangeAspect="1"/>
          </p:cNvPicPr>
          <p:nvPr>
            <p:ph idx="1"/>
          </p:nvPr>
        </p:nvPicPr>
        <p:blipFill>
          <a:blip r:embed="rId3"/>
          <a:stretch>
            <a:fillRect/>
          </a:stretch>
        </p:blipFill>
        <p:spPr>
          <a:xfrm>
            <a:off x="-6200" y="1417233"/>
            <a:ext cx="4800060" cy="4966838"/>
          </a:xfrm>
        </p:spPr>
      </p:pic>
      <p:pic>
        <p:nvPicPr>
          <p:cNvPr id="5" name="Picture 5" descr="A close up of a newspaper&#10;&#10;Description automatically generated">
            <a:extLst>
              <a:ext uri="{FF2B5EF4-FFF2-40B4-BE49-F238E27FC236}">
                <a16:creationId xmlns:a16="http://schemas.microsoft.com/office/drawing/2014/main" id="{DA65D44E-A262-4F54-8328-39F1F5E46A4A}"/>
              </a:ext>
            </a:extLst>
          </p:cNvPr>
          <p:cNvPicPr>
            <a:picLocks noChangeAspect="1"/>
          </p:cNvPicPr>
          <p:nvPr/>
        </p:nvPicPr>
        <p:blipFill>
          <a:blip r:embed="rId4"/>
          <a:stretch>
            <a:fillRect/>
          </a:stretch>
        </p:blipFill>
        <p:spPr>
          <a:xfrm>
            <a:off x="4781909" y="1442360"/>
            <a:ext cx="4525991" cy="4907808"/>
          </a:xfrm>
          <a:prstGeom prst="rect">
            <a:avLst/>
          </a:prstGeom>
        </p:spPr>
      </p:pic>
      <p:pic>
        <p:nvPicPr>
          <p:cNvPr id="6" name="Picture 6" descr="Text, letter&#10;&#10;Description automatically generated">
            <a:extLst>
              <a:ext uri="{FF2B5EF4-FFF2-40B4-BE49-F238E27FC236}">
                <a16:creationId xmlns:a16="http://schemas.microsoft.com/office/drawing/2014/main" id="{B4373991-5CEB-4E85-9114-E03C0C57337B}"/>
              </a:ext>
            </a:extLst>
          </p:cNvPr>
          <p:cNvPicPr>
            <a:picLocks noChangeAspect="1"/>
          </p:cNvPicPr>
          <p:nvPr/>
        </p:nvPicPr>
        <p:blipFill>
          <a:blip r:embed="rId5"/>
          <a:stretch>
            <a:fillRect/>
          </a:stretch>
        </p:blipFill>
        <p:spPr>
          <a:xfrm>
            <a:off x="9454551" y="4003042"/>
            <a:ext cx="2743200" cy="1583614"/>
          </a:xfrm>
          <a:prstGeom prst="rect">
            <a:avLst/>
          </a:prstGeom>
        </p:spPr>
      </p:pic>
      <p:pic>
        <p:nvPicPr>
          <p:cNvPr id="7" name="Picture 7" descr="Text, letter&#10;&#10;Description automatically generated">
            <a:extLst>
              <a:ext uri="{FF2B5EF4-FFF2-40B4-BE49-F238E27FC236}">
                <a16:creationId xmlns:a16="http://schemas.microsoft.com/office/drawing/2014/main" id="{2BB8EA67-18CC-40BF-99C0-1797BF90740E}"/>
              </a:ext>
            </a:extLst>
          </p:cNvPr>
          <p:cNvPicPr>
            <a:picLocks noChangeAspect="1"/>
          </p:cNvPicPr>
          <p:nvPr/>
        </p:nvPicPr>
        <p:blipFill>
          <a:blip r:embed="rId6"/>
          <a:stretch>
            <a:fillRect/>
          </a:stretch>
        </p:blipFill>
        <p:spPr>
          <a:xfrm>
            <a:off x="9454551" y="1446675"/>
            <a:ext cx="2743200" cy="2210611"/>
          </a:xfrm>
          <a:prstGeom prst="rect">
            <a:avLst/>
          </a:prstGeom>
        </p:spPr>
      </p:pic>
    </p:spTree>
    <p:extLst>
      <p:ext uri="{BB962C8B-B14F-4D97-AF65-F5344CB8AC3E}">
        <p14:creationId xmlns:p14="http://schemas.microsoft.com/office/powerpoint/2010/main" val="27574230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FB0B3-5B4C-4D44-BA3B-5247CAB51B17}"/>
              </a:ext>
            </a:extLst>
          </p:cNvPr>
          <p:cNvSpPr>
            <a:spLocks noGrp="1"/>
          </p:cNvSpPr>
          <p:nvPr>
            <p:ph type="title"/>
          </p:nvPr>
        </p:nvSpPr>
        <p:spPr>
          <a:xfrm>
            <a:off x="838200" y="5691"/>
            <a:ext cx="10515600" cy="1325563"/>
          </a:xfrm>
        </p:spPr>
        <p:txBody>
          <a:bodyPr/>
          <a:lstStyle/>
          <a:p>
            <a:pPr algn="ctr"/>
            <a:r>
              <a:rPr lang="en-GB" sz="4000" dirty="0">
                <a:latin typeface="Arial Black"/>
              </a:rPr>
              <a:t>Movies and the Vietnam Experience</a:t>
            </a:r>
            <a:endParaRPr lang="en-US" sz="4000" dirty="0">
              <a:cs typeface="Calibri Light" panose="020F0302020204030204"/>
            </a:endParaRPr>
          </a:p>
        </p:txBody>
      </p:sp>
      <p:pic>
        <p:nvPicPr>
          <p:cNvPr id="5" name="Picture 5" descr="Text&#10;&#10;Description automatically generated">
            <a:extLst>
              <a:ext uri="{FF2B5EF4-FFF2-40B4-BE49-F238E27FC236}">
                <a16:creationId xmlns:a16="http://schemas.microsoft.com/office/drawing/2014/main" id="{E634DCD2-EED5-4E18-B1AE-282A9EC9C2CE}"/>
              </a:ext>
            </a:extLst>
          </p:cNvPr>
          <p:cNvPicPr>
            <a:picLocks noGrp="1" noChangeAspect="1"/>
          </p:cNvPicPr>
          <p:nvPr>
            <p:ph idx="1"/>
          </p:nvPr>
        </p:nvPicPr>
        <p:blipFill>
          <a:blip r:embed="rId3"/>
          <a:stretch>
            <a:fillRect/>
          </a:stretch>
        </p:blipFill>
        <p:spPr>
          <a:xfrm>
            <a:off x="172169" y="1302933"/>
            <a:ext cx="5363473" cy="5439853"/>
          </a:xfrm>
        </p:spPr>
      </p:pic>
      <p:pic>
        <p:nvPicPr>
          <p:cNvPr id="6" name="Picture 6">
            <a:extLst>
              <a:ext uri="{FF2B5EF4-FFF2-40B4-BE49-F238E27FC236}">
                <a16:creationId xmlns:a16="http://schemas.microsoft.com/office/drawing/2014/main" id="{FCD9FA6B-D8BF-48C6-90FC-05B81BB3C579}"/>
              </a:ext>
            </a:extLst>
          </p:cNvPr>
          <p:cNvPicPr>
            <a:picLocks noChangeAspect="1"/>
          </p:cNvPicPr>
          <p:nvPr/>
        </p:nvPicPr>
        <p:blipFill>
          <a:blip r:embed="rId4"/>
          <a:stretch>
            <a:fillRect/>
          </a:stretch>
        </p:blipFill>
        <p:spPr>
          <a:xfrm>
            <a:off x="5529533" y="1303059"/>
            <a:ext cx="5647426" cy="513769"/>
          </a:xfrm>
          <a:prstGeom prst="rect">
            <a:avLst/>
          </a:prstGeom>
        </p:spPr>
      </p:pic>
      <p:pic>
        <p:nvPicPr>
          <p:cNvPr id="7" name="Picture 7" descr="A close up of a sign&#10;&#10;Description automatically generated">
            <a:extLst>
              <a:ext uri="{FF2B5EF4-FFF2-40B4-BE49-F238E27FC236}">
                <a16:creationId xmlns:a16="http://schemas.microsoft.com/office/drawing/2014/main" id="{8C292517-0027-49B3-BC82-B256423C48DA}"/>
              </a:ext>
            </a:extLst>
          </p:cNvPr>
          <p:cNvPicPr>
            <a:picLocks noChangeAspect="1"/>
          </p:cNvPicPr>
          <p:nvPr/>
        </p:nvPicPr>
        <p:blipFill>
          <a:blip r:embed="rId5"/>
          <a:stretch>
            <a:fillRect/>
          </a:stretch>
        </p:blipFill>
        <p:spPr>
          <a:xfrm>
            <a:off x="5630174" y="2010524"/>
            <a:ext cx="4281577" cy="2175593"/>
          </a:xfrm>
          <a:prstGeom prst="rect">
            <a:avLst/>
          </a:prstGeom>
        </p:spPr>
      </p:pic>
    </p:spTree>
    <p:extLst>
      <p:ext uri="{BB962C8B-B14F-4D97-AF65-F5344CB8AC3E}">
        <p14:creationId xmlns:p14="http://schemas.microsoft.com/office/powerpoint/2010/main" val="21565889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739743" y="538843"/>
            <a:ext cx="3614057" cy="3792992"/>
          </a:xfrm>
        </p:spPr>
        <p:txBody>
          <a:bodyPr/>
          <a:lstStyle/>
          <a:p>
            <a:pPr marL="0" indent="0">
              <a:buNone/>
            </a:pPr>
            <a:r>
              <a:rPr lang="en-GB" dirty="0"/>
              <a:t>Elsa Brenner, ‘</a:t>
            </a:r>
            <a:r>
              <a:rPr lang="en-GB" b="1" dirty="0"/>
              <a:t>Fighting the John Wayne Syndrome</a:t>
            </a:r>
            <a:r>
              <a:rPr lang="en-GB" dirty="0"/>
              <a:t>,’ </a:t>
            </a:r>
            <a:r>
              <a:rPr lang="en-GB" i="1" dirty="0"/>
              <a:t>New York Times</a:t>
            </a:r>
            <a:r>
              <a:rPr lang="en-GB" dirty="0"/>
              <a:t>, 17 November 1991, section WC, p. 12</a:t>
            </a:r>
          </a:p>
          <a:p>
            <a:endParaRPr lang="en-GB" dirty="0"/>
          </a:p>
          <a:p>
            <a:endParaRPr lang="en-GB" dirty="0"/>
          </a:p>
        </p:txBody>
      </p:sp>
      <p:pic>
        <p:nvPicPr>
          <p:cNvPr id="5" name="Picture 4"/>
          <p:cNvPicPr>
            <a:picLocks noChangeAspect="1"/>
          </p:cNvPicPr>
          <p:nvPr/>
        </p:nvPicPr>
        <p:blipFill rotWithShape="1">
          <a:blip r:embed="rId3"/>
          <a:srcRect l="30000" t="23519" r="26607" b="28920"/>
          <a:stretch/>
        </p:blipFill>
        <p:spPr>
          <a:xfrm>
            <a:off x="457200" y="538843"/>
            <a:ext cx="6858000" cy="5778500"/>
          </a:xfrm>
          <a:prstGeom prst="rect">
            <a:avLst/>
          </a:prstGeom>
        </p:spPr>
      </p:pic>
      <p:pic>
        <p:nvPicPr>
          <p:cNvPr id="6" name="Picture 5"/>
          <p:cNvPicPr>
            <a:picLocks noChangeAspect="1"/>
          </p:cNvPicPr>
          <p:nvPr/>
        </p:nvPicPr>
        <p:blipFill>
          <a:blip r:embed="rId4"/>
          <a:stretch>
            <a:fillRect/>
          </a:stretch>
        </p:blipFill>
        <p:spPr>
          <a:xfrm>
            <a:off x="8196398" y="2817587"/>
            <a:ext cx="2700746" cy="3375932"/>
          </a:xfrm>
          <a:prstGeom prst="rect">
            <a:avLst/>
          </a:prstGeom>
        </p:spPr>
      </p:pic>
    </p:spTree>
    <p:extLst>
      <p:ext uri="{BB962C8B-B14F-4D97-AF65-F5344CB8AC3E}">
        <p14:creationId xmlns:p14="http://schemas.microsoft.com/office/powerpoint/2010/main" val="21771630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571" y="3926390"/>
            <a:ext cx="12176289" cy="3041172"/>
          </a:xfrm>
          <a:prstGeom prst="rect">
            <a:avLst/>
          </a:prstGeom>
          <a:noFill/>
        </p:spPr>
        <p:txBody>
          <a:bodyPr wrap="square" lIns="180000" tIns="180000" rIns="180000" bIns="180000" rtlCol="0" anchor="t">
            <a:spAutoFit/>
          </a:bodyPr>
          <a:lstStyle/>
          <a:p>
            <a:pPr lvl="1"/>
            <a:endParaRPr lang="en-GB" dirty="0">
              <a:cs typeface="Arial" pitchFamily="34" charset="0"/>
            </a:endParaRPr>
          </a:p>
          <a:p>
            <a:pPr marL="742950" lvl="1" indent="-285750">
              <a:buChar char="-"/>
            </a:pPr>
            <a:r>
              <a:rPr lang="en-GB" sz="2400" dirty="0">
                <a:cs typeface="Arial"/>
              </a:rPr>
              <a:t>Actual physical and psychological trauma experienced by veterans (and exacerbated by homecoming experiences)</a:t>
            </a:r>
            <a:endParaRPr lang="en-GB" dirty="0">
              <a:cs typeface="Arial" pitchFamily="34" charset="0"/>
            </a:endParaRPr>
          </a:p>
          <a:p>
            <a:pPr marL="742950" lvl="1" indent="-285750">
              <a:buChar char="-"/>
            </a:pPr>
            <a:r>
              <a:rPr lang="en-GB" sz="2400" dirty="0">
                <a:cs typeface="Arial"/>
              </a:rPr>
              <a:t>Veterans a very visual, physical reminder of the war and its impact in American society</a:t>
            </a:r>
            <a:endParaRPr lang="en-GB">
              <a:cs typeface="Arial" pitchFamily="34" charset="0"/>
            </a:endParaRPr>
          </a:p>
          <a:p>
            <a:pPr marL="742950" lvl="1" indent="-285750">
              <a:buFontTx/>
              <a:buChar char="-"/>
            </a:pPr>
            <a:r>
              <a:rPr lang="en-GB" sz="2400" dirty="0">
                <a:cs typeface="Arial"/>
              </a:rPr>
              <a:t>Focus on trope of “healing” the scars, wounds, traumas inflicted upon veterans &amp; nation alike</a:t>
            </a:r>
          </a:p>
          <a:p>
            <a:pPr marL="742950" lvl="1" indent="-285750">
              <a:buFontTx/>
              <a:buChar char="-"/>
            </a:pPr>
            <a:endParaRPr lang="en-GB" dirty="0">
              <a:cs typeface="Arial" pitchFamily="34" charset="0"/>
            </a:endParaRPr>
          </a:p>
          <a:p>
            <a:pPr lvl="1"/>
            <a:endParaRPr lang="en-GB" b="1" dirty="0"/>
          </a:p>
        </p:txBody>
      </p:sp>
      <p:pic>
        <p:nvPicPr>
          <p:cNvPr id="5" name="Content Placeholder 5" descr="homeless vet.bmp"/>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5150531" y="1037632"/>
            <a:ext cx="2909802" cy="2922933"/>
          </a:xfrm>
          <a:prstGeom prst="rect">
            <a:avLst/>
          </a:prstGeom>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0639" y="1052009"/>
            <a:ext cx="3867150" cy="2952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86100" y="1052009"/>
            <a:ext cx="3131840" cy="20878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1">
            <a:extLst>
              <a:ext uri="{FF2B5EF4-FFF2-40B4-BE49-F238E27FC236}">
                <a16:creationId xmlns:a16="http://schemas.microsoft.com/office/drawing/2014/main" id="{5B2460C0-23BB-4673-97E7-D425C7618554}"/>
              </a:ext>
            </a:extLst>
          </p:cNvPr>
          <p:cNvSpPr txBox="1">
            <a:spLocks/>
          </p:cNvSpPr>
          <p:nvPr/>
        </p:nvSpPr>
        <p:spPr>
          <a:xfrm>
            <a:off x="838200" y="365125"/>
            <a:ext cx="10515600" cy="132556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Arial Black"/>
                <a:cs typeface="Calibri Light" panose="020F0302020204030204"/>
              </a:rPr>
              <a:t>Vietnam As Trauma</a:t>
            </a:r>
            <a:endParaRPr lang="en-GB" dirty="0">
              <a:cs typeface="Calibri Light" panose="020F0302020204030204"/>
            </a:endParaRPr>
          </a:p>
        </p:txBody>
      </p:sp>
    </p:spTree>
    <p:extLst>
      <p:ext uri="{BB962C8B-B14F-4D97-AF65-F5344CB8AC3E}">
        <p14:creationId xmlns:p14="http://schemas.microsoft.com/office/powerpoint/2010/main" val="9253600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Arial" pitchFamily="34" charset="0"/>
            </a:endParaRP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Arial" pitchFamily="34" charset="0"/>
            </a:endParaRPr>
          </a:p>
        </p:txBody>
      </p:sp>
      <p:sp>
        <p:nvSpPr>
          <p:cNvPr id="11" name="TextBox 10"/>
          <p:cNvSpPr txBox="1"/>
          <p:nvPr/>
        </p:nvSpPr>
        <p:spPr>
          <a:xfrm>
            <a:off x="-1" y="-847"/>
            <a:ext cx="8654144" cy="6959167"/>
          </a:xfrm>
          <a:prstGeom prst="rect">
            <a:avLst/>
          </a:prstGeom>
          <a:noFill/>
        </p:spPr>
        <p:txBody>
          <a:bodyPr wrap="square" lIns="540000" tIns="180000" rIns="540000" bIns="180000" rtlCol="0">
            <a:spAutoFit/>
          </a:bodyPr>
          <a:lstStyle/>
          <a:p>
            <a:pPr lvl="0" algn="ctr">
              <a:defRPr/>
            </a:pPr>
            <a:r>
              <a:rPr lang="en-GB" sz="3200" dirty="0">
                <a:latin typeface="Arial Black"/>
                <a:cs typeface="Calibri Light" panose="020F0302020204030204"/>
              </a:rPr>
              <a:t>Vietnam Syndrome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a:t>
            </a:r>
            <a:r>
              <a:rPr kumimoji="0" lang="en-US" sz="1800" b="1" i="0" u="none" strike="noStrike" kern="1200" cap="none" spc="0" normalizeH="0" baseline="0" noProof="0" dirty="0">
                <a:ln>
                  <a:noFill/>
                </a:ln>
                <a:solidFill>
                  <a:srgbClr val="FFFF00"/>
                </a:solidFill>
                <a:effectLst/>
                <a:uLnTx/>
                <a:uFillTx/>
                <a:latin typeface="Calibri" panose="020F0502020204030204"/>
                <a:ea typeface="+mn-ea"/>
                <a:cs typeface="+mn-cs"/>
              </a:rPr>
              <a:t>For too long, we have lived with the ‘Vietnam Syndrome.’ </a:t>
            </a:r>
            <a:r>
              <a:rPr kumimoji="0" lang="en-US" sz="1800" b="0" i="0" u="none" strike="noStrike" kern="1200" cap="none" spc="0" normalizeH="0" baseline="0" noProof="0" dirty="0">
                <a:ln>
                  <a:noFill/>
                </a:ln>
                <a:effectLst/>
                <a:uLnTx/>
                <a:uFillTx/>
                <a:latin typeface="Calibri" panose="020F0502020204030204"/>
                <a:ea typeface="+mn-ea"/>
                <a:cs typeface="+mn-cs"/>
              </a:rPr>
              <a:t>Much of that syndrome [was] created by the North Vietnamese aggressors … They had a plan.  It was to </a:t>
            </a:r>
            <a:r>
              <a:rPr kumimoji="0" lang="en-US" sz="1800" b="1" i="0" u="none" strike="noStrike" kern="1200" cap="none" spc="0" normalizeH="0" baseline="0" noProof="0" dirty="0">
                <a:ln>
                  <a:noFill/>
                </a:ln>
                <a:effectLst/>
                <a:uLnTx/>
                <a:uFillTx/>
                <a:latin typeface="Calibri" panose="020F0502020204030204"/>
                <a:ea typeface="+mn-ea"/>
                <a:cs typeface="+mn-cs"/>
              </a:rPr>
              <a:t>win in the field of propaganda here in America what they could not win on the field of battle in Vietnam</a:t>
            </a:r>
            <a:r>
              <a:rPr kumimoji="0" lang="en-US" sz="1800" b="0" i="0" u="none" strike="noStrike" kern="1200" cap="none" spc="0" normalizeH="0" baseline="0" noProof="0" dirty="0">
                <a:ln>
                  <a:noFill/>
                </a:ln>
                <a:effectLst/>
                <a:uLnTx/>
                <a:uFillTx/>
                <a:latin typeface="Calibri" panose="020F0502020204030204"/>
                <a:ea typeface="+mn-ea"/>
                <a:cs typeface="+mn-cs"/>
              </a:rPr>
              <a:t>. As the years dragged on, we were told that peace would come if we would simply stop interfering and go home.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 	“</a:t>
            </a:r>
            <a:r>
              <a:rPr kumimoji="0" lang="en-US" sz="1800" b="1" i="0" u="none" strike="noStrike" kern="1200" cap="none" spc="0" normalizeH="0" baseline="0" noProof="0" dirty="0">
                <a:ln>
                  <a:noFill/>
                </a:ln>
                <a:solidFill>
                  <a:srgbClr val="FFFF00"/>
                </a:solidFill>
                <a:effectLst/>
                <a:uLnTx/>
                <a:uFillTx/>
                <a:latin typeface="Calibri" panose="020F0502020204030204"/>
                <a:ea typeface="+mn-ea"/>
                <a:cs typeface="+mn-cs"/>
              </a:rPr>
              <a:t>It is time we recognized that ours was, in truth, a noble cause</a:t>
            </a:r>
            <a:r>
              <a:rPr kumimoji="0" lang="en-US" sz="1800" b="0" i="0" u="none" strike="noStrike" kern="1200" cap="none" spc="0" normalizeH="0" baseline="0" noProof="0" dirty="0">
                <a:ln>
                  <a:noFill/>
                </a:ln>
                <a:effectLst/>
                <a:uLnTx/>
                <a:uFillTx/>
                <a:latin typeface="Calibri" panose="020F0502020204030204"/>
                <a:ea typeface="+mn-ea"/>
                <a:cs typeface="+mn-cs"/>
              </a:rPr>
              <a:t>.  A small country newly free from colonial rule sought our help in establishing self-rule and the means of self-defense against a totalitarian neighbor bent on conquest. </a:t>
            </a:r>
            <a:r>
              <a:rPr kumimoji="0" lang="en-US" sz="1800" b="1" i="0" u="none" strike="noStrike" kern="1200" cap="none" spc="0" normalizeH="0" baseline="0" noProof="0" dirty="0">
                <a:ln>
                  <a:noFill/>
                </a:ln>
                <a:effectLst/>
                <a:uLnTx/>
                <a:uFillTx/>
                <a:latin typeface="Calibri" panose="020F0502020204030204"/>
                <a:ea typeface="+mn-ea"/>
                <a:cs typeface="+mn-cs"/>
              </a:rPr>
              <a:t>We dishonor the memory of 50,000 young Americans who died in that cause when we give way to feelings of guilt as if we were doing something shameful, and we have been shabby in our treatment of those who returned</a:t>
            </a:r>
            <a:r>
              <a:rPr kumimoji="0" lang="en-US" sz="1800" b="0" i="0" u="none" strike="noStrike" kern="1200" cap="none" spc="0" normalizeH="0" baseline="0" noProof="0" dirty="0">
                <a:ln>
                  <a:noFill/>
                </a:ln>
                <a:effectLst/>
                <a:uLnTx/>
                <a:uFillTx/>
                <a:latin typeface="Calibri" panose="020F0502020204030204"/>
                <a:ea typeface="+mn-ea"/>
                <a:cs typeface="+mn-cs"/>
              </a:rPr>
              <a:t>.  They fought as well and as bravely as any Americans have ever fought in any war.  They deserve our gratitude, our respect, and our continuing concern.</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 	“</a:t>
            </a:r>
            <a:r>
              <a:rPr kumimoji="0" lang="en-US" sz="1800" b="1" i="0" u="none" strike="noStrike" kern="1200" cap="none" spc="0" normalizeH="0" baseline="0" noProof="0" dirty="0">
                <a:ln>
                  <a:noFill/>
                </a:ln>
                <a:effectLst/>
                <a:uLnTx/>
                <a:uFillTx/>
                <a:latin typeface="Calibri" panose="020F0502020204030204"/>
                <a:ea typeface="+mn-ea"/>
                <a:cs typeface="+mn-cs"/>
              </a:rPr>
              <a:t>There is a lesson for all of us in Vietnam.  If we are forced to fight, we must have the means and the determination to prevail or we will not have what it takes to secure the peace.  And while we are at it, let us tell those who fought in that war that we will never again ask young men to fight and possibly die in a war our government is afraid to let them win</a:t>
            </a:r>
            <a:r>
              <a:rPr kumimoji="0" lang="en-US" sz="1800" b="0" i="0" u="none" strike="noStrike" kern="1200" cap="none" spc="0" normalizeH="0" baseline="0" noProof="0" dirty="0">
                <a:ln>
                  <a:noFill/>
                </a:ln>
                <a:effectLst/>
                <a:uLnTx/>
                <a:uFillTx/>
                <a:latin typeface="Calibri" panose="020F0502020204030204"/>
                <a:ea typeface="+mn-ea"/>
                <a:cs typeface="+mn-cs"/>
              </a:rPr>
              <a:t>.” </a:t>
            </a: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400" b="0" i="0" u="none" strike="noStrike" kern="1200" cap="none" spc="0" normalizeH="0" baseline="0" noProof="0" dirty="0">
                <a:ln>
                  <a:noFill/>
                </a:ln>
                <a:effectLst/>
                <a:uLnTx/>
                <a:uFillTx/>
                <a:latin typeface="Calibri" panose="020F0502020204030204"/>
                <a:ea typeface="+mn-ea"/>
                <a:cs typeface="+mn-cs"/>
              </a:rPr>
              <a:t>Ronald Reagan,  ‘Peace: Restoring the Margin of Safety,’ address to Veterans of Foreign Wars convention, Chicago, August 18 1980 (</a:t>
            </a:r>
            <a:r>
              <a:rPr kumimoji="0" lang="en-GB" sz="1400" b="0" i="0" u="none" strike="noStrike" kern="1200" cap="none" spc="0" normalizeH="0" baseline="0" noProof="0" dirty="0">
                <a:ln>
                  <a:noFill/>
                </a:ln>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http://www.reagan.utexas.edu/archives/reference/8.18.80.html</a:t>
            </a:r>
            <a:r>
              <a:rPr kumimoji="0" lang="en-GB" sz="1400" b="0" i="0" u="none" strike="noStrike" kern="1200" cap="none" spc="0" normalizeH="0" baseline="0" noProof="0" dirty="0">
                <a:ln>
                  <a:noFill/>
                </a:ln>
                <a:effectLst/>
                <a:uLnTx/>
                <a:uFillTx/>
                <a:latin typeface="Calibri" panose="020F0502020204030204"/>
                <a:ea typeface="+mn-ea"/>
                <a:cs typeface="+mn-cs"/>
              </a:rPr>
              <a:t>) </a:t>
            </a:r>
          </a:p>
          <a:p>
            <a:pPr marL="0" marR="0" lvl="0" indent="0" algn="just" defTabSz="914400" rtl="0" eaLnBrk="1" fontAlgn="auto" latinLnBrk="0" hangingPunct="1">
              <a:lnSpc>
                <a:spcPct val="9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4"/>
          <a:stretch>
            <a:fillRect/>
          </a:stretch>
        </p:blipFill>
        <p:spPr>
          <a:xfrm>
            <a:off x="8491407" y="397"/>
            <a:ext cx="3700593" cy="5273497"/>
          </a:xfrm>
          <a:prstGeom prst="rect">
            <a:avLst/>
          </a:prstGeom>
        </p:spPr>
      </p:pic>
    </p:spTree>
    <p:extLst>
      <p:ext uri="{BB962C8B-B14F-4D97-AF65-F5344CB8AC3E}">
        <p14:creationId xmlns:p14="http://schemas.microsoft.com/office/powerpoint/2010/main" val="39995009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62558" y="-4173"/>
            <a:ext cx="3454449" cy="4597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b="2170"/>
          <a:stretch/>
        </p:blipFill>
        <p:spPr bwMode="auto">
          <a:xfrm>
            <a:off x="25414" y="1144056"/>
            <a:ext cx="3564706" cy="47086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16856" y="3172748"/>
            <a:ext cx="5145702" cy="3704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9443864" y="4986380"/>
            <a:ext cx="2748136" cy="578959"/>
          </a:xfrm>
          <a:prstGeom prst="rect">
            <a:avLst/>
          </a:prstGeom>
        </p:spPr>
        <p:txBody>
          <a:bodyPr wrap="square" lIns="360000" tIns="180000" rIns="360000" bIns="180000">
            <a:spAutoFit/>
          </a:bodyPr>
          <a:lstStyle/>
          <a:p>
            <a:endParaRPr lang="en-GB" sz="1400" i="1" dirty="0"/>
          </a:p>
        </p:txBody>
      </p:sp>
      <p:sp>
        <p:nvSpPr>
          <p:cNvPr id="9" name="Rectangle 8"/>
          <p:cNvSpPr/>
          <p:nvPr/>
        </p:nvSpPr>
        <p:spPr>
          <a:xfrm>
            <a:off x="8843294" y="4593763"/>
            <a:ext cx="2207568" cy="2517952"/>
          </a:xfrm>
          <a:prstGeom prst="rect">
            <a:avLst/>
          </a:prstGeom>
        </p:spPr>
        <p:txBody>
          <a:bodyPr wrap="square" lIns="360000" tIns="180000" rIns="360000" bIns="180000">
            <a:spAutoFit/>
          </a:bodyPr>
          <a:lstStyle/>
          <a:p>
            <a:r>
              <a:rPr lang="en-GB" sz="1400" dirty="0"/>
              <a:t>Mad</a:t>
            </a:r>
            <a:r>
              <a:rPr lang="en-GB" sz="1400" i="1" dirty="0"/>
              <a:t> magazine cover, December 1985; satirical advert, 1986; President and Nancy Reagan posing with Sylvester Stallone and Brigitte Nielsen, October 1985</a:t>
            </a:r>
          </a:p>
          <a:p>
            <a:endParaRPr lang="en-GB" sz="1400" i="1" dirty="0"/>
          </a:p>
        </p:txBody>
      </p:sp>
      <p:pic>
        <p:nvPicPr>
          <p:cNvPr id="13"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87377" y="110555"/>
            <a:ext cx="1975181" cy="3062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14"/>
          <p:cNvSpPr/>
          <p:nvPr/>
        </p:nvSpPr>
        <p:spPr>
          <a:xfrm>
            <a:off x="3818179" y="163484"/>
            <a:ext cx="2502863" cy="3133505"/>
          </a:xfrm>
          <a:prstGeom prst="rect">
            <a:avLst/>
          </a:prstGeom>
        </p:spPr>
        <p:txBody>
          <a:bodyPr wrap="square" lIns="360000" tIns="180000" rIns="360000" bIns="180000">
            <a:spAutoFit/>
          </a:bodyPr>
          <a:lstStyle/>
          <a:p>
            <a:pPr algn="ctr"/>
            <a:r>
              <a:rPr lang="en-GB" sz="3600" b="1" i="1" dirty="0">
                <a:solidFill>
                  <a:srgbClr val="FF0000"/>
                </a:solidFill>
                <a:hlinkClick r:id="rId7"/>
              </a:rPr>
              <a:t>‘Do we get to win this time?’</a:t>
            </a:r>
            <a:endParaRPr lang="en-GB" sz="3600" b="1" i="1" dirty="0">
              <a:solidFill>
                <a:srgbClr val="FF0000"/>
              </a:solidFill>
            </a:endParaRPr>
          </a:p>
          <a:p>
            <a:pPr algn="ctr"/>
            <a:endParaRPr lang="en-GB" sz="3600" b="1" i="1" dirty="0">
              <a:solidFill>
                <a:srgbClr val="FF0000"/>
              </a:solidFill>
            </a:endParaRPr>
          </a:p>
        </p:txBody>
      </p:sp>
      <p:sp>
        <p:nvSpPr>
          <p:cNvPr id="11" name="Rectangle 10"/>
          <p:cNvSpPr/>
          <p:nvPr/>
        </p:nvSpPr>
        <p:spPr>
          <a:xfrm>
            <a:off x="0" y="1"/>
            <a:ext cx="9061541" cy="1644545"/>
          </a:xfrm>
          <a:prstGeom prst="rect">
            <a:avLst/>
          </a:prstGeom>
        </p:spPr>
        <p:txBody>
          <a:bodyPr wrap="square" lIns="540000" tIns="540000" rIns="540000" bIns="540000">
            <a:spAutoFit/>
          </a:bodyPr>
          <a:lstStyle/>
          <a:p>
            <a:pPr>
              <a:defRPr/>
            </a:pPr>
            <a:r>
              <a:rPr lang="en-GB" sz="3600" b="1" dirty="0" err="1">
                <a:solidFill>
                  <a:prstClr val="black"/>
                </a:solidFill>
                <a:latin typeface="Arial Black" panose="020B0A04020102020204" pitchFamily="34" charset="0"/>
                <a:cs typeface="Arial" charset="0"/>
              </a:rPr>
              <a:t>Ronbo</a:t>
            </a:r>
            <a:endParaRPr lang="en-GB" sz="2400" b="1" u="sng" dirty="0">
              <a:solidFill>
                <a:prstClr val="black"/>
              </a:solidFill>
              <a:latin typeface="Arial Black" panose="020B0A04020102020204" pitchFamily="34" charset="0"/>
              <a:cs typeface="Arial" charset="0"/>
            </a:endParaRPr>
          </a:p>
        </p:txBody>
      </p:sp>
    </p:spTree>
    <p:extLst>
      <p:ext uri="{BB962C8B-B14F-4D97-AF65-F5344CB8AC3E}">
        <p14:creationId xmlns:p14="http://schemas.microsoft.com/office/powerpoint/2010/main" val="42706142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latin typeface="Arial Black"/>
              </a:rPr>
              <a:t>Reagan and the Movies</a:t>
            </a:r>
            <a:endParaRPr lang="en-GB" b="1" dirty="0">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0" y="1237804"/>
            <a:ext cx="3054318" cy="4653062"/>
          </a:xfrm>
          <a:prstGeom prst="rect">
            <a:avLst/>
          </a:prstGeom>
        </p:spPr>
      </p:pic>
      <p:pic>
        <p:nvPicPr>
          <p:cNvPr id="6" name="Picture 5"/>
          <p:cNvPicPr>
            <a:picLocks noChangeAspect="1"/>
          </p:cNvPicPr>
          <p:nvPr/>
        </p:nvPicPr>
        <p:blipFill>
          <a:blip r:embed="rId4"/>
          <a:stretch>
            <a:fillRect/>
          </a:stretch>
        </p:blipFill>
        <p:spPr>
          <a:xfrm>
            <a:off x="2842561" y="2133784"/>
            <a:ext cx="3081011" cy="4724216"/>
          </a:xfrm>
          <a:prstGeom prst="rect">
            <a:avLst/>
          </a:prstGeom>
        </p:spPr>
      </p:pic>
      <p:pic>
        <p:nvPicPr>
          <p:cNvPr id="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23572" y="1237804"/>
            <a:ext cx="3545950" cy="4817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16340" y="1237804"/>
            <a:ext cx="2975660" cy="45500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923572" y="6144542"/>
            <a:ext cx="6096000" cy="646331"/>
          </a:xfrm>
          <a:prstGeom prst="rect">
            <a:avLst/>
          </a:prstGeom>
        </p:spPr>
        <p:txBody>
          <a:bodyPr>
            <a:spAutoFit/>
          </a:bodyPr>
          <a:lstStyle/>
          <a:p>
            <a:r>
              <a:rPr lang="en-US" dirty="0"/>
              <a:t>Reagan as George "The </a:t>
            </a:r>
            <a:r>
              <a:rPr lang="en-US" dirty="0" err="1"/>
              <a:t>Gipper</a:t>
            </a:r>
            <a:r>
              <a:rPr lang="en-US" dirty="0"/>
              <a:t>" </a:t>
            </a:r>
            <a:r>
              <a:rPr lang="en-US" dirty="0" err="1"/>
              <a:t>Gipp</a:t>
            </a:r>
            <a:r>
              <a:rPr lang="en-US" dirty="0"/>
              <a:t> in </a:t>
            </a:r>
            <a:r>
              <a:rPr lang="en-US" i="1" dirty="0"/>
              <a:t>Knut Rockne, All American </a:t>
            </a:r>
            <a:r>
              <a:rPr lang="en-US" dirty="0"/>
              <a:t>(1940); </a:t>
            </a:r>
            <a:endParaRPr lang="en-GB" dirty="0"/>
          </a:p>
        </p:txBody>
      </p:sp>
    </p:spTree>
    <p:extLst>
      <p:ext uri="{BB962C8B-B14F-4D97-AF65-F5344CB8AC3E}">
        <p14:creationId xmlns:p14="http://schemas.microsoft.com/office/powerpoint/2010/main" val="39405405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986F6-DD8D-4B6B-B54C-A4BEAEC4FB9F}"/>
              </a:ext>
            </a:extLst>
          </p:cNvPr>
          <p:cNvSpPr>
            <a:spLocks noGrp="1"/>
          </p:cNvSpPr>
          <p:nvPr>
            <p:ph type="ctrTitle"/>
          </p:nvPr>
        </p:nvSpPr>
        <p:spPr/>
        <p:txBody>
          <a:bodyPr>
            <a:normAutofit fontScale="90000"/>
          </a:bodyPr>
          <a:lstStyle/>
          <a:p>
            <a:r>
              <a:rPr lang="en-GB" dirty="0">
                <a:latin typeface="Arial Black"/>
              </a:rPr>
              <a:t>Part Three: Oliver Stone as Filmmaker Historian</a:t>
            </a:r>
            <a:endParaRPr lang="en-GB" dirty="0"/>
          </a:p>
        </p:txBody>
      </p:sp>
      <p:sp>
        <p:nvSpPr>
          <p:cNvPr id="3" name="Subtitle 2">
            <a:extLst>
              <a:ext uri="{FF2B5EF4-FFF2-40B4-BE49-F238E27FC236}">
                <a16:creationId xmlns:a16="http://schemas.microsoft.com/office/drawing/2014/main" id="{D0B3B4D4-D3A8-4AE6-86A4-935258F8BD8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7876954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88A19-2219-40B7-9768-F1E221F195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A948FDF-CEBB-42C7-B09B-D4B5D7BF765C}"/>
              </a:ext>
            </a:extLst>
          </p:cNvPr>
          <p:cNvSpPr>
            <a:spLocks noGrp="1"/>
          </p:cNvSpPr>
          <p:nvPr>
            <p:ph idx="1"/>
          </p:nvPr>
        </p:nvSpPr>
        <p:spPr/>
        <p:txBody>
          <a:bodyPr vert="horz" lIns="91440" tIns="45720" rIns="91440" bIns="45720" rtlCol="0" anchor="t">
            <a:normAutofit/>
          </a:bodyPr>
          <a:lstStyle/>
          <a:p>
            <a:pPr algn="ctr"/>
            <a:r>
              <a:rPr lang="en-GB" sz="4800" b="1" dirty="0">
                <a:ea typeface="+mn-lt"/>
                <a:cs typeface="+mn-lt"/>
              </a:rPr>
              <a:t>What are the strengths and weaknesses of films for academic historians?</a:t>
            </a:r>
            <a:endParaRPr lang="en-GB" sz="4800">
              <a:ea typeface="+mn-lt"/>
              <a:cs typeface="+mn-lt"/>
            </a:endParaRPr>
          </a:p>
          <a:p>
            <a:pPr algn="ctr"/>
            <a:r>
              <a:rPr lang="en-GB" sz="4800" b="1" dirty="0">
                <a:ea typeface="+mn-lt"/>
                <a:cs typeface="+mn-lt"/>
              </a:rPr>
              <a:t>What are the strengths and weaknesses of film when compared to textual history?</a:t>
            </a:r>
            <a:endParaRPr lang="en-GB" sz="4800" dirty="0">
              <a:cs typeface="Calibri" panose="020F0502020204030204"/>
            </a:endParaRPr>
          </a:p>
        </p:txBody>
      </p:sp>
    </p:spTree>
    <p:extLst>
      <p:ext uri="{BB962C8B-B14F-4D97-AF65-F5344CB8AC3E}">
        <p14:creationId xmlns:p14="http://schemas.microsoft.com/office/powerpoint/2010/main" val="14939160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2E9EE-4772-476F-859A-0EDE392493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3E472E-E3BA-4175-983D-B0B0560702E1}"/>
              </a:ext>
            </a:extLst>
          </p:cNvPr>
          <p:cNvSpPr>
            <a:spLocks noGrp="1"/>
          </p:cNvSpPr>
          <p:nvPr>
            <p:ph idx="1"/>
          </p:nvPr>
        </p:nvSpPr>
        <p:spPr/>
        <p:txBody>
          <a:bodyPr vert="horz" lIns="91440" tIns="45720" rIns="91440" bIns="45720" rtlCol="0" anchor="t">
            <a:normAutofit/>
          </a:bodyPr>
          <a:lstStyle/>
          <a:p>
            <a:pPr marL="0" indent="0" fontAlgn="base">
              <a:buNone/>
            </a:pPr>
            <a:r>
              <a:rPr lang="en-GB" sz="4400" dirty="0"/>
              <a:t>“Study the historian before you begin to study the facts”</a:t>
            </a:r>
            <a:r>
              <a:rPr lang="en-US" sz="4400" dirty="0"/>
              <a:t>​</a:t>
            </a:r>
          </a:p>
          <a:p>
            <a:pPr marL="0" indent="0" fontAlgn="base">
              <a:buNone/>
            </a:pPr>
            <a:endParaRPr lang="en-US" sz="4400" dirty="0"/>
          </a:p>
          <a:p>
            <a:pPr marL="0" indent="0" fontAlgn="base">
              <a:buNone/>
            </a:pPr>
            <a:r>
              <a:rPr lang="en-GB" sz="4400" dirty="0"/>
              <a:t>EH </a:t>
            </a:r>
            <a:r>
              <a:rPr lang="en-GB" sz="4400" dirty="0" err="1"/>
              <a:t>Carr</a:t>
            </a:r>
            <a:r>
              <a:rPr lang="en-GB" sz="4400" dirty="0"/>
              <a:t> in </a:t>
            </a:r>
            <a:r>
              <a:rPr lang="en-GB" sz="4400" i="1" dirty="0"/>
              <a:t>What is History? </a:t>
            </a:r>
            <a:endParaRPr lang="en-US" sz="4400" dirty="0"/>
          </a:p>
        </p:txBody>
      </p:sp>
    </p:spTree>
    <p:extLst>
      <p:ext uri="{BB962C8B-B14F-4D97-AF65-F5344CB8AC3E}">
        <p14:creationId xmlns:p14="http://schemas.microsoft.com/office/powerpoint/2010/main" val="33709075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24560-BE0F-4DDF-B470-A8EF74D5A69B}"/>
              </a:ext>
            </a:extLst>
          </p:cNvPr>
          <p:cNvSpPr>
            <a:spLocks noGrp="1"/>
          </p:cNvSpPr>
          <p:nvPr>
            <p:ph type="title"/>
          </p:nvPr>
        </p:nvSpPr>
        <p:spPr/>
        <p:txBody>
          <a:bodyPr/>
          <a:lstStyle/>
          <a:p>
            <a:pPr algn="ctr"/>
            <a:r>
              <a:rPr lang="en-GB" dirty="0">
                <a:latin typeface="Arial Black"/>
                <a:cs typeface="Calibri Light" panose="020F0302020204030204"/>
              </a:rPr>
              <a:t>Robert A Rosenstone</a:t>
            </a:r>
            <a:endParaRPr lang="en-GB" dirty="0">
              <a:cs typeface="Calibri Light" panose="020F0302020204030204"/>
            </a:endParaRPr>
          </a:p>
        </p:txBody>
      </p:sp>
      <p:pic>
        <p:nvPicPr>
          <p:cNvPr id="4" name="Picture 4" descr="A person with collar shirt&#10;&#10;Description automatically generated">
            <a:extLst>
              <a:ext uri="{FF2B5EF4-FFF2-40B4-BE49-F238E27FC236}">
                <a16:creationId xmlns:a16="http://schemas.microsoft.com/office/drawing/2014/main" id="{635087C5-5A6F-4952-A2A5-18264D35E120}"/>
              </a:ext>
            </a:extLst>
          </p:cNvPr>
          <p:cNvPicPr>
            <a:picLocks noGrp="1" noChangeAspect="1"/>
          </p:cNvPicPr>
          <p:nvPr>
            <p:ph idx="1"/>
          </p:nvPr>
        </p:nvPicPr>
        <p:blipFill>
          <a:blip r:embed="rId3"/>
          <a:stretch>
            <a:fillRect/>
          </a:stretch>
        </p:blipFill>
        <p:spPr>
          <a:xfrm>
            <a:off x="-13568" y="104221"/>
            <a:ext cx="2140608" cy="3308409"/>
          </a:xfrm>
        </p:spPr>
      </p:pic>
      <p:pic>
        <p:nvPicPr>
          <p:cNvPr id="5" name="Picture 5" descr="A picture containing text&#10;&#10;Description automatically generated">
            <a:extLst>
              <a:ext uri="{FF2B5EF4-FFF2-40B4-BE49-F238E27FC236}">
                <a16:creationId xmlns:a16="http://schemas.microsoft.com/office/drawing/2014/main" id="{A13A9974-AA1F-488C-B798-961BB7D48875}"/>
              </a:ext>
            </a:extLst>
          </p:cNvPr>
          <p:cNvPicPr>
            <a:picLocks noChangeAspect="1"/>
          </p:cNvPicPr>
          <p:nvPr/>
        </p:nvPicPr>
        <p:blipFill>
          <a:blip r:embed="rId4"/>
          <a:stretch>
            <a:fillRect/>
          </a:stretch>
        </p:blipFill>
        <p:spPr>
          <a:xfrm>
            <a:off x="-23184" y="3293224"/>
            <a:ext cx="2116707" cy="3017627"/>
          </a:xfrm>
          <a:prstGeom prst="rect">
            <a:avLst/>
          </a:prstGeom>
        </p:spPr>
      </p:pic>
      <p:pic>
        <p:nvPicPr>
          <p:cNvPr id="6" name="Picture 6" descr="A picture containing letter&#10;&#10;Description automatically generated">
            <a:extLst>
              <a:ext uri="{FF2B5EF4-FFF2-40B4-BE49-F238E27FC236}">
                <a16:creationId xmlns:a16="http://schemas.microsoft.com/office/drawing/2014/main" id="{772FB95D-B005-4B8B-B12D-5542E6CAC274}"/>
              </a:ext>
            </a:extLst>
          </p:cNvPr>
          <p:cNvPicPr>
            <a:picLocks noChangeAspect="1"/>
          </p:cNvPicPr>
          <p:nvPr/>
        </p:nvPicPr>
        <p:blipFill>
          <a:blip r:embed="rId5"/>
          <a:stretch>
            <a:fillRect/>
          </a:stretch>
        </p:blipFill>
        <p:spPr>
          <a:xfrm>
            <a:off x="10266692" y="6650"/>
            <a:ext cx="1924050" cy="2876550"/>
          </a:xfrm>
          <a:prstGeom prst="rect">
            <a:avLst/>
          </a:prstGeom>
        </p:spPr>
      </p:pic>
      <p:pic>
        <p:nvPicPr>
          <p:cNvPr id="7" name="Picture 7" descr="A picture containing text&#10;&#10;Description automatically generated">
            <a:extLst>
              <a:ext uri="{FF2B5EF4-FFF2-40B4-BE49-F238E27FC236}">
                <a16:creationId xmlns:a16="http://schemas.microsoft.com/office/drawing/2014/main" id="{4FB1D259-F6BF-4029-AB79-C5CAC993A393}"/>
              </a:ext>
            </a:extLst>
          </p:cNvPr>
          <p:cNvPicPr>
            <a:picLocks noChangeAspect="1"/>
          </p:cNvPicPr>
          <p:nvPr/>
        </p:nvPicPr>
        <p:blipFill>
          <a:blip r:embed="rId6"/>
          <a:stretch>
            <a:fillRect/>
          </a:stretch>
        </p:blipFill>
        <p:spPr>
          <a:xfrm>
            <a:off x="10266692" y="3289899"/>
            <a:ext cx="1924050" cy="3009900"/>
          </a:xfrm>
          <a:prstGeom prst="rect">
            <a:avLst/>
          </a:prstGeom>
        </p:spPr>
      </p:pic>
      <p:sp>
        <p:nvSpPr>
          <p:cNvPr id="9" name="Content Placeholder 2">
            <a:extLst>
              <a:ext uri="{FF2B5EF4-FFF2-40B4-BE49-F238E27FC236}">
                <a16:creationId xmlns:a16="http://schemas.microsoft.com/office/drawing/2014/main" id="{22B90E5B-FBFD-4B25-8F13-DCC684E98BD8}"/>
              </a:ext>
            </a:extLst>
          </p:cNvPr>
          <p:cNvSpPr txBox="1">
            <a:spLocks/>
          </p:cNvSpPr>
          <p:nvPr/>
        </p:nvSpPr>
        <p:spPr>
          <a:xfrm>
            <a:off x="2261558" y="1696230"/>
            <a:ext cx="7898922" cy="458137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r>
              <a:rPr lang="en-US" dirty="0">
                <a:ea typeface="+mn-lt"/>
                <a:cs typeface="+mn-lt"/>
              </a:rPr>
              <a:t>PhD in history from University of California, Los Angeles, 1966</a:t>
            </a:r>
            <a:endParaRPr lang="en-US" dirty="0">
              <a:cs typeface="Calibri" panose="020F0502020204030204"/>
            </a:endParaRPr>
          </a:p>
          <a:p>
            <a:pPr marL="457200" indent="-457200"/>
            <a:r>
              <a:rPr lang="en-US" dirty="0">
                <a:cs typeface="Calibri" panose="020F0502020204030204"/>
              </a:rPr>
              <a:t>First two books </a:t>
            </a:r>
            <a:r>
              <a:rPr lang="en-US" i="1" dirty="0">
                <a:cs typeface="Calibri" panose="020F0502020204030204"/>
              </a:rPr>
              <a:t>Crusade of the Left </a:t>
            </a:r>
            <a:r>
              <a:rPr lang="en-US" dirty="0">
                <a:cs typeface="Calibri" panose="020F0502020204030204"/>
              </a:rPr>
              <a:t>(1969) and </a:t>
            </a:r>
            <a:r>
              <a:rPr lang="en-US" i="1" dirty="0">
                <a:cs typeface="Calibri" panose="020F0502020204030204"/>
              </a:rPr>
              <a:t>Romantic Revolutionary </a:t>
            </a:r>
            <a:r>
              <a:rPr lang="en-US" dirty="0">
                <a:cs typeface="Calibri" panose="020F0502020204030204"/>
              </a:rPr>
              <a:t>(1975) adapted as films</a:t>
            </a:r>
          </a:p>
          <a:p>
            <a:pPr marL="0" indent="0">
              <a:buNone/>
            </a:pPr>
            <a:endParaRPr lang="en-US" dirty="0">
              <a:cs typeface="Calibri" panose="020F0502020204030204"/>
            </a:endParaRPr>
          </a:p>
          <a:p>
            <a:r>
              <a:rPr lang="en-US" dirty="0">
                <a:cs typeface="Calibri" panose="020F0502020204030204"/>
              </a:rPr>
              <a:t>Seminal essay on film: ‘</a:t>
            </a:r>
            <a:r>
              <a:rPr lang="en-US" dirty="0">
                <a:ea typeface="+mn-lt"/>
                <a:cs typeface="+mn-lt"/>
              </a:rPr>
              <a:t>History in Images/History in Words: Reflections on the Possibility of Really Putting History onto Film,’ </a:t>
            </a:r>
            <a:r>
              <a:rPr lang="en-US" i="1" dirty="0">
                <a:ea typeface="+mn-lt"/>
                <a:cs typeface="+mn-lt"/>
              </a:rPr>
              <a:t>The American Historical Review</a:t>
            </a:r>
            <a:r>
              <a:rPr lang="en-US" dirty="0">
                <a:ea typeface="+mn-lt"/>
                <a:cs typeface="+mn-lt"/>
              </a:rPr>
              <a:t> 93:5 (December 1988), pp. 1173-1185. </a:t>
            </a:r>
            <a:endParaRPr lang="en-US">
              <a:cs typeface="Calibri" panose="020F0502020204030204"/>
            </a:endParaRPr>
          </a:p>
          <a:p>
            <a:pPr marL="457200" indent="-457200"/>
            <a:endParaRPr lang="en-US" dirty="0">
              <a:cs typeface="Calibri"/>
            </a:endParaRPr>
          </a:p>
        </p:txBody>
      </p:sp>
    </p:spTree>
    <p:extLst>
      <p:ext uri="{BB962C8B-B14F-4D97-AF65-F5344CB8AC3E}">
        <p14:creationId xmlns:p14="http://schemas.microsoft.com/office/powerpoint/2010/main" val="4265809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24560-BE0F-4DDF-B470-A8EF74D5A69B}"/>
              </a:ext>
            </a:extLst>
          </p:cNvPr>
          <p:cNvSpPr>
            <a:spLocks noGrp="1"/>
          </p:cNvSpPr>
          <p:nvPr>
            <p:ph type="title"/>
          </p:nvPr>
        </p:nvSpPr>
        <p:spPr/>
        <p:txBody>
          <a:bodyPr/>
          <a:lstStyle/>
          <a:p>
            <a:r>
              <a:rPr lang="en-GB" dirty="0">
                <a:latin typeface="Arial Black"/>
                <a:cs typeface="Calibri Light" panose="020F0302020204030204"/>
              </a:rPr>
              <a:t>Robert A Rosenstone</a:t>
            </a:r>
            <a:endParaRPr lang="en-GB" dirty="0">
              <a:cs typeface="Calibri Light" panose="020F0302020204030204"/>
            </a:endParaRPr>
          </a:p>
        </p:txBody>
      </p:sp>
      <p:sp>
        <p:nvSpPr>
          <p:cNvPr id="9" name="Content Placeholder 2">
            <a:extLst>
              <a:ext uri="{FF2B5EF4-FFF2-40B4-BE49-F238E27FC236}">
                <a16:creationId xmlns:a16="http://schemas.microsoft.com/office/drawing/2014/main" id="{22B90E5B-FBFD-4B25-8F13-DCC684E98BD8}"/>
              </a:ext>
            </a:extLst>
          </p:cNvPr>
          <p:cNvSpPr txBox="1">
            <a:spLocks/>
          </p:cNvSpPr>
          <p:nvPr/>
        </p:nvSpPr>
        <p:spPr>
          <a:xfrm>
            <a:off x="406880" y="1595588"/>
            <a:ext cx="9379789" cy="458137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r>
              <a:rPr lang="en-US" dirty="0">
                <a:ea typeface="+mn-lt"/>
                <a:cs typeface="+mn-lt"/>
              </a:rPr>
              <a:t>1989 edited first film section in </a:t>
            </a:r>
            <a:r>
              <a:rPr lang="en-US" i="1" dirty="0">
                <a:ea typeface="+mn-lt"/>
                <a:cs typeface="+mn-lt"/>
              </a:rPr>
              <a:t>American Historical Review</a:t>
            </a:r>
            <a:endParaRPr lang="en-US" dirty="0">
              <a:ea typeface="+mn-lt"/>
              <a:cs typeface="+mn-lt"/>
            </a:endParaRPr>
          </a:p>
          <a:p>
            <a:pPr marL="457200" indent="-457200"/>
            <a:r>
              <a:rPr lang="en-US" dirty="0">
                <a:cs typeface="Calibri"/>
              </a:rPr>
              <a:t>1995 edited </a:t>
            </a:r>
            <a:r>
              <a:rPr lang="en-US" i="1" dirty="0">
                <a:cs typeface="Calibri"/>
              </a:rPr>
              <a:t>R</a:t>
            </a:r>
            <a:r>
              <a:rPr lang="en-US" i="1" dirty="0">
                <a:ea typeface="+mn-lt"/>
                <a:cs typeface="+mn-lt"/>
              </a:rPr>
              <a:t>evisioning History: Filmmakers and the Construction of the Past </a:t>
            </a:r>
            <a:r>
              <a:rPr lang="en-US" dirty="0">
                <a:ea typeface="+mn-lt"/>
                <a:cs typeface="+mn-lt"/>
              </a:rPr>
              <a:t>and published monograph</a:t>
            </a:r>
            <a:r>
              <a:rPr lang="en-US" dirty="0">
                <a:cs typeface="Calibri"/>
              </a:rPr>
              <a:t> </a:t>
            </a:r>
            <a:r>
              <a:rPr lang="en-US" i="1" dirty="0">
                <a:ea typeface="+mn-lt"/>
                <a:cs typeface="+mn-lt"/>
              </a:rPr>
              <a:t>Visions of the Past: The Challenge of Film to Our Idea of History</a:t>
            </a:r>
          </a:p>
          <a:p>
            <a:pPr marL="457200" indent="-457200"/>
            <a:r>
              <a:rPr lang="en-US" dirty="0">
                <a:cs typeface="Calibri" panose="020F0502020204030204"/>
              </a:rPr>
              <a:t>1997: cofounder of </a:t>
            </a:r>
            <a:r>
              <a:rPr lang="en-US" i="1" dirty="0">
                <a:ea typeface="+mn-lt"/>
                <a:cs typeface="+mn-lt"/>
              </a:rPr>
              <a:t>Rethinking History: The Journal of Theory and Practice</a:t>
            </a:r>
          </a:p>
          <a:p>
            <a:pPr marL="457200" indent="-457200"/>
            <a:r>
              <a:rPr lang="en-US" dirty="0">
                <a:cs typeface="Calibri" panose="020F0502020204030204"/>
              </a:rPr>
              <a:t>2006: </a:t>
            </a:r>
            <a:r>
              <a:rPr lang="en-US" i="1" dirty="0">
                <a:cs typeface="Calibri" panose="020F0502020204030204"/>
              </a:rPr>
              <a:t>History on Film/Film on History</a:t>
            </a:r>
          </a:p>
          <a:p>
            <a:pPr marL="457200" indent="-457200"/>
            <a:r>
              <a:rPr lang="en-US" dirty="0">
                <a:cs typeface="Calibri" panose="020F0502020204030204"/>
              </a:rPr>
              <a:t>2016: </a:t>
            </a:r>
            <a:r>
              <a:rPr lang="en-US" i="1" dirty="0">
                <a:cs typeface="Calibri" panose="020F0502020204030204"/>
              </a:rPr>
              <a:t>Adventures of a Postmodern Historian</a:t>
            </a:r>
          </a:p>
          <a:p>
            <a:pPr marL="457200" indent="-457200"/>
            <a:endParaRPr lang="en-US" i="1" dirty="0">
              <a:cs typeface="Calibri" panose="020F0502020204030204"/>
            </a:endParaRPr>
          </a:p>
        </p:txBody>
      </p:sp>
      <p:pic>
        <p:nvPicPr>
          <p:cNvPr id="3" name="Picture 7" descr="Website, calendar&#10;&#10;Description automatically generated">
            <a:extLst>
              <a:ext uri="{FF2B5EF4-FFF2-40B4-BE49-F238E27FC236}">
                <a16:creationId xmlns:a16="http://schemas.microsoft.com/office/drawing/2014/main" id="{C5123E34-6EEE-49D3-98D9-421B3AA04AB8}"/>
              </a:ext>
            </a:extLst>
          </p:cNvPr>
          <p:cNvPicPr>
            <a:picLocks noChangeAspect="1"/>
          </p:cNvPicPr>
          <p:nvPr/>
        </p:nvPicPr>
        <p:blipFill>
          <a:blip r:embed="rId3"/>
          <a:stretch>
            <a:fillRect/>
          </a:stretch>
        </p:blipFill>
        <p:spPr>
          <a:xfrm>
            <a:off x="10059897" y="3398807"/>
            <a:ext cx="2136356" cy="3137140"/>
          </a:xfrm>
          <a:prstGeom prst="rect">
            <a:avLst/>
          </a:prstGeom>
        </p:spPr>
      </p:pic>
      <p:pic>
        <p:nvPicPr>
          <p:cNvPr id="11" name="Picture 11" descr="A picture containing calendar&#10;&#10;Description automatically generated">
            <a:extLst>
              <a:ext uri="{FF2B5EF4-FFF2-40B4-BE49-F238E27FC236}">
                <a16:creationId xmlns:a16="http://schemas.microsoft.com/office/drawing/2014/main" id="{CDFA4E03-B4FF-422C-AECA-0DA039222C14}"/>
              </a:ext>
            </a:extLst>
          </p:cNvPr>
          <p:cNvPicPr>
            <a:picLocks noChangeAspect="1"/>
          </p:cNvPicPr>
          <p:nvPr/>
        </p:nvPicPr>
        <p:blipFill>
          <a:blip r:embed="rId4"/>
          <a:stretch>
            <a:fillRect/>
          </a:stretch>
        </p:blipFill>
        <p:spPr>
          <a:xfrm>
            <a:off x="10069985" y="5751"/>
            <a:ext cx="2101802" cy="3165895"/>
          </a:xfrm>
          <a:prstGeom prst="rect">
            <a:avLst/>
          </a:prstGeom>
        </p:spPr>
      </p:pic>
    </p:spTree>
    <p:extLst>
      <p:ext uri="{BB962C8B-B14F-4D97-AF65-F5344CB8AC3E}">
        <p14:creationId xmlns:p14="http://schemas.microsoft.com/office/powerpoint/2010/main" val="10928720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59229" y="345031"/>
            <a:ext cx="11500756" cy="4351338"/>
          </a:xfrm>
        </p:spPr>
        <p:txBody>
          <a:bodyPr/>
          <a:lstStyle/>
          <a:p>
            <a:pPr marL="0" indent="0">
              <a:buNone/>
            </a:pPr>
            <a:r>
              <a:rPr lang="en-GB" dirty="0"/>
              <a:t>Oliver Stone, ‘We Were Not the Good Guys Anymore,’ </a:t>
            </a:r>
            <a:r>
              <a:rPr lang="en-GB" i="1" dirty="0"/>
              <a:t>The Massachusetts Review</a:t>
            </a:r>
            <a:r>
              <a:rPr lang="en-GB" dirty="0"/>
              <a:t> 29:3 (1988), pp. 423–427.</a:t>
            </a:r>
          </a:p>
          <a:p>
            <a:pPr marL="0" indent="0">
              <a:buNone/>
            </a:pPr>
            <a:endParaRPr lang="en-GB" dirty="0"/>
          </a:p>
          <a:p>
            <a:pPr marL="0" indent="0">
              <a:buNone/>
            </a:pPr>
            <a:r>
              <a:rPr lang="en-GB" b="1" dirty="0"/>
              <a:t>What insights does Stone’s essay provide as regards his biography, his political opinions and his interpretation of the Vietnam War?</a:t>
            </a:r>
            <a:endParaRPr lang="en-GB" dirty="0"/>
          </a:p>
        </p:txBody>
      </p:sp>
      <p:pic>
        <p:nvPicPr>
          <p:cNvPr id="4" name="Picture 3"/>
          <p:cNvPicPr>
            <a:picLocks noChangeAspect="1"/>
          </p:cNvPicPr>
          <p:nvPr/>
        </p:nvPicPr>
        <p:blipFill>
          <a:blip r:embed="rId3"/>
          <a:stretch>
            <a:fillRect/>
          </a:stretch>
        </p:blipFill>
        <p:spPr>
          <a:xfrm>
            <a:off x="2481943" y="2748197"/>
            <a:ext cx="8028214" cy="3832218"/>
          </a:xfrm>
          <a:prstGeom prst="rect">
            <a:avLst/>
          </a:prstGeom>
        </p:spPr>
      </p:pic>
    </p:spTree>
    <p:extLst>
      <p:ext uri="{BB962C8B-B14F-4D97-AF65-F5344CB8AC3E}">
        <p14:creationId xmlns:p14="http://schemas.microsoft.com/office/powerpoint/2010/main" val="28117203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BBFE5-4174-4481-AA25-BF4A27B66514}"/>
              </a:ext>
            </a:extLst>
          </p:cNvPr>
          <p:cNvSpPr>
            <a:spLocks noGrp="1"/>
          </p:cNvSpPr>
          <p:nvPr>
            <p:ph type="title"/>
          </p:nvPr>
        </p:nvSpPr>
        <p:spPr/>
        <p:txBody>
          <a:bodyPr/>
          <a:lstStyle/>
          <a:p>
            <a:endParaRPr lang="en-GB"/>
          </a:p>
        </p:txBody>
      </p:sp>
      <p:pic>
        <p:nvPicPr>
          <p:cNvPr id="4" name="Picture 4" descr="A person smiling for the camera&#10;&#10;Description automatically generated">
            <a:extLst>
              <a:ext uri="{FF2B5EF4-FFF2-40B4-BE49-F238E27FC236}">
                <a16:creationId xmlns:a16="http://schemas.microsoft.com/office/drawing/2014/main" id="{0706BA81-50AB-4146-9160-A42A6A81F5CA}"/>
              </a:ext>
            </a:extLst>
          </p:cNvPr>
          <p:cNvPicPr>
            <a:picLocks noGrp="1" noChangeAspect="1"/>
          </p:cNvPicPr>
          <p:nvPr>
            <p:ph idx="1"/>
          </p:nvPr>
        </p:nvPicPr>
        <p:blipFill>
          <a:blip r:embed="rId3"/>
          <a:stretch>
            <a:fillRect/>
          </a:stretch>
        </p:blipFill>
        <p:spPr>
          <a:xfrm>
            <a:off x="714906" y="891097"/>
            <a:ext cx="6190188" cy="4351338"/>
          </a:xfrm>
        </p:spPr>
      </p:pic>
      <p:pic>
        <p:nvPicPr>
          <p:cNvPr id="5" name="Picture 5" descr="A picture containing person, person, sitting, wearing&#10;&#10;Description automatically generated">
            <a:extLst>
              <a:ext uri="{FF2B5EF4-FFF2-40B4-BE49-F238E27FC236}">
                <a16:creationId xmlns:a16="http://schemas.microsoft.com/office/drawing/2014/main" id="{8CC11341-4BD9-4DB5-A339-CF136CE4CD24}"/>
              </a:ext>
            </a:extLst>
          </p:cNvPr>
          <p:cNvPicPr>
            <a:picLocks noChangeAspect="1"/>
          </p:cNvPicPr>
          <p:nvPr/>
        </p:nvPicPr>
        <p:blipFill>
          <a:blip r:embed="rId4"/>
          <a:stretch>
            <a:fillRect/>
          </a:stretch>
        </p:blipFill>
        <p:spPr>
          <a:xfrm>
            <a:off x="8031192" y="887863"/>
            <a:ext cx="3088256" cy="4363406"/>
          </a:xfrm>
          <a:prstGeom prst="rect">
            <a:avLst/>
          </a:prstGeom>
        </p:spPr>
      </p:pic>
    </p:spTree>
    <p:extLst>
      <p:ext uri="{BB962C8B-B14F-4D97-AF65-F5344CB8AC3E}">
        <p14:creationId xmlns:p14="http://schemas.microsoft.com/office/powerpoint/2010/main" val="299741078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latin typeface="Arial Black" panose="020B0A04020102020204" pitchFamily="34" charset="0"/>
              </a:rPr>
              <a:t>Oliver Stone Select Filmography: Director</a:t>
            </a:r>
            <a:endParaRPr lang="en-GB" sz="4000" dirty="0"/>
          </a:p>
        </p:txBody>
      </p:sp>
      <p:pic>
        <p:nvPicPr>
          <p:cNvPr id="6" name="Content Placeholder 5"/>
          <p:cNvPicPr>
            <a:picLocks noGrp="1" noChangeAspect="1"/>
          </p:cNvPicPr>
          <p:nvPr>
            <p:ph idx="1"/>
          </p:nvPr>
        </p:nvPicPr>
        <p:blipFill>
          <a:blip r:embed="rId3"/>
          <a:stretch>
            <a:fillRect/>
          </a:stretch>
        </p:blipFill>
        <p:spPr>
          <a:xfrm>
            <a:off x="3079749" y="1730374"/>
            <a:ext cx="2627241" cy="3800475"/>
          </a:xfrm>
          <a:prstGeom prst="rect">
            <a:avLst/>
          </a:prstGeom>
        </p:spPr>
      </p:pic>
      <p:pic>
        <p:nvPicPr>
          <p:cNvPr id="4" name="Picture 3"/>
          <p:cNvPicPr>
            <a:picLocks noChangeAspect="1"/>
          </p:cNvPicPr>
          <p:nvPr/>
        </p:nvPicPr>
        <p:blipFill>
          <a:blip r:embed="rId4"/>
          <a:stretch>
            <a:fillRect/>
          </a:stretch>
        </p:blipFill>
        <p:spPr>
          <a:xfrm>
            <a:off x="393700" y="1730374"/>
            <a:ext cx="2438400" cy="3800475"/>
          </a:xfrm>
          <a:prstGeom prst="rect">
            <a:avLst/>
          </a:prstGeom>
        </p:spPr>
      </p:pic>
      <p:sp>
        <p:nvSpPr>
          <p:cNvPr id="5" name="Rectangle 4"/>
          <p:cNvSpPr/>
          <p:nvPr/>
        </p:nvSpPr>
        <p:spPr>
          <a:xfrm>
            <a:off x="1057928" y="5731431"/>
            <a:ext cx="652743" cy="369332"/>
          </a:xfrm>
          <a:prstGeom prst="rect">
            <a:avLst/>
          </a:prstGeom>
        </p:spPr>
        <p:txBody>
          <a:bodyPr wrap="none">
            <a:spAutoFit/>
          </a:bodyPr>
          <a:lstStyle/>
          <a:p>
            <a:r>
              <a:rPr lang="en-GB" dirty="0"/>
              <a:t>1986</a:t>
            </a:r>
          </a:p>
        </p:txBody>
      </p:sp>
      <p:sp>
        <p:nvSpPr>
          <p:cNvPr id="7" name="Rectangle 6"/>
          <p:cNvSpPr/>
          <p:nvPr/>
        </p:nvSpPr>
        <p:spPr>
          <a:xfrm>
            <a:off x="4066997" y="5731431"/>
            <a:ext cx="652743" cy="369332"/>
          </a:xfrm>
          <a:prstGeom prst="rect">
            <a:avLst/>
          </a:prstGeom>
        </p:spPr>
        <p:txBody>
          <a:bodyPr wrap="none">
            <a:spAutoFit/>
          </a:bodyPr>
          <a:lstStyle/>
          <a:p>
            <a:r>
              <a:rPr lang="en-GB" dirty="0"/>
              <a:t>1987</a:t>
            </a:r>
          </a:p>
        </p:txBody>
      </p:sp>
      <p:pic>
        <p:nvPicPr>
          <p:cNvPr id="8" name="Picture 7"/>
          <p:cNvPicPr>
            <a:picLocks noChangeAspect="1"/>
          </p:cNvPicPr>
          <p:nvPr/>
        </p:nvPicPr>
        <p:blipFill>
          <a:blip r:embed="rId5"/>
          <a:stretch>
            <a:fillRect/>
          </a:stretch>
        </p:blipFill>
        <p:spPr>
          <a:xfrm>
            <a:off x="8934449" y="1690686"/>
            <a:ext cx="2541661" cy="3922563"/>
          </a:xfrm>
          <a:prstGeom prst="rect">
            <a:avLst/>
          </a:prstGeom>
        </p:spPr>
      </p:pic>
      <p:sp>
        <p:nvSpPr>
          <p:cNvPr id="9" name="Rectangle 8"/>
          <p:cNvSpPr/>
          <p:nvPr/>
        </p:nvSpPr>
        <p:spPr>
          <a:xfrm>
            <a:off x="10144125" y="5916097"/>
            <a:ext cx="652743" cy="369332"/>
          </a:xfrm>
          <a:prstGeom prst="rect">
            <a:avLst/>
          </a:prstGeom>
        </p:spPr>
        <p:txBody>
          <a:bodyPr wrap="none">
            <a:spAutoFit/>
          </a:bodyPr>
          <a:lstStyle/>
          <a:p>
            <a:r>
              <a:rPr lang="en-GB" dirty="0"/>
              <a:t>1991</a:t>
            </a:r>
          </a:p>
        </p:txBody>
      </p:sp>
      <p:pic>
        <p:nvPicPr>
          <p:cNvPr id="10" name="Picture 9"/>
          <p:cNvPicPr>
            <a:picLocks noChangeAspect="1"/>
          </p:cNvPicPr>
          <p:nvPr/>
        </p:nvPicPr>
        <p:blipFill>
          <a:blip r:embed="rId6"/>
          <a:stretch>
            <a:fillRect/>
          </a:stretch>
        </p:blipFill>
        <p:spPr>
          <a:xfrm>
            <a:off x="5954638" y="1690687"/>
            <a:ext cx="2541661" cy="3922563"/>
          </a:xfrm>
          <a:prstGeom prst="rect">
            <a:avLst/>
          </a:prstGeom>
        </p:spPr>
      </p:pic>
      <p:sp>
        <p:nvSpPr>
          <p:cNvPr id="11" name="Rectangle 10"/>
          <p:cNvSpPr/>
          <p:nvPr/>
        </p:nvSpPr>
        <p:spPr>
          <a:xfrm>
            <a:off x="6899096" y="5799694"/>
            <a:ext cx="652743" cy="369332"/>
          </a:xfrm>
          <a:prstGeom prst="rect">
            <a:avLst/>
          </a:prstGeom>
        </p:spPr>
        <p:txBody>
          <a:bodyPr wrap="none">
            <a:spAutoFit/>
          </a:bodyPr>
          <a:lstStyle/>
          <a:p>
            <a:r>
              <a:rPr lang="en-GB" dirty="0"/>
              <a:t>1988</a:t>
            </a:r>
          </a:p>
        </p:txBody>
      </p:sp>
    </p:spTree>
    <p:extLst>
      <p:ext uri="{BB962C8B-B14F-4D97-AF65-F5344CB8AC3E}">
        <p14:creationId xmlns:p14="http://schemas.microsoft.com/office/powerpoint/2010/main" val="12205489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Black" panose="020B0A04020102020204" pitchFamily="34" charset="0"/>
              </a:rPr>
              <a:t>Oliver Stone Filmography: Screenplays</a:t>
            </a:r>
          </a:p>
        </p:txBody>
      </p:sp>
      <p:pic>
        <p:nvPicPr>
          <p:cNvPr id="9" name="Content Placeholder 8"/>
          <p:cNvPicPr>
            <a:picLocks noGrp="1" noChangeAspect="1"/>
          </p:cNvPicPr>
          <p:nvPr>
            <p:ph idx="1"/>
          </p:nvPr>
        </p:nvPicPr>
        <p:blipFill>
          <a:blip r:embed="rId3"/>
          <a:stretch>
            <a:fillRect/>
          </a:stretch>
        </p:blipFill>
        <p:spPr>
          <a:xfrm>
            <a:off x="7950200" y="1947127"/>
            <a:ext cx="2438400" cy="3695700"/>
          </a:xfrm>
          <a:prstGeom prst="rect">
            <a:avLst/>
          </a:prstGeom>
        </p:spPr>
      </p:pic>
      <p:pic>
        <p:nvPicPr>
          <p:cNvPr id="4" name="Picture 3"/>
          <p:cNvPicPr>
            <a:picLocks noChangeAspect="1"/>
          </p:cNvPicPr>
          <p:nvPr/>
        </p:nvPicPr>
        <p:blipFill>
          <a:blip r:embed="rId4"/>
          <a:stretch>
            <a:fillRect/>
          </a:stretch>
        </p:blipFill>
        <p:spPr>
          <a:xfrm>
            <a:off x="1341949" y="2092881"/>
            <a:ext cx="2428875" cy="3714750"/>
          </a:xfrm>
          <a:prstGeom prst="rect">
            <a:avLst/>
          </a:prstGeom>
        </p:spPr>
      </p:pic>
      <p:sp>
        <p:nvSpPr>
          <p:cNvPr id="5" name="Rectangle 4"/>
          <p:cNvSpPr/>
          <p:nvPr/>
        </p:nvSpPr>
        <p:spPr>
          <a:xfrm>
            <a:off x="1982301" y="5966778"/>
            <a:ext cx="652743" cy="369332"/>
          </a:xfrm>
          <a:prstGeom prst="rect">
            <a:avLst/>
          </a:prstGeom>
        </p:spPr>
        <p:txBody>
          <a:bodyPr wrap="none">
            <a:spAutoFit/>
          </a:bodyPr>
          <a:lstStyle/>
          <a:p>
            <a:r>
              <a:rPr lang="en-GB" dirty="0"/>
              <a:t>1978</a:t>
            </a:r>
          </a:p>
        </p:txBody>
      </p:sp>
      <p:pic>
        <p:nvPicPr>
          <p:cNvPr id="6" name="Picture 5"/>
          <p:cNvPicPr>
            <a:picLocks noChangeAspect="1"/>
          </p:cNvPicPr>
          <p:nvPr/>
        </p:nvPicPr>
        <p:blipFill>
          <a:blip r:embed="rId5"/>
          <a:stretch>
            <a:fillRect/>
          </a:stretch>
        </p:blipFill>
        <p:spPr>
          <a:xfrm>
            <a:off x="4274573" y="2113327"/>
            <a:ext cx="2447925" cy="3695700"/>
          </a:xfrm>
          <a:prstGeom prst="rect">
            <a:avLst/>
          </a:prstGeom>
        </p:spPr>
      </p:pic>
      <p:sp>
        <p:nvSpPr>
          <p:cNvPr id="8" name="Rectangle 7"/>
          <p:cNvSpPr/>
          <p:nvPr/>
        </p:nvSpPr>
        <p:spPr>
          <a:xfrm>
            <a:off x="4469271" y="5899266"/>
            <a:ext cx="2253227" cy="923330"/>
          </a:xfrm>
          <a:prstGeom prst="rect">
            <a:avLst/>
          </a:prstGeom>
        </p:spPr>
        <p:txBody>
          <a:bodyPr wrap="square">
            <a:spAutoFit/>
          </a:bodyPr>
          <a:lstStyle/>
          <a:p>
            <a:r>
              <a:rPr lang="en-GB" dirty="0"/>
              <a:t>1982 – directed by John </a:t>
            </a:r>
            <a:r>
              <a:rPr lang="en-GB" dirty="0" err="1"/>
              <a:t>Milius</a:t>
            </a:r>
            <a:r>
              <a:rPr lang="en-GB" dirty="0"/>
              <a:t> (writer of </a:t>
            </a:r>
            <a:r>
              <a:rPr lang="en-GB" i="1" dirty="0"/>
              <a:t>Apocalypse Now</a:t>
            </a:r>
            <a:r>
              <a:rPr lang="en-GB" dirty="0"/>
              <a:t>)</a:t>
            </a:r>
          </a:p>
        </p:txBody>
      </p:sp>
      <p:sp>
        <p:nvSpPr>
          <p:cNvPr id="10" name="Rectangle 9"/>
          <p:cNvSpPr/>
          <p:nvPr/>
        </p:nvSpPr>
        <p:spPr>
          <a:xfrm>
            <a:off x="8843028" y="5824975"/>
            <a:ext cx="652743" cy="369332"/>
          </a:xfrm>
          <a:prstGeom prst="rect">
            <a:avLst/>
          </a:prstGeom>
        </p:spPr>
        <p:txBody>
          <a:bodyPr wrap="none">
            <a:spAutoFit/>
          </a:bodyPr>
          <a:lstStyle/>
          <a:p>
            <a:r>
              <a:rPr lang="en-GB" dirty="0"/>
              <a:t>1983</a:t>
            </a:r>
          </a:p>
        </p:txBody>
      </p:sp>
    </p:spTree>
    <p:extLst>
      <p:ext uri="{BB962C8B-B14F-4D97-AF65-F5344CB8AC3E}">
        <p14:creationId xmlns:p14="http://schemas.microsoft.com/office/powerpoint/2010/main" val="22304983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Oliver Stone Biography</a:t>
            </a:r>
          </a:p>
        </p:txBody>
      </p:sp>
      <p:sp>
        <p:nvSpPr>
          <p:cNvPr id="3" name="Content Placeholder 2"/>
          <p:cNvSpPr>
            <a:spLocks noGrp="1"/>
          </p:cNvSpPr>
          <p:nvPr>
            <p:ph idx="1"/>
          </p:nvPr>
        </p:nvSpPr>
        <p:spPr>
          <a:xfrm>
            <a:off x="838200" y="1825625"/>
            <a:ext cx="8077200" cy="4351338"/>
          </a:xfrm>
        </p:spPr>
        <p:txBody>
          <a:bodyPr>
            <a:normAutofit lnSpcReduction="10000"/>
          </a:bodyPr>
          <a:lstStyle/>
          <a:p>
            <a:r>
              <a:rPr lang="en-GB" dirty="0"/>
              <a:t>b. 1946 – son of Louis Stone (born Louis Silverstein), later a stockbroker, and Jacqueline </a:t>
            </a:r>
            <a:r>
              <a:rPr lang="en-GB" dirty="0" err="1"/>
              <a:t>Goddet</a:t>
            </a:r>
            <a:r>
              <a:rPr lang="en-GB" dirty="0"/>
              <a:t>: met during Louis’s service in France during WWII</a:t>
            </a:r>
          </a:p>
          <a:p>
            <a:r>
              <a:rPr lang="en-GB" dirty="0"/>
              <a:t>Dropped out of Yale University to teach overseas – </a:t>
            </a:r>
            <a:r>
              <a:rPr lang="en-GB" dirty="0" err="1"/>
              <a:t>inc.</a:t>
            </a:r>
            <a:r>
              <a:rPr lang="en-GB" dirty="0"/>
              <a:t> in south Vietnam</a:t>
            </a:r>
          </a:p>
          <a:p>
            <a:r>
              <a:rPr lang="en-GB" dirty="0"/>
              <a:t>Served two years in US army in Vietnam (1967–1968)</a:t>
            </a:r>
          </a:p>
          <a:p>
            <a:r>
              <a:rPr lang="en-GB" dirty="0"/>
              <a:t>Used GI Bill to study film at New York University, making a 12-minute film </a:t>
            </a:r>
            <a:r>
              <a:rPr lang="en-GB" i="1" dirty="0"/>
              <a:t>Last Year in Viet Nam</a:t>
            </a:r>
            <a:r>
              <a:rPr lang="en-GB" dirty="0"/>
              <a:t>.</a:t>
            </a:r>
          </a:p>
          <a:p>
            <a:r>
              <a:rPr lang="en-GB" dirty="0"/>
              <a:t>Studied under Martin Scorsese</a:t>
            </a:r>
          </a:p>
        </p:txBody>
      </p:sp>
      <p:pic>
        <p:nvPicPr>
          <p:cNvPr id="5" name="Picture 4"/>
          <p:cNvPicPr>
            <a:picLocks noChangeAspect="1"/>
          </p:cNvPicPr>
          <p:nvPr/>
        </p:nvPicPr>
        <p:blipFill>
          <a:blip r:embed="rId3"/>
          <a:stretch>
            <a:fillRect/>
          </a:stretch>
        </p:blipFill>
        <p:spPr>
          <a:xfrm>
            <a:off x="9477826" y="-32543"/>
            <a:ext cx="2726874" cy="4033837"/>
          </a:xfrm>
          <a:prstGeom prst="rect">
            <a:avLst/>
          </a:prstGeom>
        </p:spPr>
      </p:pic>
      <p:pic>
        <p:nvPicPr>
          <p:cNvPr id="6" name="Picture 5"/>
          <p:cNvPicPr>
            <a:picLocks noChangeAspect="1"/>
          </p:cNvPicPr>
          <p:nvPr/>
        </p:nvPicPr>
        <p:blipFill rotWithShape="1">
          <a:blip r:embed="rId4"/>
          <a:srcRect l="8333" t="-1" r="6667" b="-3895"/>
          <a:stretch/>
        </p:blipFill>
        <p:spPr>
          <a:xfrm>
            <a:off x="9477825" y="4310858"/>
            <a:ext cx="2778139" cy="2001042"/>
          </a:xfrm>
          <a:prstGeom prst="rect">
            <a:avLst/>
          </a:prstGeom>
        </p:spPr>
      </p:pic>
    </p:spTree>
    <p:extLst>
      <p:ext uri="{BB962C8B-B14F-4D97-AF65-F5344CB8AC3E}">
        <p14:creationId xmlns:p14="http://schemas.microsoft.com/office/powerpoint/2010/main" val="12971459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576" y="160339"/>
            <a:ext cx="7232196" cy="1530350"/>
          </a:xfrm>
        </p:spPr>
        <p:txBody>
          <a:bodyPr/>
          <a:lstStyle/>
          <a:p>
            <a:r>
              <a:rPr lang="en-GB" dirty="0">
                <a:latin typeface="Arial Black" panose="020B0A04020102020204" pitchFamily="34" charset="0"/>
              </a:rPr>
              <a:t>Growth of Film Studies</a:t>
            </a:r>
          </a:p>
        </p:txBody>
      </p:sp>
      <p:sp>
        <p:nvSpPr>
          <p:cNvPr id="3" name="Content Placeholder 2"/>
          <p:cNvSpPr>
            <a:spLocks noGrp="1"/>
          </p:cNvSpPr>
          <p:nvPr>
            <p:ph idx="1"/>
          </p:nvPr>
        </p:nvSpPr>
        <p:spPr>
          <a:xfrm>
            <a:off x="565858" y="1670563"/>
            <a:ext cx="5877041" cy="5032375"/>
          </a:xfrm>
        </p:spPr>
        <p:txBody>
          <a:bodyPr>
            <a:normAutofit lnSpcReduction="10000"/>
          </a:bodyPr>
          <a:lstStyle/>
          <a:p>
            <a:r>
              <a:rPr lang="en-GB" dirty="0"/>
              <a:t>NYU film department est. 1965 – Scorsese graduated with MA in 1966</a:t>
            </a:r>
          </a:p>
          <a:p>
            <a:r>
              <a:rPr lang="en-GB" dirty="0"/>
              <a:t>Moscow Film School (now </a:t>
            </a:r>
            <a:r>
              <a:rPr lang="en-GB" dirty="0" err="1"/>
              <a:t>Gerasimov</a:t>
            </a:r>
            <a:r>
              <a:rPr lang="en-GB" dirty="0"/>
              <a:t> Institute of Cinematography) est. 1919</a:t>
            </a:r>
          </a:p>
          <a:p>
            <a:r>
              <a:rPr lang="en-GB" dirty="0"/>
              <a:t>University of Southern California School of Cinematic Arts, est. 1929</a:t>
            </a:r>
          </a:p>
          <a:p>
            <a:r>
              <a:rPr lang="en-GB" i="1" dirty="0"/>
              <a:t>Cahiers du </a:t>
            </a:r>
            <a:r>
              <a:rPr lang="en-GB" i="1" dirty="0" err="1"/>
              <a:t>Cinéma</a:t>
            </a:r>
            <a:r>
              <a:rPr lang="en-GB" i="1" dirty="0"/>
              <a:t> </a:t>
            </a:r>
            <a:r>
              <a:rPr lang="en-GB" dirty="0"/>
              <a:t>est. 1951 </a:t>
            </a:r>
          </a:p>
          <a:p>
            <a:pPr lvl="1">
              <a:buFont typeface="Courier New" panose="02070309020205020404" pitchFamily="49" charset="0"/>
              <a:buChar char="o"/>
            </a:pPr>
            <a:r>
              <a:rPr lang="en-GB" dirty="0"/>
              <a:t>close association with </a:t>
            </a:r>
            <a:r>
              <a:rPr lang="en-GB" i="1" dirty="0"/>
              <a:t>nouvelle vague</a:t>
            </a:r>
          </a:p>
          <a:p>
            <a:pPr lvl="1">
              <a:buFont typeface="Courier New" panose="02070309020205020404" pitchFamily="49" charset="0"/>
              <a:buChar char="o"/>
            </a:pPr>
            <a:r>
              <a:rPr lang="en-GB" dirty="0"/>
              <a:t>newfound aesthetic and artistic appreciation for Hollywood</a:t>
            </a:r>
          </a:p>
          <a:p>
            <a:pPr lvl="1">
              <a:buFont typeface="Courier New" panose="02070309020205020404" pitchFamily="49" charset="0"/>
              <a:buChar char="o"/>
            </a:pPr>
            <a:r>
              <a:rPr lang="en-GB" dirty="0"/>
              <a:t>proponent of </a:t>
            </a:r>
            <a:r>
              <a:rPr lang="en-GB" i="1" dirty="0"/>
              <a:t>auteur theory</a:t>
            </a:r>
            <a:endParaRPr lang="en-GB" dirty="0"/>
          </a:p>
          <a:p>
            <a:endParaRPr lang="en-GB" b="1" dirty="0"/>
          </a:p>
        </p:txBody>
      </p:sp>
      <p:pic>
        <p:nvPicPr>
          <p:cNvPr id="4" name="Picture 3"/>
          <p:cNvPicPr>
            <a:picLocks noChangeAspect="1"/>
          </p:cNvPicPr>
          <p:nvPr/>
        </p:nvPicPr>
        <p:blipFill>
          <a:blip r:embed="rId3"/>
          <a:stretch>
            <a:fillRect/>
          </a:stretch>
        </p:blipFill>
        <p:spPr>
          <a:xfrm>
            <a:off x="7787123" y="0"/>
            <a:ext cx="4597400" cy="3538124"/>
          </a:xfrm>
          <a:prstGeom prst="rect">
            <a:avLst/>
          </a:prstGeom>
        </p:spPr>
      </p:pic>
      <p:pic>
        <p:nvPicPr>
          <p:cNvPr id="5" name="Picture 4"/>
          <p:cNvPicPr>
            <a:picLocks noChangeAspect="1"/>
          </p:cNvPicPr>
          <p:nvPr/>
        </p:nvPicPr>
        <p:blipFill>
          <a:blip r:embed="rId4"/>
          <a:stretch>
            <a:fillRect/>
          </a:stretch>
        </p:blipFill>
        <p:spPr>
          <a:xfrm>
            <a:off x="9563100" y="3061393"/>
            <a:ext cx="2628900" cy="3796607"/>
          </a:xfrm>
          <a:prstGeom prst="rect">
            <a:avLst/>
          </a:prstGeom>
        </p:spPr>
      </p:pic>
      <p:sp>
        <p:nvSpPr>
          <p:cNvPr id="7" name="AutoShape 2" descr="CAHIERS DU CINEMA -2 Issues ORSON WELLES + GODARD 1965 &amp; 1966 FRITZ LANG +  VARDA | #1735431333"/>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rotWithShape="1">
          <a:blip r:embed="rId5"/>
          <a:srcRect r="50903" b="-379"/>
          <a:stretch/>
        </p:blipFill>
        <p:spPr>
          <a:xfrm>
            <a:off x="6635423" y="3061393"/>
            <a:ext cx="2927677" cy="3834581"/>
          </a:xfrm>
          <a:prstGeom prst="rect">
            <a:avLst/>
          </a:prstGeom>
        </p:spPr>
      </p:pic>
    </p:spTree>
    <p:extLst>
      <p:ext uri="{BB962C8B-B14F-4D97-AF65-F5344CB8AC3E}">
        <p14:creationId xmlns:p14="http://schemas.microsoft.com/office/powerpoint/2010/main" val="34133867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965" y="1"/>
            <a:ext cx="12093035" cy="1690688"/>
          </a:xfrm>
        </p:spPr>
        <p:txBody>
          <a:bodyPr/>
          <a:lstStyle/>
          <a:p>
            <a:pPr algn="ctr"/>
            <a:r>
              <a:rPr lang="en-GB" b="1" dirty="0">
                <a:latin typeface="Arial Black"/>
              </a:rPr>
              <a:t>The Movie Brats</a:t>
            </a:r>
            <a:endParaRPr lang="en-US"/>
          </a:p>
        </p:txBody>
      </p:sp>
      <p:sp>
        <p:nvSpPr>
          <p:cNvPr id="13" name="Content Placeholder 12"/>
          <p:cNvSpPr>
            <a:spLocks noGrp="1"/>
          </p:cNvSpPr>
          <p:nvPr>
            <p:ph idx="1"/>
          </p:nvPr>
        </p:nvSpPr>
        <p:spPr>
          <a:xfrm>
            <a:off x="7644680" y="573465"/>
            <a:ext cx="2437923" cy="7054281"/>
          </a:xfrm>
        </p:spPr>
        <p:txBody>
          <a:bodyPr vert="horz" lIns="91440" tIns="45720" rIns="91440" bIns="45720" rtlCol="0" anchor="t">
            <a:normAutofit/>
          </a:bodyPr>
          <a:lstStyle/>
          <a:p>
            <a:endParaRPr lang="en-GB" sz="3200" dirty="0"/>
          </a:p>
          <a:p>
            <a:r>
              <a:rPr lang="en-GB" dirty="0"/>
              <a:t>College-educated </a:t>
            </a:r>
            <a:r>
              <a:rPr lang="en-GB" i="1" dirty="0"/>
              <a:t>Cinephile auteurs </a:t>
            </a:r>
            <a:r>
              <a:rPr lang="en-GB" dirty="0"/>
              <a:t>who became dominant figures in the ‘New Hollywood’ forged in the late 1960s and early 1970s</a:t>
            </a:r>
            <a:endParaRPr lang="en-GB" i="1">
              <a:cs typeface="Calibri"/>
            </a:endParaRPr>
          </a:p>
        </p:txBody>
      </p:sp>
      <p:pic>
        <p:nvPicPr>
          <p:cNvPr id="7" name="Picture 6"/>
          <p:cNvPicPr>
            <a:picLocks noChangeAspect="1"/>
          </p:cNvPicPr>
          <p:nvPr/>
        </p:nvPicPr>
        <p:blipFill rotWithShape="1">
          <a:blip r:embed="rId3"/>
          <a:srcRect l="7157" t="3601" r="3954" b="4666"/>
          <a:stretch/>
        </p:blipFill>
        <p:spPr>
          <a:xfrm>
            <a:off x="10213299" y="125552"/>
            <a:ext cx="2056578" cy="3186769"/>
          </a:xfrm>
          <a:prstGeom prst="rect">
            <a:avLst/>
          </a:prstGeom>
        </p:spPr>
      </p:pic>
      <p:pic>
        <p:nvPicPr>
          <p:cNvPr id="9" name="Picture 8"/>
          <p:cNvPicPr>
            <a:picLocks noChangeAspect="1"/>
          </p:cNvPicPr>
          <p:nvPr/>
        </p:nvPicPr>
        <p:blipFill>
          <a:blip r:embed="rId4"/>
          <a:stretch>
            <a:fillRect/>
          </a:stretch>
        </p:blipFill>
        <p:spPr>
          <a:xfrm>
            <a:off x="100641" y="1165492"/>
            <a:ext cx="7550415" cy="4611822"/>
          </a:xfrm>
          <a:prstGeom prst="rect">
            <a:avLst/>
          </a:prstGeom>
        </p:spPr>
      </p:pic>
      <p:pic>
        <p:nvPicPr>
          <p:cNvPr id="11" name="Picture 10"/>
          <p:cNvPicPr>
            <a:picLocks noChangeAspect="1"/>
          </p:cNvPicPr>
          <p:nvPr/>
        </p:nvPicPr>
        <p:blipFill>
          <a:blip r:embed="rId5"/>
          <a:stretch>
            <a:fillRect/>
          </a:stretch>
        </p:blipFill>
        <p:spPr>
          <a:xfrm>
            <a:off x="10145265" y="3475476"/>
            <a:ext cx="2075491" cy="3215193"/>
          </a:xfrm>
          <a:prstGeom prst="rect">
            <a:avLst/>
          </a:prstGeom>
        </p:spPr>
      </p:pic>
      <p:sp>
        <p:nvSpPr>
          <p:cNvPr id="14" name="Content Placeholder 3"/>
          <p:cNvSpPr txBox="1">
            <a:spLocks/>
          </p:cNvSpPr>
          <p:nvPr/>
        </p:nvSpPr>
        <p:spPr>
          <a:xfrm>
            <a:off x="100642" y="5783070"/>
            <a:ext cx="7107157"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Steven Spielberg, Martin Scorsese, Brian De Palma, George Lucas and Francis Ford Coppola</a:t>
            </a:r>
          </a:p>
        </p:txBody>
      </p:sp>
    </p:spTree>
    <p:extLst>
      <p:ext uri="{BB962C8B-B14F-4D97-AF65-F5344CB8AC3E}">
        <p14:creationId xmlns:p14="http://schemas.microsoft.com/office/powerpoint/2010/main" val="36117754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192000" cy="6574786"/>
          </a:xfrm>
          <a:prstGeom prst="rect">
            <a:avLst/>
          </a:prstGeom>
          <a:noFill/>
        </p:spPr>
        <p:txBody>
          <a:bodyPr wrap="square" lIns="360000" tIns="360000" rIns="360000" bIns="360000" rtlCol="0">
            <a:spAutoFit/>
          </a:bodyPr>
          <a:lstStyle/>
          <a:p>
            <a:pPr algn="ctr"/>
            <a:r>
              <a:rPr lang="en-GB" sz="2800" dirty="0">
                <a:latin typeface="Arial Black" panose="020B0A04020102020204" pitchFamily="34" charset="0"/>
              </a:rPr>
              <a:t>Movie Brats and Vietnam: </a:t>
            </a:r>
            <a:r>
              <a:rPr lang="en-GB" sz="2800" b="1" i="1" dirty="0">
                <a:latin typeface="Arial Black" panose="020B0A04020102020204" pitchFamily="34" charset="0"/>
                <a:cs typeface="Arial" pitchFamily="34" charset="0"/>
              </a:rPr>
              <a:t>Taxi Driver </a:t>
            </a:r>
            <a:r>
              <a:rPr lang="en-GB" sz="2800" b="1" dirty="0">
                <a:latin typeface="Arial Black" panose="020B0A04020102020204" pitchFamily="34" charset="0"/>
                <a:cs typeface="Arial" pitchFamily="34" charset="0"/>
              </a:rPr>
              <a:t>(1976)</a:t>
            </a:r>
            <a:endParaRPr lang="en-GB" b="1" i="1" dirty="0">
              <a:cs typeface="Arial" pitchFamily="34" charset="0"/>
            </a:endParaRPr>
          </a:p>
          <a:p>
            <a:endParaRPr lang="en-GB" b="1" dirty="0">
              <a:cs typeface="Arial" pitchFamily="34" charset="0"/>
            </a:endParaRPr>
          </a:p>
          <a:p>
            <a:endParaRPr lang="en-GB" b="1" dirty="0">
              <a:cs typeface="Arial" pitchFamily="34" charset="0"/>
            </a:endParaRPr>
          </a:p>
          <a:p>
            <a:pPr marL="285750" indent="-285750">
              <a:buFontTx/>
              <a:buChar char="-"/>
            </a:pPr>
            <a:endParaRPr lang="pt-BR" sz="1700" dirty="0">
              <a:cs typeface="Arial" pitchFamily="34" charset="0"/>
            </a:endParaRPr>
          </a:p>
          <a:p>
            <a:pPr marL="285750"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lvl="1"/>
            <a:endParaRPr lang="pt-BR" b="1" dirty="0">
              <a:cs typeface="Arial" pitchFamily="34" charset="0"/>
            </a:endParaRPr>
          </a:p>
          <a:p>
            <a:pPr lvl="1"/>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lvl="1"/>
            <a:endParaRPr lang="en-GB" dirty="0">
              <a:cs typeface="Arial" pitchFamily="34" charset="0"/>
            </a:endParaRPr>
          </a:p>
          <a:p>
            <a:endParaRPr lang="en-GB" altLang="en-US" sz="1700" dirty="0"/>
          </a:p>
          <a:p>
            <a:pPr marL="285750" indent="-285750">
              <a:buFontTx/>
              <a:buChar char="-"/>
            </a:pPr>
            <a:endParaRPr lang="en-GB" altLang="en-US" sz="1700" dirty="0"/>
          </a:p>
          <a:p>
            <a:pPr marL="285750" indent="-285750">
              <a:buFontTx/>
              <a:buChar char="-"/>
            </a:pPr>
            <a:endParaRPr lang="en-GB" altLang="en-US" sz="1700"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3435" y="1092967"/>
            <a:ext cx="6899085" cy="46029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549" y="1092966"/>
            <a:ext cx="4874069" cy="29456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stretch>
            <a:fillRect/>
          </a:stretch>
        </p:blipFill>
        <p:spPr>
          <a:xfrm>
            <a:off x="209549" y="4038599"/>
            <a:ext cx="4874069" cy="2735768"/>
          </a:xfrm>
          <a:prstGeom prst="rect">
            <a:avLst/>
          </a:prstGeom>
        </p:spPr>
      </p:pic>
      <p:pic>
        <p:nvPicPr>
          <p:cNvPr id="4" name="Picture 4" descr="A group of people standing in front of a crowd&#10;&#10;Description automatically generated">
            <a:extLst>
              <a:ext uri="{FF2B5EF4-FFF2-40B4-BE49-F238E27FC236}">
                <a16:creationId xmlns:a16="http://schemas.microsoft.com/office/drawing/2014/main" id="{0FBDAA2B-7F12-4A71-B654-1031BE053B0F}"/>
              </a:ext>
            </a:extLst>
          </p:cNvPr>
          <p:cNvPicPr>
            <a:picLocks noChangeAspect="1"/>
          </p:cNvPicPr>
          <p:nvPr/>
        </p:nvPicPr>
        <p:blipFill>
          <a:blip r:embed="rId6"/>
          <a:stretch>
            <a:fillRect/>
          </a:stretch>
        </p:blipFill>
        <p:spPr>
          <a:xfrm>
            <a:off x="8802512" y="4536543"/>
            <a:ext cx="3307644" cy="2229916"/>
          </a:xfrm>
          <a:prstGeom prst="rect">
            <a:avLst/>
          </a:prstGeom>
        </p:spPr>
      </p:pic>
    </p:spTree>
    <p:extLst>
      <p:ext uri="{BB962C8B-B14F-4D97-AF65-F5344CB8AC3E}">
        <p14:creationId xmlns:p14="http://schemas.microsoft.com/office/powerpoint/2010/main" val="20662650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ECB7A-D0AE-4C75-80AC-DCB8BCE3BF2A}"/>
              </a:ext>
            </a:extLst>
          </p:cNvPr>
          <p:cNvSpPr>
            <a:spLocks noGrp="1"/>
          </p:cNvSpPr>
          <p:nvPr>
            <p:ph type="title"/>
          </p:nvPr>
        </p:nvSpPr>
        <p:spPr/>
        <p:txBody>
          <a:bodyPr/>
          <a:lstStyle/>
          <a:p>
            <a:pPr algn="ctr"/>
            <a:r>
              <a:rPr lang="en-GB" dirty="0">
                <a:latin typeface="Arial Black"/>
              </a:rPr>
              <a:t>Movie Brats and Vietnam: </a:t>
            </a:r>
            <a:r>
              <a:rPr lang="en-GB" i="1" dirty="0">
                <a:latin typeface="Arial Black"/>
              </a:rPr>
              <a:t>Casualties of War </a:t>
            </a:r>
            <a:r>
              <a:rPr lang="en-GB" dirty="0">
                <a:latin typeface="Arial Black"/>
              </a:rPr>
              <a:t>(1989)</a:t>
            </a:r>
            <a:endParaRPr lang="en-US" dirty="0">
              <a:cs typeface="Calibri Light" panose="020F0302020204030204"/>
            </a:endParaRPr>
          </a:p>
        </p:txBody>
      </p:sp>
      <p:pic>
        <p:nvPicPr>
          <p:cNvPr id="7" name="Picture 7" descr="Text&#10;&#10;Description automatically generated">
            <a:extLst>
              <a:ext uri="{FF2B5EF4-FFF2-40B4-BE49-F238E27FC236}">
                <a16:creationId xmlns:a16="http://schemas.microsoft.com/office/drawing/2014/main" id="{1973E0F3-03C0-4223-ADB9-3640DD6BD873}"/>
              </a:ext>
            </a:extLst>
          </p:cNvPr>
          <p:cNvPicPr>
            <a:picLocks noGrp="1" noChangeAspect="1"/>
          </p:cNvPicPr>
          <p:nvPr>
            <p:ph idx="1"/>
          </p:nvPr>
        </p:nvPicPr>
        <p:blipFill>
          <a:blip r:embed="rId3"/>
          <a:stretch>
            <a:fillRect/>
          </a:stretch>
        </p:blipFill>
        <p:spPr>
          <a:xfrm>
            <a:off x="6107926" y="1698625"/>
            <a:ext cx="5789925" cy="4520671"/>
          </a:xfrm>
        </p:spPr>
      </p:pic>
      <p:pic>
        <p:nvPicPr>
          <p:cNvPr id="8" name="Picture 8" descr="A group of people standing next to a person&#10;&#10;Description automatically generated">
            <a:extLst>
              <a:ext uri="{FF2B5EF4-FFF2-40B4-BE49-F238E27FC236}">
                <a16:creationId xmlns:a16="http://schemas.microsoft.com/office/drawing/2014/main" id="{675B94FA-3C88-494C-8355-D9019EF69CD3}"/>
              </a:ext>
            </a:extLst>
          </p:cNvPr>
          <p:cNvPicPr>
            <a:picLocks noChangeAspect="1"/>
          </p:cNvPicPr>
          <p:nvPr/>
        </p:nvPicPr>
        <p:blipFill>
          <a:blip r:embed="rId4"/>
          <a:stretch>
            <a:fillRect/>
          </a:stretch>
        </p:blipFill>
        <p:spPr>
          <a:xfrm>
            <a:off x="476956" y="1698301"/>
            <a:ext cx="4746977" cy="2685288"/>
          </a:xfrm>
          <a:prstGeom prst="rect">
            <a:avLst/>
          </a:prstGeom>
        </p:spPr>
      </p:pic>
      <p:pic>
        <p:nvPicPr>
          <p:cNvPr id="9" name="Picture 9" descr="A couple of people that are talking to each other&#10;&#10;Description automatically generated">
            <a:extLst>
              <a:ext uri="{FF2B5EF4-FFF2-40B4-BE49-F238E27FC236}">
                <a16:creationId xmlns:a16="http://schemas.microsoft.com/office/drawing/2014/main" id="{07999CD1-6095-4CA2-8F96-CF1DD9C74310}"/>
              </a:ext>
            </a:extLst>
          </p:cNvPr>
          <p:cNvPicPr>
            <a:picLocks noChangeAspect="1"/>
          </p:cNvPicPr>
          <p:nvPr/>
        </p:nvPicPr>
        <p:blipFill>
          <a:blip r:embed="rId5"/>
          <a:stretch>
            <a:fillRect/>
          </a:stretch>
        </p:blipFill>
        <p:spPr>
          <a:xfrm>
            <a:off x="2029178" y="3980327"/>
            <a:ext cx="4083755" cy="2707346"/>
          </a:xfrm>
          <a:prstGeom prst="rect">
            <a:avLst/>
          </a:prstGeom>
        </p:spPr>
      </p:pic>
    </p:spTree>
    <p:extLst>
      <p:ext uri="{BB962C8B-B14F-4D97-AF65-F5344CB8AC3E}">
        <p14:creationId xmlns:p14="http://schemas.microsoft.com/office/powerpoint/2010/main" val="18851138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Movie Brats and Vietnam: </a:t>
            </a:r>
            <a:r>
              <a:rPr lang="en-GB" i="1" dirty="0">
                <a:latin typeface="Arial Black" panose="020B0A04020102020204" pitchFamily="34" charset="0"/>
              </a:rPr>
              <a:t>Apocalypse Now </a:t>
            </a:r>
            <a:r>
              <a:rPr lang="en-GB" dirty="0">
                <a:latin typeface="Arial Black" panose="020B0A04020102020204" pitchFamily="34" charset="0"/>
              </a:rPr>
              <a:t>(1979)</a:t>
            </a:r>
          </a:p>
        </p:txBody>
      </p:sp>
      <p:pic>
        <p:nvPicPr>
          <p:cNvPr id="6" name="Content Placeholder 5"/>
          <p:cNvPicPr>
            <a:picLocks noGrp="1" noChangeAspect="1"/>
          </p:cNvPicPr>
          <p:nvPr>
            <p:ph idx="1"/>
          </p:nvPr>
        </p:nvPicPr>
        <p:blipFill>
          <a:blip r:embed="rId3"/>
          <a:stretch>
            <a:fillRect/>
          </a:stretch>
        </p:blipFill>
        <p:spPr>
          <a:xfrm>
            <a:off x="369710" y="1690688"/>
            <a:ext cx="2423651" cy="4616479"/>
          </a:xfrm>
          <a:prstGeom prst="rect">
            <a:avLst/>
          </a:prstGeom>
        </p:spPr>
      </p:pic>
      <p:pic>
        <p:nvPicPr>
          <p:cNvPr id="5" name="Picture 4"/>
          <p:cNvPicPr>
            <a:picLocks noChangeAspect="1"/>
          </p:cNvPicPr>
          <p:nvPr/>
        </p:nvPicPr>
        <p:blipFill>
          <a:blip r:embed="rId4"/>
          <a:stretch>
            <a:fillRect/>
          </a:stretch>
        </p:blipFill>
        <p:spPr>
          <a:xfrm>
            <a:off x="9166123" y="1690688"/>
            <a:ext cx="3025877" cy="4428678"/>
          </a:xfrm>
          <a:prstGeom prst="rect">
            <a:avLst/>
          </a:prstGeom>
        </p:spPr>
      </p:pic>
      <p:pic>
        <p:nvPicPr>
          <p:cNvPr id="7" name="Picture 6"/>
          <p:cNvPicPr>
            <a:picLocks noChangeAspect="1"/>
          </p:cNvPicPr>
          <p:nvPr/>
        </p:nvPicPr>
        <p:blipFill>
          <a:blip r:embed="rId5"/>
          <a:stretch>
            <a:fillRect/>
          </a:stretch>
        </p:blipFill>
        <p:spPr>
          <a:xfrm>
            <a:off x="3468100" y="1690688"/>
            <a:ext cx="5023284" cy="5020262"/>
          </a:xfrm>
          <a:prstGeom prst="rect">
            <a:avLst/>
          </a:prstGeom>
        </p:spPr>
      </p:pic>
    </p:spTree>
    <p:extLst>
      <p:ext uri="{BB962C8B-B14F-4D97-AF65-F5344CB8AC3E}">
        <p14:creationId xmlns:p14="http://schemas.microsoft.com/office/powerpoint/2010/main" val="40138366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741811" y="45924"/>
            <a:ext cx="8134504" cy="6513231"/>
          </a:xfrm>
          <a:prstGeom prst="rect">
            <a:avLst/>
          </a:prstGeom>
          <a:noFill/>
        </p:spPr>
        <p:txBody>
          <a:bodyPr wrap="square" lIns="360000" tIns="360000" rIns="540000" bIns="360000" rtlCol="0" anchor="t">
            <a:spAutoFit/>
          </a:bodyPr>
          <a:lstStyle/>
          <a:p>
            <a:pPr marL="342900" indent="-342900" algn="just">
              <a:buFont typeface="Symbol"/>
              <a:buChar char=""/>
            </a:pPr>
            <a:r>
              <a:rPr lang="en-GB" sz="4000" b="1" dirty="0">
                <a:ea typeface="Calibri"/>
                <a:cs typeface="Arial"/>
              </a:rPr>
              <a:t>Why does Rosenstone think historians have traditionally been resistant to using films as a legitimate historical source?</a:t>
            </a:r>
            <a:endParaRPr lang="en-GB" sz="4000">
              <a:latin typeface="Times New Roman"/>
              <a:ea typeface="Calibri"/>
              <a:cs typeface="Times New Roman"/>
            </a:endParaRPr>
          </a:p>
          <a:p>
            <a:pPr marL="800100" lvl="1" indent="-342900" algn="just">
              <a:buFont typeface="Calibri"/>
              <a:buChar char="-"/>
            </a:pPr>
            <a:r>
              <a:rPr lang="en-GB" sz="4000" dirty="0">
                <a:ea typeface="Calibri"/>
                <a:cs typeface="Arial"/>
              </a:rPr>
              <a:t>What challenges to (capital ‘h’) History does cinema pose?</a:t>
            </a:r>
            <a:endParaRPr lang="en-GB" sz="4000">
              <a:latin typeface="Times New Roman"/>
              <a:ea typeface="Calibri"/>
              <a:cs typeface="Times New Roman"/>
            </a:endParaRPr>
          </a:p>
          <a:p>
            <a:pPr marL="800100" lvl="1" indent="-342900" algn="just">
              <a:buFont typeface="Calibri"/>
              <a:buChar char="-"/>
            </a:pPr>
            <a:r>
              <a:rPr lang="en-GB" sz="4000" dirty="0">
                <a:ea typeface="Calibri"/>
                <a:cs typeface="Arial"/>
              </a:rPr>
              <a:t>Why is that films often seem to fall short of the standards expected of academic history?</a:t>
            </a:r>
            <a:endParaRPr lang="en-GB" sz="4000">
              <a:latin typeface="Times New Roman"/>
              <a:ea typeface="Calibri"/>
              <a:cs typeface="Times New Roman"/>
            </a:endParaRPr>
          </a:p>
          <a:p>
            <a:pPr marL="800100" lvl="1" indent="-342900" algn="just">
              <a:buFont typeface="Calibri"/>
              <a:buChar char="-"/>
            </a:pPr>
            <a:endParaRPr lang="en-GB" sz="1600" dirty="0">
              <a:latin typeface="Calibri"/>
              <a:ea typeface="Calibri"/>
              <a:cs typeface="Aria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57" y="27644"/>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stretch>
            <a:fillRect/>
          </a:stretch>
        </p:blipFill>
        <p:spPr>
          <a:xfrm>
            <a:off x="0" y="4243996"/>
            <a:ext cx="1744044" cy="2614004"/>
          </a:xfrm>
          <a:prstGeom prst="rect">
            <a:avLst/>
          </a:prstGeom>
        </p:spPr>
      </p:pic>
    </p:spTree>
    <p:extLst>
      <p:ext uri="{BB962C8B-B14F-4D97-AF65-F5344CB8AC3E}">
        <p14:creationId xmlns:p14="http://schemas.microsoft.com/office/powerpoint/2010/main" val="113829669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425509" y="45924"/>
            <a:ext cx="8450806" cy="5882289"/>
          </a:xfrm>
          <a:prstGeom prst="rect">
            <a:avLst/>
          </a:prstGeom>
          <a:noFill/>
        </p:spPr>
        <p:txBody>
          <a:bodyPr wrap="square" lIns="360000" tIns="360000" rIns="540000" bIns="360000" rtlCol="0" anchor="t">
            <a:spAutoFit/>
          </a:bodyPr>
          <a:lstStyle/>
          <a:p>
            <a:pPr marL="342900" indent="-342900" algn="just">
              <a:buFont typeface="Symbol"/>
              <a:buChar char=""/>
            </a:pPr>
            <a:endParaRPr lang="en-GB" sz="1900" b="1" dirty="0">
              <a:latin typeface="Calibri"/>
              <a:ea typeface="Calibri"/>
              <a:cs typeface="Arial"/>
            </a:endParaRPr>
          </a:p>
          <a:p>
            <a:pPr algn="just"/>
            <a:endParaRPr lang="en-GB" sz="800" dirty="0">
              <a:latin typeface="Times New Roman"/>
              <a:ea typeface="Calibri"/>
              <a:cs typeface="Times New Roman"/>
            </a:endParaRPr>
          </a:p>
          <a:p>
            <a:pPr marL="342900" indent="-342900" algn="just">
              <a:buFont typeface="Symbol"/>
              <a:buChar char=""/>
            </a:pPr>
            <a:r>
              <a:rPr lang="en-GB" sz="2800" b="1" dirty="0">
                <a:ea typeface="Calibri"/>
                <a:cs typeface="Arial"/>
              </a:rPr>
              <a:t>Why is Rosenstone sympathetic to the possibilities and potentialities of films as a mode of expressing knowledge about the past?</a:t>
            </a:r>
            <a:endParaRPr lang="en-GB" sz="2800">
              <a:latin typeface="Times New Roman"/>
              <a:ea typeface="Calibri"/>
              <a:cs typeface="Times New Roman"/>
            </a:endParaRPr>
          </a:p>
          <a:p>
            <a:pPr marL="800100" lvl="1" indent="-342900" algn="just">
              <a:buFont typeface="Calibri"/>
              <a:buChar char="-"/>
            </a:pPr>
            <a:r>
              <a:rPr lang="en-GB" sz="2800" dirty="0">
                <a:ea typeface="Calibri"/>
                <a:cs typeface="Arial"/>
              </a:rPr>
              <a:t>­How does he rebut criticisms of film by traditional historians?</a:t>
            </a:r>
            <a:endParaRPr lang="en-GB" sz="2800">
              <a:latin typeface="Times New Roman"/>
              <a:ea typeface="Calibri"/>
              <a:cs typeface="Times New Roman"/>
            </a:endParaRPr>
          </a:p>
          <a:p>
            <a:pPr marL="800100" lvl="1" indent="-342900" algn="just">
              <a:buFont typeface="Calibri"/>
              <a:buChar char="-"/>
            </a:pPr>
            <a:r>
              <a:rPr lang="en-GB" sz="2800" dirty="0">
                <a:ea typeface="Calibri"/>
                <a:cs typeface="Arial"/>
              </a:rPr>
              <a:t>What similarities does he suggest exist between textual, academic history and history as presented in film?</a:t>
            </a:r>
            <a:endParaRPr lang="en-GB" sz="2800">
              <a:latin typeface="Times New Roman"/>
              <a:ea typeface="Calibri"/>
              <a:cs typeface="Times New Roman"/>
            </a:endParaRPr>
          </a:p>
          <a:p>
            <a:pPr marL="800100" lvl="1" indent="-342900" algn="just">
              <a:buFont typeface="Calibri"/>
              <a:buChar char="-"/>
            </a:pPr>
            <a:r>
              <a:rPr lang="en-GB" sz="2800" dirty="0">
                <a:ea typeface="Calibri"/>
                <a:cs typeface="Arial"/>
              </a:rPr>
              <a:t>Why does he think the ideas of postmodern theorists are helpful in thinking through the relationship of history and cinema?</a:t>
            </a:r>
            <a:endParaRPr lang="en-GB" sz="2800">
              <a:latin typeface="Times New Roman"/>
              <a:ea typeface="Calibri"/>
              <a:cs typeface="Times New Roman"/>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57" y="27644"/>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stretch>
            <a:fillRect/>
          </a:stretch>
        </p:blipFill>
        <p:spPr>
          <a:xfrm>
            <a:off x="0" y="4243996"/>
            <a:ext cx="1744044" cy="2614004"/>
          </a:xfrm>
          <a:prstGeom prst="rect">
            <a:avLst/>
          </a:prstGeom>
        </p:spPr>
      </p:pic>
    </p:spTree>
    <p:extLst>
      <p:ext uri="{BB962C8B-B14F-4D97-AF65-F5344CB8AC3E}">
        <p14:creationId xmlns:p14="http://schemas.microsoft.com/office/powerpoint/2010/main" val="39695915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386911" y="12940"/>
            <a:ext cx="8589429" cy="6420898"/>
          </a:xfrm>
          <a:prstGeom prst="rect">
            <a:avLst/>
          </a:prstGeom>
          <a:noFill/>
        </p:spPr>
        <p:txBody>
          <a:bodyPr wrap="square" lIns="360000" tIns="360000" rIns="540000" bIns="360000" rtlCol="0" anchor="t">
            <a:spAutoFit/>
          </a:bodyPr>
          <a:lstStyle/>
          <a:p>
            <a:pPr marL="285750" indent="-285750" algn="just">
              <a:buFont typeface="Arial" panose="020B0604020202020204" pitchFamily="34" charset="0"/>
              <a:buChar char="•"/>
            </a:pPr>
            <a:r>
              <a:rPr lang="en-GB" sz="2800" b="1" dirty="0"/>
              <a:t>Why does Rosenstone think it is possible for a director to be considered a ‘</a:t>
            </a:r>
            <a:r>
              <a:rPr lang="en-GB" sz="2800" b="1" dirty="0">
                <a:solidFill>
                  <a:srgbClr val="002060"/>
                </a:solidFill>
              </a:rPr>
              <a:t>filmmaker historian</a:t>
            </a:r>
            <a:r>
              <a:rPr lang="en-GB" sz="2800" b="1" dirty="0"/>
              <a:t>,’ and does Oliver Stone merit this distinction?</a:t>
            </a:r>
            <a:endParaRPr lang="en-GB" sz="2800" dirty="0">
              <a:cs typeface="Calibri"/>
            </a:endParaRPr>
          </a:p>
          <a:p>
            <a:pPr marL="742950" lvl="1" indent="-285750" algn="just">
              <a:buFontTx/>
              <a:buChar char="-"/>
            </a:pPr>
            <a:r>
              <a:rPr lang="en-GB" sz="2800" dirty="0"/>
              <a:t>What are the strengths and weaknesses of Stone’s films according to Rosenstone?</a:t>
            </a:r>
            <a:endParaRPr lang="en-GB" sz="2800" dirty="0">
              <a:cs typeface="Calibri"/>
            </a:endParaRPr>
          </a:p>
          <a:p>
            <a:pPr marL="742950" lvl="1" indent="-285750" algn="just">
              <a:buFontTx/>
              <a:buChar char="-"/>
            </a:pPr>
            <a:r>
              <a:rPr lang="en-GB" sz="2800" dirty="0"/>
              <a:t>What historical ‘arguments’ about war does Rosenstone claim are made by films such as </a:t>
            </a:r>
            <a:r>
              <a:rPr lang="en-GB" sz="2800" i="1" dirty="0"/>
              <a:t>Platoon</a:t>
            </a:r>
            <a:r>
              <a:rPr lang="en-GB" sz="2800" dirty="0"/>
              <a:t>, </a:t>
            </a:r>
            <a:r>
              <a:rPr lang="en-GB" sz="2800" i="1" dirty="0"/>
              <a:t>Born on the Fourth of July </a:t>
            </a:r>
            <a:r>
              <a:rPr lang="en-GB" sz="2800" dirty="0"/>
              <a:t>and </a:t>
            </a:r>
            <a:r>
              <a:rPr lang="en-GB" sz="2800" i="1" dirty="0"/>
              <a:t>Heaven and Earth</a:t>
            </a:r>
            <a:r>
              <a:rPr lang="en-GB" sz="2800" dirty="0"/>
              <a:t>?</a:t>
            </a:r>
            <a:endParaRPr lang="en-GB" sz="2800" dirty="0">
              <a:cs typeface="Calibri"/>
            </a:endParaRPr>
          </a:p>
          <a:p>
            <a:pPr marL="742950" lvl="1" indent="-285750" algn="just">
              <a:buFontTx/>
              <a:buChar char="-"/>
            </a:pPr>
            <a:r>
              <a:rPr lang="en-GB" sz="2800" dirty="0"/>
              <a:t>What historical ‘arguments’ about war does Rosenstone claim are made by biographical films such as </a:t>
            </a:r>
            <a:r>
              <a:rPr lang="en-GB" sz="2800" i="1" dirty="0"/>
              <a:t>JFK </a:t>
            </a:r>
            <a:r>
              <a:rPr lang="en-GB" sz="2800" dirty="0"/>
              <a:t>and </a:t>
            </a:r>
            <a:r>
              <a:rPr lang="en-GB" sz="2800" i="1" dirty="0"/>
              <a:t>Nixon</a:t>
            </a:r>
            <a:r>
              <a:rPr lang="en-GB" sz="2800" dirty="0"/>
              <a:t>?</a:t>
            </a:r>
            <a:endParaRPr lang="en-GB" sz="2800" dirty="0">
              <a:cs typeface="Calibri"/>
            </a:endParaRPr>
          </a:p>
          <a:p>
            <a:pPr marL="742950" lvl="1" indent="-285750" algn="just">
              <a:buFontTx/>
              <a:buChar char="-"/>
            </a:pPr>
            <a:endParaRPr lang="en-GB" sz="2200" dirty="0"/>
          </a:p>
          <a:p>
            <a:pPr algn="just"/>
            <a:endParaRPr lang="en-GB" sz="12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56" y="15748"/>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227975" y="4243996"/>
            <a:ext cx="1744044" cy="2614004"/>
          </a:xfrm>
          <a:prstGeom prst="rect">
            <a:avLst/>
          </a:prstGeom>
        </p:spPr>
      </p:pic>
    </p:spTree>
    <p:extLst>
      <p:ext uri="{BB962C8B-B14F-4D97-AF65-F5344CB8AC3E}">
        <p14:creationId xmlns:p14="http://schemas.microsoft.com/office/powerpoint/2010/main" val="370669146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D71C1-425A-43DD-94F7-5F5F9F98A1B8}"/>
              </a:ext>
            </a:extLst>
          </p:cNvPr>
          <p:cNvSpPr>
            <a:spLocks noGrp="1"/>
          </p:cNvSpPr>
          <p:nvPr>
            <p:ph type="title"/>
          </p:nvPr>
        </p:nvSpPr>
        <p:spPr/>
        <p:txBody>
          <a:bodyPr/>
          <a:lstStyle/>
          <a:p>
            <a:r>
              <a:rPr lang="en-GB" dirty="0">
                <a:latin typeface="Arial Black"/>
              </a:rPr>
              <a:t>Stone as Historian?</a:t>
            </a:r>
            <a:endParaRPr lang="en-GB" dirty="0"/>
          </a:p>
        </p:txBody>
      </p:sp>
      <p:sp>
        <p:nvSpPr>
          <p:cNvPr id="3" name="Content Placeholder 2">
            <a:extLst>
              <a:ext uri="{FF2B5EF4-FFF2-40B4-BE49-F238E27FC236}">
                <a16:creationId xmlns:a16="http://schemas.microsoft.com/office/drawing/2014/main" id="{970510F0-3269-47F7-BA72-8A0DC7C9D4D7}"/>
              </a:ext>
            </a:extLst>
          </p:cNvPr>
          <p:cNvSpPr>
            <a:spLocks noGrp="1"/>
          </p:cNvSpPr>
          <p:nvPr>
            <p:ph idx="1"/>
          </p:nvPr>
        </p:nvSpPr>
        <p:spPr>
          <a:xfrm>
            <a:off x="838200" y="1825625"/>
            <a:ext cx="7036280" cy="4351338"/>
          </a:xfrm>
        </p:spPr>
        <p:txBody>
          <a:bodyPr vert="horz" lIns="91440" tIns="45720" rIns="91440" bIns="45720" rtlCol="0" anchor="t">
            <a:normAutofit fontScale="92500" lnSpcReduction="20000"/>
          </a:bodyPr>
          <a:lstStyle/>
          <a:p>
            <a:pPr marL="0" indent="0">
              <a:buNone/>
            </a:pPr>
            <a:r>
              <a:rPr lang="en-GB" sz="4800" dirty="0">
                <a:ea typeface="+mn-lt"/>
                <a:cs typeface="+mn-lt"/>
              </a:rPr>
              <a:t>Ultimately, do you think Stone can properly be considered an historian, and why?</a:t>
            </a:r>
            <a:endParaRPr lang="en-US" sz="4800">
              <a:ea typeface="+mn-lt"/>
              <a:cs typeface="+mn-lt"/>
            </a:endParaRPr>
          </a:p>
          <a:p>
            <a:pPr marL="0" indent="0">
              <a:buNone/>
            </a:pPr>
            <a:endParaRPr lang="en-GB" sz="4800" dirty="0">
              <a:ea typeface="+mn-lt"/>
              <a:cs typeface="+mn-lt"/>
            </a:endParaRPr>
          </a:p>
          <a:p>
            <a:pPr marL="0" indent="0">
              <a:buNone/>
            </a:pPr>
            <a:r>
              <a:rPr lang="en-GB" sz="4800" dirty="0">
                <a:ea typeface="+mn-lt"/>
                <a:cs typeface="+mn-lt"/>
              </a:rPr>
              <a:t>Can you think of other filmmakers that might warrant the title 'filmmaker historian'?</a:t>
            </a:r>
          </a:p>
        </p:txBody>
      </p:sp>
      <p:pic>
        <p:nvPicPr>
          <p:cNvPr id="4" name="Picture 4" descr="A close up of a newspaper&#10;&#10;Description automatically generated">
            <a:extLst>
              <a:ext uri="{FF2B5EF4-FFF2-40B4-BE49-F238E27FC236}">
                <a16:creationId xmlns:a16="http://schemas.microsoft.com/office/drawing/2014/main" id="{0633DA46-1622-4C2C-8D31-0C87469FA0EE}"/>
              </a:ext>
            </a:extLst>
          </p:cNvPr>
          <p:cNvPicPr>
            <a:picLocks noChangeAspect="1"/>
          </p:cNvPicPr>
          <p:nvPr/>
        </p:nvPicPr>
        <p:blipFill>
          <a:blip r:embed="rId3"/>
          <a:stretch>
            <a:fillRect/>
          </a:stretch>
        </p:blipFill>
        <p:spPr>
          <a:xfrm>
            <a:off x="8635042" y="1696392"/>
            <a:ext cx="2743200" cy="3867782"/>
          </a:xfrm>
          <a:prstGeom prst="rect">
            <a:avLst/>
          </a:prstGeom>
        </p:spPr>
      </p:pic>
    </p:spTree>
    <p:extLst>
      <p:ext uri="{BB962C8B-B14F-4D97-AF65-F5344CB8AC3E}">
        <p14:creationId xmlns:p14="http://schemas.microsoft.com/office/powerpoint/2010/main" val="2908632729"/>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D7C3CD-48A8-4AE3-827F-3D42507CE478}">
  <ds:schemaRefs>
    <ds:schemaRef ds:uri="http://schemas.microsoft.com/office/2006/documentManagement/types"/>
    <ds:schemaRef ds:uri="http://purl.org/dc/terms/"/>
    <ds:schemaRef ds:uri="18e00798-69c8-4d73-a841-5247a1895ee0"/>
    <ds:schemaRef ds:uri="http://schemas.openxmlformats.org/package/2006/metadata/core-properties"/>
    <ds:schemaRef ds:uri="53eb33a0-f383-4069-9f53-0e79fd56955c"/>
    <ds:schemaRef ds:uri="http://purl.org/dc/dcmitype/"/>
    <ds:schemaRef ds:uri="http://purl.org/dc/elements/1.1/"/>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8F721ABA-CB31-4C7A-B284-4E20CA32EFD7}">
  <ds:schemaRefs>
    <ds:schemaRef ds:uri="http://schemas.microsoft.com/sharepoint/v3/contenttype/forms"/>
  </ds:schemaRefs>
</ds:datastoreItem>
</file>

<file path=customXml/itemProps3.xml><?xml version="1.0" encoding="utf-8"?>
<ds:datastoreItem xmlns:ds="http://schemas.openxmlformats.org/officeDocument/2006/customXml" ds:itemID="{5DB7AE17-8DA8-48BC-9A06-16EAA8B0F5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541</TotalTime>
  <Words>5982</Words>
  <Application>Microsoft Office PowerPoint</Application>
  <PresentationFormat>Widescreen</PresentationFormat>
  <Paragraphs>540</Paragraphs>
  <Slides>60</Slides>
  <Notes>59</Notes>
  <HiddenSlides>0</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60</vt:i4>
      </vt:variant>
    </vt:vector>
  </HeadingPairs>
  <TitlesOfParts>
    <vt:vector size="69" baseType="lpstr">
      <vt:lpstr>Arial</vt:lpstr>
      <vt:lpstr>Arial Black</vt:lpstr>
      <vt:lpstr>Calibri</vt:lpstr>
      <vt:lpstr>Calibri Light</vt:lpstr>
      <vt:lpstr>Courier New</vt:lpstr>
      <vt:lpstr>Symbol</vt:lpstr>
      <vt:lpstr>Times New Roman</vt:lpstr>
      <vt:lpstr>1_Office Theme</vt:lpstr>
      <vt:lpstr>Office Theme</vt:lpstr>
      <vt:lpstr>‘I am Reality’: Platoon, the Vietnam War and Oliver Stone as ‘Filmmaker Historian’</vt:lpstr>
      <vt:lpstr>PowerPoint Presentation</vt:lpstr>
      <vt:lpstr>PowerPoint Presentation</vt:lpstr>
      <vt:lpstr>PowerPoint Presentation</vt:lpstr>
      <vt:lpstr>PowerPoint Presentation</vt:lpstr>
      <vt:lpstr>Movie Brats: Intertextuality and Referentiality</vt:lpstr>
      <vt:lpstr>PowerPoint Presentation</vt:lpstr>
      <vt:lpstr>PowerPoint Presentation</vt:lpstr>
      <vt:lpstr>PowerPoint Presentation</vt:lpstr>
      <vt:lpstr>PowerPoint Presentation</vt:lpstr>
      <vt:lpstr>PowerPoint Presentation</vt:lpstr>
      <vt:lpstr>Vietnam as Media War: Photography</vt:lpstr>
      <vt:lpstr>Vietnam as Media War: Television</vt:lpstr>
      <vt:lpstr>Vietnam as Rock n Roll War</vt:lpstr>
      <vt:lpstr>Oliver Stone's Vietnam Trilogy</vt:lpstr>
      <vt:lpstr>Oliver Stone, Vietnam and US Foreign Policy</vt:lpstr>
      <vt:lpstr>PowerPoint Presentation</vt:lpstr>
      <vt:lpstr>PowerPoint Presentation</vt:lpstr>
      <vt:lpstr>PowerPoint Presentation</vt:lpstr>
      <vt:lpstr>PowerPoint Presentation</vt:lpstr>
      <vt:lpstr>PowerPoint Presentation</vt:lpstr>
      <vt:lpstr>Vietnam War and American Memory: The Spitting Image</vt:lpstr>
      <vt:lpstr>PowerPoint Presentation</vt:lpstr>
      <vt:lpstr>Vietnam War and American Memory:  To Heal a Nation (1988 TV Movie)</vt:lpstr>
      <vt:lpstr>Vietnam War and American Memory</vt:lpstr>
      <vt:lpstr>PowerPoint Presentation</vt:lpstr>
      <vt:lpstr>PowerPoint Presentation</vt:lpstr>
      <vt:lpstr>PowerPoint Presentation</vt:lpstr>
      <vt:lpstr>Vietnam Odysseys</vt:lpstr>
      <vt:lpstr>Vietnam Odysseys</vt:lpstr>
      <vt:lpstr>Alexander (2004)</vt:lpstr>
      <vt:lpstr>Vietnam Odysseys</vt:lpstr>
      <vt:lpstr>PowerPoint Presentation</vt:lpstr>
      <vt:lpstr>PowerPoint Presentation</vt:lpstr>
      <vt:lpstr>Movies and the Vietnam Experience</vt:lpstr>
      <vt:lpstr>Movies and the Vietnam Experience</vt:lpstr>
      <vt:lpstr>PowerPoint Presentation</vt:lpstr>
      <vt:lpstr>PowerPoint Presentation</vt:lpstr>
      <vt:lpstr>PowerPoint Presentation</vt:lpstr>
      <vt:lpstr>PowerPoint Presentation</vt:lpstr>
      <vt:lpstr>PowerPoint Presentation</vt:lpstr>
      <vt:lpstr>Part Three: Oliver Stone as Filmmaker Historian</vt:lpstr>
      <vt:lpstr>PowerPoint Presentation</vt:lpstr>
      <vt:lpstr>PowerPoint Presentation</vt:lpstr>
      <vt:lpstr>Robert A Rosenstone</vt:lpstr>
      <vt:lpstr>Robert A Rosenstone</vt:lpstr>
      <vt:lpstr>PowerPoint Presentation</vt:lpstr>
      <vt:lpstr>PowerPoint Presentation</vt:lpstr>
      <vt:lpstr>Oliver Stone Select Filmography: Director</vt:lpstr>
      <vt:lpstr>Oliver Stone Filmography: Screenplays</vt:lpstr>
      <vt:lpstr>Oliver Stone Biography</vt:lpstr>
      <vt:lpstr>Growth of Film Studies</vt:lpstr>
      <vt:lpstr>The Movie Brats</vt:lpstr>
      <vt:lpstr>PowerPoint Presentation</vt:lpstr>
      <vt:lpstr>Movie Brats and Vietnam: Casualties of War (1989)</vt:lpstr>
      <vt:lpstr>Movie Brats and Vietnam: Apocalypse Now (1979)</vt:lpstr>
      <vt:lpstr>PowerPoint Presentation</vt:lpstr>
      <vt:lpstr>PowerPoint Presentation</vt:lpstr>
      <vt:lpstr>PowerPoint Presentation</vt:lpstr>
      <vt:lpstr>Stone as Historian?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 am Reality’: Platoon, the Vietnam War and Oliver Stone as ‘Filmmaker Historian’</dc:title>
  <dc:creator>Alexander Scott</dc:creator>
  <cp:lastModifiedBy>Alexander Scott</cp:lastModifiedBy>
  <cp:revision>755</cp:revision>
  <dcterms:created xsi:type="dcterms:W3CDTF">2019-11-26T17:39:49Z</dcterms:created>
  <dcterms:modified xsi:type="dcterms:W3CDTF">2021-10-13T08:12:57Z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