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notesMasterIdLst>
    <p:notesMasterId r:id="rId14"/>
  </p:notesMasterIdLst>
  <p:sldIdLst>
    <p:sldId id="264" r:id="rId2"/>
    <p:sldId id="256" r:id="rId3"/>
    <p:sldId id="267" r:id="rId4"/>
    <p:sldId id="259" r:id="rId5"/>
    <p:sldId id="274" r:id="rId6"/>
    <p:sldId id="273" r:id="rId7"/>
    <p:sldId id="257" r:id="rId8"/>
    <p:sldId id="269" r:id="rId9"/>
    <p:sldId id="275" r:id="rId10"/>
    <p:sldId id="260" r:id="rId11"/>
    <p:sldId id="261"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447"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32A705-9A14-4931-ADC8-67D7A8FC8E19}" type="datetimeFigureOut">
              <a:rPr lang="it-IT" smtClean="0"/>
              <a:t>07/03/2023</a:t>
            </a:fld>
            <a:endParaRPr lang="it-IT"/>
          </a:p>
        </p:txBody>
      </p:sp>
      <p:sp>
        <p:nvSpPr>
          <p:cNvPr id="4" name="Segnaposto immagin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71ACD0-C35A-4974-83D0-CC0BF6DBD605}" type="slidenum">
              <a:rPr lang="it-IT" smtClean="0"/>
              <a:t>‹#›</a:t>
            </a:fld>
            <a:endParaRPr lang="it-IT"/>
          </a:p>
        </p:txBody>
      </p:sp>
    </p:spTree>
    <p:extLst>
      <p:ext uri="{BB962C8B-B14F-4D97-AF65-F5344CB8AC3E}">
        <p14:creationId xmlns:p14="http://schemas.microsoft.com/office/powerpoint/2010/main" val="1164749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71ACD0-C35A-4974-83D0-CC0BF6DBD605}" type="slidenum">
              <a:rPr lang="it-IT" smtClean="0"/>
              <a:t>1</a:t>
            </a:fld>
            <a:endParaRPr lang="it-IT"/>
          </a:p>
        </p:txBody>
      </p:sp>
    </p:spTree>
    <p:extLst>
      <p:ext uri="{BB962C8B-B14F-4D97-AF65-F5344CB8AC3E}">
        <p14:creationId xmlns:p14="http://schemas.microsoft.com/office/powerpoint/2010/main" val="120211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In this debate, we are  going to support the standpoint that population aging is not posing a significant challenge to health and social care systems</a:t>
            </a:r>
            <a:r>
              <a:rPr lang="en-GB" dirty="0"/>
              <a:t>.</a:t>
            </a:r>
          </a:p>
        </p:txBody>
      </p:sp>
      <p:sp>
        <p:nvSpPr>
          <p:cNvPr id="4" name="Segnaposto numero diapositiva 3"/>
          <p:cNvSpPr>
            <a:spLocks noGrp="1"/>
          </p:cNvSpPr>
          <p:nvPr>
            <p:ph type="sldNum" sz="quarter" idx="5"/>
          </p:nvPr>
        </p:nvSpPr>
        <p:spPr/>
        <p:txBody>
          <a:bodyPr/>
          <a:lstStyle/>
          <a:p>
            <a:fld id="{0071ACD0-C35A-4974-83D0-CC0BF6DBD605}" type="slidenum">
              <a:rPr lang="it-IT" smtClean="0"/>
              <a:t>2</a:t>
            </a:fld>
            <a:endParaRPr lang="it-IT"/>
          </a:p>
        </p:txBody>
      </p:sp>
    </p:spTree>
    <p:extLst>
      <p:ext uri="{BB962C8B-B14F-4D97-AF65-F5344CB8AC3E}">
        <p14:creationId xmlns:p14="http://schemas.microsoft.com/office/powerpoint/2010/main" val="142403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Society has always seen older people as a medical burden on the NHS however we disagree with this statement because older people now tend to live longer with a higher rate of independent living than before and require less career dependent. Furthermore, older people can now enjoy spending time with family members and watching their grandchildren grow. Their grandchildren bringing joy and laughter to their lives makes them live a long, appealing, and fulfilling life.  </a:t>
            </a:r>
            <a:endParaRPr lang="en-GB" dirty="0"/>
          </a:p>
        </p:txBody>
      </p:sp>
      <p:sp>
        <p:nvSpPr>
          <p:cNvPr id="4" name="Slide Number Placeholder 3"/>
          <p:cNvSpPr>
            <a:spLocks noGrp="1"/>
          </p:cNvSpPr>
          <p:nvPr>
            <p:ph type="sldNum" sz="quarter" idx="5"/>
          </p:nvPr>
        </p:nvSpPr>
        <p:spPr/>
        <p:txBody>
          <a:bodyPr/>
          <a:lstStyle/>
          <a:p>
            <a:fld id="{0071ACD0-C35A-4974-83D0-CC0BF6DBD605}" type="slidenum">
              <a:rPr lang="it-IT" smtClean="0"/>
              <a:t>3</a:t>
            </a:fld>
            <a:endParaRPr lang="it-IT"/>
          </a:p>
        </p:txBody>
      </p:sp>
    </p:spTree>
    <p:extLst>
      <p:ext uri="{BB962C8B-B14F-4D97-AF65-F5344CB8AC3E}">
        <p14:creationId xmlns:p14="http://schemas.microsoft.com/office/powerpoint/2010/main" val="136512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43423E"/>
                </a:solidFill>
                <a:effectLst/>
                <a:latin typeface="Univers LT Pro"/>
              </a:rPr>
              <a:t>The University of Manchester, 2023 states that the aging population is the increase in the average age and the increasing number of older people living in society. By the year 2030, 85-year-olds will double in size which would not pose a challenge to the health and social care system because they will be more independent and in control of their lives and their surroundings.   </a:t>
            </a:r>
          </a:p>
        </p:txBody>
      </p:sp>
      <p:sp>
        <p:nvSpPr>
          <p:cNvPr id="4" name="Segnaposto numero diapositiva 3"/>
          <p:cNvSpPr>
            <a:spLocks noGrp="1"/>
          </p:cNvSpPr>
          <p:nvPr>
            <p:ph type="sldNum" sz="quarter" idx="5"/>
          </p:nvPr>
        </p:nvSpPr>
        <p:spPr/>
        <p:txBody>
          <a:bodyPr/>
          <a:lstStyle/>
          <a:p>
            <a:fld id="{0071ACD0-C35A-4974-83D0-CC0BF6DBD605}" type="slidenum">
              <a:rPr lang="it-IT" smtClean="0"/>
              <a:t>4</a:t>
            </a:fld>
            <a:endParaRPr lang="it-IT"/>
          </a:p>
        </p:txBody>
      </p:sp>
    </p:spTree>
    <p:extLst>
      <p:ext uri="{BB962C8B-B14F-4D97-AF65-F5344CB8AC3E}">
        <p14:creationId xmlns:p14="http://schemas.microsoft.com/office/powerpoint/2010/main" val="1779870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fld id="{0071ACD0-C35A-4974-83D0-CC0BF6DBD605}" type="slidenum">
              <a:rPr lang="it-IT" smtClean="0"/>
              <a:t>7</a:t>
            </a:fld>
            <a:endParaRPr lang="it-IT"/>
          </a:p>
        </p:txBody>
      </p:sp>
    </p:spTree>
    <p:extLst>
      <p:ext uri="{BB962C8B-B14F-4D97-AF65-F5344CB8AC3E}">
        <p14:creationId xmlns:p14="http://schemas.microsoft.com/office/powerpoint/2010/main" val="248918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Voluntary Work: </a:t>
            </a:r>
            <a:r>
              <a:rPr lang="en-GB" b="0" dirty="0"/>
              <a:t>As the proportion of elderly people in the population grows, so does the economy's pool of volunteers. After retirement, the elderly contribute free labour to community and government projects, which has been identified as a global advantage. These elders are more financially secure and enjoy giving back to their communities and countries.</a:t>
            </a:r>
          </a:p>
          <a:p>
            <a:r>
              <a:rPr lang="en-GB" b="1" dirty="0">
                <a:latin typeface="Arial" panose="020B0604020202020204" pitchFamily="34" charset="0"/>
                <a:cs typeface="Arial" panose="020B0604020202020204" pitchFamily="34" charset="0"/>
              </a:rPr>
              <a:t>Childcare Roles: </a:t>
            </a:r>
            <a:r>
              <a:rPr lang="en-GB" b="0" dirty="0">
                <a:latin typeface="Arial" panose="020B0604020202020204" pitchFamily="34" charset="0"/>
                <a:cs typeface="Arial" panose="020B0604020202020204" pitchFamily="34" charset="0"/>
              </a:rPr>
              <a:t>They fulfil and enjoy childcare roles for their grandchildren </a:t>
            </a:r>
          </a:p>
          <a:p>
            <a:r>
              <a:rPr lang="en-GB" b="1" dirty="0">
                <a:latin typeface="Arial" panose="020B0604020202020204" pitchFamily="34" charset="0"/>
                <a:cs typeface="Arial" panose="020B0604020202020204" pitchFamily="34" charset="0"/>
              </a:rPr>
              <a:t>Experience and Knowledge: </a:t>
            </a:r>
            <a:r>
              <a:rPr lang="en-GB" b="0" dirty="0">
                <a:latin typeface="Arial" panose="020B0604020202020204" pitchFamily="34" charset="0"/>
                <a:cs typeface="Arial" panose="020B0604020202020204" pitchFamily="34" charset="0"/>
              </a:rPr>
              <a:t>The ageing workforce is becoming more appealing because of the experience and knowledge they are giving to health and social care sector.</a:t>
            </a:r>
          </a:p>
          <a:p>
            <a:r>
              <a:rPr lang="en-GB" b="1" dirty="0">
                <a:latin typeface="Arial" panose="020B0604020202020204" pitchFamily="34" charset="0"/>
                <a:cs typeface="Arial" panose="020B0604020202020204" pitchFamily="34" charset="0"/>
              </a:rPr>
              <a:t>Independence</a:t>
            </a:r>
            <a:r>
              <a:rPr lang="en-GB" b="0" dirty="0">
                <a:latin typeface="Arial" panose="020B0604020202020204" pitchFamily="34" charset="0"/>
                <a:cs typeface="Arial" panose="020B0604020202020204" pitchFamily="34" charset="0"/>
              </a:rPr>
              <a:t>. Seniors who are independent feel more purposeful. They have chances to succeed, can make a difference in the lives of their loved ones, friends, and neighbours, and can continue to engage in hobbies they have always enjoyed.</a:t>
            </a:r>
          </a:p>
        </p:txBody>
      </p:sp>
      <p:sp>
        <p:nvSpPr>
          <p:cNvPr id="4" name="Slide Number Placeholder 3"/>
          <p:cNvSpPr>
            <a:spLocks noGrp="1"/>
          </p:cNvSpPr>
          <p:nvPr>
            <p:ph type="sldNum" sz="quarter" idx="5"/>
          </p:nvPr>
        </p:nvSpPr>
        <p:spPr/>
        <p:txBody>
          <a:bodyPr/>
          <a:lstStyle/>
          <a:p>
            <a:fld id="{751066A1-917F-4320-9403-E9998FFE8C2A}" type="slidenum">
              <a:rPr lang="en-GB" smtClean="0"/>
              <a:t>8</a:t>
            </a:fld>
            <a:endParaRPr lang="en-GB"/>
          </a:p>
        </p:txBody>
      </p:sp>
    </p:spTree>
    <p:extLst>
      <p:ext uri="{BB962C8B-B14F-4D97-AF65-F5344CB8AC3E}">
        <p14:creationId xmlns:p14="http://schemas.microsoft.com/office/powerpoint/2010/main" val="3889706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fld id="{0071ACD0-C35A-4974-83D0-CC0BF6DBD605}" type="slidenum">
              <a:rPr lang="it-IT" smtClean="0"/>
              <a:t>10</a:t>
            </a:fld>
            <a:endParaRPr lang="it-IT"/>
          </a:p>
        </p:txBody>
      </p:sp>
    </p:spTree>
    <p:extLst>
      <p:ext uri="{BB962C8B-B14F-4D97-AF65-F5344CB8AC3E}">
        <p14:creationId xmlns:p14="http://schemas.microsoft.com/office/powerpoint/2010/main" val="3883000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fld id="{0071ACD0-C35A-4974-83D0-CC0BF6DBD605}" type="slidenum">
              <a:rPr lang="it-IT" smtClean="0"/>
              <a:t>11</a:t>
            </a:fld>
            <a:endParaRPr lang="it-IT"/>
          </a:p>
        </p:txBody>
      </p:sp>
    </p:spTree>
    <p:extLst>
      <p:ext uri="{BB962C8B-B14F-4D97-AF65-F5344CB8AC3E}">
        <p14:creationId xmlns:p14="http://schemas.microsoft.com/office/powerpoint/2010/main" val="33617241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71ACD0-C35A-4974-83D0-CC0BF6DBD605}" type="slidenum">
              <a:rPr lang="it-IT" smtClean="0"/>
              <a:t>12</a:t>
            </a:fld>
            <a:endParaRPr lang="it-IT"/>
          </a:p>
        </p:txBody>
      </p:sp>
    </p:spTree>
    <p:extLst>
      <p:ext uri="{BB962C8B-B14F-4D97-AF65-F5344CB8AC3E}">
        <p14:creationId xmlns:p14="http://schemas.microsoft.com/office/powerpoint/2010/main" val="3874612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CF7F77-4684-43F6-8276-F2705B274D13}" type="datetime1">
              <a:rPr lang="it-IT" smtClean="0"/>
              <a:t>07/03/2023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8BE3CA96-8A38-4E20-89FD-923E8100E3F0}" type="slidenum">
              <a:rPr lang="it-IT" smtClean="0"/>
              <a:t>‹#›</a:t>
            </a:fld>
            <a:endParaRPr lang="it-IT"/>
          </a:p>
        </p:txBody>
      </p:sp>
    </p:spTree>
    <p:extLst>
      <p:ext uri="{BB962C8B-B14F-4D97-AF65-F5344CB8AC3E}">
        <p14:creationId xmlns:p14="http://schemas.microsoft.com/office/powerpoint/2010/main" val="65543306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CF7F77-4684-43F6-8276-F2705B274D13}" type="datetime1">
              <a:rPr lang="it-IT" smtClean="0"/>
              <a:t>07/03/2023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8BE3CA96-8A38-4E20-89FD-923E8100E3F0}" type="slidenum">
              <a:rPr lang="it-IT" smtClean="0"/>
              <a:t>‹#›</a:t>
            </a:fld>
            <a:endParaRPr lang="it-IT"/>
          </a:p>
        </p:txBody>
      </p:sp>
    </p:spTree>
    <p:extLst>
      <p:ext uri="{BB962C8B-B14F-4D97-AF65-F5344CB8AC3E}">
        <p14:creationId xmlns:p14="http://schemas.microsoft.com/office/powerpoint/2010/main" val="3323553327"/>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CCCF7F77-4684-43F6-8276-F2705B274D13}" type="datetime1">
              <a:rPr lang="it-IT" smtClean="0"/>
              <a:t>07/03/2023</a:t>
            </a:fld>
            <a:endParaRPr lang="it-IT"/>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it-IT"/>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8BE3CA96-8A38-4E20-89FD-923E8100E3F0}" type="slidenum">
              <a:rPr lang="it-IT" smtClean="0"/>
              <a:t>‹#›</a:t>
            </a:fld>
            <a:endParaRPr lang="it-IT"/>
          </a:p>
        </p:txBody>
      </p:sp>
    </p:spTree>
    <p:extLst>
      <p:ext uri="{BB962C8B-B14F-4D97-AF65-F5344CB8AC3E}">
        <p14:creationId xmlns:p14="http://schemas.microsoft.com/office/powerpoint/2010/main" val="3560078579"/>
      </p:ext>
    </p:extLst>
  </p:cSld>
  <p:clrMapOvr>
    <a:overrideClrMapping bg1="lt1" tx1="dk1" bg2="lt2" tx2="dk2" accent1="accent1" accent2="accent2" accent3="accent3" accent4="accent4" accent5="accent5" accent6="accent6" hlink="hlink" folHlink="folHlink"/>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CF7F77-4684-43F6-8276-F2705B274D13}" type="datetime1">
              <a:rPr lang="it-IT" smtClean="0"/>
              <a:t>07/03/2023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8BE3CA96-8A38-4E20-89FD-923E8100E3F0}" type="slidenum">
              <a:rPr lang="it-IT" smtClean="0"/>
              <a:t>‹#›</a:t>
            </a:fld>
            <a:endParaRPr lang="it-IT"/>
          </a:p>
        </p:txBody>
      </p:sp>
    </p:spTree>
    <p:extLst>
      <p:ext uri="{BB962C8B-B14F-4D97-AF65-F5344CB8AC3E}">
        <p14:creationId xmlns:p14="http://schemas.microsoft.com/office/powerpoint/2010/main" val="364245373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CF7F77-4684-43F6-8276-F2705B274D13}" type="datetime1">
              <a:rPr lang="it-IT" smtClean="0"/>
              <a:t>07/03/2023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8BE3CA96-8A38-4E20-89FD-923E8100E3F0}" type="slidenum">
              <a:rPr lang="it-IT" smtClean="0"/>
              <a:t>‹#›</a:t>
            </a:fld>
            <a:endParaRPr lang="it-IT"/>
          </a:p>
        </p:txBody>
      </p:sp>
    </p:spTree>
    <p:extLst>
      <p:ext uri="{BB962C8B-B14F-4D97-AF65-F5344CB8AC3E}">
        <p14:creationId xmlns:p14="http://schemas.microsoft.com/office/powerpoint/2010/main" val="15685841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CF7F77-4684-43F6-8276-F2705B274D13}" type="datetime1">
              <a:rPr lang="it-IT" smtClean="0"/>
              <a:t>07/03/2023</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8BE3CA96-8A38-4E20-89FD-923E8100E3F0}" type="slidenum">
              <a:rPr lang="it-IT" smtClean="0"/>
              <a:t>‹#›</a:t>
            </a:fld>
            <a:endParaRPr lang="it-IT"/>
          </a:p>
        </p:txBody>
      </p:sp>
    </p:spTree>
    <p:extLst>
      <p:ext uri="{BB962C8B-B14F-4D97-AF65-F5344CB8AC3E}">
        <p14:creationId xmlns:p14="http://schemas.microsoft.com/office/powerpoint/2010/main" val="173016229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CF7F77-4684-43F6-8276-F2705B274D13}" type="datetime1">
              <a:rPr lang="it-IT" smtClean="0"/>
              <a:t>07/03/2023</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8BE3CA96-8A38-4E20-89FD-923E8100E3F0}" type="slidenum">
              <a:rPr lang="it-IT" smtClean="0"/>
              <a:t>‹#›</a:t>
            </a:fld>
            <a:endParaRPr lang="it-IT"/>
          </a:p>
        </p:txBody>
      </p:sp>
    </p:spTree>
    <p:extLst>
      <p:ext uri="{BB962C8B-B14F-4D97-AF65-F5344CB8AC3E}">
        <p14:creationId xmlns:p14="http://schemas.microsoft.com/office/powerpoint/2010/main" val="383077030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CF7F77-4684-43F6-8276-F2705B274D13}" type="datetime1">
              <a:rPr lang="it-IT" smtClean="0"/>
              <a:t>07/03/2023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8BE3CA96-8A38-4E20-89FD-923E8100E3F0}" type="slidenum">
              <a:rPr lang="it-IT" smtClean="0"/>
              <a:t>‹#›</a:t>
            </a:fld>
            <a:endParaRPr lang="it-IT"/>
          </a:p>
        </p:txBody>
      </p:sp>
    </p:spTree>
    <p:extLst>
      <p:ext uri="{BB962C8B-B14F-4D97-AF65-F5344CB8AC3E}">
        <p14:creationId xmlns:p14="http://schemas.microsoft.com/office/powerpoint/2010/main" val="3234742929"/>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CF7F77-4684-43F6-8276-F2705B274D13}" type="datetime1">
              <a:rPr lang="it-IT" smtClean="0"/>
              <a:t>07/03/2023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8BE3CA96-8A38-4E20-89FD-923E8100E3F0}" type="slidenum">
              <a:rPr lang="it-IT" smtClean="0"/>
              <a:t>‹#›</a:t>
            </a:fld>
            <a:endParaRPr lang="it-IT"/>
          </a:p>
        </p:txBody>
      </p:sp>
    </p:spTree>
    <p:extLst>
      <p:ext uri="{BB962C8B-B14F-4D97-AF65-F5344CB8AC3E}">
        <p14:creationId xmlns:p14="http://schemas.microsoft.com/office/powerpoint/2010/main" val="507779066"/>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CF7F77-4684-43F6-8276-F2705B274D13}" type="datetime1">
              <a:rPr lang="it-IT" smtClean="0"/>
              <a:t>07/03/2023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8BE3CA96-8A38-4E20-89FD-923E8100E3F0}" type="slidenum">
              <a:rPr lang="it-IT" smtClean="0"/>
              <a:t>‹#›</a:t>
            </a:fld>
            <a:endParaRPr lang="it-IT"/>
          </a:p>
        </p:txBody>
      </p:sp>
    </p:spTree>
    <p:extLst>
      <p:ext uri="{BB962C8B-B14F-4D97-AF65-F5344CB8AC3E}">
        <p14:creationId xmlns:p14="http://schemas.microsoft.com/office/powerpoint/2010/main" val="222096751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CCCF7F77-4684-43F6-8276-F2705B274D13}" type="datetime1">
              <a:rPr lang="it-IT" smtClean="0"/>
              <a:t>07/03/2023</a:t>
            </a:fld>
            <a:endParaRPr lang="it-IT"/>
          </a:p>
        </p:txBody>
      </p:sp>
      <p:sp>
        <p:nvSpPr>
          <p:cNvPr id="5" name="Footer Placeholder 4"/>
          <p:cNvSpPr>
            <a:spLocks noGrp="1"/>
          </p:cNvSpPr>
          <p:nvPr>
            <p:ph type="ftr" sz="quarter" idx="11"/>
          </p:nvPr>
        </p:nvSpPr>
        <p:spPr>
          <a:xfrm>
            <a:off x="3776135" y="6422854"/>
            <a:ext cx="4279669" cy="365125"/>
          </a:xfrm>
        </p:spPr>
        <p:txBody>
          <a:bodyPr/>
          <a:lstStyle/>
          <a:p>
            <a:endParaRPr lang="it-IT"/>
          </a:p>
        </p:txBody>
      </p:sp>
      <p:sp>
        <p:nvSpPr>
          <p:cNvPr id="6" name="Slide Number Placeholder 5"/>
          <p:cNvSpPr>
            <a:spLocks noGrp="1"/>
          </p:cNvSpPr>
          <p:nvPr>
            <p:ph type="sldNum" sz="quarter" idx="12"/>
          </p:nvPr>
        </p:nvSpPr>
        <p:spPr>
          <a:xfrm>
            <a:off x="8073048" y="6422854"/>
            <a:ext cx="879759" cy="365125"/>
          </a:xfrm>
        </p:spPr>
        <p:txBody>
          <a:bodyPr/>
          <a:lstStyle/>
          <a:p>
            <a:fld id="{8BE3CA96-8A38-4E20-89FD-923E8100E3F0}" type="slidenum">
              <a:rPr lang="it-IT" smtClean="0"/>
              <a:t>‹#›</a:t>
            </a:fld>
            <a:endParaRPr lang="it-IT"/>
          </a:p>
        </p:txBody>
      </p:sp>
    </p:spTree>
    <p:extLst>
      <p:ext uri="{BB962C8B-B14F-4D97-AF65-F5344CB8AC3E}">
        <p14:creationId xmlns:p14="http://schemas.microsoft.com/office/powerpoint/2010/main" val="201870217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CCCF7F77-4684-43F6-8276-F2705B274D13}" type="datetime1">
              <a:rPr lang="it-IT" smtClean="0"/>
              <a:t>07/03/2023</a:t>
            </a:fld>
            <a:endParaRPr lang="it-IT"/>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it-IT"/>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8BE3CA96-8A38-4E20-89FD-923E8100E3F0}" type="slidenum">
              <a:rPr lang="it-IT" smtClean="0"/>
              <a:t>‹#›</a:t>
            </a:fld>
            <a:endParaRPr lang="it-IT"/>
          </a:p>
        </p:txBody>
      </p:sp>
    </p:spTree>
    <p:extLst>
      <p:ext uri="{BB962C8B-B14F-4D97-AF65-F5344CB8AC3E}">
        <p14:creationId xmlns:p14="http://schemas.microsoft.com/office/powerpoint/2010/main" val="784130725"/>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hf hdr="0" ftr="0" dt="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www.bing/"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hyperlink" Target="https://vantageaging.org/blog/independence-is-important-for-seniors" TargetMode="External"/><Relationship Id="rId3" Type="http://schemas.openxmlformats.org/officeDocument/2006/relationships/hyperlink" Target="https://www.bing.com/images/" TargetMode="External"/><Relationship Id="rId7" Type="http://schemas.openxmlformats.org/officeDocument/2006/relationships/hyperlink" Target="https://sites.manchester.ac.uk/global-social-challenges/2019/05/28/is-it-all-black-and-white-radicalisation-and-terrorism-in-the-modern-day/"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www.local.govc.uk/sites/default/files/documents/aging-silver-lining-oppo-1cd.pdf" TargetMode="External"/><Relationship Id="rId5" Type="http://schemas.openxmlformats.org/officeDocument/2006/relationships/hyperlink" Target="https://jamaica-gleaner.com/article/news/20150624/pros-and-cons-ageing-population" TargetMode="External"/><Relationship Id="rId4" Type="http://schemas.openxmlformats.org/officeDocument/2006/relationships/hyperlink" Target="https://aecom.com/blog/challenges-opportunities-older-popul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B8B54E19-231C-B775-0F82-5C15507F8A4B}"/>
              </a:ext>
            </a:extLst>
          </p:cNvPr>
          <p:cNvPicPr/>
          <p:nvPr/>
        </p:nvPicPr>
        <p:blipFill>
          <a:blip r:embed="rId3" r:link="rId4" cstate="print">
            <a:extLst>
              <a:ext uri="{28A0092B-C50C-407E-A947-70E740481C1C}">
                <a14:useLocalDpi xmlns:a14="http://schemas.microsoft.com/office/drawing/2010/main" val="0"/>
              </a:ext>
            </a:extLst>
          </a:blip>
          <a:srcRect/>
          <a:stretch>
            <a:fillRect/>
          </a:stretch>
        </p:blipFill>
        <p:spPr bwMode="auto">
          <a:xfrm>
            <a:off x="461819" y="326450"/>
            <a:ext cx="2601374" cy="1120385"/>
          </a:xfrm>
          <a:prstGeom prst="rect">
            <a:avLst/>
          </a:prstGeom>
          <a:noFill/>
          <a:ln>
            <a:noFill/>
          </a:ln>
        </p:spPr>
      </p:pic>
      <p:sp>
        <p:nvSpPr>
          <p:cNvPr id="5" name="Subtitle 2">
            <a:extLst>
              <a:ext uri="{FF2B5EF4-FFF2-40B4-BE49-F238E27FC236}">
                <a16:creationId xmlns:a16="http://schemas.microsoft.com/office/drawing/2014/main" id="{33ECA57E-0F11-2B4A-AD3E-F9FFCD093931}"/>
              </a:ext>
            </a:extLst>
          </p:cNvPr>
          <p:cNvSpPr>
            <a:spLocks noGrp="1"/>
          </p:cNvSpPr>
          <p:nvPr/>
        </p:nvSpPr>
        <p:spPr>
          <a:xfrm>
            <a:off x="1357196" y="1729863"/>
            <a:ext cx="9477607" cy="5411165"/>
          </a:xfrm>
          <a:prstGeom prst="rect">
            <a:avLst/>
          </a:prstGeom>
        </p:spPr>
        <p:txBody>
          <a:bodyPr vert="horz" lIns="91440" tIns="45720" rIns="91440" bIns="45720" rtlCol="0">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b="1" dirty="0">
              <a:latin typeface="Arial" panose="020B0604020202020204" pitchFamily="34" charset="0"/>
              <a:cs typeface="Arial" panose="020B0604020202020204" pitchFamily="34" charset="0"/>
            </a:endParaRPr>
          </a:p>
          <a:p>
            <a:endParaRPr lang="en-GB" sz="9800" b="1" dirty="0">
              <a:solidFill>
                <a:schemeClr val="accent6">
                  <a:lumMod val="75000"/>
                </a:schemeClr>
              </a:solidFill>
              <a:latin typeface="Arial" panose="020B0604020202020204" pitchFamily="34" charset="0"/>
              <a:cs typeface="Arial" panose="020B0604020202020204" pitchFamily="34" charset="0"/>
            </a:endParaRPr>
          </a:p>
          <a:p>
            <a:endParaRPr lang="en-GB" sz="9800" b="1" dirty="0">
              <a:solidFill>
                <a:schemeClr val="accent6">
                  <a:lumMod val="75000"/>
                </a:schemeClr>
              </a:solidFill>
              <a:latin typeface="Arial" panose="020B0604020202020204" pitchFamily="34" charset="0"/>
              <a:cs typeface="Arial" panose="020B0604020202020204" pitchFamily="34" charset="0"/>
            </a:endParaRPr>
          </a:p>
          <a:p>
            <a:r>
              <a:rPr lang="en-GB" sz="9600" b="1" dirty="0">
                <a:solidFill>
                  <a:schemeClr val="bg1"/>
                </a:solidFill>
                <a:latin typeface="Arial" panose="020B0604020202020204" pitchFamily="34" charset="0"/>
                <a:cs typeface="Arial" panose="020B0604020202020204" pitchFamily="34" charset="0"/>
              </a:rPr>
              <a:t>The Ageing Population Does not Pose Any Challenges to The Health and Social Care System</a:t>
            </a:r>
          </a:p>
          <a:p>
            <a:r>
              <a:rPr lang="en-GB" sz="9600" b="1" dirty="0">
                <a:solidFill>
                  <a:schemeClr val="bg1"/>
                </a:solidFill>
                <a:latin typeface="Arial" panose="020B0604020202020204" pitchFamily="34" charset="0"/>
                <a:cs typeface="Arial" panose="020B0604020202020204" pitchFamily="34" charset="0"/>
              </a:rPr>
              <a:t>Assessment 2: Debate and supporting paper </a:t>
            </a:r>
          </a:p>
          <a:p>
            <a:pPr algn="l"/>
            <a:endParaRPr lang="en-GB" sz="9600" b="1" dirty="0">
              <a:solidFill>
                <a:schemeClr val="bg1"/>
              </a:solidFill>
              <a:latin typeface="Arial" panose="020B0604020202020204" pitchFamily="34" charset="0"/>
              <a:cs typeface="Arial" panose="020B0604020202020204" pitchFamily="34" charset="0"/>
            </a:endParaRPr>
          </a:p>
          <a:p>
            <a:pPr algn="l"/>
            <a:r>
              <a:rPr lang="en-GB" sz="6400" b="1" dirty="0">
                <a:solidFill>
                  <a:schemeClr val="bg1"/>
                </a:solidFill>
                <a:latin typeface="Arial" panose="020B0604020202020204" pitchFamily="34" charset="0"/>
                <a:cs typeface="Arial" panose="020B0604020202020204" pitchFamily="34" charset="0"/>
              </a:rPr>
              <a:t>Student name and ID: Olivette Cole   (2022097)</a:t>
            </a:r>
          </a:p>
          <a:p>
            <a:pPr algn="l"/>
            <a:r>
              <a:rPr lang="en-GB" sz="6400" b="1" dirty="0">
                <a:solidFill>
                  <a:schemeClr val="bg1"/>
                </a:solidFill>
                <a:latin typeface="Arial" panose="020B0604020202020204" pitchFamily="34" charset="0"/>
                <a:cs typeface="Arial" panose="020B0604020202020204" pitchFamily="34" charset="0"/>
              </a:rPr>
              <a:t>Student name and ID: Catia Araujo    (1916673)</a:t>
            </a:r>
          </a:p>
          <a:p>
            <a:pPr algn="l"/>
            <a:r>
              <a:rPr lang="en-GB" sz="6400" b="1" dirty="0">
                <a:solidFill>
                  <a:schemeClr val="bg1"/>
                </a:solidFill>
                <a:latin typeface="Arial" panose="020B0604020202020204" pitchFamily="34" charset="0"/>
                <a:cs typeface="Arial" panose="020B0604020202020204" pitchFamily="34" charset="0"/>
              </a:rPr>
              <a:t>Student name and ID: </a:t>
            </a:r>
            <a:r>
              <a:rPr lang="en-GB" sz="6400" b="1" dirty="0" err="1">
                <a:solidFill>
                  <a:schemeClr val="bg1"/>
                </a:solidFill>
                <a:latin typeface="Arial" panose="020B0604020202020204" pitchFamily="34" charset="0"/>
                <a:cs typeface="Arial" panose="020B0604020202020204" pitchFamily="34" charset="0"/>
              </a:rPr>
              <a:t>Abdulai</a:t>
            </a:r>
            <a:r>
              <a:rPr lang="en-GB" sz="6400" b="1" dirty="0">
                <a:solidFill>
                  <a:schemeClr val="bg1"/>
                </a:solidFill>
                <a:latin typeface="Arial" panose="020B0604020202020204" pitchFamily="34" charset="0"/>
                <a:cs typeface="Arial" panose="020B0604020202020204" pitchFamily="34" charset="0"/>
              </a:rPr>
              <a:t> Turay  (2018268)</a:t>
            </a:r>
          </a:p>
          <a:p>
            <a:pPr algn="l"/>
            <a:r>
              <a:rPr lang="en-GB" sz="6400" b="1" dirty="0">
                <a:solidFill>
                  <a:schemeClr val="bg1"/>
                </a:solidFill>
                <a:latin typeface="Arial" panose="020B0604020202020204" pitchFamily="34" charset="0"/>
                <a:cs typeface="Arial" panose="020B0604020202020204" pitchFamily="34" charset="0"/>
              </a:rPr>
              <a:t>Student name and ID: Harriet Erhere Akpojotor  (2020979)</a:t>
            </a:r>
          </a:p>
          <a:p>
            <a:pPr algn="l"/>
            <a:endParaRPr lang="en-GB" sz="6400" b="1" dirty="0">
              <a:solidFill>
                <a:schemeClr val="bg1"/>
              </a:solidFill>
              <a:latin typeface="Arial" panose="020B0604020202020204" pitchFamily="34" charset="0"/>
              <a:cs typeface="Arial" panose="020B0604020202020204" pitchFamily="34" charset="0"/>
            </a:endParaRPr>
          </a:p>
          <a:p>
            <a:pPr algn="l"/>
            <a:r>
              <a:rPr lang="en-GB" sz="6400" b="1" dirty="0">
                <a:solidFill>
                  <a:schemeClr val="bg1"/>
                </a:solidFill>
                <a:latin typeface="Arial" panose="020B0604020202020204" pitchFamily="34" charset="0"/>
                <a:cs typeface="Arial" panose="020B0604020202020204" pitchFamily="34" charset="0"/>
              </a:rPr>
              <a:t>Module code: (BMHP6009 _LON)</a:t>
            </a:r>
          </a:p>
          <a:p>
            <a:pPr algn="l"/>
            <a:r>
              <a:rPr lang="en-GB" sz="6400" b="1" dirty="0">
                <a:solidFill>
                  <a:schemeClr val="bg1"/>
                </a:solidFill>
                <a:latin typeface="Arial" panose="020B0604020202020204" pitchFamily="34" charset="0"/>
                <a:cs typeface="Arial" panose="020B0604020202020204" pitchFamily="34" charset="0"/>
              </a:rPr>
              <a:t>Module: Living with Care: The Older person </a:t>
            </a:r>
          </a:p>
          <a:p>
            <a:pPr algn="l"/>
            <a:r>
              <a:rPr lang="en-GB" sz="6400" b="1" dirty="0">
                <a:solidFill>
                  <a:schemeClr val="bg1"/>
                </a:solidFill>
                <a:latin typeface="Arial" panose="020B0604020202020204" pitchFamily="34" charset="0"/>
                <a:cs typeface="Arial" panose="020B0604020202020204" pitchFamily="34" charset="0"/>
              </a:rPr>
              <a:t>Lecturer name: Dr Laila </a:t>
            </a:r>
            <a:r>
              <a:rPr lang="en-GB" sz="6400" b="1" dirty="0" err="1">
                <a:solidFill>
                  <a:schemeClr val="bg1"/>
                </a:solidFill>
                <a:latin typeface="Arial" panose="020B0604020202020204" pitchFamily="34" charset="0"/>
                <a:cs typeface="Arial" panose="020B0604020202020204" pitchFamily="34" charset="0"/>
              </a:rPr>
              <a:t>Surani</a:t>
            </a:r>
            <a:r>
              <a:rPr lang="en-GB" sz="6400" b="1" dirty="0">
                <a:solidFill>
                  <a:schemeClr val="bg1"/>
                </a:solidFill>
                <a:latin typeface="Arial" panose="020B0604020202020204" pitchFamily="34" charset="0"/>
                <a:cs typeface="Arial" panose="020B0604020202020204" pitchFamily="34" charset="0"/>
              </a:rPr>
              <a:t> </a:t>
            </a:r>
            <a:endParaRPr lang="en-GB" sz="6400" dirty="0">
              <a:solidFill>
                <a:schemeClr val="bg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22827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4D9C4F3-3A51-4F45-8A5D-AAD196BF7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descr="Colourful carved figures of humans">
            <a:extLst>
              <a:ext uri="{FF2B5EF4-FFF2-40B4-BE49-F238E27FC236}">
                <a16:creationId xmlns:a16="http://schemas.microsoft.com/office/drawing/2014/main" id="{D8B33DAA-6368-B504-4902-0DA7C2FB5703}"/>
              </a:ext>
            </a:extLst>
          </p:cNvPr>
          <p:cNvPicPr>
            <a:picLocks noChangeAspect="1"/>
          </p:cNvPicPr>
          <p:nvPr/>
        </p:nvPicPr>
        <p:blipFill rotWithShape="1">
          <a:blip r:embed="rId3">
            <a:duotone>
              <a:schemeClr val="bg2">
                <a:shade val="45000"/>
                <a:satMod val="135000"/>
              </a:schemeClr>
              <a:prstClr val="white"/>
            </a:duotone>
            <a:alphaModFix amt="25000"/>
          </a:blip>
          <a:srcRect t="21053"/>
          <a:stretch/>
        </p:blipFill>
        <p:spPr>
          <a:xfrm>
            <a:off x="20" y="10"/>
            <a:ext cx="12191979" cy="6857989"/>
          </a:xfrm>
          <a:prstGeom prst="rect">
            <a:avLst/>
          </a:prstGeom>
        </p:spPr>
      </p:pic>
      <p:sp>
        <p:nvSpPr>
          <p:cNvPr id="14" name="Rectangle 13">
            <a:extLst>
              <a:ext uri="{FF2B5EF4-FFF2-40B4-BE49-F238E27FC236}">
                <a16:creationId xmlns:a16="http://schemas.microsoft.com/office/drawing/2014/main" id="{234F90F8-688B-4FD8-AFF8-43885F5FF6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 y="176109"/>
            <a:ext cx="12188952" cy="1645919"/>
          </a:xfrm>
          <a:prstGeom prst="rect">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6" name="Title 5">
            <a:extLst>
              <a:ext uri="{FF2B5EF4-FFF2-40B4-BE49-F238E27FC236}">
                <a16:creationId xmlns:a16="http://schemas.microsoft.com/office/drawing/2014/main" id="{EABF09F9-3FB0-63A4-461D-1E07CE803300}"/>
              </a:ext>
            </a:extLst>
          </p:cNvPr>
          <p:cNvSpPr>
            <a:spLocks noGrp="1"/>
          </p:cNvSpPr>
          <p:nvPr>
            <p:ph type="title"/>
          </p:nvPr>
        </p:nvSpPr>
        <p:spPr>
          <a:xfrm>
            <a:off x="1202919" y="284176"/>
            <a:ext cx="9784080" cy="1508760"/>
          </a:xfrm>
        </p:spPr>
        <p:txBody>
          <a:bodyPr vert="horz" lIns="91440" tIns="45720" rIns="91440" bIns="45720" rtlCol="0" anchor="ctr">
            <a:normAutofit/>
          </a:bodyPr>
          <a:lstStyle/>
          <a:p>
            <a:r>
              <a:rPr lang="en-US" sz="2400" b="1" dirty="0">
                <a:solidFill>
                  <a:schemeClr val="bg1"/>
                </a:solidFill>
                <a:latin typeface="Arial" panose="020B0604020202020204" pitchFamily="34" charset="0"/>
                <a:cs typeface="Arial" panose="020B0604020202020204" pitchFamily="34" charset="0"/>
              </a:rPr>
              <a:t>Our debate: The aging population does NOT pose any challenges to the health and social care system</a:t>
            </a:r>
          </a:p>
        </p:txBody>
      </p:sp>
      <p:sp>
        <p:nvSpPr>
          <p:cNvPr id="2" name="Content Placeholder 2">
            <a:extLst>
              <a:ext uri="{FF2B5EF4-FFF2-40B4-BE49-F238E27FC236}">
                <a16:creationId xmlns:a16="http://schemas.microsoft.com/office/drawing/2014/main" id="{E5375BB0-7D5F-566B-EBD9-4A79314107BB}"/>
              </a:ext>
            </a:extLst>
          </p:cNvPr>
          <p:cNvSpPr txBox="1">
            <a:spLocks/>
          </p:cNvSpPr>
          <p:nvPr/>
        </p:nvSpPr>
        <p:spPr>
          <a:xfrm>
            <a:off x="1202919" y="2011680"/>
            <a:ext cx="9784080" cy="420624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182880">
              <a:buClr>
                <a:schemeClr val="tx1"/>
              </a:buClr>
              <a:buFont typeface="Wingdings" pitchFamily="2" charset="2"/>
              <a:buChar char=""/>
            </a:pPr>
            <a:endParaRPr lang="en-US" sz="1800" dirty="0"/>
          </a:p>
          <a:p>
            <a:pPr indent="-182880">
              <a:buClr>
                <a:schemeClr val="tx1"/>
              </a:buClr>
              <a:buFont typeface="Wingdings" pitchFamily="2" charset="2"/>
              <a:buChar char=""/>
            </a:pPr>
            <a:r>
              <a:rPr lang="en-US" sz="2200" b="1" dirty="0">
                <a:solidFill>
                  <a:schemeClr val="bg1"/>
                </a:solidFill>
                <a:latin typeface="Arial" panose="020B0604020202020204" pitchFamily="34" charset="0"/>
                <a:cs typeface="Arial" panose="020B0604020202020204" pitchFamily="34" charset="0"/>
              </a:rPr>
              <a:t>Our debate will outline the five most important discussions in relation to our argument.   </a:t>
            </a:r>
          </a:p>
          <a:p>
            <a:pPr marL="0" indent="-182880">
              <a:buClr>
                <a:schemeClr val="tx1"/>
              </a:buClr>
              <a:buFont typeface="Wingdings" pitchFamily="2" charset="2"/>
              <a:buChar char=""/>
            </a:pPr>
            <a:r>
              <a:rPr lang="en-US" sz="2200" b="1" dirty="0">
                <a:solidFill>
                  <a:schemeClr val="bg1"/>
                </a:solidFill>
                <a:latin typeface="Arial" panose="020B0604020202020204" pitchFamily="34" charset="0"/>
                <a:cs typeface="Arial" panose="020B0604020202020204" pitchFamily="34" charset="0"/>
              </a:rPr>
              <a:t> </a:t>
            </a:r>
          </a:p>
          <a:p>
            <a:pPr marL="0" indent="-182880">
              <a:buClr>
                <a:schemeClr val="tx1"/>
              </a:buClr>
              <a:buFont typeface="Wingdings" pitchFamily="2" charset="2"/>
              <a:buChar char=""/>
            </a:pPr>
            <a:r>
              <a:rPr lang="en-US" sz="2200" b="1" u="sng" dirty="0">
                <a:solidFill>
                  <a:schemeClr val="bg1"/>
                </a:solidFill>
                <a:latin typeface="Arial" panose="020B0604020202020204" pitchFamily="34" charset="0"/>
                <a:cs typeface="Arial" panose="020B0604020202020204" pitchFamily="34" charset="0"/>
              </a:rPr>
              <a:t>Discussion outline are:</a:t>
            </a:r>
          </a:p>
          <a:p>
            <a:pPr indent="-182880">
              <a:buClr>
                <a:schemeClr val="tx1"/>
              </a:buClr>
              <a:buFont typeface="Wingdings" pitchFamily="2" charset="2"/>
              <a:buChar char=""/>
            </a:pPr>
            <a:r>
              <a:rPr lang="en-US" sz="2200" b="1" dirty="0">
                <a:solidFill>
                  <a:schemeClr val="bg1"/>
                </a:solidFill>
                <a:latin typeface="Arial" panose="020B0604020202020204" pitchFamily="34" charset="0"/>
                <a:cs typeface="Arial" panose="020B0604020202020204" pitchFamily="34" charset="0"/>
              </a:rPr>
              <a:t>Open statement </a:t>
            </a:r>
          </a:p>
          <a:p>
            <a:pPr indent="-182880">
              <a:buClr>
                <a:schemeClr val="tx1"/>
              </a:buClr>
              <a:buFont typeface="Wingdings" pitchFamily="2" charset="2"/>
              <a:buChar char=""/>
            </a:pPr>
            <a:r>
              <a:rPr lang="en-US" sz="2200" b="1" dirty="0">
                <a:solidFill>
                  <a:schemeClr val="bg1"/>
                </a:solidFill>
                <a:latin typeface="Arial" panose="020B0604020202020204" pitchFamily="34" charset="0"/>
                <a:cs typeface="Arial" panose="020B0604020202020204" pitchFamily="34" charset="0"/>
              </a:rPr>
              <a:t>Definition </a:t>
            </a:r>
          </a:p>
          <a:p>
            <a:pPr indent="-182880">
              <a:buClr>
                <a:schemeClr val="tx1"/>
              </a:buClr>
              <a:buFont typeface="Wingdings" pitchFamily="2" charset="2"/>
              <a:buChar char=""/>
            </a:pPr>
            <a:r>
              <a:rPr lang="en-US" sz="2200" b="1" dirty="0">
                <a:solidFill>
                  <a:schemeClr val="bg1"/>
                </a:solidFill>
                <a:latin typeface="Arial" panose="020B0604020202020204" pitchFamily="34" charset="0"/>
                <a:cs typeface="Arial" panose="020B0604020202020204" pitchFamily="34" charset="0"/>
              </a:rPr>
              <a:t>Signposting </a:t>
            </a:r>
          </a:p>
          <a:p>
            <a:pPr indent="-182880">
              <a:buClr>
                <a:schemeClr val="tx1"/>
              </a:buClr>
              <a:buFont typeface="Wingdings" pitchFamily="2" charset="2"/>
              <a:buChar char=""/>
            </a:pPr>
            <a:r>
              <a:rPr lang="en-US" sz="2200" b="1" dirty="0">
                <a:solidFill>
                  <a:schemeClr val="bg1"/>
                </a:solidFill>
                <a:latin typeface="Arial" panose="020B0604020202020204" pitchFamily="34" charset="0"/>
                <a:cs typeface="Arial" panose="020B0604020202020204" pitchFamily="34" charset="0"/>
              </a:rPr>
              <a:t> argument </a:t>
            </a:r>
          </a:p>
          <a:p>
            <a:pPr indent="-182880">
              <a:buClr>
                <a:schemeClr val="tx1"/>
              </a:buClr>
              <a:buFont typeface="Wingdings" pitchFamily="2" charset="2"/>
              <a:buChar char=""/>
            </a:pPr>
            <a:r>
              <a:rPr lang="en-US" sz="2200" b="1" dirty="0">
                <a:solidFill>
                  <a:schemeClr val="bg1"/>
                </a:solidFill>
                <a:latin typeface="Arial" panose="020B0604020202020204" pitchFamily="34" charset="0"/>
                <a:cs typeface="Arial" panose="020B0604020202020204" pitchFamily="34" charset="0"/>
              </a:rPr>
              <a:t>Conclusion </a:t>
            </a:r>
          </a:p>
          <a:p>
            <a:pPr indent="-182880">
              <a:buClr>
                <a:schemeClr val="tx1"/>
              </a:buClr>
              <a:buFont typeface="Wingdings" pitchFamily="2" charset="2"/>
              <a:buChar char=""/>
            </a:pPr>
            <a:r>
              <a:rPr lang="en-US" sz="2200" b="1" dirty="0">
                <a:solidFill>
                  <a:schemeClr val="bg1"/>
                </a:solidFill>
                <a:latin typeface="Arial" panose="020B0604020202020204" pitchFamily="34" charset="0"/>
                <a:cs typeface="Arial" panose="020B0604020202020204" pitchFamily="34" charset="0"/>
              </a:rPr>
              <a:t>Rebuttal </a:t>
            </a:r>
          </a:p>
          <a:p>
            <a:pPr indent="-182880">
              <a:buClr>
                <a:schemeClr val="tx1"/>
              </a:buClr>
              <a:buFont typeface="Wingdings" pitchFamily="2" charset="2"/>
              <a:buChar char=""/>
            </a:pPr>
            <a:r>
              <a:rPr lang="en-US" sz="2200" b="1" dirty="0">
                <a:solidFill>
                  <a:schemeClr val="bg1"/>
                </a:solidFill>
                <a:latin typeface="Arial" panose="020B0604020202020204" pitchFamily="34" charset="0"/>
                <a:cs typeface="Arial" panose="020B0604020202020204" pitchFamily="34" charset="0"/>
              </a:rPr>
              <a:t>Reference </a:t>
            </a:r>
          </a:p>
        </p:txBody>
      </p:sp>
      <p:sp>
        <p:nvSpPr>
          <p:cNvPr id="4" name="Segnaposto numero diapositiva 3">
            <a:extLst>
              <a:ext uri="{FF2B5EF4-FFF2-40B4-BE49-F238E27FC236}">
                <a16:creationId xmlns:a16="http://schemas.microsoft.com/office/drawing/2014/main" id="{C77F3EDD-D967-F150-E86A-8E7C81238741}"/>
              </a:ext>
            </a:extLst>
          </p:cNvPr>
          <p:cNvSpPr>
            <a:spLocks noGrp="1"/>
          </p:cNvSpPr>
          <p:nvPr>
            <p:ph type="sldNum" sz="quarter" idx="12"/>
          </p:nvPr>
        </p:nvSpPr>
        <p:spPr>
          <a:xfrm>
            <a:off x="10658927" y="6422854"/>
            <a:ext cx="946264" cy="365125"/>
          </a:xfrm>
        </p:spPr>
        <p:txBody>
          <a:bodyPr vert="horz" lIns="45720" tIns="45720" rIns="91440" bIns="45720" rtlCol="0" anchor="ctr">
            <a:normAutofit/>
          </a:bodyPr>
          <a:lstStyle/>
          <a:p>
            <a:pPr defTabSz="914400">
              <a:spcAft>
                <a:spcPts val="600"/>
              </a:spcAft>
              <a:defRPr/>
            </a:pPr>
            <a:fld id="{8BE3CA96-8A38-4E20-89FD-923E8100E3F0}" type="slidenum">
              <a:rPr lang="en-US"/>
              <a:pPr defTabSz="914400">
                <a:spcAft>
                  <a:spcPts val="600"/>
                </a:spcAft>
                <a:defRPr/>
              </a:pPr>
              <a:t>2</a:t>
            </a:fld>
            <a:endParaRPr lang="en-US"/>
          </a:p>
        </p:txBody>
      </p:sp>
    </p:spTree>
    <p:extLst>
      <p:ext uri="{BB962C8B-B14F-4D97-AF65-F5344CB8AC3E}">
        <p14:creationId xmlns:p14="http://schemas.microsoft.com/office/powerpoint/2010/main" val="3155590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D2687-509B-132F-8C39-D050DBD3426F}"/>
              </a:ext>
            </a:extLst>
          </p:cNvPr>
          <p:cNvSpPr>
            <a:spLocks noGrp="1"/>
          </p:cNvSpPr>
          <p:nvPr>
            <p:ph type="title"/>
          </p:nvPr>
        </p:nvSpPr>
        <p:spPr>
          <a:xfrm>
            <a:off x="1828800" y="501650"/>
            <a:ext cx="10515600" cy="928346"/>
          </a:xfrm>
        </p:spPr>
        <p:txBody>
          <a:bodyPr/>
          <a:lstStyle/>
          <a:p>
            <a:r>
              <a:rPr lang="en-GB" dirty="0"/>
              <a:t>                  </a:t>
            </a:r>
            <a:r>
              <a:rPr lang="en-GB" sz="2400" b="1" dirty="0">
                <a:solidFill>
                  <a:schemeClr val="bg1"/>
                </a:solidFill>
                <a:latin typeface="Arial" panose="020B0604020202020204" pitchFamily="34" charset="0"/>
                <a:cs typeface="Arial" panose="020B0604020202020204" pitchFamily="34" charset="0"/>
              </a:rPr>
              <a:t>Open statement (Against)</a:t>
            </a:r>
          </a:p>
        </p:txBody>
      </p:sp>
      <p:sp>
        <p:nvSpPr>
          <p:cNvPr id="4" name="Slide Number Placeholder 3">
            <a:extLst>
              <a:ext uri="{FF2B5EF4-FFF2-40B4-BE49-F238E27FC236}">
                <a16:creationId xmlns:a16="http://schemas.microsoft.com/office/drawing/2014/main" id="{57922CEE-E6D1-78F1-4884-53A1F91CB812}"/>
              </a:ext>
            </a:extLst>
          </p:cNvPr>
          <p:cNvSpPr>
            <a:spLocks noGrp="1"/>
          </p:cNvSpPr>
          <p:nvPr>
            <p:ph type="sldNum" sz="quarter" idx="12"/>
          </p:nvPr>
        </p:nvSpPr>
        <p:spPr/>
        <p:txBody>
          <a:bodyPr/>
          <a:lstStyle/>
          <a:p>
            <a:fld id="{8BE3CA96-8A38-4E20-89FD-923E8100E3F0}" type="slidenum">
              <a:rPr lang="it-IT" smtClean="0"/>
              <a:t>3</a:t>
            </a:fld>
            <a:endParaRPr lang="it-IT"/>
          </a:p>
        </p:txBody>
      </p:sp>
      <p:sp>
        <p:nvSpPr>
          <p:cNvPr id="7" name="Content Placeholder 2">
            <a:extLst>
              <a:ext uri="{FF2B5EF4-FFF2-40B4-BE49-F238E27FC236}">
                <a16:creationId xmlns:a16="http://schemas.microsoft.com/office/drawing/2014/main" id="{FFACE9CC-0D24-0F45-953C-CAA36AA8925C}"/>
              </a:ext>
            </a:extLst>
          </p:cNvPr>
          <p:cNvSpPr>
            <a:spLocks noGrp="1"/>
          </p:cNvSpPr>
          <p:nvPr/>
        </p:nvSpPr>
        <p:spPr>
          <a:xfrm>
            <a:off x="838200" y="2005012"/>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solidFill>
                  <a:schemeClr val="bg1"/>
                </a:solidFill>
                <a:latin typeface="Arial" panose="020B0604020202020204" pitchFamily="34" charset="0"/>
                <a:cs typeface="Arial" panose="020B0604020202020204" pitchFamily="34" charset="0"/>
              </a:rPr>
              <a:t>Society always associates old age with rising medical expenditure and burden on health and social care. But we totally disagree because the proportion of older people who require social care at any given age has decreased. This means that a greater percentage of older people can now live independently. </a:t>
            </a:r>
          </a:p>
          <a:p>
            <a:pPr marL="0" indent="0">
              <a:buNone/>
            </a:pPr>
            <a:endParaRPr lang="en-GB" sz="20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In addition, </a:t>
            </a:r>
            <a:r>
              <a:rPr lang="en-GB" sz="2000" b="0" dirty="0">
                <a:solidFill>
                  <a:schemeClr val="bg1"/>
                </a:solidFill>
                <a:latin typeface="Arial" panose="020B0604020202020204" pitchFamily="34" charset="0"/>
                <a:cs typeface="Arial" panose="020B0604020202020204" pitchFamily="34" charset="0"/>
              </a:rPr>
              <a:t>They fulfil and enjoy childcare roles for their grandchildren and</a:t>
            </a:r>
            <a:r>
              <a:rPr lang="en-GB" sz="2000" dirty="0">
                <a:solidFill>
                  <a:schemeClr val="bg1"/>
                </a:solidFill>
                <a:latin typeface="Arial" panose="020B0604020202020204" pitchFamily="34" charset="0"/>
                <a:cs typeface="Arial" panose="020B0604020202020204" pitchFamily="34" charset="0"/>
              </a:rPr>
              <a:t> are becoming </a:t>
            </a:r>
            <a:r>
              <a:rPr lang="en-GB" sz="2000" b="0" dirty="0">
                <a:solidFill>
                  <a:schemeClr val="bg1"/>
                </a:solidFill>
                <a:latin typeface="Arial" panose="020B0604020202020204" pitchFamily="34" charset="0"/>
                <a:cs typeface="Arial" panose="020B0604020202020204" pitchFamily="34" charset="0"/>
              </a:rPr>
              <a:t>more appealing because of the experience and knowledge they are giving to the health and social care sector. They also contribute to free labour for both their communities and the government. </a:t>
            </a:r>
            <a:r>
              <a:rPr lang="en-GB" sz="2000" dirty="0">
                <a:solidFill>
                  <a:schemeClr val="bg1"/>
                </a:solidFill>
                <a:latin typeface="Arial" panose="020B0604020202020204" pitchFamily="34" charset="0"/>
                <a:cs typeface="Arial" panose="020B0604020202020204" pitchFamily="34" charset="0"/>
              </a:rPr>
              <a:t>(Andre, 2015)</a:t>
            </a:r>
          </a:p>
          <a:p>
            <a:endParaRPr lang="en-GB" b="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8745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a:extLst>
              <a:ext uri="{FF2B5EF4-FFF2-40B4-BE49-F238E27FC236}">
                <a16:creationId xmlns:a16="http://schemas.microsoft.com/office/drawing/2014/main" id="{23BAA82D-B973-CB0A-1AE4-E81DBB22CA48}"/>
              </a:ext>
            </a:extLst>
          </p:cNvPr>
          <p:cNvSpPr>
            <a:spLocks noGrp="1"/>
          </p:cNvSpPr>
          <p:nvPr>
            <p:ph type="title"/>
          </p:nvPr>
        </p:nvSpPr>
        <p:spPr/>
        <p:txBody>
          <a:bodyPr>
            <a:normAutofit/>
          </a:bodyPr>
          <a:lstStyle/>
          <a:p>
            <a:pPr algn="ctr"/>
            <a:r>
              <a:rPr lang="it-IT" sz="2400" b="1" dirty="0">
                <a:solidFill>
                  <a:schemeClr val="bg1"/>
                </a:solidFill>
                <a:latin typeface="Arial" panose="020B0604020202020204" pitchFamily="34" charset="0"/>
                <a:cs typeface="Arial" panose="020B0604020202020204" pitchFamily="34" charset="0"/>
              </a:rPr>
              <a:t>Definition</a:t>
            </a:r>
          </a:p>
        </p:txBody>
      </p:sp>
      <p:sp>
        <p:nvSpPr>
          <p:cNvPr id="3" name="Segnaposto numero diapositiva 2">
            <a:extLst>
              <a:ext uri="{FF2B5EF4-FFF2-40B4-BE49-F238E27FC236}">
                <a16:creationId xmlns:a16="http://schemas.microsoft.com/office/drawing/2014/main" id="{E3B32930-6BEE-4DBF-0554-6F4731A63E15}"/>
              </a:ext>
            </a:extLst>
          </p:cNvPr>
          <p:cNvSpPr>
            <a:spLocks noGrp="1"/>
          </p:cNvSpPr>
          <p:nvPr>
            <p:ph type="sldNum" sz="quarter" idx="12"/>
          </p:nvPr>
        </p:nvSpPr>
        <p:spPr/>
        <p:txBody>
          <a:bodyPr/>
          <a:lstStyle/>
          <a:p>
            <a:fld id="{8BE3CA96-8A38-4E20-89FD-923E8100E3F0}" type="slidenum">
              <a:rPr lang="it-IT" smtClean="0"/>
              <a:t>4</a:t>
            </a:fld>
            <a:endParaRPr lang="it-IT"/>
          </a:p>
        </p:txBody>
      </p:sp>
      <p:sp>
        <p:nvSpPr>
          <p:cNvPr id="11" name="CasellaDiTesto 10">
            <a:extLst>
              <a:ext uri="{FF2B5EF4-FFF2-40B4-BE49-F238E27FC236}">
                <a16:creationId xmlns:a16="http://schemas.microsoft.com/office/drawing/2014/main" id="{29741F10-B69A-5F79-AA7C-E46400753563}"/>
              </a:ext>
            </a:extLst>
          </p:cNvPr>
          <p:cNvSpPr txBox="1"/>
          <p:nvPr/>
        </p:nvSpPr>
        <p:spPr>
          <a:xfrm>
            <a:off x="837159" y="1916638"/>
            <a:ext cx="10515600" cy="1323439"/>
          </a:xfrm>
          <a:prstGeom prst="rect">
            <a:avLst/>
          </a:prstGeom>
          <a:noFill/>
        </p:spPr>
        <p:txBody>
          <a:bodyPr wrap="square" rtlCol="0">
            <a:spAutoFit/>
          </a:bodyPr>
          <a:lstStyle/>
          <a:p>
            <a:pPr algn="ctr"/>
            <a:r>
              <a:rPr lang="it-IT" sz="2000" dirty="0">
                <a:solidFill>
                  <a:schemeClr val="bg1"/>
                </a:solidFill>
                <a:latin typeface="Arial" panose="020B0604020202020204" pitchFamily="34" charset="0"/>
                <a:cs typeface="Arial" panose="020B0604020202020204" pitchFamily="34" charset="0"/>
              </a:rPr>
              <a:t>The aging population is </a:t>
            </a:r>
            <a:r>
              <a:rPr lang="en-GB" sz="2000" dirty="0">
                <a:solidFill>
                  <a:schemeClr val="bg1"/>
                </a:solidFill>
                <a:latin typeface="Arial" panose="020B0604020202020204" pitchFamily="34" charset="0"/>
                <a:cs typeface="Arial" panose="020B0604020202020204" pitchFamily="34" charset="0"/>
              </a:rPr>
              <a:t>defined as the increase in the average age of the population and the increase in the proportion and number of older people living in society </a:t>
            </a:r>
          </a:p>
          <a:p>
            <a:pPr algn="ctr"/>
            <a:r>
              <a:rPr lang="en-GB" sz="2000" dirty="0">
                <a:solidFill>
                  <a:schemeClr val="bg1"/>
                </a:solidFill>
                <a:latin typeface="Arial" panose="020B0604020202020204" pitchFamily="34" charset="0"/>
                <a:cs typeface="Arial" panose="020B0604020202020204" pitchFamily="34" charset="0"/>
              </a:rPr>
              <a:t>(University of Manchester, 2023).</a:t>
            </a:r>
            <a:endParaRPr lang="it-IT" sz="2000" dirty="0">
              <a:solidFill>
                <a:schemeClr val="bg1"/>
              </a:solidFill>
              <a:latin typeface="Arial" panose="020B0604020202020204" pitchFamily="34" charset="0"/>
              <a:cs typeface="Arial" panose="020B0604020202020204" pitchFamily="34" charset="0"/>
            </a:endParaRPr>
          </a:p>
          <a:p>
            <a:pPr algn="ctr"/>
            <a:endParaRPr lang="en-GB" sz="2000" dirty="0">
              <a:solidFill>
                <a:schemeClr val="bg1"/>
              </a:solidFill>
              <a:latin typeface="Arial" panose="020B0604020202020204" pitchFamily="34" charset="0"/>
              <a:cs typeface="Arial" panose="020B0604020202020204" pitchFamily="34" charset="0"/>
            </a:endParaRPr>
          </a:p>
        </p:txBody>
      </p:sp>
      <p:pic>
        <p:nvPicPr>
          <p:cNvPr id="2050" name="Picture 2" descr="Truth Follower: When I get old , Age Funny Sayings">
            <a:extLst>
              <a:ext uri="{FF2B5EF4-FFF2-40B4-BE49-F238E27FC236}">
                <a16:creationId xmlns:a16="http://schemas.microsoft.com/office/drawing/2014/main" id="{2D922874-AA88-2C64-4F3A-5A55CCEACD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8293" y="2933092"/>
            <a:ext cx="4714060" cy="3796748"/>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94043411-BF1B-4455-B541-41D102FA3204}"/>
              </a:ext>
            </a:extLst>
          </p:cNvPr>
          <p:cNvSpPr txBox="1"/>
          <p:nvPr/>
        </p:nvSpPr>
        <p:spPr>
          <a:xfrm>
            <a:off x="6959600" y="6053522"/>
            <a:ext cx="6096000" cy="369332"/>
          </a:xfrm>
          <a:prstGeom prst="rect">
            <a:avLst/>
          </a:prstGeom>
          <a:noFill/>
        </p:spPr>
        <p:txBody>
          <a:bodyPr wrap="square">
            <a:spAutoFit/>
          </a:bodyPr>
          <a:lstStyle/>
          <a:p>
            <a:r>
              <a:rPr lang="en-GB" dirty="0">
                <a:solidFill>
                  <a:srgbClr val="005DBA"/>
                </a:solidFill>
                <a:hlinkClick r:id="rId4">
                  <a:extLst>
                    <a:ext uri="{A12FA001-AC4F-418D-AE19-62706E023703}">
                      <ahyp:hlinkClr xmlns:ahyp="http://schemas.microsoft.com/office/drawing/2018/hyperlinkcolor" val="tx"/>
                    </a:ext>
                  </a:extLst>
                </a:hlinkClick>
              </a:rPr>
              <a:t>(</a:t>
            </a:r>
            <a:r>
              <a:rPr lang="en-GB" dirty="0">
                <a:solidFill>
                  <a:schemeClr val="bg1"/>
                </a:solidFill>
                <a:hlinkClick r:id="rId4">
                  <a:extLst>
                    <a:ext uri="{A12FA001-AC4F-418D-AE19-62706E023703}">
                      <ahyp:hlinkClr xmlns:ahyp="http://schemas.microsoft.com/office/drawing/2018/hyperlinkcolor" val="tx"/>
                    </a:ext>
                  </a:extLst>
                </a:hlinkClick>
              </a:rPr>
              <a:t>Bing</a:t>
            </a:r>
            <a:r>
              <a:rPr lang="en-GB" dirty="0">
                <a:solidFill>
                  <a:schemeClr val="bg1"/>
                </a:solidFill>
              </a:rPr>
              <a:t> images, 2023)</a:t>
            </a:r>
          </a:p>
        </p:txBody>
      </p:sp>
      <p:sp>
        <p:nvSpPr>
          <p:cNvPr id="17" name="Explosion: 8 Points 16">
            <a:extLst>
              <a:ext uri="{FF2B5EF4-FFF2-40B4-BE49-F238E27FC236}">
                <a16:creationId xmlns:a16="http://schemas.microsoft.com/office/drawing/2014/main" id="{D9B53DF6-06D7-82CC-63BA-B90FC9806AD2}"/>
              </a:ext>
            </a:extLst>
          </p:cNvPr>
          <p:cNvSpPr/>
          <p:nvPr/>
        </p:nvSpPr>
        <p:spPr>
          <a:xfrm>
            <a:off x="7420839" y="2834640"/>
            <a:ext cx="3566160" cy="3218882"/>
          </a:xfrm>
          <a:prstGeom prst="irregularSeal1">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dirty="0"/>
              <a:t>AGE IS NOTHING BUT A NUMBER!!!</a:t>
            </a:r>
          </a:p>
        </p:txBody>
      </p:sp>
    </p:spTree>
    <p:extLst>
      <p:ext uri="{BB962C8B-B14F-4D97-AF65-F5344CB8AC3E}">
        <p14:creationId xmlns:p14="http://schemas.microsoft.com/office/powerpoint/2010/main" val="1644131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24216" y="418996"/>
            <a:ext cx="10156371" cy="1353360"/>
          </a:xfrm>
        </p:spPr>
        <p:txBody>
          <a:bodyPr>
            <a:noAutofit/>
          </a:bodyPr>
          <a:lstStyle/>
          <a:p>
            <a:r>
              <a:rPr lang="en-GB" sz="2400" dirty="0">
                <a:solidFill>
                  <a:schemeClr val="bg1"/>
                </a:solidFill>
                <a:latin typeface="Arial"/>
                <a:cs typeface="Arial"/>
              </a:rPr>
              <a:t>SIGNPOSTING</a:t>
            </a:r>
            <a:endParaRPr lang="en-GB" sz="2400" dirty="0">
              <a:solidFill>
                <a:schemeClr val="bg1"/>
              </a:solidFill>
            </a:endParaRPr>
          </a:p>
        </p:txBody>
      </p:sp>
      <p:sp>
        <p:nvSpPr>
          <p:cNvPr id="3" name="Subtitle 2"/>
          <p:cNvSpPr>
            <a:spLocks noGrp="1"/>
          </p:cNvSpPr>
          <p:nvPr>
            <p:ph type="subTitle" idx="1"/>
          </p:nvPr>
        </p:nvSpPr>
        <p:spPr>
          <a:xfrm>
            <a:off x="1719942" y="2338180"/>
            <a:ext cx="9144000" cy="1655762"/>
          </a:xfrm>
        </p:spPr>
        <p:txBody>
          <a:bodyPr vert="horz" lIns="91440" tIns="45720" rIns="91440" bIns="45720" rtlCol="0" anchor="t">
            <a:normAutofit/>
          </a:bodyPr>
          <a:lstStyle/>
          <a:p>
            <a:pPr algn="just"/>
            <a:r>
              <a:rPr lang="en-GB" dirty="0">
                <a:solidFill>
                  <a:schemeClr val="bg1"/>
                </a:solidFill>
                <a:latin typeface="Arial" panose="020B0604020202020204" pitchFamily="34" charset="0"/>
                <a:cs typeface="Arial" panose="020B0604020202020204" pitchFamily="34" charset="0"/>
              </a:rPr>
              <a:t>"The older population makes an enormous and positive contribution- this should be celebrated- South East England Forum on Ageing“.</a:t>
            </a:r>
            <a:endParaRPr lang="en-US" dirty="0">
              <a:solidFill>
                <a:schemeClr val="bg1"/>
              </a:solidFill>
              <a:latin typeface="Arial" panose="020B0604020202020204" pitchFamily="34" charset="0"/>
              <a:cs typeface="Arial" panose="020B0604020202020204" pitchFamily="34" charset="0"/>
            </a:endParaRPr>
          </a:p>
          <a:p>
            <a:pPr algn="just"/>
            <a:r>
              <a:rPr lang="en-GB" dirty="0">
                <a:solidFill>
                  <a:schemeClr val="bg1"/>
                </a:solidFill>
                <a:latin typeface="Arial" panose="020B0604020202020204" pitchFamily="34" charset="0"/>
                <a:cs typeface="Arial" panose="020B0604020202020204" pitchFamily="34" charset="0"/>
              </a:rPr>
              <a:t>(Local Government Association, 2015)</a:t>
            </a:r>
            <a:endParaRPr lang="en-US" dirty="0">
              <a:solidFill>
                <a:schemeClr val="bg1"/>
              </a:solidFill>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AF6A6DC3-6724-9843-754A-F1F9FBC2A582}"/>
              </a:ext>
            </a:extLst>
          </p:cNvPr>
          <p:cNvPicPr>
            <a:picLocks noChangeAspect="1"/>
          </p:cNvPicPr>
          <p:nvPr/>
        </p:nvPicPr>
        <p:blipFill>
          <a:blip r:embed="rId2"/>
          <a:stretch>
            <a:fillRect/>
          </a:stretch>
        </p:blipFill>
        <p:spPr>
          <a:xfrm>
            <a:off x="3505817" y="3923056"/>
            <a:ext cx="3821501" cy="2769366"/>
          </a:xfrm>
          <a:prstGeom prst="rect">
            <a:avLst/>
          </a:prstGeom>
        </p:spPr>
      </p:pic>
      <p:sp>
        <p:nvSpPr>
          <p:cNvPr id="5" name="TextBox 4">
            <a:extLst>
              <a:ext uri="{FF2B5EF4-FFF2-40B4-BE49-F238E27FC236}">
                <a16:creationId xmlns:a16="http://schemas.microsoft.com/office/drawing/2014/main" id="{55E99EDF-BEFA-99BE-A3A6-F3F8F1A909D9}"/>
              </a:ext>
            </a:extLst>
          </p:cNvPr>
          <p:cNvSpPr txBox="1"/>
          <p:nvPr/>
        </p:nvSpPr>
        <p:spPr>
          <a:xfrm>
            <a:off x="7784352" y="6215529"/>
            <a:ext cx="34962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latin typeface="Arial"/>
                <a:cs typeface="Calibri"/>
              </a:rPr>
              <a:t>(Pngaaa, 2020)</a:t>
            </a:r>
            <a:endParaRPr lang="en-GB" dirty="0">
              <a:latin typeface="Arial"/>
            </a:endParaRPr>
          </a:p>
        </p:txBody>
      </p:sp>
    </p:spTree>
    <p:extLst>
      <p:ext uri="{BB962C8B-B14F-4D97-AF65-F5344CB8AC3E}">
        <p14:creationId xmlns:p14="http://schemas.microsoft.com/office/powerpoint/2010/main" val="10985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D4DBC1-C197-8627-C02B-31A38C253E04}"/>
              </a:ext>
            </a:extLst>
          </p:cNvPr>
          <p:cNvSpPr>
            <a:spLocks noGrp="1"/>
          </p:cNvSpPr>
          <p:nvPr>
            <p:ph idx="1"/>
          </p:nvPr>
        </p:nvSpPr>
        <p:spPr>
          <a:xfrm>
            <a:off x="838200" y="2131863"/>
            <a:ext cx="10515600" cy="4351338"/>
          </a:xfrm>
        </p:spPr>
        <p:txBody>
          <a:bodyPr vert="horz" lIns="91440" tIns="45720" rIns="91440" bIns="45720" rtlCol="0" anchor="t">
            <a:normAutofit/>
          </a:bodyPr>
          <a:lstStyle/>
          <a:p>
            <a:pPr marL="0" indent="0">
              <a:buNone/>
            </a:pPr>
            <a:endParaRPr lang="en-GB" sz="3000" b="1" dirty="0">
              <a:latin typeface="Arial"/>
              <a:cs typeface="Calibri" panose="020F0502020204030204"/>
            </a:endParaRPr>
          </a:p>
          <a:p>
            <a:r>
              <a:rPr lang="en-GB" sz="2000" dirty="0">
                <a:solidFill>
                  <a:schemeClr val="bg1"/>
                </a:solidFill>
                <a:latin typeface="Arial"/>
                <a:cs typeface="Calibri" panose="020F0502020204030204"/>
              </a:rPr>
              <a:t>The key priority for older people is promote the health and wellbeing. However, the care systems to improve the health and wellbeing those population and minimize health inequalities;</a:t>
            </a:r>
          </a:p>
          <a:p>
            <a:endParaRPr lang="en-GB" sz="2000" dirty="0">
              <a:solidFill>
                <a:schemeClr val="bg1"/>
              </a:solidFill>
              <a:latin typeface="Arial"/>
              <a:cs typeface="Calibri" panose="020F0502020204030204"/>
            </a:endParaRPr>
          </a:p>
          <a:p>
            <a:r>
              <a:rPr lang="en-GB" sz="2000" dirty="0">
                <a:solidFill>
                  <a:schemeClr val="bg1"/>
                </a:solidFill>
                <a:latin typeface="Arial"/>
                <a:cs typeface="Calibri" panose="020F0502020204030204"/>
              </a:rPr>
              <a:t>The Public Health takes the initiative to promote the health of older people such a physical activity, nutrition, road safety, housing and loneliness;</a:t>
            </a:r>
          </a:p>
          <a:p>
            <a:pPr marL="0" indent="0">
              <a:buNone/>
            </a:pPr>
            <a:endParaRPr lang="en-GB" sz="2000" dirty="0">
              <a:solidFill>
                <a:schemeClr val="bg1"/>
              </a:solidFill>
              <a:latin typeface="Arial"/>
              <a:cs typeface="Calibri" panose="020F0502020204030204"/>
            </a:endParaRPr>
          </a:p>
          <a:p>
            <a:r>
              <a:rPr lang="en-GB" sz="2000" dirty="0">
                <a:solidFill>
                  <a:schemeClr val="bg1"/>
                </a:solidFill>
                <a:latin typeface="Arial"/>
                <a:cs typeface="Calibri" panose="020F0502020204030204"/>
              </a:rPr>
              <a:t>The mental health is considered relevant throughout life, because those older people must be active, connecting with people (family, friends or neighbours) and keep learning </a:t>
            </a:r>
            <a:r>
              <a:rPr lang="en-GB" sz="2000" dirty="0">
                <a:solidFill>
                  <a:schemeClr val="bg1"/>
                </a:solidFill>
                <a:latin typeface="Arial"/>
                <a:ea typeface="+mn-lt"/>
                <a:cs typeface="+mn-lt"/>
              </a:rPr>
              <a:t>(Local Government Association, 2015)</a:t>
            </a:r>
          </a:p>
          <a:p>
            <a:endParaRPr lang="en-GB" sz="3000" dirty="0">
              <a:latin typeface="Arial"/>
              <a:cs typeface="Calibri" panose="020F0502020204030204"/>
            </a:endParaRPr>
          </a:p>
          <a:p>
            <a:pPr marL="0" indent="0">
              <a:buNone/>
            </a:pPr>
            <a:endParaRPr lang="en-GB" sz="3000" dirty="0">
              <a:latin typeface="Arial"/>
              <a:cs typeface="Calibri" panose="020F0502020204030204"/>
            </a:endParaRPr>
          </a:p>
        </p:txBody>
      </p:sp>
      <p:sp>
        <p:nvSpPr>
          <p:cNvPr id="4" name="TextBox 3">
            <a:extLst>
              <a:ext uri="{FF2B5EF4-FFF2-40B4-BE49-F238E27FC236}">
                <a16:creationId xmlns:a16="http://schemas.microsoft.com/office/drawing/2014/main" id="{BDB7F6F9-6595-5532-255F-BA0AD62606CC}"/>
              </a:ext>
            </a:extLst>
          </p:cNvPr>
          <p:cNvSpPr txBox="1"/>
          <p:nvPr/>
        </p:nvSpPr>
        <p:spPr>
          <a:xfrm>
            <a:off x="163286" y="787177"/>
            <a:ext cx="11865428" cy="461665"/>
          </a:xfrm>
          <a:prstGeom prst="rect">
            <a:avLst/>
          </a:prstGeom>
          <a:noFill/>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The government implements new challenges and opportunities at local communities.</a:t>
            </a:r>
          </a:p>
        </p:txBody>
      </p:sp>
    </p:spTree>
    <p:extLst>
      <p:ext uri="{BB962C8B-B14F-4D97-AF65-F5344CB8AC3E}">
        <p14:creationId xmlns:p14="http://schemas.microsoft.com/office/powerpoint/2010/main" val="3174146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90B71198-636D-4A1C-B46E-A154DC73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EE4FF5B-4FC9-4439-BB93-AF40B3548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657600"/>
            <a:ext cx="12188952"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2" name="Titolo 1">
            <a:extLst>
              <a:ext uri="{FF2B5EF4-FFF2-40B4-BE49-F238E27FC236}">
                <a16:creationId xmlns:a16="http://schemas.microsoft.com/office/drawing/2014/main" id="{5FFF2A55-4B54-2CD3-7FE9-5543BFEC6264}"/>
              </a:ext>
            </a:extLst>
          </p:cNvPr>
          <p:cNvSpPr>
            <a:spLocks noGrp="1"/>
          </p:cNvSpPr>
          <p:nvPr>
            <p:ph type="title"/>
          </p:nvPr>
        </p:nvSpPr>
        <p:spPr>
          <a:xfrm>
            <a:off x="365759" y="3794760"/>
            <a:ext cx="11471565" cy="1739347"/>
          </a:xfrm>
        </p:spPr>
        <p:txBody>
          <a:bodyPr vert="horz" lIns="91440" tIns="45720" rIns="91440" bIns="45720" rtlCol="0" anchor="ctr">
            <a:normAutofit/>
          </a:bodyPr>
          <a:lstStyle/>
          <a:p>
            <a:pPr algn="ctr">
              <a:lnSpc>
                <a:spcPct val="80000"/>
              </a:lnSpc>
            </a:pPr>
            <a:r>
              <a:rPr lang="en-US" sz="2400" spc="150" dirty="0">
                <a:solidFill>
                  <a:schemeClr val="tx1"/>
                </a:solidFill>
                <a:latin typeface="Arial" panose="020B0604020202020204" pitchFamily="34" charset="0"/>
                <a:cs typeface="Arial" panose="020B0604020202020204" pitchFamily="34" charset="0"/>
              </a:rPr>
              <a:t>Our Arguments </a:t>
            </a:r>
          </a:p>
        </p:txBody>
      </p:sp>
      <p:pic>
        <p:nvPicPr>
          <p:cNvPr id="13" name="Picture 5" descr="Magnifying glass on clear background">
            <a:extLst>
              <a:ext uri="{FF2B5EF4-FFF2-40B4-BE49-F238E27FC236}">
                <a16:creationId xmlns:a16="http://schemas.microsoft.com/office/drawing/2014/main" id="{3D94FDD3-F325-49E9-7219-0B0E7F785426}"/>
              </a:ext>
            </a:extLst>
          </p:cNvPr>
          <p:cNvPicPr>
            <a:picLocks noChangeAspect="1"/>
          </p:cNvPicPr>
          <p:nvPr/>
        </p:nvPicPr>
        <p:blipFill rotWithShape="1">
          <a:blip r:embed="rId3"/>
          <a:srcRect r="1" b="13197"/>
          <a:stretch/>
        </p:blipFill>
        <p:spPr>
          <a:xfrm>
            <a:off x="3395416" y="276225"/>
            <a:ext cx="5401168" cy="3129510"/>
          </a:xfrm>
          <a:prstGeom prst="rect">
            <a:avLst/>
          </a:prstGeom>
        </p:spPr>
      </p:pic>
      <p:sp>
        <p:nvSpPr>
          <p:cNvPr id="3" name="Segnaposto numero diapositiva 2">
            <a:extLst>
              <a:ext uri="{FF2B5EF4-FFF2-40B4-BE49-F238E27FC236}">
                <a16:creationId xmlns:a16="http://schemas.microsoft.com/office/drawing/2014/main" id="{1624D282-B8D1-8138-2C0D-4B4B03361E78}"/>
              </a:ext>
            </a:extLst>
          </p:cNvPr>
          <p:cNvSpPr>
            <a:spLocks noGrp="1"/>
          </p:cNvSpPr>
          <p:nvPr>
            <p:ph type="sldNum" sz="quarter" idx="12"/>
          </p:nvPr>
        </p:nvSpPr>
        <p:spPr>
          <a:xfrm>
            <a:off x="10658927" y="6422854"/>
            <a:ext cx="946264" cy="365125"/>
          </a:xfrm>
        </p:spPr>
        <p:txBody>
          <a:bodyPr vert="horz" lIns="45720" tIns="45720" rIns="91440" bIns="45720" rtlCol="0" anchor="ctr">
            <a:normAutofit/>
          </a:bodyPr>
          <a:lstStyle/>
          <a:p>
            <a:pPr defTabSz="914400">
              <a:spcAft>
                <a:spcPts val="600"/>
              </a:spcAft>
            </a:pPr>
            <a:fld id="{8BE3CA96-8A38-4E20-89FD-923E8100E3F0}" type="slidenum">
              <a:rPr lang="en-US">
                <a:solidFill>
                  <a:schemeClr val="tx2"/>
                </a:solidFill>
              </a:rPr>
              <a:pPr defTabSz="914400">
                <a:spcAft>
                  <a:spcPts val="600"/>
                </a:spcAft>
              </a:pPr>
              <a:t>7</a:t>
            </a:fld>
            <a:endParaRPr lang="en-US">
              <a:solidFill>
                <a:schemeClr val="tx2"/>
              </a:solidFill>
            </a:endParaRPr>
          </a:p>
        </p:txBody>
      </p:sp>
    </p:spTree>
    <p:extLst>
      <p:ext uri="{BB962C8B-B14F-4D97-AF65-F5344CB8AC3E}">
        <p14:creationId xmlns:p14="http://schemas.microsoft.com/office/powerpoint/2010/main" val="282566621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36B93B81-5ED7-4387-828F-605FD3B1B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CF4F2-1054-0878-686C-B42CB0E93900}"/>
              </a:ext>
            </a:extLst>
          </p:cNvPr>
          <p:cNvSpPr>
            <a:spLocks noGrp="1"/>
          </p:cNvSpPr>
          <p:nvPr>
            <p:ph type="title"/>
          </p:nvPr>
        </p:nvSpPr>
        <p:spPr>
          <a:xfrm>
            <a:off x="904239" y="267242"/>
            <a:ext cx="9030551" cy="1149468"/>
          </a:xfrm>
        </p:spPr>
        <p:txBody>
          <a:bodyPr anchor="ctr">
            <a:normAutofit/>
          </a:bodyPr>
          <a:lstStyle/>
          <a:p>
            <a:r>
              <a:rPr lang="en-GB" sz="4800" b="1" dirty="0">
                <a:solidFill>
                  <a:schemeClr val="tx1"/>
                </a:solidFill>
                <a:latin typeface="Arial" panose="020B0604020202020204" pitchFamily="34" charset="0"/>
                <a:cs typeface="Arial" panose="020B0604020202020204" pitchFamily="34" charset="0"/>
              </a:rPr>
              <a:t>                       </a:t>
            </a:r>
            <a:r>
              <a:rPr lang="en-GB" sz="2400" b="1" dirty="0">
                <a:solidFill>
                  <a:schemeClr val="bg1"/>
                </a:solidFill>
                <a:latin typeface="Arial" panose="020B0604020202020204" pitchFamily="34" charset="0"/>
                <a:cs typeface="Arial" panose="020B0604020202020204" pitchFamily="34" charset="0"/>
              </a:rPr>
              <a:t>Argument</a:t>
            </a:r>
          </a:p>
        </p:txBody>
      </p:sp>
      <p:sp>
        <p:nvSpPr>
          <p:cNvPr id="3" name="Content Placeholder 2">
            <a:extLst>
              <a:ext uri="{FF2B5EF4-FFF2-40B4-BE49-F238E27FC236}">
                <a16:creationId xmlns:a16="http://schemas.microsoft.com/office/drawing/2014/main" id="{A33B3E1E-36CC-BFB5-180D-9FD8F840DA92}"/>
              </a:ext>
            </a:extLst>
          </p:cNvPr>
          <p:cNvSpPr>
            <a:spLocks noGrp="1"/>
          </p:cNvSpPr>
          <p:nvPr>
            <p:ph idx="1"/>
          </p:nvPr>
        </p:nvSpPr>
        <p:spPr>
          <a:xfrm>
            <a:off x="2802545" y="1792935"/>
            <a:ext cx="8118691" cy="4206240"/>
          </a:xfrm>
        </p:spPr>
        <p:txBody>
          <a:bodyPr anchor="t">
            <a:normAutofit/>
          </a:bodyPr>
          <a:lstStyle/>
          <a:p>
            <a:r>
              <a:rPr lang="en-GB" sz="2400" b="1" dirty="0">
                <a:solidFill>
                  <a:schemeClr val="bg1"/>
                </a:solidFill>
                <a:latin typeface="Arial" panose="020B0604020202020204" pitchFamily="34" charset="0"/>
                <a:cs typeface="Arial" panose="020B0604020202020204" pitchFamily="34" charset="0"/>
              </a:rPr>
              <a:t>Voluntary Work</a:t>
            </a:r>
            <a:r>
              <a:rPr lang="en-GB" sz="2400" dirty="0">
                <a:solidFill>
                  <a:schemeClr val="bg1"/>
                </a:solidFill>
                <a:latin typeface="Arial" panose="020B0604020202020204" pitchFamily="34" charset="0"/>
                <a:cs typeface="Arial" panose="020B0604020202020204" pitchFamily="34" charset="0"/>
              </a:rPr>
              <a:t>: Providing free labour to the community and government. (Andre, 2015)</a:t>
            </a:r>
          </a:p>
          <a:p>
            <a:r>
              <a:rPr lang="en-GB" sz="2400" b="1" dirty="0">
                <a:solidFill>
                  <a:schemeClr val="bg1"/>
                </a:solidFill>
                <a:latin typeface="Arial" panose="020B0604020202020204" pitchFamily="34" charset="0"/>
                <a:cs typeface="Arial" panose="020B0604020202020204" pitchFamily="34" charset="0"/>
              </a:rPr>
              <a:t>C</a:t>
            </a:r>
            <a:r>
              <a:rPr lang="en-GB" sz="2400" b="1" i="0" dirty="0">
                <a:solidFill>
                  <a:schemeClr val="bg1"/>
                </a:solidFill>
                <a:effectLst/>
                <a:latin typeface="Arial" panose="020B0604020202020204" pitchFamily="34" charset="0"/>
                <a:cs typeface="Arial" panose="020B0604020202020204" pitchFamily="34" charset="0"/>
              </a:rPr>
              <a:t>hildcare</a:t>
            </a:r>
            <a:r>
              <a:rPr lang="en-GB" sz="2400" b="0" i="0" dirty="0">
                <a:solidFill>
                  <a:schemeClr val="bg1"/>
                </a:solidFill>
                <a:effectLst/>
                <a:latin typeface="Arial" panose="020B0604020202020204" pitchFamily="34" charset="0"/>
                <a:cs typeface="Arial" panose="020B0604020202020204" pitchFamily="34" charset="0"/>
              </a:rPr>
              <a:t> </a:t>
            </a:r>
            <a:r>
              <a:rPr lang="en-GB" sz="2400" b="1" i="0" dirty="0">
                <a:solidFill>
                  <a:schemeClr val="bg1"/>
                </a:solidFill>
                <a:effectLst/>
                <a:latin typeface="Arial" panose="020B0604020202020204" pitchFamily="34" charset="0"/>
                <a:cs typeface="Arial" panose="020B0604020202020204" pitchFamily="34" charset="0"/>
              </a:rPr>
              <a:t>roles for their grandchildren</a:t>
            </a:r>
            <a:r>
              <a:rPr lang="en-GB" sz="2400" b="0" i="0" dirty="0">
                <a:solidFill>
                  <a:schemeClr val="bg1"/>
                </a:solidFill>
                <a:effectLst/>
                <a:latin typeface="Arial" panose="020B0604020202020204" pitchFamily="34" charset="0"/>
                <a:cs typeface="Arial" panose="020B0604020202020204" pitchFamily="34" charset="0"/>
              </a:rPr>
              <a:t>. </a:t>
            </a:r>
          </a:p>
          <a:p>
            <a:r>
              <a:rPr lang="en-GB" sz="2400" b="1" dirty="0">
                <a:solidFill>
                  <a:schemeClr val="bg1"/>
                </a:solidFill>
                <a:latin typeface="Arial" panose="020B0604020202020204" pitchFamily="34" charset="0"/>
                <a:cs typeface="Arial" panose="020B0604020202020204" pitchFamily="34" charset="0"/>
              </a:rPr>
              <a:t>E</a:t>
            </a:r>
            <a:r>
              <a:rPr lang="en-GB" sz="2400" b="1" i="0" dirty="0">
                <a:solidFill>
                  <a:schemeClr val="bg1"/>
                </a:solidFill>
                <a:effectLst/>
                <a:latin typeface="Arial" panose="020B0604020202020204" pitchFamily="34" charset="0"/>
                <a:cs typeface="Arial" panose="020B0604020202020204" pitchFamily="34" charset="0"/>
              </a:rPr>
              <a:t>xperience</a:t>
            </a:r>
            <a:r>
              <a:rPr lang="en-GB" sz="2400" b="0" i="0" dirty="0">
                <a:solidFill>
                  <a:schemeClr val="bg1"/>
                </a:solidFill>
                <a:effectLst/>
                <a:latin typeface="Arial" panose="020B0604020202020204" pitchFamily="34" charset="0"/>
                <a:cs typeface="Arial" panose="020B0604020202020204" pitchFamily="34" charset="0"/>
              </a:rPr>
              <a:t> and </a:t>
            </a:r>
            <a:r>
              <a:rPr lang="en-GB" sz="2400" b="1" i="0" dirty="0">
                <a:solidFill>
                  <a:schemeClr val="bg1"/>
                </a:solidFill>
                <a:effectLst/>
                <a:latin typeface="Arial" panose="020B0604020202020204" pitchFamily="34" charset="0"/>
                <a:cs typeface="Arial" panose="020B0604020202020204" pitchFamily="34" charset="0"/>
              </a:rPr>
              <a:t>knowledge</a:t>
            </a:r>
            <a:r>
              <a:rPr lang="en-GB" sz="2400" b="0" i="0" dirty="0">
                <a:solidFill>
                  <a:schemeClr val="bg1"/>
                </a:solidFill>
                <a:effectLst/>
                <a:latin typeface="Arial" panose="020B0604020202020204" pitchFamily="34" charset="0"/>
                <a:cs typeface="Arial" panose="020B0604020202020204" pitchFamily="34" charset="0"/>
              </a:rPr>
              <a:t>.</a:t>
            </a:r>
          </a:p>
          <a:p>
            <a:pPr marL="0" indent="0">
              <a:buNone/>
            </a:pPr>
            <a:r>
              <a:rPr lang="en-GB" sz="2400" dirty="0">
                <a:solidFill>
                  <a:schemeClr val="bg1"/>
                </a:solidFill>
                <a:latin typeface="Arial" panose="020B0604020202020204" pitchFamily="34" charset="0"/>
                <a:cs typeface="Arial" panose="020B0604020202020204" pitchFamily="34" charset="0"/>
              </a:rPr>
              <a:t>(Chris, 2017)</a:t>
            </a:r>
          </a:p>
          <a:p>
            <a:r>
              <a:rPr lang="en-GB" sz="2400" b="1" i="0" dirty="0">
                <a:solidFill>
                  <a:schemeClr val="bg1"/>
                </a:solidFill>
                <a:effectLst/>
                <a:latin typeface="Arial" panose="020B0604020202020204" pitchFamily="34" charset="0"/>
                <a:cs typeface="Arial" panose="020B0604020202020204" pitchFamily="34" charset="0"/>
              </a:rPr>
              <a:t>Independence: </a:t>
            </a:r>
            <a:r>
              <a:rPr lang="en-GB" sz="2400" b="0" i="0" dirty="0">
                <a:solidFill>
                  <a:schemeClr val="bg1"/>
                </a:solidFill>
                <a:effectLst/>
                <a:latin typeface="Arial" panose="020B0604020202020204" pitchFamily="34" charset="0"/>
              </a:rPr>
              <a:t>gives seniors a sense of purpose, and are able to take care of themselves. (Vintage, 2021)</a:t>
            </a:r>
            <a:endParaRPr lang="en-GB" sz="2400" b="1" i="0" dirty="0">
              <a:solidFill>
                <a:schemeClr val="bg1"/>
              </a:solidFill>
              <a:effectLst/>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12" name="Rectangle 10">
            <a:extLst>
              <a:ext uri="{FF2B5EF4-FFF2-40B4-BE49-F238E27FC236}">
                <a16:creationId xmlns:a16="http://schemas.microsoft.com/office/drawing/2014/main" id="{61951AA0-DD9C-4514-A46F-ABF18C50E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Slide Number Placeholder 3">
            <a:extLst>
              <a:ext uri="{FF2B5EF4-FFF2-40B4-BE49-F238E27FC236}">
                <a16:creationId xmlns:a16="http://schemas.microsoft.com/office/drawing/2014/main" id="{20BCF46B-1F54-AB63-02AE-D282BBBFF3FC}"/>
              </a:ext>
            </a:extLst>
          </p:cNvPr>
          <p:cNvSpPr>
            <a:spLocks noGrp="1"/>
          </p:cNvSpPr>
          <p:nvPr>
            <p:ph type="sldNum" sz="quarter" idx="12"/>
          </p:nvPr>
        </p:nvSpPr>
        <p:spPr>
          <a:xfrm>
            <a:off x="10658927" y="6422854"/>
            <a:ext cx="946264" cy="365125"/>
          </a:xfrm>
        </p:spPr>
        <p:txBody>
          <a:bodyPr>
            <a:normAutofit/>
          </a:bodyPr>
          <a:lstStyle/>
          <a:p>
            <a:pPr>
              <a:spcAft>
                <a:spcPts val="600"/>
              </a:spcAft>
            </a:pPr>
            <a:fld id="{8BE3CA96-8A38-4E20-89FD-923E8100E3F0}" type="slidenum">
              <a:rPr lang="it-IT">
                <a:solidFill>
                  <a:schemeClr val="bg2"/>
                </a:solidFill>
              </a:rPr>
              <a:pPr>
                <a:spcAft>
                  <a:spcPts val="600"/>
                </a:spcAft>
              </a:pPr>
              <a:t>8</a:t>
            </a:fld>
            <a:endParaRPr lang="it-IT">
              <a:solidFill>
                <a:schemeClr val="bg2"/>
              </a:solidFill>
            </a:endParaRPr>
          </a:p>
        </p:txBody>
      </p:sp>
    </p:spTree>
    <p:extLst>
      <p:ext uri="{BB962C8B-B14F-4D97-AF65-F5344CB8AC3E}">
        <p14:creationId xmlns:p14="http://schemas.microsoft.com/office/powerpoint/2010/main" val="2751114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1312D-E217-3635-08B1-0A5DD72F65DD}"/>
              </a:ext>
            </a:extLst>
          </p:cNvPr>
          <p:cNvSpPr>
            <a:spLocks noGrp="1"/>
          </p:cNvSpPr>
          <p:nvPr>
            <p:ph type="title"/>
          </p:nvPr>
        </p:nvSpPr>
        <p:spPr>
          <a:xfrm>
            <a:off x="1422400" y="324816"/>
            <a:ext cx="9093199" cy="1508760"/>
          </a:xfrm>
        </p:spPr>
        <p:txBody>
          <a:bodyPr/>
          <a:lstStyle/>
          <a:p>
            <a:r>
              <a:rPr lang="en-GB" dirty="0"/>
              <a:t>Our view on older people and NHS </a:t>
            </a:r>
          </a:p>
        </p:txBody>
      </p:sp>
      <p:sp>
        <p:nvSpPr>
          <p:cNvPr id="3" name="Content Placeholder 2">
            <a:extLst>
              <a:ext uri="{FF2B5EF4-FFF2-40B4-BE49-F238E27FC236}">
                <a16:creationId xmlns:a16="http://schemas.microsoft.com/office/drawing/2014/main" id="{A3661E12-E921-85D8-AD2B-C89000CB2818}"/>
              </a:ext>
            </a:extLst>
          </p:cNvPr>
          <p:cNvSpPr>
            <a:spLocks noGrp="1"/>
          </p:cNvSpPr>
          <p:nvPr>
            <p:ph idx="1"/>
          </p:nvPr>
        </p:nvSpPr>
        <p:spPr>
          <a:xfrm>
            <a:off x="1202919" y="3404235"/>
            <a:ext cx="9784080" cy="1764585"/>
          </a:xfrm>
        </p:spPr>
        <p:txBody>
          <a:bodyPr>
            <a:normAutofit/>
          </a:bodyPr>
          <a:lstStyle/>
          <a:p>
            <a:r>
              <a:rPr lang="en-GB" sz="2000" dirty="0">
                <a:latin typeface="Arial" panose="020B0604020202020204" pitchFamily="34" charset="0"/>
                <a:cs typeface="Arial" panose="020B0604020202020204" pitchFamily="34" charset="0"/>
              </a:rPr>
              <a:t>Older people are living much longer which means there are more older people claiming pensions. The NHS complains that older people cost more money for transportation to hospital appointments and medical treatments but now older people are living longer, stronger, more active, and more independent meaning they are now costing the NHS less money.</a:t>
            </a:r>
          </a:p>
        </p:txBody>
      </p:sp>
      <p:sp>
        <p:nvSpPr>
          <p:cNvPr id="4" name="Slide Number Placeholder 3">
            <a:extLst>
              <a:ext uri="{FF2B5EF4-FFF2-40B4-BE49-F238E27FC236}">
                <a16:creationId xmlns:a16="http://schemas.microsoft.com/office/drawing/2014/main" id="{12ED8F27-E433-1D1B-F54A-52FB081D0FB4}"/>
              </a:ext>
            </a:extLst>
          </p:cNvPr>
          <p:cNvSpPr>
            <a:spLocks noGrp="1"/>
          </p:cNvSpPr>
          <p:nvPr>
            <p:ph type="sldNum" sz="quarter" idx="12"/>
          </p:nvPr>
        </p:nvSpPr>
        <p:spPr/>
        <p:txBody>
          <a:bodyPr/>
          <a:lstStyle/>
          <a:p>
            <a:fld id="{8BE3CA96-8A38-4E20-89FD-923E8100E3F0}" type="slidenum">
              <a:rPr lang="it-IT" smtClean="0"/>
              <a:t>9</a:t>
            </a:fld>
            <a:endParaRPr lang="it-IT"/>
          </a:p>
        </p:txBody>
      </p:sp>
    </p:spTree>
    <p:extLst>
      <p:ext uri="{BB962C8B-B14F-4D97-AF65-F5344CB8AC3E}">
        <p14:creationId xmlns:p14="http://schemas.microsoft.com/office/powerpoint/2010/main" val="86953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B93B81-5ED7-4387-828F-605FD3B1B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A36F0FCA-E752-BD00-7423-221907351DA1}"/>
              </a:ext>
            </a:extLst>
          </p:cNvPr>
          <p:cNvSpPr>
            <a:spLocks noGrp="1"/>
          </p:cNvSpPr>
          <p:nvPr>
            <p:ph type="title"/>
          </p:nvPr>
        </p:nvSpPr>
        <p:spPr>
          <a:xfrm>
            <a:off x="4751088" y="386925"/>
            <a:ext cx="2335512" cy="1149468"/>
          </a:xfrm>
        </p:spPr>
        <p:txBody>
          <a:bodyPr anchor="ctr">
            <a:normAutofit/>
          </a:bodyPr>
          <a:lstStyle/>
          <a:p>
            <a:r>
              <a:rPr lang="it-IT" sz="2400" b="1" dirty="0">
                <a:solidFill>
                  <a:schemeClr val="bg1"/>
                </a:solidFill>
                <a:latin typeface="Arial" panose="020B0604020202020204" pitchFamily="34" charset="0"/>
                <a:cs typeface="Arial" panose="020B0604020202020204" pitchFamily="34" charset="0"/>
              </a:rPr>
              <a:t>Conclusion</a:t>
            </a:r>
          </a:p>
        </p:txBody>
      </p:sp>
      <p:sp>
        <p:nvSpPr>
          <p:cNvPr id="4" name="Segnaposto contenuto 3">
            <a:extLst>
              <a:ext uri="{FF2B5EF4-FFF2-40B4-BE49-F238E27FC236}">
                <a16:creationId xmlns:a16="http://schemas.microsoft.com/office/drawing/2014/main" id="{8BEBB113-0170-AD61-D81D-DC86A56EDF17}"/>
              </a:ext>
            </a:extLst>
          </p:cNvPr>
          <p:cNvSpPr>
            <a:spLocks noGrp="1"/>
          </p:cNvSpPr>
          <p:nvPr>
            <p:ph idx="1"/>
          </p:nvPr>
        </p:nvSpPr>
        <p:spPr>
          <a:xfrm>
            <a:off x="1855488" y="1536393"/>
            <a:ext cx="8118691" cy="4206240"/>
          </a:xfrm>
        </p:spPr>
        <p:txBody>
          <a:bodyPr anchor="t">
            <a:normAutofit/>
          </a:bodyPr>
          <a:lstStyle/>
          <a:p>
            <a:r>
              <a:rPr lang="it-IT" sz="2000" dirty="0">
                <a:solidFill>
                  <a:schemeClr val="bg1"/>
                </a:solidFill>
                <a:latin typeface="Arial" panose="020B0604020202020204" pitchFamily="34" charset="0"/>
                <a:cs typeface="Arial" panose="020B0604020202020204" pitchFamily="34" charset="0"/>
              </a:rPr>
              <a:t>Older people are living with an increased number of long-term conditions also known as LTCs making healthcare costs rise</a:t>
            </a:r>
          </a:p>
          <a:p>
            <a:r>
              <a:rPr lang="it-IT" sz="2000" dirty="0">
                <a:solidFill>
                  <a:schemeClr val="bg1"/>
                </a:solidFill>
                <a:latin typeface="Arial" panose="020B0604020202020204" pitchFamily="34" charset="0"/>
                <a:cs typeface="Arial" panose="020B0604020202020204" pitchFamily="34" charset="0"/>
              </a:rPr>
              <a:t>However on average the need for social care support has decreased as people are aging in a healthier way</a:t>
            </a:r>
          </a:p>
          <a:p>
            <a:r>
              <a:rPr lang="it-IT" sz="2000" dirty="0">
                <a:solidFill>
                  <a:schemeClr val="bg1"/>
                </a:solidFill>
                <a:latin typeface="Arial" panose="020B0604020202020204" pitchFamily="34" charset="0"/>
                <a:cs typeface="Arial" panose="020B0604020202020204" pitchFamily="34" charset="0"/>
              </a:rPr>
              <a:t>Blaming aging people for increasing healthcare expenses might be a scapegoat solution</a:t>
            </a:r>
          </a:p>
          <a:p>
            <a:endParaRPr lang="it-IT" sz="2400" dirty="0"/>
          </a:p>
        </p:txBody>
      </p:sp>
      <p:sp>
        <p:nvSpPr>
          <p:cNvPr id="11" name="Rectangle 10">
            <a:extLst>
              <a:ext uri="{FF2B5EF4-FFF2-40B4-BE49-F238E27FC236}">
                <a16:creationId xmlns:a16="http://schemas.microsoft.com/office/drawing/2014/main" id="{61951AA0-DD9C-4514-A46F-ABF18C50E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egnaposto numero diapositiva 2">
            <a:extLst>
              <a:ext uri="{FF2B5EF4-FFF2-40B4-BE49-F238E27FC236}">
                <a16:creationId xmlns:a16="http://schemas.microsoft.com/office/drawing/2014/main" id="{3427171E-E4D2-DDB8-0019-DA581E73693D}"/>
              </a:ext>
            </a:extLst>
          </p:cNvPr>
          <p:cNvSpPr>
            <a:spLocks noGrp="1"/>
          </p:cNvSpPr>
          <p:nvPr>
            <p:ph type="sldNum" sz="quarter" idx="12"/>
          </p:nvPr>
        </p:nvSpPr>
        <p:spPr>
          <a:xfrm>
            <a:off x="10658927" y="6422854"/>
            <a:ext cx="946264" cy="365125"/>
          </a:xfrm>
        </p:spPr>
        <p:txBody>
          <a:bodyPr>
            <a:normAutofit/>
          </a:bodyPr>
          <a:lstStyle/>
          <a:p>
            <a:pPr>
              <a:spcAft>
                <a:spcPts val="600"/>
              </a:spcAft>
            </a:pPr>
            <a:fld id="{8BE3CA96-8A38-4E20-89FD-923E8100E3F0}" type="slidenum">
              <a:rPr lang="it-IT">
                <a:solidFill>
                  <a:schemeClr val="bg2"/>
                </a:solidFill>
              </a:rPr>
              <a:pPr>
                <a:spcAft>
                  <a:spcPts val="600"/>
                </a:spcAft>
              </a:pPr>
              <a:t>10</a:t>
            </a:fld>
            <a:endParaRPr lang="it-IT">
              <a:solidFill>
                <a:schemeClr val="bg2"/>
              </a:solidFill>
            </a:endParaRPr>
          </a:p>
        </p:txBody>
      </p:sp>
    </p:spTree>
    <p:extLst>
      <p:ext uri="{BB962C8B-B14F-4D97-AF65-F5344CB8AC3E}">
        <p14:creationId xmlns:p14="http://schemas.microsoft.com/office/powerpoint/2010/main" val="4293124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4">
            <a:extLst>
              <a:ext uri="{FF2B5EF4-FFF2-40B4-BE49-F238E27FC236}">
                <a16:creationId xmlns:a16="http://schemas.microsoft.com/office/drawing/2014/main" id="{4025239F-A6FB-43A8-BD4A-3FB7C0B48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olo 1">
            <a:extLst>
              <a:ext uri="{FF2B5EF4-FFF2-40B4-BE49-F238E27FC236}">
                <a16:creationId xmlns:a16="http://schemas.microsoft.com/office/drawing/2014/main" id="{E027B881-83A4-C418-0C40-740BD1EB9685}"/>
              </a:ext>
            </a:extLst>
          </p:cNvPr>
          <p:cNvSpPr>
            <a:spLocks noGrp="1"/>
          </p:cNvSpPr>
          <p:nvPr>
            <p:ph type="title"/>
          </p:nvPr>
        </p:nvSpPr>
        <p:spPr>
          <a:xfrm>
            <a:off x="4827862" y="244688"/>
            <a:ext cx="3510595" cy="1508760"/>
          </a:xfrm>
        </p:spPr>
        <p:txBody>
          <a:bodyPr vert="horz" lIns="91440" tIns="45720" rIns="91440" bIns="45720" rtlCol="0" anchor="ctr">
            <a:normAutofit/>
          </a:bodyPr>
          <a:lstStyle/>
          <a:p>
            <a:r>
              <a:rPr lang="en-US" sz="2400" b="1" dirty="0">
                <a:solidFill>
                  <a:schemeClr val="bg1"/>
                </a:solidFill>
                <a:latin typeface="Arial" panose="020B0604020202020204" pitchFamily="34" charset="0"/>
                <a:cs typeface="Arial" panose="020B0604020202020204" pitchFamily="34" charset="0"/>
              </a:rPr>
              <a:t>Rebuttal</a:t>
            </a:r>
          </a:p>
        </p:txBody>
      </p:sp>
      <p:sp>
        <p:nvSpPr>
          <p:cNvPr id="10" name="TextBox 9">
            <a:extLst>
              <a:ext uri="{FF2B5EF4-FFF2-40B4-BE49-F238E27FC236}">
                <a16:creationId xmlns:a16="http://schemas.microsoft.com/office/drawing/2014/main" id="{7C01891F-DF33-96AA-E274-E7A1E04FE126}"/>
              </a:ext>
            </a:extLst>
          </p:cNvPr>
          <p:cNvSpPr txBox="1"/>
          <p:nvPr/>
        </p:nvSpPr>
        <p:spPr>
          <a:xfrm>
            <a:off x="2166257" y="2685190"/>
            <a:ext cx="7884885" cy="4172810"/>
          </a:xfrm>
          <a:prstGeom prst="rect">
            <a:avLst/>
          </a:prstGeom>
        </p:spPr>
        <p:txBody>
          <a:bodyPr vert="horz" lIns="91440" tIns="45720" rIns="91440" bIns="45720" rtlCol="0">
            <a:normAutofit/>
          </a:bodyPr>
          <a:lstStyle/>
          <a:p>
            <a:pPr indent="-182880" defTabSz="914400">
              <a:lnSpc>
                <a:spcPct val="90000"/>
              </a:lnSpc>
              <a:spcAft>
                <a:spcPts val="600"/>
              </a:spcAft>
              <a:buClr>
                <a:schemeClr val="tx1"/>
              </a:buClr>
              <a:buFont typeface="Wingdings" pitchFamily="2" charset="2"/>
              <a:buChar char=""/>
            </a:pPr>
            <a:r>
              <a:rPr lang="en-US" sz="2000" dirty="0">
                <a:solidFill>
                  <a:schemeClr val="bg1"/>
                </a:solidFill>
                <a:latin typeface="Arial" panose="020B0604020202020204" pitchFamily="34" charset="0"/>
                <a:cs typeface="Arial" panose="020B0604020202020204" pitchFamily="34" charset="0"/>
              </a:rPr>
              <a:t>Based on the above-mentioned points, We believe that we have been able to convince you beyond all reasonable doubt that the older population does not in any way pose a challenge to the healthcare system.</a:t>
            </a:r>
          </a:p>
          <a:p>
            <a:pPr indent="-182880" defTabSz="914400">
              <a:lnSpc>
                <a:spcPct val="90000"/>
              </a:lnSpc>
              <a:spcAft>
                <a:spcPts val="600"/>
              </a:spcAft>
              <a:buClr>
                <a:schemeClr val="tx1"/>
              </a:buClr>
              <a:buFont typeface="Wingdings" pitchFamily="2" charset="2"/>
              <a:buChar char=""/>
            </a:pPr>
            <a:endParaRPr lang="en-US" sz="2000" dirty="0">
              <a:solidFill>
                <a:schemeClr val="bg1"/>
              </a:solidFill>
              <a:latin typeface="Arial" panose="020B0604020202020204" pitchFamily="34" charset="0"/>
              <a:cs typeface="Arial" panose="020B0604020202020204" pitchFamily="34" charset="0"/>
            </a:endParaRPr>
          </a:p>
          <a:p>
            <a:pPr indent="-182880" defTabSz="914400">
              <a:lnSpc>
                <a:spcPct val="90000"/>
              </a:lnSpc>
              <a:spcAft>
                <a:spcPts val="600"/>
              </a:spcAft>
              <a:buClr>
                <a:schemeClr val="tx1"/>
              </a:buClr>
              <a:buFont typeface="Wingdings" pitchFamily="2" charset="2"/>
              <a:buChar char=""/>
            </a:pPr>
            <a:r>
              <a:rPr lang="en-US" sz="2000" dirty="0">
                <a:solidFill>
                  <a:schemeClr val="bg1"/>
                </a:solidFill>
                <a:latin typeface="Arial" panose="020B0604020202020204" pitchFamily="34" charset="0"/>
                <a:cs typeface="Arial" panose="020B0604020202020204" pitchFamily="34" charset="0"/>
              </a:rPr>
              <a:t>WE ARE NOT CHANGING OUR MINDS.</a:t>
            </a:r>
          </a:p>
        </p:txBody>
      </p:sp>
      <p:sp>
        <p:nvSpPr>
          <p:cNvPr id="3" name="Segnaposto numero diapositiva 2">
            <a:extLst>
              <a:ext uri="{FF2B5EF4-FFF2-40B4-BE49-F238E27FC236}">
                <a16:creationId xmlns:a16="http://schemas.microsoft.com/office/drawing/2014/main" id="{538E9A1A-5CEC-C8F7-04D6-1CF75F0F3BCB}"/>
              </a:ext>
            </a:extLst>
          </p:cNvPr>
          <p:cNvSpPr>
            <a:spLocks noGrp="1"/>
          </p:cNvSpPr>
          <p:nvPr>
            <p:ph type="sldNum" sz="quarter" idx="12"/>
          </p:nvPr>
        </p:nvSpPr>
        <p:spPr>
          <a:xfrm>
            <a:off x="10658927" y="6422854"/>
            <a:ext cx="946264" cy="365125"/>
          </a:xfrm>
        </p:spPr>
        <p:txBody>
          <a:bodyPr vert="horz" lIns="45720" tIns="45720" rIns="91440" bIns="45720" rtlCol="0" anchor="ctr">
            <a:normAutofit/>
          </a:bodyPr>
          <a:lstStyle/>
          <a:p>
            <a:pPr defTabSz="914400">
              <a:spcAft>
                <a:spcPts val="600"/>
              </a:spcAft>
            </a:pPr>
            <a:fld id="{8BE3CA96-8A38-4E20-89FD-923E8100E3F0}" type="slidenum">
              <a:rPr lang="en-US"/>
              <a:pPr defTabSz="914400">
                <a:spcAft>
                  <a:spcPts val="600"/>
                </a:spcAft>
              </a:pPr>
              <a:t>11</a:t>
            </a:fld>
            <a:endParaRPr lang="en-US"/>
          </a:p>
        </p:txBody>
      </p:sp>
      <p:sp>
        <p:nvSpPr>
          <p:cNvPr id="7" name="TextBox 6">
            <a:extLst>
              <a:ext uri="{FF2B5EF4-FFF2-40B4-BE49-F238E27FC236}">
                <a16:creationId xmlns:a16="http://schemas.microsoft.com/office/drawing/2014/main" id="{9660CE68-83EE-8B4E-241F-FC90269CFFE0}"/>
              </a:ext>
            </a:extLst>
          </p:cNvPr>
          <p:cNvSpPr txBox="1"/>
          <p:nvPr/>
        </p:nvSpPr>
        <p:spPr>
          <a:xfrm>
            <a:off x="2997200" y="2949694"/>
            <a:ext cx="61976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3551071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DE664-82F3-1007-8805-41573ACA25CD}"/>
              </a:ext>
            </a:extLst>
          </p:cNvPr>
          <p:cNvSpPr>
            <a:spLocks noGrp="1"/>
          </p:cNvSpPr>
          <p:nvPr>
            <p:ph type="title"/>
          </p:nvPr>
        </p:nvSpPr>
        <p:spPr>
          <a:xfrm>
            <a:off x="838200" y="222885"/>
            <a:ext cx="10515600" cy="1325563"/>
          </a:xfrm>
        </p:spPr>
        <p:txBody>
          <a:bodyPr>
            <a:normAutofit/>
          </a:bodyPr>
          <a:lstStyle/>
          <a:p>
            <a:pPr algn="ctr"/>
            <a:r>
              <a:rPr lang="en-GB" sz="2400" b="1" dirty="0">
                <a:solidFill>
                  <a:schemeClr val="bg1"/>
                </a:solidFill>
                <a:latin typeface="Arial" panose="020B0604020202020204" pitchFamily="34" charset="0"/>
                <a:cs typeface="Arial" panose="020B0604020202020204" pitchFamily="34" charset="0"/>
              </a:rPr>
              <a:t>References</a:t>
            </a:r>
          </a:p>
        </p:txBody>
      </p:sp>
      <p:sp>
        <p:nvSpPr>
          <p:cNvPr id="7" name="Content Placeholder 6">
            <a:extLst>
              <a:ext uri="{FF2B5EF4-FFF2-40B4-BE49-F238E27FC236}">
                <a16:creationId xmlns:a16="http://schemas.microsoft.com/office/drawing/2014/main" id="{D63B202C-CEF1-1C09-ED61-DF0AB35C81B0}"/>
              </a:ext>
            </a:extLst>
          </p:cNvPr>
          <p:cNvSpPr>
            <a:spLocks noGrp="1"/>
          </p:cNvSpPr>
          <p:nvPr>
            <p:ph idx="1"/>
          </p:nvPr>
        </p:nvSpPr>
        <p:spPr>
          <a:xfrm>
            <a:off x="586809" y="1548448"/>
            <a:ext cx="10515600" cy="5424170"/>
          </a:xfrm>
        </p:spPr>
        <p:txBody>
          <a:bodyPr>
            <a:normAutofit fontScale="92500" lnSpcReduction="20000"/>
          </a:bodyPr>
          <a:lstStyle/>
          <a:p>
            <a:endParaRPr lang="en-GB" sz="1400" dirty="0"/>
          </a:p>
          <a:p>
            <a:r>
              <a:rPr lang="en-GB" sz="20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Bing (2023) Available at: https://www.bing.com/images/</a:t>
            </a:r>
            <a:r>
              <a:rPr lang="en-GB" sz="2000" dirty="0">
                <a:solidFill>
                  <a:schemeClr val="bg1"/>
                </a:solidFill>
                <a:latin typeface="Arial" panose="020B0604020202020204" pitchFamily="34" charset="0"/>
                <a:cs typeface="Arial" panose="020B0604020202020204" pitchFamily="34" charset="0"/>
              </a:rPr>
              <a:t> (Accessed 7 March 2023)</a:t>
            </a:r>
          </a:p>
          <a:p>
            <a:r>
              <a:rPr lang="en-GB" sz="2000" dirty="0" err="1">
                <a:solidFill>
                  <a:schemeClr val="bg1"/>
                </a:solidFill>
                <a:latin typeface="Arial" panose="020B0604020202020204" pitchFamily="34" charset="0"/>
                <a:cs typeface="Arial" panose="020B0604020202020204" pitchFamily="34" charset="0"/>
              </a:rPr>
              <a:t>Choa</a:t>
            </a:r>
            <a:r>
              <a:rPr lang="en-GB" sz="2000" dirty="0">
                <a:solidFill>
                  <a:schemeClr val="bg1"/>
                </a:solidFill>
                <a:latin typeface="Arial" panose="020B0604020202020204" pitchFamily="34" charset="0"/>
                <a:cs typeface="Arial" panose="020B0604020202020204" pitchFamily="34" charset="0"/>
              </a:rPr>
              <a:t> C, (2017) </a:t>
            </a:r>
            <a:r>
              <a:rPr lang="en-GB" sz="2000" i="1" dirty="0">
                <a:solidFill>
                  <a:schemeClr val="bg1"/>
                </a:solidFill>
                <a:latin typeface="Arial" panose="020B0604020202020204" pitchFamily="34" charset="0"/>
                <a:cs typeface="Arial" panose="020B0604020202020204" pitchFamily="34" charset="0"/>
              </a:rPr>
              <a:t>Challenges and opportunities of an older population</a:t>
            </a:r>
            <a:r>
              <a:rPr lang="en-GB" sz="2000" dirty="0">
                <a:solidFill>
                  <a:schemeClr val="bg1"/>
                </a:solidFill>
                <a:latin typeface="Arial" panose="020B0604020202020204" pitchFamily="34" charset="0"/>
                <a:cs typeface="Arial" panose="020B0604020202020204" pitchFamily="34" charset="0"/>
              </a:rPr>
              <a:t>. Available at: </a:t>
            </a:r>
            <a:r>
              <a:rPr lang="en-GB" sz="2000"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https://aecom.com/blog/challenges-opportunities-older-population/</a:t>
            </a:r>
            <a:r>
              <a:rPr lang="en-GB" sz="2000" dirty="0">
                <a:solidFill>
                  <a:schemeClr val="bg1"/>
                </a:solidFill>
                <a:latin typeface="Arial" panose="020B0604020202020204" pitchFamily="34" charset="0"/>
                <a:cs typeface="Arial" panose="020B0604020202020204" pitchFamily="34" charset="0"/>
              </a:rPr>
              <a:t> (Accessed 4 March 2023)</a:t>
            </a:r>
          </a:p>
          <a:p>
            <a:r>
              <a:rPr lang="en-GB" sz="2000" dirty="0">
                <a:solidFill>
                  <a:schemeClr val="bg1"/>
                </a:solidFill>
                <a:latin typeface="Arial" panose="020B0604020202020204" pitchFamily="34" charset="0"/>
                <a:cs typeface="Arial" panose="020B0604020202020204" pitchFamily="34" charset="0"/>
              </a:rPr>
              <a:t>Haughton A. (2015) </a:t>
            </a:r>
            <a:r>
              <a:rPr lang="en-GB" sz="2000" i="1" dirty="0">
                <a:solidFill>
                  <a:schemeClr val="bg1"/>
                </a:solidFill>
                <a:latin typeface="Arial" panose="020B0604020202020204" pitchFamily="34" charset="0"/>
                <a:cs typeface="Arial" panose="020B0604020202020204" pitchFamily="34" charset="0"/>
              </a:rPr>
              <a:t>Pros and cons of an aging population</a:t>
            </a:r>
            <a:r>
              <a:rPr lang="en-GB" sz="2000" dirty="0">
                <a:solidFill>
                  <a:schemeClr val="bg1"/>
                </a:solidFill>
                <a:latin typeface="Arial" panose="020B0604020202020204" pitchFamily="34" charset="0"/>
                <a:cs typeface="Arial" panose="020B0604020202020204" pitchFamily="34" charset="0"/>
              </a:rPr>
              <a:t>. The Gleaner. Available at: </a:t>
            </a:r>
            <a:r>
              <a:rPr lang="en-GB" sz="2000"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https://jamaica-gleaner.com/article/news/20150624/pros-and-cons-ageing-population</a:t>
            </a:r>
            <a:r>
              <a:rPr lang="en-GB" sz="2000" dirty="0">
                <a:solidFill>
                  <a:schemeClr val="bg1"/>
                </a:solidFill>
                <a:latin typeface="Arial" panose="020B0604020202020204" pitchFamily="34" charset="0"/>
                <a:cs typeface="Arial" panose="020B0604020202020204" pitchFamily="34" charset="0"/>
              </a:rPr>
              <a:t> (Accessed 4 March 2023).</a:t>
            </a:r>
          </a:p>
          <a:p>
            <a:r>
              <a:rPr lang="en-GB" sz="2000" dirty="0">
                <a:solidFill>
                  <a:schemeClr val="bg1"/>
                </a:solidFill>
                <a:latin typeface="Arial" panose="020B0604020202020204" pitchFamily="34" charset="0"/>
                <a:cs typeface="Arial" panose="020B0604020202020204" pitchFamily="34" charset="0"/>
              </a:rPr>
              <a:t>Local Government Association (2015) ‘Health and Wellbeing’ [online] </a:t>
            </a:r>
            <a:r>
              <a:rPr lang="en-GB" sz="2000" dirty="0">
                <a:solidFill>
                  <a:schemeClr val="bg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www.local.govc.uk/sites/default/files/documents/aging-silver-lining-oppo-1cd.pdf</a:t>
            </a:r>
            <a:r>
              <a:rPr lang="en-GB" sz="2000" dirty="0">
                <a:solidFill>
                  <a:schemeClr val="bg1"/>
                </a:solidFill>
                <a:latin typeface="Arial" panose="020B0604020202020204" pitchFamily="34" charset="0"/>
                <a:cs typeface="Arial" panose="020B0604020202020204" pitchFamily="34" charset="0"/>
              </a:rPr>
              <a:t> (Accessed 6 </a:t>
            </a:r>
            <a:r>
              <a:rPr lang="en-GB" sz="2000" dirty="0" err="1">
                <a:solidFill>
                  <a:schemeClr val="bg1"/>
                </a:solidFill>
                <a:latin typeface="Arial" panose="020B0604020202020204" pitchFamily="34" charset="0"/>
                <a:cs typeface="Arial" panose="020B0604020202020204" pitchFamily="34" charset="0"/>
              </a:rPr>
              <a:t>Mrach</a:t>
            </a:r>
            <a:r>
              <a:rPr lang="en-GB" sz="2000" dirty="0">
                <a:solidFill>
                  <a:schemeClr val="bg1"/>
                </a:solidFill>
                <a:latin typeface="Arial" panose="020B0604020202020204" pitchFamily="34" charset="0"/>
                <a:cs typeface="Arial" panose="020B0604020202020204" pitchFamily="34" charset="0"/>
              </a:rPr>
              <a:t> 2023)</a:t>
            </a:r>
          </a:p>
          <a:p>
            <a:r>
              <a:rPr lang="en-GB" sz="2000" dirty="0">
                <a:solidFill>
                  <a:schemeClr val="bg1"/>
                </a:solidFill>
                <a:latin typeface="Arial" panose="020B0604020202020204" pitchFamily="34" charset="0"/>
                <a:cs typeface="Arial" panose="020B0604020202020204" pitchFamily="34" charset="0"/>
              </a:rPr>
              <a:t>University of Manchester. (2023) Definition of aging population. Available at: </a:t>
            </a:r>
            <a:r>
              <a:rPr lang="en-GB" sz="2000" dirty="0">
                <a:solidFill>
                  <a:schemeClr val="bg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https://sites.manchester.ac.uk/global-social-challenges/2019/05/28/is-it-all-black-and-white-radicalisation-and-terrorism-in-the-modern-day/</a:t>
            </a:r>
            <a:r>
              <a:rPr lang="en-GB" sz="2000" dirty="0">
                <a:solidFill>
                  <a:schemeClr val="bg1"/>
                </a:solidFill>
                <a:latin typeface="Arial" panose="020B0604020202020204" pitchFamily="34" charset="0"/>
                <a:cs typeface="Arial" panose="020B0604020202020204" pitchFamily="34" charset="0"/>
              </a:rPr>
              <a:t> (Accessed 7 March 2023).</a:t>
            </a:r>
          </a:p>
          <a:p>
            <a:r>
              <a:rPr lang="en-GB" sz="2000" dirty="0">
                <a:solidFill>
                  <a:schemeClr val="bg1"/>
                </a:solidFill>
                <a:latin typeface="Arial" panose="020B0604020202020204" pitchFamily="34" charset="0"/>
                <a:cs typeface="Arial" panose="020B0604020202020204" pitchFamily="34" charset="0"/>
              </a:rPr>
              <a:t>Raymond A, </a:t>
            </a:r>
            <a:r>
              <a:rPr lang="en-GB" sz="2000" dirty="0" err="1">
                <a:solidFill>
                  <a:schemeClr val="bg1"/>
                </a:solidFill>
                <a:latin typeface="Arial" panose="020B0604020202020204" pitchFamily="34" charset="0"/>
                <a:cs typeface="Arial" panose="020B0604020202020204" pitchFamily="34" charset="0"/>
              </a:rPr>
              <a:t>Bazeer</a:t>
            </a:r>
            <a:r>
              <a:rPr lang="en-GB" sz="2000" dirty="0">
                <a:solidFill>
                  <a:schemeClr val="bg1"/>
                </a:solidFill>
                <a:latin typeface="Arial" panose="020B0604020202020204" pitchFamily="34" charset="0"/>
                <a:cs typeface="Arial" panose="020B0604020202020204" pitchFamily="34" charset="0"/>
              </a:rPr>
              <a:t> N, Barclay C, </a:t>
            </a:r>
            <a:r>
              <a:rPr lang="en-GB" sz="2000" dirty="0" err="1">
                <a:solidFill>
                  <a:schemeClr val="bg1"/>
                </a:solidFill>
                <a:latin typeface="Arial" panose="020B0604020202020204" pitchFamily="34" charset="0"/>
                <a:cs typeface="Arial" panose="020B0604020202020204" pitchFamily="34" charset="0"/>
              </a:rPr>
              <a:t>Krelle</a:t>
            </a:r>
            <a:r>
              <a:rPr lang="en-GB" sz="2000" dirty="0">
                <a:solidFill>
                  <a:schemeClr val="bg1"/>
                </a:solidFill>
                <a:latin typeface="Arial" panose="020B0604020202020204" pitchFamily="34" charset="0"/>
                <a:cs typeface="Arial" panose="020B0604020202020204" pitchFamily="34" charset="0"/>
              </a:rPr>
              <a:t> H, </a:t>
            </a:r>
            <a:r>
              <a:rPr lang="en-GB" sz="2000" dirty="0" err="1">
                <a:solidFill>
                  <a:schemeClr val="bg1"/>
                </a:solidFill>
                <a:latin typeface="Arial" panose="020B0604020202020204" pitchFamily="34" charset="0"/>
                <a:cs typeface="Arial" panose="020B0604020202020204" pitchFamily="34" charset="0"/>
              </a:rPr>
              <a:t>Idriss</a:t>
            </a:r>
            <a:r>
              <a:rPr lang="en-GB" sz="2000" dirty="0">
                <a:solidFill>
                  <a:schemeClr val="bg1"/>
                </a:solidFill>
                <a:latin typeface="Arial" panose="020B0604020202020204" pitchFamily="34" charset="0"/>
                <a:cs typeface="Arial" panose="020B0604020202020204" pitchFamily="34" charset="0"/>
              </a:rPr>
              <a:t> O, </a:t>
            </a:r>
            <a:r>
              <a:rPr lang="en-GB" sz="2000" dirty="0" err="1">
                <a:solidFill>
                  <a:schemeClr val="bg1"/>
                </a:solidFill>
                <a:latin typeface="Arial" panose="020B0604020202020204" pitchFamily="34" charset="0"/>
                <a:cs typeface="Arial" panose="020B0604020202020204" pitchFamily="34" charset="0"/>
              </a:rPr>
              <a:t>Tallack</a:t>
            </a:r>
            <a:r>
              <a:rPr lang="en-GB" sz="2000" dirty="0">
                <a:solidFill>
                  <a:schemeClr val="bg1"/>
                </a:solidFill>
                <a:latin typeface="Arial" panose="020B0604020202020204" pitchFamily="34" charset="0"/>
                <a:cs typeface="Arial" panose="020B0604020202020204" pitchFamily="34" charset="0"/>
              </a:rPr>
              <a:t> C, Kelly E. Our ageing population: how ageing affects health and care need in England. The Health Foundation (2021)</a:t>
            </a:r>
          </a:p>
          <a:p>
            <a:r>
              <a:rPr lang="en-GB" sz="2000" dirty="0">
                <a:solidFill>
                  <a:schemeClr val="bg1"/>
                </a:solidFill>
                <a:latin typeface="Arial" panose="020B0604020202020204" pitchFamily="34" charset="0"/>
                <a:cs typeface="Arial" panose="020B0604020202020204" pitchFamily="34" charset="0"/>
              </a:rPr>
              <a:t>Vintage (2021) </a:t>
            </a:r>
            <a:r>
              <a:rPr lang="en-GB" sz="2000" i="1" dirty="0">
                <a:solidFill>
                  <a:schemeClr val="bg1"/>
                </a:solidFill>
                <a:latin typeface="Arial" panose="020B0604020202020204" pitchFamily="34" charset="0"/>
                <a:cs typeface="Arial" panose="020B0604020202020204" pitchFamily="34" charset="0"/>
              </a:rPr>
              <a:t>Reasons independence is important for seniors</a:t>
            </a:r>
            <a:r>
              <a:rPr lang="en-GB" sz="2000" dirty="0">
                <a:solidFill>
                  <a:schemeClr val="bg1"/>
                </a:solidFill>
                <a:latin typeface="Arial" panose="020B0604020202020204" pitchFamily="34" charset="0"/>
                <a:cs typeface="Arial" panose="020B0604020202020204" pitchFamily="34" charset="0"/>
              </a:rPr>
              <a:t>. Available at: </a:t>
            </a:r>
            <a:r>
              <a:rPr lang="en-GB" sz="2000" dirty="0">
                <a:solidFill>
                  <a:schemeClr val="bg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https://vantageaging.org/blog/independence-is-important-for-seniors</a:t>
            </a:r>
            <a:r>
              <a:rPr lang="en-GB" sz="2000" dirty="0">
                <a:solidFill>
                  <a:schemeClr val="bg1"/>
                </a:solidFill>
                <a:latin typeface="Arial" panose="020B0604020202020204" pitchFamily="34" charset="0"/>
                <a:cs typeface="Arial" panose="020B0604020202020204" pitchFamily="34" charset="0"/>
              </a:rPr>
              <a:t> (Accessed 3 March 2023).</a:t>
            </a:r>
          </a:p>
          <a:p>
            <a:endParaRPr lang="en-GB" sz="1400" dirty="0"/>
          </a:p>
          <a:p>
            <a:pPr marL="0" indent="0">
              <a:buNone/>
            </a:pPr>
            <a:endParaRPr lang="en-GB" sz="1400" dirty="0"/>
          </a:p>
        </p:txBody>
      </p:sp>
      <p:sp>
        <p:nvSpPr>
          <p:cNvPr id="4" name="Slide Number Placeholder 3">
            <a:extLst>
              <a:ext uri="{FF2B5EF4-FFF2-40B4-BE49-F238E27FC236}">
                <a16:creationId xmlns:a16="http://schemas.microsoft.com/office/drawing/2014/main" id="{0795B726-41E2-319A-E7A2-69C5862420DD}"/>
              </a:ext>
            </a:extLst>
          </p:cNvPr>
          <p:cNvSpPr>
            <a:spLocks noGrp="1"/>
          </p:cNvSpPr>
          <p:nvPr>
            <p:ph type="sldNum" sz="quarter" idx="12"/>
          </p:nvPr>
        </p:nvSpPr>
        <p:spPr/>
        <p:txBody>
          <a:bodyPr/>
          <a:lstStyle/>
          <a:p>
            <a:fld id="{8BE3CA96-8A38-4E20-89FD-923E8100E3F0}" type="slidenum">
              <a:rPr lang="it-IT" smtClean="0"/>
              <a:pPr/>
              <a:t>12</a:t>
            </a:fld>
            <a:endParaRPr lang="it-IT"/>
          </a:p>
        </p:txBody>
      </p:sp>
    </p:spTree>
    <p:extLst>
      <p:ext uri="{BB962C8B-B14F-4D97-AF65-F5344CB8AC3E}">
        <p14:creationId xmlns:p14="http://schemas.microsoft.com/office/powerpoint/2010/main" val="26719304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2983</TotalTime>
  <Words>1236</Words>
  <Application>Microsoft Office PowerPoint</Application>
  <PresentationFormat>Widescreen</PresentationFormat>
  <Paragraphs>97</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Corbel</vt:lpstr>
      <vt:lpstr>Times New Roman</vt:lpstr>
      <vt:lpstr>Univers LT Pro</vt:lpstr>
      <vt:lpstr>Wingdings</vt:lpstr>
      <vt:lpstr>Banded</vt:lpstr>
      <vt:lpstr>PowerPoint Presentation</vt:lpstr>
      <vt:lpstr>Our debate: The aging population does NOT pose any challenges to the health and social care system</vt:lpstr>
      <vt:lpstr>                  Open statement (Against)</vt:lpstr>
      <vt:lpstr>Definition</vt:lpstr>
      <vt:lpstr>SIGNPOSTING</vt:lpstr>
      <vt:lpstr>PowerPoint Presentation</vt:lpstr>
      <vt:lpstr>Our Arguments </vt:lpstr>
      <vt:lpstr>                       Argument</vt:lpstr>
      <vt:lpstr>Our view on older people and NHS </vt:lpstr>
      <vt:lpstr>Conclusion</vt:lpstr>
      <vt:lpstr>Rebuttal</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Population ageing is not imposing significant challenges on health and social care systems </dc:title>
  <dc:creator>Maurizio Nani</dc:creator>
  <cp:lastModifiedBy>olivette cole</cp:lastModifiedBy>
  <cp:revision>65</cp:revision>
  <dcterms:created xsi:type="dcterms:W3CDTF">2023-02-21T16:32:54Z</dcterms:created>
  <dcterms:modified xsi:type="dcterms:W3CDTF">2023-03-08T21:58:01Z</dcterms:modified>
</cp:coreProperties>
</file>