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304" r:id="rId3"/>
    <p:sldId id="305" r:id="rId4"/>
    <p:sldId id="323" r:id="rId5"/>
    <p:sldId id="306" r:id="rId6"/>
    <p:sldId id="307" r:id="rId7"/>
    <p:sldId id="308" r:id="rId8"/>
    <p:sldId id="309" r:id="rId9"/>
    <p:sldId id="310" r:id="rId10"/>
    <p:sldId id="313" r:id="rId11"/>
    <p:sldId id="311" r:id="rId12"/>
    <p:sldId id="317" r:id="rId13"/>
    <p:sldId id="325" r:id="rId14"/>
    <p:sldId id="315" r:id="rId15"/>
    <p:sldId id="318" r:id="rId16"/>
    <p:sldId id="319" r:id="rId17"/>
    <p:sldId id="326" r:id="rId18"/>
    <p:sldId id="320" r:id="rId19"/>
    <p:sldId id="314" r:id="rId20"/>
    <p:sldId id="321" r:id="rId21"/>
    <p:sldId id="324" r:id="rId22"/>
    <p:sldId id="322" r:id="rId23"/>
    <p:sldId id="274"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C3A5B"/>
    <a:srgbClr val="352DDB"/>
    <a:srgbClr val="29FA0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82558" autoAdjust="0"/>
  </p:normalViewPr>
  <p:slideViewPr>
    <p:cSldViewPr snapToGrid="0" snapToObjects="1">
      <p:cViewPr varScale="1">
        <p:scale>
          <a:sx n="94" d="100"/>
          <a:sy n="94" d="100"/>
        </p:scale>
        <p:origin x="208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2EE1CB-38AC-48E9-A2E1-29E2417E5F6E}" type="doc">
      <dgm:prSet loTypeId="urn:microsoft.com/office/officeart/2005/8/layout/venn2" loCatId="relationship" qsTypeId="urn:microsoft.com/office/officeart/2005/8/quickstyle/simple1" qsCatId="simple" csTypeId="urn:microsoft.com/office/officeart/2005/8/colors/colorful5" csCatId="colorful" phldr="1"/>
      <dgm:spPr/>
      <dgm:t>
        <a:bodyPr/>
        <a:lstStyle/>
        <a:p>
          <a:endParaRPr lang="en-US"/>
        </a:p>
      </dgm:t>
    </dgm:pt>
    <dgm:pt modelId="{463A806D-22AD-4EBB-98A1-715FF31D7EB0}">
      <dgm:prSet/>
      <dgm:spPr/>
      <dgm:t>
        <a:bodyPr/>
        <a:lstStyle/>
        <a:p>
          <a:pPr rtl="0"/>
          <a:r>
            <a:rPr lang="en-GB" b="1" dirty="0"/>
            <a:t>International</a:t>
          </a:r>
        </a:p>
      </dgm:t>
    </dgm:pt>
    <dgm:pt modelId="{16FFA412-3964-4F41-8AD8-87F48916E400}" type="parTrans" cxnId="{AC0E1DAD-F0F4-42A6-A5AA-26D26BDD3750}">
      <dgm:prSet/>
      <dgm:spPr/>
      <dgm:t>
        <a:bodyPr/>
        <a:lstStyle/>
        <a:p>
          <a:endParaRPr lang="en-US"/>
        </a:p>
      </dgm:t>
    </dgm:pt>
    <dgm:pt modelId="{823BC576-970C-4E4D-BA12-895A88A05651}" type="sibTrans" cxnId="{AC0E1DAD-F0F4-42A6-A5AA-26D26BDD3750}">
      <dgm:prSet/>
      <dgm:spPr/>
      <dgm:t>
        <a:bodyPr/>
        <a:lstStyle/>
        <a:p>
          <a:endParaRPr lang="en-US"/>
        </a:p>
      </dgm:t>
    </dgm:pt>
    <dgm:pt modelId="{2B98E5D8-75EA-4D5C-8B6C-1AE49D31C88A}">
      <dgm:prSet/>
      <dgm:spPr/>
      <dgm:t>
        <a:bodyPr/>
        <a:lstStyle/>
        <a:p>
          <a:pPr rtl="0"/>
          <a:r>
            <a:rPr lang="en-GB" b="1" dirty="0"/>
            <a:t>National</a:t>
          </a:r>
        </a:p>
      </dgm:t>
    </dgm:pt>
    <dgm:pt modelId="{62378CB3-DC2A-4944-A30B-1BF09932896C}" type="parTrans" cxnId="{90DC2C4E-CDAB-4E70-9A27-1A237E2D3E8B}">
      <dgm:prSet/>
      <dgm:spPr/>
      <dgm:t>
        <a:bodyPr/>
        <a:lstStyle/>
        <a:p>
          <a:endParaRPr lang="en-US"/>
        </a:p>
      </dgm:t>
    </dgm:pt>
    <dgm:pt modelId="{B9F55196-DC67-4900-97F9-F74C1E09D25D}" type="sibTrans" cxnId="{90DC2C4E-CDAB-4E70-9A27-1A237E2D3E8B}">
      <dgm:prSet/>
      <dgm:spPr/>
      <dgm:t>
        <a:bodyPr/>
        <a:lstStyle/>
        <a:p>
          <a:endParaRPr lang="en-US"/>
        </a:p>
      </dgm:t>
    </dgm:pt>
    <dgm:pt modelId="{6EE1236E-1A1D-47D4-BA59-D1125DEEC997}">
      <dgm:prSet/>
      <dgm:spPr/>
      <dgm:t>
        <a:bodyPr/>
        <a:lstStyle/>
        <a:p>
          <a:r>
            <a:rPr lang="en-GB" b="1" dirty="0"/>
            <a:t>School</a:t>
          </a:r>
        </a:p>
      </dgm:t>
    </dgm:pt>
    <dgm:pt modelId="{C9315856-ED61-46F3-8D47-F327F8F7534F}" type="parTrans" cxnId="{0C3F447D-464D-466A-A2E0-23105EC577D7}">
      <dgm:prSet/>
      <dgm:spPr/>
      <dgm:t>
        <a:bodyPr/>
        <a:lstStyle/>
        <a:p>
          <a:endParaRPr lang="en-US"/>
        </a:p>
      </dgm:t>
    </dgm:pt>
    <dgm:pt modelId="{D9BF57B1-E5D8-49E0-B56A-5C6773A78DA8}" type="sibTrans" cxnId="{0C3F447D-464D-466A-A2E0-23105EC577D7}">
      <dgm:prSet/>
      <dgm:spPr/>
      <dgm:t>
        <a:bodyPr/>
        <a:lstStyle/>
        <a:p>
          <a:endParaRPr lang="en-US"/>
        </a:p>
      </dgm:t>
    </dgm:pt>
    <dgm:pt modelId="{750E84BA-EE45-47D5-A824-A2FFCB5DF3C4}">
      <dgm:prSet/>
      <dgm:spPr/>
      <dgm:t>
        <a:bodyPr/>
        <a:lstStyle/>
        <a:p>
          <a:pPr rtl="0"/>
          <a:r>
            <a:rPr lang="en-GB" b="1" dirty="0"/>
            <a:t>Classroom</a:t>
          </a:r>
        </a:p>
      </dgm:t>
    </dgm:pt>
    <dgm:pt modelId="{3C1013DC-F624-4AB5-80F2-916A58779560}" type="parTrans" cxnId="{4BE46891-CEF5-465C-BF2C-28A40712F4C6}">
      <dgm:prSet/>
      <dgm:spPr/>
      <dgm:t>
        <a:bodyPr/>
        <a:lstStyle/>
        <a:p>
          <a:endParaRPr lang="en-US"/>
        </a:p>
      </dgm:t>
    </dgm:pt>
    <dgm:pt modelId="{33C9FB97-145E-4085-9727-DB71CF5722AB}" type="sibTrans" cxnId="{4BE46891-CEF5-465C-BF2C-28A40712F4C6}">
      <dgm:prSet/>
      <dgm:spPr/>
      <dgm:t>
        <a:bodyPr/>
        <a:lstStyle/>
        <a:p>
          <a:endParaRPr lang="en-US"/>
        </a:p>
      </dgm:t>
    </dgm:pt>
    <dgm:pt modelId="{92D0D9E3-7BF1-4AA7-8D8A-7B84E8D6AEBD}" type="pres">
      <dgm:prSet presAssocID="{7D2EE1CB-38AC-48E9-A2E1-29E2417E5F6E}" presName="Name0" presStyleCnt="0">
        <dgm:presLayoutVars>
          <dgm:chMax val="7"/>
          <dgm:resizeHandles val="exact"/>
        </dgm:presLayoutVars>
      </dgm:prSet>
      <dgm:spPr/>
    </dgm:pt>
    <dgm:pt modelId="{FFC8EA69-A543-4CE7-8DA7-08A95BCB3E45}" type="pres">
      <dgm:prSet presAssocID="{7D2EE1CB-38AC-48E9-A2E1-29E2417E5F6E}" presName="comp1" presStyleCnt="0"/>
      <dgm:spPr/>
    </dgm:pt>
    <dgm:pt modelId="{92C51578-9F43-4B2A-9B91-B244D62B7E34}" type="pres">
      <dgm:prSet presAssocID="{7D2EE1CB-38AC-48E9-A2E1-29E2417E5F6E}" presName="circle1" presStyleLbl="node1" presStyleIdx="0" presStyleCnt="4" custLinFactNeighborX="1266" custLinFactNeighborY="-5432"/>
      <dgm:spPr/>
    </dgm:pt>
    <dgm:pt modelId="{41915812-A077-42B0-BD05-78143F8BDA5C}" type="pres">
      <dgm:prSet presAssocID="{7D2EE1CB-38AC-48E9-A2E1-29E2417E5F6E}" presName="c1text" presStyleLbl="node1" presStyleIdx="0" presStyleCnt="4">
        <dgm:presLayoutVars>
          <dgm:bulletEnabled val="1"/>
        </dgm:presLayoutVars>
      </dgm:prSet>
      <dgm:spPr/>
    </dgm:pt>
    <dgm:pt modelId="{B0915E83-35C6-4581-A330-1ACF8F19A666}" type="pres">
      <dgm:prSet presAssocID="{7D2EE1CB-38AC-48E9-A2E1-29E2417E5F6E}" presName="comp2" presStyleCnt="0"/>
      <dgm:spPr/>
    </dgm:pt>
    <dgm:pt modelId="{049CD07A-1FAE-40EB-9D34-C52471BAD7E3}" type="pres">
      <dgm:prSet presAssocID="{7D2EE1CB-38AC-48E9-A2E1-29E2417E5F6E}" presName="circle2" presStyleLbl="node1" presStyleIdx="1" presStyleCnt="4"/>
      <dgm:spPr/>
    </dgm:pt>
    <dgm:pt modelId="{F63801CC-52BD-4788-AD0A-36EEE2A5F0A2}" type="pres">
      <dgm:prSet presAssocID="{7D2EE1CB-38AC-48E9-A2E1-29E2417E5F6E}" presName="c2text" presStyleLbl="node1" presStyleIdx="1" presStyleCnt="4">
        <dgm:presLayoutVars>
          <dgm:bulletEnabled val="1"/>
        </dgm:presLayoutVars>
      </dgm:prSet>
      <dgm:spPr/>
    </dgm:pt>
    <dgm:pt modelId="{FAE7E508-F5FB-49F3-8B77-326D9166BB44}" type="pres">
      <dgm:prSet presAssocID="{7D2EE1CB-38AC-48E9-A2E1-29E2417E5F6E}" presName="comp3" presStyleCnt="0"/>
      <dgm:spPr/>
    </dgm:pt>
    <dgm:pt modelId="{CA5DC7C4-344B-4E91-B8F7-189E617C60D8}" type="pres">
      <dgm:prSet presAssocID="{7D2EE1CB-38AC-48E9-A2E1-29E2417E5F6E}" presName="circle3" presStyleLbl="node1" presStyleIdx="2" presStyleCnt="4"/>
      <dgm:spPr/>
    </dgm:pt>
    <dgm:pt modelId="{788536F8-0470-4F1A-B302-4718FA07B6CB}" type="pres">
      <dgm:prSet presAssocID="{7D2EE1CB-38AC-48E9-A2E1-29E2417E5F6E}" presName="c3text" presStyleLbl="node1" presStyleIdx="2" presStyleCnt="4">
        <dgm:presLayoutVars>
          <dgm:bulletEnabled val="1"/>
        </dgm:presLayoutVars>
      </dgm:prSet>
      <dgm:spPr/>
    </dgm:pt>
    <dgm:pt modelId="{D1A4F51B-2412-4E5D-8BEB-033880FB1285}" type="pres">
      <dgm:prSet presAssocID="{7D2EE1CB-38AC-48E9-A2E1-29E2417E5F6E}" presName="comp4" presStyleCnt="0"/>
      <dgm:spPr/>
    </dgm:pt>
    <dgm:pt modelId="{95DBB3A1-8961-46B9-A69C-87702A208230}" type="pres">
      <dgm:prSet presAssocID="{7D2EE1CB-38AC-48E9-A2E1-29E2417E5F6E}" presName="circle4" presStyleLbl="node1" presStyleIdx="3" presStyleCnt="4"/>
      <dgm:spPr/>
    </dgm:pt>
    <dgm:pt modelId="{D6BD01E0-E86B-4E79-9E10-4ABB612ED029}" type="pres">
      <dgm:prSet presAssocID="{7D2EE1CB-38AC-48E9-A2E1-29E2417E5F6E}" presName="c4text" presStyleLbl="node1" presStyleIdx="3" presStyleCnt="4">
        <dgm:presLayoutVars>
          <dgm:bulletEnabled val="1"/>
        </dgm:presLayoutVars>
      </dgm:prSet>
      <dgm:spPr/>
    </dgm:pt>
  </dgm:ptLst>
  <dgm:cxnLst>
    <dgm:cxn modelId="{90DC2C4E-CDAB-4E70-9A27-1A237E2D3E8B}" srcId="{7D2EE1CB-38AC-48E9-A2E1-29E2417E5F6E}" destId="{2B98E5D8-75EA-4D5C-8B6C-1AE49D31C88A}" srcOrd="1" destOrd="0" parTransId="{62378CB3-DC2A-4944-A30B-1BF09932896C}" sibTransId="{B9F55196-DC67-4900-97F9-F74C1E09D25D}"/>
    <dgm:cxn modelId="{0C3F447D-464D-466A-A2E0-23105EC577D7}" srcId="{7D2EE1CB-38AC-48E9-A2E1-29E2417E5F6E}" destId="{6EE1236E-1A1D-47D4-BA59-D1125DEEC997}" srcOrd="2" destOrd="0" parTransId="{C9315856-ED61-46F3-8D47-F327F8F7534F}" sibTransId="{D9BF57B1-E5D8-49E0-B56A-5C6773A78DA8}"/>
    <dgm:cxn modelId="{0D863E83-C8FF-4B72-90F3-8AB66AB6F319}" type="presOf" srcId="{463A806D-22AD-4EBB-98A1-715FF31D7EB0}" destId="{92C51578-9F43-4B2A-9B91-B244D62B7E34}" srcOrd="0" destOrd="0" presId="urn:microsoft.com/office/officeart/2005/8/layout/venn2"/>
    <dgm:cxn modelId="{4BE46891-CEF5-465C-BF2C-28A40712F4C6}" srcId="{7D2EE1CB-38AC-48E9-A2E1-29E2417E5F6E}" destId="{750E84BA-EE45-47D5-A824-A2FFCB5DF3C4}" srcOrd="3" destOrd="0" parTransId="{3C1013DC-F624-4AB5-80F2-916A58779560}" sibTransId="{33C9FB97-145E-4085-9727-DB71CF5722AB}"/>
    <dgm:cxn modelId="{73AC7693-872E-4DD1-95E5-07CF4D0CB237}" type="presOf" srcId="{463A806D-22AD-4EBB-98A1-715FF31D7EB0}" destId="{41915812-A077-42B0-BD05-78143F8BDA5C}" srcOrd="1" destOrd="0" presId="urn:microsoft.com/office/officeart/2005/8/layout/venn2"/>
    <dgm:cxn modelId="{59AE50A7-E72B-455B-9B2E-3F96272661E1}" type="presOf" srcId="{2B98E5D8-75EA-4D5C-8B6C-1AE49D31C88A}" destId="{049CD07A-1FAE-40EB-9D34-C52471BAD7E3}" srcOrd="0" destOrd="0" presId="urn:microsoft.com/office/officeart/2005/8/layout/venn2"/>
    <dgm:cxn modelId="{AC0E1DAD-F0F4-42A6-A5AA-26D26BDD3750}" srcId="{7D2EE1CB-38AC-48E9-A2E1-29E2417E5F6E}" destId="{463A806D-22AD-4EBB-98A1-715FF31D7EB0}" srcOrd="0" destOrd="0" parTransId="{16FFA412-3964-4F41-8AD8-87F48916E400}" sibTransId="{823BC576-970C-4E4D-BA12-895A88A05651}"/>
    <dgm:cxn modelId="{1DE4BABB-CA4B-49B0-B24E-0BC1D6BDC168}" type="presOf" srcId="{750E84BA-EE45-47D5-A824-A2FFCB5DF3C4}" destId="{D6BD01E0-E86B-4E79-9E10-4ABB612ED029}" srcOrd="1" destOrd="0" presId="urn:microsoft.com/office/officeart/2005/8/layout/venn2"/>
    <dgm:cxn modelId="{0407CCCA-EE89-418C-97B6-1E4EFF1B9245}" type="presOf" srcId="{2B98E5D8-75EA-4D5C-8B6C-1AE49D31C88A}" destId="{F63801CC-52BD-4788-AD0A-36EEE2A5F0A2}" srcOrd="1" destOrd="0" presId="urn:microsoft.com/office/officeart/2005/8/layout/venn2"/>
    <dgm:cxn modelId="{4D2285CE-24A5-4522-AEAD-082C28322578}" type="presOf" srcId="{750E84BA-EE45-47D5-A824-A2FFCB5DF3C4}" destId="{95DBB3A1-8961-46B9-A69C-87702A208230}" srcOrd="0" destOrd="0" presId="urn:microsoft.com/office/officeart/2005/8/layout/venn2"/>
    <dgm:cxn modelId="{31FD14E4-7194-4530-8366-68CE16FFD624}" type="presOf" srcId="{7D2EE1CB-38AC-48E9-A2E1-29E2417E5F6E}" destId="{92D0D9E3-7BF1-4AA7-8D8A-7B84E8D6AEBD}" srcOrd="0" destOrd="0" presId="urn:microsoft.com/office/officeart/2005/8/layout/venn2"/>
    <dgm:cxn modelId="{F0C506EE-F66C-47E3-9A4D-CD61436C8A46}" type="presOf" srcId="{6EE1236E-1A1D-47D4-BA59-D1125DEEC997}" destId="{788536F8-0470-4F1A-B302-4718FA07B6CB}" srcOrd="1" destOrd="0" presId="urn:microsoft.com/office/officeart/2005/8/layout/venn2"/>
    <dgm:cxn modelId="{9533E1FD-B2B3-4414-99D0-4882A5501832}" type="presOf" srcId="{6EE1236E-1A1D-47D4-BA59-D1125DEEC997}" destId="{CA5DC7C4-344B-4E91-B8F7-189E617C60D8}" srcOrd="0" destOrd="0" presId="urn:microsoft.com/office/officeart/2005/8/layout/venn2"/>
    <dgm:cxn modelId="{72ADC152-32FD-47F6-AE0F-E8A5EC644C4D}" type="presParOf" srcId="{92D0D9E3-7BF1-4AA7-8D8A-7B84E8D6AEBD}" destId="{FFC8EA69-A543-4CE7-8DA7-08A95BCB3E45}" srcOrd="0" destOrd="0" presId="urn:microsoft.com/office/officeart/2005/8/layout/venn2"/>
    <dgm:cxn modelId="{50970D2E-8384-462F-99E7-425923C55B32}" type="presParOf" srcId="{FFC8EA69-A543-4CE7-8DA7-08A95BCB3E45}" destId="{92C51578-9F43-4B2A-9B91-B244D62B7E34}" srcOrd="0" destOrd="0" presId="urn:microsoft.com/office/officeart/2005/8/layout/venn2"/>
    <dgm:cxn modelId="{02707562-A2F8-4C63-8C03-385122FB47ED}" type="presParOf" srcId="{FFC8EA69-A543-4CE7-8DA7-08A95BCB3E45}" destId="{41915812-A077-42B0-BD05-78143F8BDA5C}" srcOrd="1" destOrd="0" presId="urn:microsoft.com/office/officeart/2005/8/layout/venn2"/>
    <dgm:cxn modelId="{498EC322-B9D8-4C65-9C69-75F3CFB450C6}" type="presParOf" srcId="{92D0D9E3-7BF1-4AA7-8D8A-7B84E8D6AEBD}" destId="{B0915E83-35C6-4581-A330-1ACF8F19A666}" srcOrd="1" destOrd="0" presId="urn:microsoft.com/office/officeart/2005/8/layout/venn2"/>
    <dgm:cxn modelId="{74A6EC40-54A3-4C35-AA34-8644EF6A8419}" type="presParOf" srcId="{B0915E83-35C6-4581-A330-1ACF8F19A666}" destId="{049CD07A-1FAE-40EB-9D34-C52471BAD7E3}" srcOrd="0" destOrd="0" presId="urn:microsoft.com/office/officeart/2005/8/layout/venn2"/>
    <dgm:cxn modelId="{0547750D-73FB-4CF9-9A6F-A00BFEDA7B1F}" type="presParOf" srcId="{B0915E83-35C6-4581-A330-1ACF8F19A666}" destId="{F63801CC-52BD-4788-AD0A-36EEE2A5F0A2}" srcOrd="1" destOrd="0" presId="urn:microsoft.com/office/officeart/2005/8/layout/venn2"/>
    <dgm:cxn modelId="{01D2F62C-1887-40D5-B53D-F25B41A328B6}" type="presParOf" srcId="{92D0D9E3-7BF1-4AA7-8D8A-7B84E8D6AEBD}" destId="{FAE7E508-F5FB-49F3-8B77-326D9166BB44}" srcOrd="2" destOrd="0" presId="urn:microsoft.com/office/officeart/2005/8/layout/venn2"/>
    <dgm:cxn modelId="{DA4BDF34-1C2C-420E-B324-C6E7A766E532}" type="presParOf" srcId="{FAE7E508-F5FB-49F3-8B77-326D9166BB44}" destId="{CA5DC7C4-344B-4E91-B8F7-189E617C60D8}" srcOrd="0" destOrd="0" presId="urn:microsoft.com/office/officeart/2005/8/layout/venn2"/>
    <dgm:cxn modelId="{BE5EFDB4-E6E2-427D-933D-38E0FD0D3D20}" type="presParOf" srcId="{FAE7E508-F5FB-49F3-8B77-326D9166BB44}" destId="{788536F8-0470-4F1A-B302-4718FA07B6CB}" srcOrd="1" destOrd="0" presId="urn:microsoft.com/office/officeart/2005/8/layout/venn2"/>
    <dgm:cxn modelId="{3050B8C2-7F9F-4416-AC3F-C4FA2A5B31DB}" type="presParOf" srcId="{92D0D9E3-7BF1-4AA7-8D8A-7B84E8D6AEBD}" destId="{D1A4F51B-2412-4E5D-8BEB-033880FB1285}" srcOrd="3" destOrd="0" presId="urn:microsoft.com/office/officeart/2005/8/layout/venn2"/>
    <dgm:cxn modelId="{FB9CB048-D35D-4D72-8279-FF803634ECF8}" type="presParOf" srcId="{D1A4F51B-2412-4E5D-8BEB-033880FB1285}" destId="{95DBB3A1-8961-46B9-A69C-87702A208230}" srcOrd="0" destOrd="0" presId="urn:microsoft.com/office/officeart/2005/8/layout/venn2"/>
    <dgm:cxn modelId="{4E29CDB4-F866-455C-BAB3-575A1F0AE149}" type="presParOf" srcId="{D1A4F51B-2412-4E5D-8BEB-033880FB1285}" destId="{D6BD01E0-E86B-4E79-9E10-4ABB612ED02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51578-9F43-4B2A-9B91-B244D62B7E34}">
      <dsp:nvSpPr>
        <dsp:cNvPr id="0" name=""/>
        <dsp:cNvSpPr/>
      </dsp:nvSpPr>
      <dsp:spPr>
        <a:xfrm>
          <a:off x="1045748" y="0"/>
          <a:ext cx="4356100" cy="435610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b="1" kern="1200" dirty="0"/>
            <a:t>International</a:t>
          </a:r>
        </a:p>
      </dsp:txBody>
      <dsp:txXfrm>
        <a:off x="2614815" y="217805"/>
        <a:ext cx="1217965" cy="653415"/>
      </dsp:txXfrm>
    </dsp:sp>
    <dsp:sp modelId="{049CD07A-1FAE-40EB-9D34-C52471BAD7E3}">
      <dsp:nvSpPr>
        <dsp:cNvPr id="0" name=""/>
        <dsp:cNvSpPr/>
      </dsp:nvSpPr>
      <dsp:spPr>
        <a:xfrm>
          <a:off x="1426209" y="871220"/>
          <a:ext cx="3484880" cy="3484880"/>
        </a:xfrm>
        <a:prstGeom prst="ellipse">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b="1" kern="1200" dirty="0"/>
            <a:t>National</a:t>
          </a:r>
        </a:p>
      </dsp:txBody>
      <dsp:txXfrm>
        <a:off x="2559667" y="1080312"/>
        <a:ext cx="1217965" cy="627278"/>
      </dsp:txXfrm>
    </dsp:sp>
    <dsp:sp modelId="{CA5DC7C4-344B-4E91-B8F7-189E617C60D8}">
      <dsp:nvSpPr>
        <dsp:cNvPr id="0" name=""/>
        <dsp:cNvSpPr/>
      </dsp:nvSpPr>
      <dsp:spPr>
        <a:xfrm>
          <a:off x="1861819" y="1742440"/>
          <a:ext cx="2613660" cy="2613660"/>
        </a:xfrm>
        <a:prstGeom prst="ellipse">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t>School</a:t>
          </a:r>
        </a:p>
      </dsp:txBody>
      <dsp:txXfrm>
        <a:off x="2559667" y="1938464"/>
        <a:ext cx="1217965" cy="588073"/>
      </dsp:txXfrm>
    </dsp:sp>
    <dsp:sp modelId="{95DBB3A1-8961-46B9-A69C-87702A208230}">
      <dsp:nvSpPr>
        <dsp:cNvPr id="0" name=""/>
        <dsp:cNvSpPr/>
      </dsp:nvSpPr>
      <dsp:spPr>
        <a:xfrm>
          <a:off x="2297429" y="2613659"/>
          <a:ext cx="1742440" cy="1742440"/>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b="1" kern="1200" dirty="0"/>
            <a:t>Classroom</a:t>
          </a:r>
        </a:p>
      </dsp:txBody>
      <dsp:txXfrm>
        <a:off x="2552604" y="3049269"/>
        <a:ext cx="1232091" cy="871220"/>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1/12/2020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y2Vrdc2wv_o&amp;list=PL_k170MmPjPXjQKwFbkETW6Q5BaZO9hb5&amp;index=3"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note down their</a:t>
            </a:r>
            <a:r>
              <a:rPr lang="en-GB" baseline="0" dirty="0"/>
              <a:t> initial thoughts to these three questions – we’ll return to them later in the session</a:t>
            </a:r>
          </a:p>
          <a:p>
            <a:r>
              <a:rPr lang="en-GB" baseline="0" dirty="0"/>
              <a:t>Then get them to compare their thoughts, and add any further notes to their initial ideas.</a:t>
            </a:r>
          </a:p>
          <a:p>
            <a:endParaRPr lang="en-GB" baseline="0" dirty="0"/>
          </a:p>
          <a:p>
            <a:r>
              <a:rPr lang="en-GB" baseline="0" dirty="0"/>
              <a:t>Note that the sharing of each question will lead into each of the parts of the lecture, we’ll start with the first one on the next slide.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665838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 the thoughts</a:t>
            </a:r>
            <a:r>
              <a:rPr lang="en-GB" baseline="0" dirty="0"/>
              <a:t> of the students. The three points on the right are animated, and intended to consider the following ideas</a:t>
            </a:r>
          </a:p>
          <a:p>
            <a:endParaRPr lang="en-GB" baseline="0" dirty="0"/>
          </a:p>
          <a:p>
            <a:r>
              <a:rPr lang="en-GB" dirty="0"/>
              <a:t>Good needs to</a:t>
            </a:r>
            <a:r>
              <a:rPr lang="en-GB" baseline="0" dirty="0"/>
              <a:t> be a judgement against a set of outcomes, which we can agree before hand. Children may enjoy something, but not learn much. These aims may be competing, for example in the foundation phase we need approaches which develop all aspects of the areas of learning. This could be seen in contrast to other systems, such as England, which may have a more ‘academic’ focus in ‘KS1’</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316600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 the thoughts</a:t>
            </a:r>
            <a:r>
              <a:rPr lang="en-GB" baseline="0" dirty="0"/>
              <a:t> of the students. The three points on the right are animated, and intended to consider the following ideas</a:t>
            </a:r>
          </a:p>
          <a:p>
            <a:endParaRPr lang="en-GB" baseline="0" dirty="0"/>
          </a:p>
          <a:p>
            <a:r>
              <a:rPr lang="en-GB" dirty="0"/>
              <a:t>Good needs to</a:t>
            </a:r>
            <a:r>
              <a:rPr lang="en-GB" baseline="0" dirty="0"/>
              <a:t> be a judgement against a set of outcomes, which we can agree before hand. Children may enjoy something, but not learn much. These aims may be competing, for example in the foundation phase we need approaches which develop all aspects of the areas of learning. This could be seen in contrast to other systems, such as England, which may have a more ‘academic’ focus in ‘KS1’</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697857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we agree what it is we’re trying</a:t>
            </a:r>
            <a:r>
              <a:rPr lang="en-GB" baseline="0" dirty="0"/>
              <a:t> to achieve, we need to recognise that there are a number of factors which might affect those outcomes. </a:t>
            </a:r>
          </a:p>
          <a:p>
            <a:r>
              <a:rPr lang="en-GB" baseline="0" dirty="0"/>
              <a:t>None the less we can identify some things that appear to be true across the world, other than </a:t>
            </a:r>
            <a:r>
              <a:rPr lang="en-GB" baseline="0" dirty="0" err="1"/>
              <a:t>appy</a:t>
            </a:r>
            <a:r>
              <a:rPr lang="en-GB" baseline="0" dirty="0"/>
              <a:t> within the national policy setting (again, F </a:t>
            </a:r>
            <a:r>
              <a:rPr lang="en-GB" baseline="0" dirty="0" err="1"/>
              <a:t>Ph</a:t>
            </a:r>
            <a:r>
              <a:rPr lang="en-GB" baseline="0" dirty="0"/>
              <a:t> vs KS1 is an example)</a:t>
            </a:r>
          </a:p>
          <a:p>
            <a:r>
              <a:rPr lang="en-GB" baseline="0" dirty="0"/>
              <a:t>Beyond that we need to recognise that there are a range of factors that means no two schools are </a:t>
            </a:r>
            <a:r>
              <a:rPr lang="en-GB" baseline="0" dirty="0" err="1"/>
              <a:t>unquie</a:t>
            </a:r>
            <a:r>
              <a:rPr lang="en-GB" baseline="0" dirty="0"/>
              <a:t> – this is the focus of this module (perhaps a chance here to recall some of the factors considered last week)</a:t>
            </a:r>
          </a:p>
          <a:p>
            <a:r>
              <a:rPr lang="en-GB" dirty="0"/>
              <a:t>Then</a:t>
            </a:r>
            <a:r>
              <a:rPr lang="en-GB" baseline="0" dirty="0"/>
              <a:t> the pupils in each individual classroom may be different as well. </a:t>
            </a:r>
          </a:p>
          <a:p>
            <a:endParaRPr lang="en-GB" baseline="0" dirty="0"/>
          </a:p>
          <a:p>
            <a:r>
              <a:rPr lang="en-GB" baseline="0" dirty="0"/>
              <a:t>Despite all these variations, it’s important that we attempt to work out which approaches may be more effective that others. We’re going to consider two.</a:t>
            </a:r>
          </a:p>
          <a:p>
            <a:r>
              <a:rPr lang="en-GB" baseline="0" dirty="0"/>
              <a:t>One is drawing together a range of research studies, and the example we’re going to use is the Education </a:t>
            </a:r>
            <a:r>
              <a:rPr lang="en-GB" baseline="0" dirty="0" err="1"/>
              <a:t>Endoment</a:t>
            </a:r>
            <a:r>
              <a:rPr lang="en-GB" baseline="0" dirty="0"/>
              <a:t> Fund</a:t>
            </a:r>
          </a:p>
          <a:p>
            <a:r>
              <a:rPr lang="en-GB" baseline="0" dirty="0"/>
              <a:t>The second is the school inspectorate, who are able to look across a number of schools as they complete their inspections. In Wales, the inspectorate are ESTYN.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429925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education research takes place on a very small scale. It’s a helpful</a:t>
            </a:r>
            <a:r>
              <a:rPr lang="en-GB" baseline="0" dirty="0"/>
              <a:t> tool for considering what’s effective in your classroom, but the lessons aren’t always generalizable. </a:t>
            </a:r>
          </a:p>
          <a:p>
            <a:r>
              <a:rPr lang="en-GB" baseline="0" dirty="0"/>
              <a:t>Some organisations look at drawing lots of studies together to try and draw broader conclusions have how effective particular strategies.</a:t>
            </a:r>
          </a:p>
          <a:p>
            <a:r>
              <a:rPr lang="en-GB" baseline="0" dirty="0"/>
              <a:t>One example is the Education Endowment Fund.</a:t>
            </a:r>
          </a:p>
          <a:p>
            <a:endParaRPr lang="en-GB" baseline="0" dirty="0"/>
          </a:p>
          <a:p>
            <a:r>
              <a:rPr lang="en-GB" baseline="0" dirty="0"/>
              <a:t>Image takes you to the Evidence summaries page – show the Early Years Toolkit link.</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676612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key factors</a:t>
            </a:r>
            <a:r>
              <a:rPr lang="en-GB" baseline="0" dirty="0"/>
              <a:t> – impact, cost, and strength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197619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I got the order right? </a:t>
            </a:r>
          </a:p>
          <a:p>
            <a:r>
              <a:rPr lang="en-GB" dirty="0"/>
              <a:t>What might the</a:t>
            </a:r>
            <a:r>
              <a:rPr lang="en-GB" baseline="0" dirty="0"/>
              <a:t> issue be with trying to measure some of these approaches?</a:t>
            </a:r>
          </a:p>
          <a:p>
            <a:r>
              <a:rPr lang="en-GB" baseline="0" dirty="0"/>
              <a:t>Play based learning may cover lots of things. It can also be done well or badly. </a:t>
            </a:r>
          </a:p>
          <a:p>
            <a:endParaRPr lang="en-GB"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21255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Clicking</a:t>
            </a:r>
            <a:r>
              <a:rPr lang="en-GB" baseline="0" dirty="0"/>
              <a:t> into any brings up a research summary. </a:t>
            </a:r>
          </a:p>
          <a:p>
            <a:r>
              <a:rPr lang="en-GB" baseline="0" dirty="0"/>
              <a:t>Clicking on the pdf version allows you to see a version with all their references, so you can follow them further.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23476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requires</a:t>
            </a:r>
            <a:r>
              <a:rPr lang="en-GB" baseline="0" dirty="0"/>
              <a:t> devices, but will work on mobiles too. </a:t>
            </a:r>
          </a:p>
          <a:p>
            <a:endParaRPr lang="en-GB"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9594153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requires</a:t>
            </a:r>
            <a:r>
              <a:rPr lang="en-GB" baseline="0" dirty="0"/>
              <a:t> devices, but will work on mobiles too. </a:t>
            </a:r>
          </a:p>
          <a:p>
            <a:endParaRPr lang="en-GB"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482698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Dec 2017, ESTYN published</a:t>
            </a:r>
            <a:r>
              <a:rPr lang="en-GB" baseline="0" dirty="0"/>
              <a:t> this guide, which collated into a report and film. </a:t>
            </a:r>
          </a:p>
          <a:p>
            <a:r>
              <a:rPr lang="en-GB" baseline="0" dirty="0"/>
              <a:t>Discuss the aim. Why is it trying to ‘stimulate discussion’ – link back to the point about difference. Ideas need to be contextualised, they can’t just be taken off the shelf.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556491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companies and consultants</a:t>
            </a:r>
            <a:r>
              <a:rPr lang="en-GB" baseline="0" dirty="0"/>
              <a:t> also share examples of good practice. Once is Impact Wales who create these ‘</a:t>
            </a:r>
            <a:r>
              <a:rPr lang="en-GB" baseline="0" dirty="0" err="1"/>
              <a:t>Sketchnotes</a:t>
            </a:r>
            <a:r>
              <a:rPr lang="en-GB" baseline="0" dirty="0"/>
              <a:t>’ to sum up the key ideas behind a study or presentation.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8992199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a:t>
            </a:r>
            <a:r>
              <a:rPr lang="en-GB" baseline="0" dirty="0"/>
              <a:t> link: </a:t>
            </a:r>
          </a:p>
          <a:p>
            <a:r>
              <a:rPr lang="en-GB" dirty="0">
                <a:hlinkClick r:id="rId3"/>
              </a:rPr>
              <a:t>https://www.youtube.com/watch?v=y2Vrdc2wv_o&amp;list=PL_k170MmPjPXjQKwFbkETW6Q5BaZO9hb5&amp;index=3</a:t>
            </a:r>
            <a:endParaRPr lang="en-GB" dirty="0"/>
          </a:p>
          <a:p>
            <a:endParaRPr lang="en-GB" dirty="0"/>
          </a:p>
          <a:p>
            <a:r>
              <a:rPr lang="en-GB" dirty="0"/>
              <a:t>This video is</a:t>
            </a:r>
            <a:r>
              <a:rPr lang="en-GB" baseline="0" dirty="0"/>
              <a:t> one of 5 published alongside the report.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6953002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9713542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 the thoughts</a:t>
            </a:r>
            <a:r>
              <a:rPr lang="en-GB" baseline="0" dirty="0"/>
              <a:t> of the students. The three points on the right are animated, and intended to consider the following ideas</a:t>
            </a:r>
          </a:p>
          <a:p>
            <a:endParaRPr lang="en-GB" baseline="0" dirty="0"/>
          </a:p>
          <a:p>
            <a:r>
              <a:rPr lang="en-GB" dirty="0"/>
              <a:t>Good needs to</a:t>
            </a:r>
            <a:r>
              <a:rPr lang="en-GB" baseline="0" dirty="0"/>
              <a:t> be a judgement against a set of outcomes, which we can agree before hand. Children may enjoy something, but not learn much. These aims may be competing, for example in the foundation phase we need approaches which develop all aspects of the areas of learning. This could be seen in contrast to other systems, such as England, which may have a more ‘academic’ focus in ‘KS1’</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3386879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https://www.dylanwiliam.org/Dylan_Wiliams_website/Papers_files/Cambridge%20AfL%20keynote.doc</a:t>
            </a:r>
          </a:p>
          <a:p>
            <a:endParaRPr lang="en-GB" dirty="0"/>
          </a:p>
          <a:p>
            <a:r>
              <a:rPr lang="en-GB" dirty="0"/>
              <a:t>What might</a:t>
            </a:r>
            <a:r>
              <a:rPr lang="en-GB" baseline="0" dirty="0"/>
              <a:t> Dylan </a:t>
            </a:r>
            <a:r>
              <a:rPr lang="en-GB" baseline="0" dirty="0" err="1"/>
              <a:t>Wiliam</a:t>
            </a:r>
            <a:r>
              <a:rPr lang="en-GB" baseline="0" dirty="0"/>
              <a:t> mean by this?</a:t>
            </a:r>
          </a:p>
          <a:p>
            <a:r>
              <a:rPr lang="en-GB" baseline="0" dirty="0"/>
              <a:t>How might that effect how we use what we find from ‘good practice’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636784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582618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1/12/2020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e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hyperlink" Target="https://educationendowmentfoundation.org.uk/evidence-summaries/"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20.png"/><Relationship Id="rId5" Type="http://schemas.microsoft.com/office/2007/relationships/hdphoto" Target="../media/hdphoto1.wdp"/><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0.png"/><Relationship Id="rId5" Type="http://schemas.microsoft.com/office/2007/relationships/hdphoto" Target="../media/hdphoto1.wdp"/><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y2Vrdc2wv_o" TargetMode="Externa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4179" y="1075730"/>
            <a:ext cx="7398372" cy="646331"/>
          </a:xfrm>
          <a:prstGeom prst="rect">
            <a:avLst/>
          </a:prstGeom>
        </p:spPr>
        <p:txBody>
          <a:bodyPr wrap="none">
            <a:spAutoFit/>
          </a:bodyPr>
          <a:lstStyle/>
          <a:p>
            <a:r>
              <a:rPr lang="en-GB" sz="3600" b="1" dirty="0">
                <a:solidFill>
                  <a:schemeClr val="bg1"/>
                </a:solidFill>
              </a:rPr>
              <a:t>What do we mean by ‘good practice’?</a:t>
            </a:r>
          </a:p>
        </p:txBody>
      </p:sp>
      <p:sp>
        <p:nvSpPr>
          <p:cNvPr id="3" name="Rectangle 2"/>
          <p:cNvSpPr/>
          <p:nvPr/>
        </p:nvSpPr>
        <p:spPr>
          <a:xfrm>
            <a:off x="1813819" y="581799"/>
            <a:ext cx="5428217" cy="646331"/>
          </a:xfrm>
          <a:prstGeom prst="rect">
            <a:avLst/>
          </a:prstGeom>
        </p:spPr>
        <p:txBody>
          <a:bodyPr wrap="none">
            <a:spAutoFit/>
          </a:bodyPr>
          <a:lstStyle/>
          <a:p>
            <a:pPr algn="ctr"/>
            <a:r>
              <a:rPr lang="sv-SE" sz="3600" b="1" dirty="0">
                <a:solidFill>
                  <a:schemeClr val="bg1"/>
                </a:solidFill>
              </a:rPr>
              <a:t>Beth a olygir gan ‘arfer da’?</a:t>
            </a:r>
            <a:endParaRPr lang="en-GB" sz="3600" b="1" dirty="0">
              <a:solidFill>
                <a:schemeClr val="bg1"/>
              </a:solidFill>
            </a:endParaRPr>
          </a:p>
        </p:txBody>
      </p:sp>
      <p:sp>
        <p:nvSpPr>
          <p:cNvPr id="4" name="Rectangle 3"/>
          <p:cNvSpPr/>
          <p:nvPr/>
        </p:nvSpPr>
        <p:spPr>
          <a:xfrm>
            <a:off x="3526147" y="4537691"/>
            <a:ext cx="2154436" cy="646331"/>
          </a:xfrm>
          <a:prstGeom prst="rect">
            <a:avLst/>
          </a:prstGeom>
        </p:spPr>
        <p:txBody>
          <a:bodyPr wrap="none">
            <a:spAutoFit/>
          </a:bodyPr>
          <a:lstStyle/>
          <a:p>
            <a:r>
              <a:rPr lang="sv-SE" sz="3600" b="1" dirty="0">
                <a:solidFill>
                  <a:schemeClr val="bg1"/>
                </a:solidFill>
              </a:rPr>
              <a:t>ECAD4009</a:t>
            </a:r>
            <a:endParaRPr lang="en-GB" sz="3600" b="1"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204788"/>
            <a:ext cx="7886700" cy="1325563"/>
          </a:xfrm>
        </p:spPr>
        <p:txBody>
          <a:bodyPr/>
          <a:lstStyle/>
          <a:p>
            <a:r>
              <a:rPr lang="en-GB" dirty="0" err="1"/>
              <a:t>Meddwl</a:t>
            </a:r>
            <a:r>
              <a:rPr lang="en-GB" dirty="0"/>
              <a:t> &gt; </a:t>
            </a:r>
            <a:r>
              <a:rPr lang="en-GB" dirty="0" err="1"/>
              <a:t>Paru</a:t>
            </a:r>
            <a:r>
              <a:rPr lang="en-GB" dirty="0"/>
              <a:t> &gt; </a:t>
            </a:r>
            <a:r>
              <a:rPr lang="en-GB" dirty="0" err="1"/>
              <a:t>Rhannu</a:t>
            </a:r>
            <a:endParaRPr lang="en-GB" dirty="0"/>
          </a:p>
        </p:txBody>
      </p:sp>
      <p:sp>
        <p:nvSpPr>
          <p:cNvPr id="6" name="Content Placeholder 5"/>
          <p:cNvSpPr>
            <a:spLocks noGrp="1"/>
          </p:cNvSpPr>
          <p:nvPr>
            <p:ph sz="half" idx="2"/>
          </p:nvPr>
        </p:nvSpPr>
        <p:spPr>
          <a:xfrm>
            <a:off x="701675" y="1787525"/>
            <a:ext cx="7740650" cy="2632075"/>
          </a:xfrm>
        </p:spPr>
        <p:txBody>
          <a:bodyPr>
            <a:normAutofit/>
          </a:bodyPr>
          <a:lstStyle/>
          <a:p>
            <a:pPr marL="0" indent="0">
              <a:buNone/>
            </a:pPr>
            <a:r>
              <a:rPr lang="en-GB" dirty="0"/>
              <a:t>Beth </a:t>
            </a:r>
            <a:r>
              <a:rPr lang="en-GB" dirty="0" err="1"/>
              <a:t>ydyn</a:t>
            </a:r>
            <a:r>
              <a:rPr lang="en-GB" dirty="0"/>
              <a:t> </a:t>
            </a:r>
            <a:r>
              <a:rPr lang="en-GB" dirty="0" err="1"/>
              <a:t>ni’n</a:t>
            </a:r>
            <a:r>
              <a:rPr lang="en-GB" dirty="0"/>
              <a:t> </a:t>
            </a:r>
            <a:r>
              <a:rPr lang="en-GB" dirty="0" err="1"/>
              <a:t>golygu</a:t>
            </a:r>
            <a:r>
              <a:rPr lang="en-GB" dirty="0"/>
              <a:t> </a:t>
            </a:r>
            <a:r>
              <a:rPr lang="en-GB" dirty="0" err="1"/>
              <a:t>gyda</a:t>
            </a:r>
            <a:r>
              <a:rPr lang="en-GB" dirty="0"/>
              <a:t> ‘</a:t>
            </a:r>
            <a:r>
              <a:rPr lang="en-GB" dirty="0" err="1"/>
              <a:t>arfer</a:t>
            </a:r>
            <a:r>
              <a:rPr lang="en-GB" dirty="0"/>
              <a:t> da’?</a:t>
            </a:r>
            <a:br>
              <a:rPr lang="en-GB" dirty="0"/>
            </a:br>
            <a:br>
              <a:rPr lang="en-GB" dirty="0"/>
            </a:br>
            <a:r>
              <a:rPr lang="en-GB" dirty="0" err="1"/>
              <a:t>Sut</a:t>
            </a:r>
            <a:r>
              <a:rPr lang="en-GB" dirty="0"/>
              <a:t> </a:t>
            </a:r>
            <a:r>
              <a:rPr lang="en-GB" dirty="0" err="1"/>
              <a:t>gallwn</a:t>
            </a:r>
            <a:r>
              <a:rPr lang="en-GB" dirty="0"/>
              <a:t> </a:t>
            </a:r>
            <a:r>
              <a:rPr lang="en-GB" dirty="0" err="1"/>
              <a:t>ni</a:t>
            </a:r>
            <a:r>
              <a:rPr lang="en-GB" dirty="0"/>
              <a:t> </a:t>
            </a:r>
            <a:r>
              <a:rPr lang="en-GB" dirty="0" err="1"/>
              <a:t>ddysgu</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arfer</a:t>
            </a:r>
            <a:r>
              <a:rPr lang="en-GB" dirty="0"/>
              <a:t> da’?</a:t>
            </a:r>
            <a:br>
              <a:rPr lang="en-GB" dirty="0"/>
            </a:br>
            <a:endParaRPr lang="en-GB" dirty="0"/>
          </a:p>
          <a:p>
            <a:pPr marL="0" indent="0">
              <a:buNone/>
            </a:pPr>
            <a:r>
              <a:rPr lang="en-GB" dirty="0"/>
              <a:t>Pa </a:t>
            </a:r>
            <a:r>
              <a:rPr lang="en-GB" dirty="0" err="1"/>
              <a:t>rwystrau</a:t>
            </a:r>
            <a:r>
              <a:rPr lang="en-GB" dirty="0"/>
              <a:t> </a:t>
            </a:r>
            <a:r>
              <a:rPr lang="en-GB" dirty="0" err="1"/>
              <a:t>sy’n</a:t>
            </a:r>
            <a:r>
              <a:rPr lang="en-GB" dirty="0"/>
              <a:t> </a:t>
            </a:r>
            <a:r>
              <a:rPr lang="en-GB" dirty="0" err="1"/>
              <a:t>bodoli</a:t>
            </a:r>
            <a:r>
              <a:rPr lang="en-GB" dirty="0"/>
              <a:t> </a:t>
            </a:r>
            <a:r>
              <a:rPr lang="en-GB" dirty="0" err="1"/>
              <a:t>i</a:t>
            </a:r>
            <a:r>
              <a:rPr lang="en-GB" dirty="0"/>
              <a:t> </a:t>
            </a:r>
            <a:r>
              <a:rPr lang="en-GB" dirty="0" err="1"/>
              <a:t>roi</a:t>
            </a:r>
            <a:r>
              <a:rPr lang="en-GB" dirty="0"/>
              <a:t> ‘</a:t>
            </a:r>
            <a:r>
              <a:rPr lang="en-GB" dirty="0" err="1"/>
              <a:t>arfer</a:t>
            </a:r>
            <a:r>
              <a:rPr lang="en-GB" dirty="0"/>
              <a:t> da’ </a:t>
            </a:r>
            <a:r>
              <a:rPr lang="en-GB" dirty="0" err="1"/>
              <a:t>ar</a:t>
            </a:r>
            <a:r>
              <a:rPr lang="en-GB" dirty="0"/>
              <a:t> </a:t>
            </a:r>
            <a:r>
              <a:rPr lang="en-GB" dirty="0" err="1"/>
              <a:t>waith</a:t>
            </a:r>
            <a:r>
              <a:rPr lang="en-GB" dirty="0"/>
              <a:t>?</a:t>
            </a:r>
          </a:p>
        </p:txBody>
      </p:sp>
    </p:spTree>
    <p:extLst>
      <p:ext uri="{BB962C8B-B14F-4D97-AF65-F5344CB8AC3E}">
        <p14:creationId xmlns:p14="http://schemas.microsoft.com/office/powerpoint/2010/main" val="1658230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dirty="0" err="1"/>
              <a:t>ydyn</a:t>
            </a:r>
            <a:r>
              <a:rPr lang="en-GB" dirty="0"/>
              <a:t> </a:t>
            </a:r>
            <a:r>
              <a:rPr lang="en-GB" dirty="0" err="1"/>
              <a:t>ni’n</a:t>
            </a:r>
            <a:r>
              <a:rPr lang="en-GB" dirty="0"/>
              <a:t> </a:t>
            </a:r>
            <a:r>
              <a:rPr lang="en-GB" dirty="0" err="1"/>
              <a:t>golygu</a:t>
            </a:r>
            <a:r>
              <a:rPr lang="en-GB" dirty="0"/>
              <a:t> </a:t>
            </a:r>
            <a:r>
              <a:rPr lang="en-GB" dirty="0" err="1"/>
              <a:t>gyda</a:t>
            </a:r>
            <a:r>
              <a:rPr lang="en-GB" dirty="0"/>
              <a:t> ‘</a:t>
            </a:r>
            <a:r>
              <a:rPr lang="en-GB" dirty="0" err="1"/>
              <a:t>arfer</a:t>
            </a:r>
            <a:r>
              <a:rPr lang="en-GB" dirty="0"/>
              <a:t> da’?</a:t>
            </a:r>
          </a:p>
        </p:txBody>
      </p:sp>
      <p:sp>
        <p:nvSpPr>
          <p:cNvPr id="4" name="Content Placeholder 3"/>
          <p:cNvSpPr>
            <a:spLocks noGrp="1"/>
          </p:cNvSpPr>
          <p:nvPr>
            <p:ph sz="half" idx="2"/>
          </p:nvPr>
        </p:nvSpPr>
        <p:spPr/>
        <p:txBody>
          <a:bodyPr>
            <a:normAutofit/>
          </a:bodyPr>
          <a:lstStyle/>
          <a:p>
            <a:r>
              <a:rPr lang="en-GB" dirty="0" err="1"/>
              <a:t>Arfer</a:t>
            </a:r>
            <a:r>
              <a:rPr lang="en-GB" dirty="0"/>
              <a:t> </a:t>
            </a:r>
            <a:r>
              <a:rPr lang="en-GB" dirty="0" err="1"/>
              <a:t>effeithiol</a:t>
            </a:r>
            <a:r>
              <a:rPr lang="en-GB" dirty="0"/>
              <a:t>?</a:t>
            </a:r>
          </a:p>
          <a:p>
            <a:r>
              <a:rPr lang="en-GB" dirty="0" err="1"/>
              <a:t>Yn</a:t>
            </a:r>
            <a:r>
              <a:rPr lang="en-GB" dirty="0"/>
              <a:t> </a:t>
            </a:r>
            <a:r>
              <a:rPr lang="en-GB" dirty="0" err="1"/>
              <a:t>llwyddo</a:t>
            </a:r>
            <a:r>
              <a:rPr lang="en-GB" dirty="0"/>
              <a:t> </a:t>
            </a:r>
            <a:r>
              <a:rPr lang="en-GB" dirty="0" err="1"/>
              <a:t>i</a:t>
            </a:r>
            <a:r>
              <a:rPr lang="en-GB" dirty="0"/>
              <a:t> </a:t>
            </a:r>
            <a:r>
              <a:rPr lang="en-GB" dirty="0" err="1"/>
              <a:t>gael</a:t>
            </a:r>
            <a:r>
              <a:rPr lang="en-GB" dirty="0"/>
              <a:t> y </a:t>
            </a:r>
            <a:r>
              <a:rPr lang="en-GB" dirty="0" err="1"/>
              <a:t>canlyniadau</a:t>
            </a:r>
            <a:r>
              <a:rPr lang="en-GB" dirty="0"/>
              <a:t> </a:t>
            </a:r>
            <a:r>
              <a:rPr lang="en-GB" dirty="0" err="1"/>
              <a:t>rydyn</a:t>
            </a:r>
            <a:r>
              <a:rPr lang="en-GB" dirty="0"/>
              <a:t> </a:t>
            </a:r>
            <a:r>
              <a:rPr lang="en-GB" dirty="0" err="1"/>
              <a:t>ni</a:t>
            </a:r>
            <a:r>
              <a:rPr lang="en-GB" dirty="0"/>
              <a:t> </a:t>
            </a:r>
            <a:r>
              <a:rPr lang="en-GB" dirty="0" err="1"/>
              <a:t>eisiau</a:t>
            </a:r>
            <a:r>
              <a:rPr lang="en-GB" dirty="0"/>
              <a:t>?</a:t>
            </a:r>
          </a:p>
          <a:p>
            <a:r>
              <a:rPr lang="en-GB" dirty="0" err="1"/>
              <a:t>Rhywbeth</a:t>
            </a:r>
            <a:r>
              <a:rPr lang="en-GB" dirty="0"/>
              <a:t> </a:t>
            </a:r>
            <a:r>
              <a:rPr lang="en-GB" dirty="0" err="1"/>
              <a:t>sy’n</a:t>
            </a:r>
            <a:r>
              <a:rPr lang="en-GB" dirty="0"/>
              <a:t> </a:t>
            </a:r>
            <a:r>
              <a:rPr lang="en-GB" dirty="0" err="1"/>
              <a:t>cael</a:t>
            </a:r>
            <a:r>
              <a:rPr lang="en-GB" dirty="0"/>
              <a:t> y </a:t>
            </a:r>
            <a:r>
              <a:rPr lang="en-GB" dirty="0" err="1"/>
              <a:t>canlyniadau</a:t>
            </a:r>
            <a:r>
              <a:rPr lang="en-GB" dirty="0"/>
              <a:t> </a:t>
            </a:r>
            <a:r>
              <a:rPr lang="en-GB" dirty="0" err="1"/>
              <a:t>yma</a:t>
            </a:r>
            <a:r>
              <a:rPr lang="en-GB" dirty="0"/>
              <a:t> </a:t>
            </a:r>
            <a:r>
              <a:rPr lang="en-GB" dirty="0" err="1"/>
              <a:t>yn</a:t>
            </a:r>
            <a:r>
              <a:rPr lang="en-GB" dirty="0"/>
              <a:t> </a:t>
            </a:r>
            <a:r>
              <a:rPr lang="en-GB" dirty="0" err="1"/>
              <a:t>fwy</a:t>
            </a:r>
            <a:r>
              <a:rPr lang="en-GB" dirty="0"/>
              <a:t> </a:t>
            </a:r>
            <a:r>
              <a:rPr lang="en-GB" dirty="0" err="1"/>
              <a:t>effeithiol</a:t>
            </a:r>
            <a:r>
              <a:rPr lang="en-GB" dirty="0"/>
              <a:t> </a:t>
            </a:r>
            <a:r>
              <a:rPr lang="en-GB" dirty="0" err="1"/>
              <a:t>na’r</a:t>
            </a:r>
            <a:r>
              <a:rPr lang="en-GB" dirty="0"/>
              <a:t> </a:t>
            </a:r>
            <a:r>
              <a:rPr lang="en-GB" dirty="0" err="1"/>
              <a:t>opsiynau</a:t>
            </a:r>
            <a:r>
              <a:rPr lang="en-GB" dirty="0"/>
              <a:t> </a:t>
            </a:r>
            <a:r>
              <a:rPr lang="en-GB" dirty="0" err="1"/>
              <a:t>eraill</a:t>
            </a:r>
            <a:r>
              <a:rPr lang="en-GB" dirty="0"/>
              <a:t> </a:t>
            </a:r>
            <a:r>
              <a:rPr lang="en-GB" dirty="0" err="1"/>
              <a:t>sydd</a:t>
            </a:r>
            <a:r>
              <a:rPr lang="en-GB" dirty="0"/>
              <a:t> </a:t>
            </a:r>
            <a:r>
              <a:rPr lang="en-GB" dirty="0" err="1"/>
              <a:t>ar</a:t>
            </a:r>
            <a:r>
              <a:rPr lang="en-GB" dirty="0"/>
              <a:t> </a:t>
            </a:r>
            <a:r>
              <a:rPr lang="en-GB" dirty="0" err="1"/>
              <a:t>gael</a:t>
            </a:r>
            <a:r>
              <a:rPr lang="en-GB" dirty="0"/>
              <a:t>?</a:t>
            </a:r>
          </a:p>
        </p:txBody>
      </p:sp>
      <p:pic>
        <p:nvPicPr>
          <p:cNvPr id="5" name="Picture 4">
            <a:extLst>
              <a:ext uri="{FF2B5EF4-FFF2-40B4-BE49-F238E27FC236}">
                <a16:creationId xmlns:a16="http://schemas.microsoft.com/office/drawing/2014/main" id="{52F278D9-D514-45D1-97FC-9318C4CCA5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8650" y="1825625"/>
            <a:ext cx="3338262" cy="3482360"/>
          </a:xfrm>
          <a:prstGeom prst="rect">
            <a:avLst/>
          </a:prstGeom>
        </p:spPr>
      </p:pic>
    </p:spTree>
    <p:extLst>
      <p:ext uri="{BB962C8B-B14F-4D97-AF65-F5344CB8AC3E}">
        <p14:creationId xmlns:p14="http://schemas.microsoft.com/office/powerpoint/2010/main" val="194174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Sut</a:t>
            </a:r>
            <a:r>
              <a:rPr lang="en-GB" dirty="0"/>
              <a:t> </a:t>
            </a:r>
            <a:r>
              <a:rPr lang="en-GB" dirty="0" err="1"/>
              <a:t>gallwn</a:t>
            </a:r>
            <a:r>
              <a:rPr lang="en-GB" dirty="0"/>
              <a:t> </a:t>
            </a:r>
            <a:r>
              <a:rPr lang="en-GB" dirty="0" err="1"/>
              <a:t>ni</a:t>
            </a:r>
            <a:r>
              <a:rPr lang="en-GB" dirty="0"/>
              <a:t> </a:t>
            </a:r>
            <a:r>
              <a:rPr lang="en-GB" dirty="0" err="1"/>
              <a:t>ddysgu</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arfer</a:t>
            </a:r>
            <a:r>
              <a:rPr lang="en-GB" dirty="0"/>
              <a:t> da’?</a:t>
            </a:r>
          </a:p>
        </p:txBody>
      </p:sp>
      <p:pic>
        <p:nvPicPr>
          <p:cNvPr id="5" name="Picture 4">
            <a:extLst>
              <a:ext uri="{FF2B5EF4-FFF2-40B4-BE49-F238E27FC236}">
                <a16:creationId xmlns:a16="http://schemas.microsoft.com/office/drawing/2014/main" id="{52F278D9-D514-45D1-97FC-9318C4CCA5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02869" y="1939925"/>
            <a:ext cx="3338262" cy="3482360"/>
          </a:xfrm>
          <a:prstGeom prst="rect">
            <a:avLst/>
          </a:prstGeom>
        </p:spPr>
      </p:pic>
    </p:spTree>
    <p:extLst>
      <p:ext uri="{BB962C8B-B14F-4D97-AF65-F5344CB8AC3E}">
        <p14:creationId xmlns:p14="http://schemas.microsoft.com/office/powerpoint/2010/main" val="1765192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Estyn"/>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473342" y="4508500"/>
            <a:ext cx="2616391" cy="72629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Education Endowment Foundation"/>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2388" y="1994378"/>
            <a:ext cx="2631494" cy="14473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err="1"/>
              <a:t>Sut</a:t>
            </a:r>
            <a:r>
              <a:rPr lang="en-GB" dirty="0"/>
              <a:t> </a:t>
            </a:r>
            <a:r>
              <a:rPr lang="en-GB" dirty="0" err="1"/>
              <a:t>gallwn</a:t>
            </a:r>
            <a:r>
              <a:rPr lang="en-GB" dirty="0"/>
              <a:t> </a:t>
            </a:r>
            <a:r>
              <a:rPr lang="en-GB" dirty="0" err="1"/>
              <a:t>ni</a:t>
            </a:r>
            <a:r>
              <a:rPr lang="en-GB" dirty="0"/>
              <a:t> </a:t>
            </a:r>
            <a:r>
              <a:rPr lang="en-GB" dirty="0" err="1"/>
              <a:t>ddysgu</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arfer</a:t>
            </a:r>
            <a:r>
              <a:rPr lang="en-GB" dirty="0"/>
              <a:t> da’?</a:t>
            </a:r>
          </a:p>
        </p:txBody>
      </p:sp>
      <p:graphicFrame>
        <p:nvGraphicFramePr>
          <p:cNvPr id="6" name="Diagram 5"/>
          <p:cNvGraphicFramePr/>
          <p:nvPr>
            <p:extLst>
              <p:ext uri="{D42A27DB-BD31-4B8C-83A1-F6EECF244321}">
                <p14:modId xmlns:p14="http://schemas.microsoft.com/office/powerpoint/2010/main" val="3537637147"/>
              </p:ext>
            </p:extLst>
          </p:nvPr>
        </p:nvGraphicFramePr>
        <p:xfrm>
          <a:off x="1403350" y="1524000"/>
          <a:ext cx="6337300" cy="4356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47022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Education Endowment Foundation"/>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15888" y="267178"/>
            <a:ext cx="3338512" cy="183618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stretch>
            <a:fillRect/>
          </a:stretch>
        </p:blipFill>
        <p:spPr>
          <a:xfrm>
            <a:off x="340359" y="3015218"/>
            <a:ext cx="8264921" cy="2476261"/>
          </a:xfrm>
          <a:prstGeom prst="rect">
            <a:avLst/>
          </a:prstGeom>
        </p:spPr>
      </p:pic>
      <p:pic>
        <p:nvPicPr>
          <p:cNvPr id="9" name="Picture 8">
            <a:hlinkClick r:id="rId5"/>
          </p:cNvPr>
          <p:cNvPicPr>
            <a:picLocks noChangeAspect="1"/>
          </p:cNvPicPr>
          <p:nvPr/>
        </p:nvPicPr>
        <p:blipFill rotWithShape="1">
          <a:blip r:embed="rId6" cstate="screen">
            <a:extLst>
              <a:ext uri="{28A0092B-C50C-407E-A947-70E740481C1C}">
                <a14:useLocalDpi xmlns:a14="http://schemas.microsoft.com/office/drawing/2010/main"/>
              </a:ext>
            </a:extLst>
          </a:blip>
          <a:srcRect l="-563"/>
          <a:stretch/>
        </p:blipFill>
        <p:spPr>
          <a:xfrm>
            <a:off x="4356101" y="79177"/>
            <a:ext cx="4532312" cy="6689923"/>
          </a:xfrm>
          <a:prstGeom prst="rect">
            <a:avLst/>
          </a:prstGeom>
        </p:spPr>
      </p:pic>
      <p:sp>
        <p:nvSpPr>
          <p:cNvPr id="11" name="Oval 10"/>
          <p:cNvSpPr/>
          <p:nvPr/>
        </p:nvSpPr>
        <p:spPr>
          <a:xfrm>
            <a:off x="5880100" y="0"/>
            <a:ext cx="1066800" cy="4191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8561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nodeType="clickEffect">
                                  <p:stCondLst>
                                    <p:cond delay="0"/>
                                  </p:stCondLst>
                                  <p:childTnLst>
                                    <p:animMotion origin="layout" path="M 0 0 L -0.25 0 E" pathEditMode="relative" ptsTypes="">
                                      <p:cBhvr>
                                        <p:cTn id="6" dur="1000" fill="hold"/>
                                        <p:tgtEl>
                                          <p:spTgt spid="8"/>
                                        </p:tgtEl>
                                        <p:attrNameLst>
                                          <p:attrName>ppt_x</p:attrName>
                                          <p:attrName>ppt_y</p:attrName>
                                        </p:attrNameLst>
                                      </p:cBhvr>
                                    </p:animMotion>
                                  </p:childTnLst>
                                </p:cTn>
                              </p:par>
                              <p:par>
                                <p:cTn id="7" presetID="6" presetClass="emph" presetSubtype="0" fill="hold" nodeType="withEffect">
                                  <p:stCondLst>
                                    <p:cond delay="0"/>
                                  </p:stCondLst>
                                  <p:childTnLst>
                                    <p:animScale>
                                      <p:cBhvr>
                                        <p:cTn id="8" dur="1000" fill="hold"/>
                                        <p:tgtEl>
                                          <p:spTgt spid="8"/>
                                        </p:tgtEl>
                                      </p:cBhvr>
                                      <p:by x="50000" y="50000"/>
                                    </p:animScale>
                                  </p:childTnLst>
                                </p:cTn>
                              </p:par>
                              <p:par>
                                <p:cTn id="9" presetID="10"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Measuring effectiveness</a:t>
            </a:r>
          </a:p>
        </p:txBody>
      </p:sp>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8650" y="1882771"/>
            <a:ext cx="8289924" cy="1484316"/>
          </a:xfrm>
          <a:prstGeom prst="rect">
            <a:avLst/>
          </a:prstGeom>
        </p:spPr>
      </p:pic>
    </p:spTree>
    <p:extLst>
      <p:ext uri="{BB962C8B-B14F-4D97-AF65-F5344CB8AC3E}">
        <p14:creationId xmlns:p14="http://schemas.microsoft.com/office/powerpoint/2010/main" val="3324806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Rhagfynegi</a:t>
            </a:r>
            <a:r>
              <a:rPr lang="en-GB" dirty="0"/>
              <a:t> – </a:t>
            </a:r>
            <a:r>
              <a:rPr lang="en-GB" dirty="0" err="1"/>
              <a:t>rhowch</a:t>
            </a:r>
            <a:r>
              <a:rPr lang="en-GB" dirty="0"/>
              <a:t> y pump </a:t>
            </a:r>
            <a:r>
              <a:rPr lang="en-GB" dirty="0" err="1"/>
              <a:t>yma</a:t>
            </a:r>
            <a:r>
              <a:rPr lang="en-GB" dirty="0"/>
              <a:t> </a:t>
            </a:r>
            <a:r>
              <a:rPr lang="en-GB" dirty="0" err="1"/>
              <a:t>mewn</a:t>
            </a:r>
            <a:r>
              <a:rPr lang="en-GB" dirty="0"/>
              <a:t> </a:t>
            </a:r>
            <a:r>
              <a:rPr lang="en-GB" dirty="0" err="1"/>
              <a:t>trefn</a:t>
            </a:r>
            <a:r>
              <a:rPr lang="en-GB" dirty="0"/>
              <a:t> </a:t>
            </a:r>
            <a:r>
              <a:rPr lang="en-GB" dirty="0" err="1"/>
              <a:t>o’r</a:t>
            </a:r>
            <a:r>
              <a:rPr lang="en-GB" dirty="0"/>
              <a:t> </a:t>
            </a:r>
            <a:r>
              <a:rPr lang="en-GB" dirty="0" err="1"/>
              <a:t>effaith</a:t>
            </a:r>
            <a:r>
              <a:rPr lang="en-GB" dirty="0"/>
              <a:t> </a:t>
            </a:r>
            <a:r>
              <a:rPr lang="en-GB" dirty="0" err="1"/>
              <a:t>mwyaf</a:t>
            </a:r>
            <a:r>
              <a:rPr lang="en-GB" dirty="0"/>
              <a:t> </a:t>
            </a:r>
            <a:r>
              <a:rPr lang="en-GB" dirty="0" err="1"/>
              <a:t>i’r</a:t>
            </a:r>
            <a:r>
              <a:rPr lang="en-GB" dirty="0"/>
              <a:t> </a:t>
            </a:r>
            <a:r>
              <a:rPr lang="en-GB" dirty="0" err="1"/>
              <a:t>lleiaf</a:t>
            </a:r>
            <a:endParaRPr lang="en-GB" dirty="0"/>
          </a:p>
        </p:txBody>
      </p:sp>
      <p:sp>
        <p:nvSpPr>
          <p:cNvPr id="4" name="Content Placeholder 3"/>
          <p:cNvSpPr>
            <a:spLocks noGrp="1"/>
          </p:cNvSpPr>
          <p:nvPr>
            <p:ph sz="half" idx="2"/>
          </p:nvPr>
        </p:nvSpPr>
        <p:spPr>
          <a:xfrm>
            <a:off x="1117600" y="2117725"/>
            <a:ext cx="7397750" cy="3165475"/>
          </a:xfrm>
        </p:spPr>
        <p:txBody>
          <a:bodyPr>
            <a:normAutofit fontScale="92500"/>
          </a:bodyPr>
          <a:lstStyle/>
          <a:p>
            <a:r>
              <a:rPr lang="en-GB" dirty="0" err="1"/>
              <a:t>Dulliau</a:t>
            </a:r>
            <a:r>
              <a:rPr lang="en-GB" dirty="0"/>
              <a:t> </a:t>
            </a:r>
            <a:r>
              <a:rPr lang="en-GB" dirty="0" err="1"/>
              <a:t>cyfathrebu</a:t>
            </a:r>
            <a:r>
              <a:rPr lang="en-GB" dirty="0"/>
              <a:t> a </a:t>
            </a:r>
            <a:r>
              <a:rPr lang="en-GB" dirty="0" err="1"/>
              <a:t>iaith</a:t>
            </a:r>
            <a:r>
              <a:rPr lang="en-GB" dirty="0"/>
              <a:t> (</a:t>
            </a:r>
            <a:r>
              <a:rPr lang="en-GB" i="1" dirty="0"/>
              <a:t>Communication and language approaches</a:t>
            </a:r>
            <a:r>
              <a:rPr lang="en-GB" dirty="0"/>
              <a:t>)</a:t>
            </a:r>
          </a:p>
          <a:p>
            <a:r>
              <a:rPr lang="en-GB" dirty="0" err="1"/>
              <a:t>Dulliau</a:t>
            </a:r>
            <a:r>
              <a:rPr lang="en-GB" dirty="0"/>
              <a:t> </a:t>
            </a:r>
            <a:r>
              <a:rPr lang="en-GB" dirty="0" err="1"/>
              <a:t>rhifedd</a:t>
            </a:r>
            <a:r>
              <a:rPr lang="en-GB" dirty="0"/>
              <a:t> </a:t>
            </a:r>
            <a:r>
              <a:rPr lang="en-GB" dirty="0" err="1"/>
              <a:t>cynnar</a:t>
            </a:r>
            <a:r>
              <a:rPr lang="en-GB" dirty="0"/>
              <a:t> (</a:t>
            </a:r>
            <a:r>
              <a:rPr lang="en-GB" i="1" dirty="0"/>
              <a:t>Early numeracy approaches</a:t>
            </a:r>
            <a:r>
              <a:rPr lang="en-GB" dirty="0"/>
              <a:t>)</a:t>
            </a:r>
          </a:p>
          <a:p>
            <a:r>
              <a:rPr lang="en-GB" dirty="0" err="1"/>
              <a:t>Oedran</a:t>
            </a:r>
            <a:r>
              <a:rPr lang="en-GB" dirty="0"/>
              <a:t> </a:t>
            </a:r>
            <a:r>
              <a:rPr lang="en-GB" dirty="0" err="1"/>
              <a:t>cychwyn</a:t>
            </a:r>
            <a:r>
              <a:rPr lang="en-GB" dirty="0"/>
              <a:t> </a:t>
            </a:r>
            <a:r>
              <a:rPr lang="en-GB" dirty="0" err="1"/>
              <a:t>cynt</a:t>
            </a:r>
            <a:r>
              <a:rPr lang="en-GB" dirty="0"/>
              <a:t> (</a:t>
            </a:r>
            <a:r>
              <a:rPr lang="en-GB" i="1" dirty="0"/>
              <a:t>Earlier starting age</a:t>
            </a:r>
            <a:r>
              <a:rPr lang="en-GB" dirty="0"/>
              <a:t>)</a:t>
            </a:r>
          </a:p>
          <a:p>
            <a:r>
              <a:rPr lang="en-GB" dirty="0" err="1"/>
              <a:t>Oriau</a:t>
            </a:r>
            <a:r>
              <a:rPr lang="en-GB" dirty="0"/>
              <a:t> </a:t>
            </a:r>
            <a:r>
              <a:rPr lang="en-GB" dirty="0" err="1"/>
              <a:t>ychwanegol</a:t>
            </a:r>
            <a:r>
              <a:rPr lang="en-GB" dirty="0"/>
              <a:t> (</a:t>
            </a:r>
            <a:r>
              <a:rPr lang="en-GB" i="1" dirty="0"/>
              <a:t>Extra hours</a:t>
            </a:r>
            <a:r>
              <a:rPr lang="en-GB" dirty="0"/>
              <a:t>)</a:t>
            </a:r>
          </a:p>
          <a:p>
            <a:r>
              <a:rPr lang="en-GB" dirty="0" err="1"/>
              <a:t>Dysgu</a:t>
            </a:r>
            <a:r>
              <a:rPr lang="en-GB" dirty="0"/>
              <a:t> </a:t>
            </a:r>
            <a:r>
              <a:rPr lang="en-GB" dirty="0" err="1"/>
              <a:t>wedi</a:t>
            </a:r>
            <a:r>
              <a:rPr lang="en-GB" dirty="0"/>
              <a:t> </a:t>
            </a:r>
            <a:r>
              <a:rPr lang="en-GB" dirty="0" err="1"/>
              <a:t>seilio</a:t>
            </a:r>
            <a:r>
              <a:rPr lang="en-GB" dirty="0"/>
              <a:t> </a:t>
            </a:r>
            <a:r>
              <a:rPr lang="en-GB" dirty="0" err="1"/>
              <a:t>ar</a:t>
            </a:r>
            <a:r>
              <a:rPr lang="en-GB" dirty="0"/>
              <a:t> </a:t>
            </a:r>
            <a:r>
              <a:rPr lang="en-GB" dirty="0" err="1"/>
              <a:t>chwarae</a:t>
            </a:r>
            <a:r>
              <a:rPr lang="en-GB" dirty="0"/>
              <a:t> </a:t>
            </a:r>
            <a:r>
              <a:rPr lang="en-GB" i="1" dirty="0"/>
              <a:t>(Play-based learning</a:t>
            </a:r>
            <a:r>
              <a:rPr lang="en-GB" dirty="0"/>
              <a:t>)</a:t>
            </a:r>
          </a:p>
          <a:p>
            <a:pPr marL="0" indent="0">
              <a:buNone/>
            </a:pPr>
            <a:endParaRPr lang="en-GB" dirty="0"/>
          </a:p>
        </p:txBody>
      </p:sp>
    </p:spTree>
    <p:extLst>
      <p:ext uri="{BB962C8B-B14F-4D97-AF65-F5344CB8AC3E}">
        <p14:creationId xmlns:p14="http://schemas.microsoft.com/office/powerpoint/2010/main" val="2040782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12799" y="152767"/>
            <a:ext cx="7705725" cy="1239470"/>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75848" y="2484817"/>
            <a:ext cx="7696200" cy="874945"/>
          </a:xfrm>
          <a:prstGeom prst="rect">
            <a:avLst/>
          </a:prstGeom>
        </p:spPr>
      </p:pic>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2799" y="3504526"/>
            <a:ext cx="7696200" cy="831026"/>
          </a:xfrm>
          <a:prstGeom prst="rect">
            <a:avLst/>
          </a:prstGeom>
        </p:spPr>
      </p:pic>
      <p:pic>
        <p:nvPicPr>
          <p:cNvPr id="8" name="Picture 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12799" y="4480316"/>
            <a:ext cx="7822299" cy="870065"/>
          </a:xfrm>
          <a:prstGeom prst="rect">
            <a:avLst/>
          </a:prstGeom>
        </p:spPr>
      </p:pic>
      <p:pic>
        <p:nvPicPr>
          <p:cNvPr id="9" name="Picture 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12799" y="1460674"/>
            <a:ext cx="7822299" cy="879380"/>
          </a:xfrm>
          <a:prstGeom prst="rect">
            <a:avLst/>
          </a:prstGeom>
        </p:spPr>
      </p:pic>
    </p:spTree>
    <p:extLst>
      <p:ext uri="{BB962C8B-B14F-4D97-AF65-F5344CB8AC3E}">
        <p14:creationId xmlns:p14="http://schemas.microsoft.com/office/powerpoint/2010/main" val="878045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5099" y="209550"/>
            <a:ext cx="6631281" cy="3519190"/>
          </a:xfrm>
          <a:prstGeom prst="rect">
            <a:avLst/>
          </a:prstGeom>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669680" y="2832100"/>
            <a:ext cx="4253400" cy="3797300"/>
          </a:xfrm>
          <a:prstGeom prst="rect">
            <a:avLst/>
          </a:prstGeom>
        </p:spPr>
      </p:pic>
      <p:sp>
        <p:nvSpPr>
          <p:cNvPr id="7" name="Oval 6"/>
          <p:cNvSpPr/>
          <p:nvPr/>
        </p:nvSpPr>
        <p:spPr>
          <a:xfrm>
            <a:off x="4460202" y="1759594"/>
            <a:ext cx="1762798"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26057" y="3512063"/>
            <a:ext cx="6631282" cy="2012437"/>
          </a:xfrm>
          <a:prstGeom prst="rect">
            <a:avLst/>
          </a:prstGeom>
          <a:solidFill>
            <a:srgbClr val="0C3A5B">
              <a:alpha val="8000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8" name="Content Placeholder 3"/>
          <p:cNvSpPr>
            <a:spLocks noGrp="1"/>
          </p:cNvSpPr>
          <p:nvPr>
            <p:ph sz="half" idx="2"/>
          </p:nvPr>
        </p:nvSpPr>
        <p:spPr>
          <a:xfrm>
            <a:off x="165098" y="3512063"/>
            <a:ext cx="6375401" cy="2012437"/>
          </a:xfrm>
        </p:spPr>
        <p:txBody>
          <a:bodyPr>
            <a:normAutofit fontScale="92500" lnSpcReduction="10000"/>
          </a:bodyPr>
          <a:lstStyle/>
          <a:p>
            <a:pPr marL="0" indent="0">
              <a:buNone/>
            </a:pPr>
            <a:r>
              <a:rPr lang="en-GB" sz="2400" dirty="0">
                <a:solidFill>
                  <a:schemeClr val="bg1"/>
                </a:solidFill>
              </a:rPr>
              <a:t>TASG</a:t>
            </a:r>
          </a:p>
          <a:p>
            <a:pPr marL="0" indent="0">
              <a:buNone/>
            </a:pPr>
            <a:r>
              <a:rPr lang="en-GB" sz="2400" dirty="0" err="1">
                <a:solidFill>
                  <a:schemeClr val="bg1"/>
                </a:solidFill>
              </a:rPr>
              <a:t>Mewn</a:t>
            </a:r>
            <a:r>
              <a:rPr lang="en-GB" sz="2400" dirty="0">
                <a:solidFill>
                  <a:schemeClr val="bg1"/>
                </a:solidFill>
              </a:rPr>
              <a:t> </a:t>
            </a:r>
            <a:r>
              <a:rPr lang="en-GB" sz="2400" dirty="0" err="1">
                <a:solidFill>
                  <a:schemeClr val="bg1"/>
                </a:solidFill>
              </a:rPr>
              <a:t>parau</a:t>
            </a:r>
            <a:r>
              <a:rPr lang="en-GB" sz="2400" dirty="0">
                <a:solidFill>
                  <a:schemeClr val="bg1"/>
                </a:solidFill>
              </a:rPr>
              <a:t>, </a:t>
            </a:r>
            <a:r>
              <a:rPr lang="en-GB" sz="2400" dirty="0" err="1">
                <a:solidFill>
                  <a:schemeClr val="bg1"/>
                </a:solidFill>
              </a:rPr>
              <a:t>sganiwch</a:t>
            </a:r>
            <a:r>
              <a:rPr lang="en-GB" sz="2400" dirty="0">
                <a:solidFill>
                  <a:schemeClr val="bg1"/>
                </a:solidFill>
              </a:rPr>
              <a:t> </a:t>
            </a:r>
            <a:r>
              <a:rPr lang="en-GB" sz="2400" dirty="0" err="1">
                <a:solidFill>
                  <a:schemeClr val="bg1"/>
                </a:solidFill>
              </a:rPr>
              <a:t>trwy</a:t>
            </a:r>
            <a:r>
              <a:rPr lang="en-GB" sz="2400" dirty="0">
                <a:solidFill>
                  <a:schemeClr val="bg1"/>
                </a:solidFill>
              </a:rPr>
              <a:t> </a:t>
            </a:r>
            <a:r>
              <a:rPr lang="en-GB" sz="2400" dirty="0" err="1">
                <a:solidFill>
                  <a:schemeClr val="bg1"/>
                </a:solidFill>
              </a:rPr>
              <a:t>unrhyw</a:t>
            </a:r>
            <a:r>
              <a:rPr lang="en-GB" sz="2400" dirty="0">
                <a:solidFill>
                  <a:schemeClr val="bg1"/>
                </a:solidFill>
              </a:rPr>
              <a:t> </a:t>
            </a:r>
            <a:r>
              <a:rPr lang="en-GB" sz="2400" dirty="0" err="1">
                <a:solidFill>
                  <a:schemeClr val="bg1"/>
                </a:solidFill>
              </a:rPr>
              <a:t>dudalen</a:t>
            </a:r>
            <a:r>
              <a:rPr lang="en-GB" sz="2400" dirty="0">
                <a:solidFill>
                  <a:schemeClr val="bg1"/>
                </a:solidFill>
              </a:rPr>
              <a:t> </a:t>
            </a:r>
            <a:r>
              <a:rPr lang="en-GB" sz="2400" dirty="0" err="1">
                <a:solidFill>
                  <a:schemeClr val="bg1"/>
                </a:solidFill>
              </a:rPr>
              <a:t>o’r</a:t>
            </a:r>
            <a:r>
              <a:rPr lang="en-GB" sz="2400" dirty="0">
                <a:solidFill>
                  <a:schemeClr val="bg1"/>
                </a:solidFill>
              </a:rPr>
              <a:t>  </a:t>
            </a:r>
            <a:r>
              <a:rPr lang="en-GB" sz="2400" i="1" dirty="0">
                <a:solidFill>
                  <a:schemeClr val="bg1"/>
                </a:solidFill>
              </a:rPr>
              <a:t>Early Years Toolkit</a:t>
            </a:r>
            <a:r>
              <a:rPr lang="en-GB" sz="2400" dirty="0">
                <a:solidFill>
                  <a:schemeClr val="bg1"/>
                </a:solidFill>
              </a:rPr>
              <a:t>.</a:t>
            </a:r>
          </a:p>
          <a:p>
            <a:pPr marL="0" indent="0">
              <a:buNone/>
            </a:pPr>
            <a:r>
              <a:rPr lang="en-GB" sz="2400" dirty="0" err="1">
                <a:solidFill>
                  <a:schemeClr val="bg1"/>
                </a:solidFill>
              </a:rPr>
              <a:t>Trafodwch</a:t>
            </a:r>
            <a:r>
              <a:rPr lang="en-GB" sz="2400" dirty="0">
                <a:solidFill>
                  <a:schemeClr val="bg1"/>
                </a:solidFill>
              </a:rPr>
              <a:t> – </a:t>
            </a:r>
            <a:br>
              <a:rPr lang="en-GB" sz="2400" dirty="0">
                <a:solidFill>
                  <a:schemeClr val="bg1"/>
                </a:solidFill>
              </a:rPr>
            </a:br>
            <a:r>
              <a:rPr lang="en-GB" sz="2400" dirty="0">
                <a:solidFill>
                  <a:schemeClr val="bg1"/>
                </a:solidFill>
              </a:rPr>
              <a:t>Pa mor </a:t>
            </a:r>
            <a:r>
              <a:rPr lang="en-GB" sz="2400" dirty="0" err="1">
                <a:solidFill>
                  <a:schemeClr val="bg1"/>
                </a:solidFill>
              </a:rPr>
              <a:t>ddefnyddiol</a:t>
            </a:r>
            <a:r>
              <a:rPr lang="en-GB" sz="2400" dirty="0">
                <a:solidFill>
                  <a:schemeClr val="bg1"/>
                </a:solidFill>
              </a:rPr>
              <a:t> </a:t>
            </a:r>
            <a:r>
              <a:rPr lang="en-GB" sz="2400" dirty="0" err="1">
                <a:solidFill>
                  <a:schemeClr val="bg1"/>
                </a:solidFill>
              </a:rPr>
              <a:t>ydyn</a:t>
            </a:r>
            <a:r>
              <a:rPr lang="en-GB" sz="2400" dirty="0">
                <a:solidFill>
                  <a:schemeClr val="bg1"/>
                </a:solidFill>
              </a:rPr>
              <a:t> </a:t>
            </a:r>
            <a:r>
              <a:rPr lang="en-GB" sz="2400" dirty="0" err="1">
                <a:solidFill>
                  <a:schemeClr val="bg1"/>
                </a:solidFill>
              </a:rPr>
              <a:t>nhw</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rhannu</a:t>
            </a:r>
            <a:r>
              <a:rPr lang="en-GB" sz="2400" dirty="0">
                <a:solidFill>
                  <a:schemeClr val="bg1"/>
                </a:solidFill>
              </a:rPr>
              <a:t> </a:t>
            </a:r>
            <a:r>
              <a:rPr lang="en-GB" sz="2400" dirty="0" err="1">
                <a:solidFill>
                  <a:schemeClr val="bg1"/>
                </a:solidFill>
              </a:rPr>
              <a:t>arfer</a:t>
            </a:r>
            <a:r>
              <a:rPr lang="en-GB" sz="2400" dirty="0">
                <a:solidFill>
                  <a:schemeClr val="bg1"/>
                </a:solidFill>
              </a:rPr>
              <a:t> </a:t>
            </a:r>
            <a:r>
              <a:rPr lang="en-GB" sz="2400" dirty="0" err="1">
                <a:solidFill>
                  <a:schemeClr val="bg1"/>
                </a:solidFill>
              </a:rPr>
              <a:t>effeithiol</a:t>
            </a:r>
            <a:r>
              <a:rPr lang="en-GB" sz="2400" dirty="0">
                <a:solidFill>
                  <a:schemeClr val="bg1"/>
                </a:solidFill>
              </a:rPr>
              <a:t>?</a:t>
            </a:r>
          </a:p>
        </p:txBody>
      </p:sp>
    </p:spTree>
    <p:extLst>
      <p:ext uri="{BB962C8B-B14F-4D97-AF65-F5344CB8AC3E}">
        <p14:creationId xmlns:p14="http://schemas.microsoft.com/office/powerpoint/2010/main" val="4053771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fill="hold"/>
                                        <p:tgtEl>
                                          <p:spTgt spid="8">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8">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sz="2400" i="1" dirty="0" err="1"/>
              <a:t>Estyn</a:t>
            </a:r>
            <a:r>
              <a:rPr lang="en-GB" sz="2400" i="1" dirty="0"/>
              <a:t> </a:t>
            </a:r>
            <a:r>
              <a:rPr lang="en-GB" sz="2400" i="1" dirty="0" err="1"/>
              <a:t>yw</a:t>
            </a:r>
            <a:r>
              <a:rPr lang="en-GB" sz="2400" i="1" dirty="0"/>
              <a:t> </a:t>
            </a:r>
            <a:r>
              <a:rPr lang="en-GB" sz="2400" i="1" dirty="0" err="1"/>
              <a:t>swyddfa</a:t>
            </a:r>
            <a:r>
              <a:rPr lang="en-GB" sz="2400" i="1" dirty="0"/>
              <a:t> </a:t>
            </a:r>
            <a:r>
              <a:rPr lang="en-GB" sz="2400" i="1" dirty="0" err="1"/>
              <a:t>Arolygiaeth</a:t>
            </a:r>
            <a:r>
              <a:rPr lang="en-GB" sz="2400" i="1" dirty="0"/>
              <a:t> </a:t>
            </a:r>
            <a:r>
              <a:rPr lang="en-GB" sz="2400" i="1" dirty="0" err="1"/>
              <a:t>Ei</a:t>
            </a:r>
            <a:r>
              <a:rPr lang="en-GB" sz="2400" i="1" dirty="0"/>
              <a:t> </a:t>
            </a:r>
            <a:r>
              <a:rPr lang="en-GB" sz="2400" i="1" dirty="0" err="1"/>
              <a:t>Mawrhydi</a:t>
            </a:r>
            <a:r>
              <a:rPr lang="en-GB" sz="2400" i="1" dirty="0"/>
              <a:t> </a:t>
            </a:r>
            <a:r>
              <a:rPr lang="en-GB" sz="2400" i="1" dirty="0" err="1"/>
              <a:t>dros</a:t>
            </a:r>
            <a:r>
              <a:rPr lang="en-GB" sz="2400" i="1" dirty="0"/>
              <a:t> </a:t>
            </a:r>
            <a:r>
              <a:rPr lang="en-GB" sz="2400" i="1" dirty="0" err="1"/>
              <a:t>Addysg</a:t>
            </a:r>
            <a:r>
              <a:rPr lang="en-GB" sz="2400" i="1" dirty="0"/>
              <a:t> a </a:t>
            </a:r>
            <a:r>
              <a:rPr lang="en-GB" sz="2400" i="1" dirty="0" err="1"/>
              <a:t>Hyfforddiant</a:t>
            </a:r>
            <a:r>
              <a:rPr lang="en-GB" sz="2400" i="1" dirty="0"/>
              <a:t> </a:t>
            </a:r>
            <a:r>
              <a:rPr lang="en-GB" sz="2400" i="1" dirty="0" err="1"/>
              <a:t>yng</a:t>
            </a:r>
            <a:r>
              <a:rPr lang="en-GB" sz="2400" i="1" dirty="0"/>
              <a:t> </a:t>
            </a:r>
            <a:r>
              <a:rPr lang="en-GB" sz="2400" i="1" dirty="0" err="1"/>
              <a:t>Nghymru</a:t>
            </a:r>
            <a:r>
              <a:rPr lang="en-GB" sz="2400" i="1" dirty="0"/>
              <a:t>. </a:t>
            </a:r>
            <a:r>
              <a:rPr lang="en-GB" sz="2400" i="1" dirty="0" err="1"/>
              <a:t>Er</a:t>
            </a:r>
            <a:r>
              <a:rPr lang="en-GB" sz="2400" i="1" dirty="0"/>
              <a:t> bod </a:t>
            </a:r>
            <a:r>
              <a:rPr lang="en-GB" sz="2400" i="1" dirty="0" err="1"/>
              <a:t>Estyn</a:t>
            </a:r>
            <a:r>
              <a:rPr lang="en-GB" sz="2400" i="1" dirty="0"/>
              <a:t> </a:t>
            </a:r>
            <a:r>
              <a:rPr lang="en-GB" sz="2400" i="1" dirty="0" err="1"/>
              <a:t>yn</a:t>
            </a:r>
            <a:r>
              <a:rPr lang="en-GB" sz="2400" i="1" dirty="0"/>
              <a:t> </a:t>
            </a:r>
            <a:r>
              <a:rPr lang="en-GB" sz="2400" i="1" dirty="0" err="1"/>
              <a:t>annibynnol</a:t>
            </a:r>
            <a:r>
              <a:rPr lang="en-GB" sz="2400" i="1" dirty="0"/>
              <a:t> </a:t>
            </a:r>
            <a:r>
              <a:rPr lang="en-GB" sz="2400" i="1" dirty="0" err="1"/>
              <a:t>ar</a:t>
            </a:r>
            <a:r>
              <a:rPr lang="en-GB" sz="2400" i="1" dirty="0"/>
              <a:t> </a:t>
            </a:r>
            <a:r>
              <a:rPr lang="en-GB" sz="2400" i="1" dirty="0" err="1"/>
              <a:t>Gynulliad</a:t>
            </a:r>
            <a:r>
              <a:rPr lang="en-GB" sz="2400" i="1" dirty="0"/>
              <a:t> </a:t>
            </a:r>
            <a:r>
              <a:rPr lang="en-GB" sz="2400" i="1" dirty="0" err="1"/>
              <a:t>Cenedlaethol</a:t>
            </a:r>
            <a:r>
              <a:rPr lang="en-GB" sz="2400" i="1" dirty="0"/>
              <a:t> </a:t>
            </a:r>
            <a:r>
              <a:rPr lang="en-GB" sz="2400" i="1" dirty="0" err="1"/>
              <a:t>Cymru</a:t>
            </a:r>
            <a:r>
              <a:rPr lang="en-GB" sz="2400" i="1" dirty="0"/>
              <a:t> </a:t>
            </a:r>
            <a:r>
              <a:rPr lang="en-GB" sz="2400" i="1" dirty="0" err="1"/>
              <a:t>cawn</a:t>
            </a:r>
            <a:r>
              <a:rPr lang="en-GB" sz="2400" i="1" dirty="0"/>
              <a:t> </a:t>
            </a:r>
            <a:r>
              <a:rPr lang="en-GB" sz="2400" i="1" dirty="0" err="1"/>
              <a:t>ein</a:t>
            </a:r>
            <a:r>
              <a:rPr lang="en-GB" sz="2400" i="1" dirty="0"/>
              <a:t> </a:t>
            </a:r>
            <a:r>
              <a:rPr lang="en-GB" sz="2400" i="1" dirty="0" err="1"/>
              <a:t>hariannu</a:t>
            </a:r>
            <a:r>
              <a:rPr lang="en-GB" sz="2400" i="1" dirty="0"/>
              <a:t> </a:t>
            </a:r>
            <a:r>
              <a:rPr lang="en-GB" sz="2400" i="1" dirty="0" err="1"/>
              <a:t>ganddo</a:t>
            </a:r>
            <a:r>
              <a:rPr lang="en-GB" sz="2400" i="1" dirty="0"/>
              <a:t>. </a:t>
            </a:r>
            <a:r>
              <a:rPr lang="en-GB" sz="2400" i="1" dirty="0" err="1"/>
              <a:t>Diben</a:t>
            </a:r>
            <a:r>
              <a:rPr lang="en-GB" sz="2400" i="1" dirty="0"/>
              <a:t> </a:t>
            </a:r>
            <a:r>
              <a:rPr lang="en-GB" sz="2400" i="1" dirty="0" err="1"/>
              <a:t>Estyn</a:t>
            </a:r>
            <a:r>
              <a:rPr lang="en-GB" sz="2400" i="1" dirty="0"/>
              <a:t> </a:t>
            </a:r>
            <a:r>
              <a:rPr lang="en-GB" sz="2400" i="1" dirty="0" err="1"/>
              <a:t>yw</a:t>
            </a:r>
            <a:r>
              <a:rPr lang="en-GB" sz="2400" i="1" dirty="0"/>
              <a:t> </a:t>
            </a:r>
            <a:r>
              <a:rPr lang="en-GB" sz="2400" i="1" dirty="0" err="1"/>
              <a:t>arolygu</a:t>
            </a:r>
            <a:r>
              <a:rPr lang="en-GB" sz="2400" i="1" dirty="0"/>
              <a:t> </a:t>
            </a:r>
            <a:r>
              <a:rPr lang="en-GB" sz="2400" i="1" dirty="0" err="1"/>
              <a:t>ansawdd</a:t>
            </a:r>
            <a:r>
              <a:rPr lang="en-GB" sz="2400" i="1" dirty="0"/>
              <a:t> a </a:t>
            </a:r>
            <a:r>
              <a:rPr lang="en-GB" sz="2400" i="1" dirty="0" err="1"/>
              <a:t>safonau</a:t>
            </a:r>
            <a:r>
              <a:rPr lang="en-GB" sz="2400" i="1" dirty="0"/>
              <a:t> </a:t>
            </a:r>
            <a:r>
              <a:rPr lang="en-GB" sz="2400" i="1" dirty="0" err="1"/>
              <a:t>addysg</a:t>
            </a:r>
            <a:r>
              <a:rPr lang="en-GB" sz="2400" i="1" dirty="0"/>
              <a:t> a </a:t>
            </a:r>
            <a:r>
              <a:rPr lang="en-GB" sz="2400" i="1" dirty="0" err="1"/>
              <a:t>hyfforddiant</a:t>
            </a:r>
            <a:r>
              <a:rPr lang="en-GB" sz="2400" i="1" dirty="0"/>
              <a:t> </a:t>
            </a:r>
            <a:r>
              <a:rPr lang="en-GB" sz="2400" i="1" dirty="0" err="1"/>
              <a:t>yng</a:t>
            </a:r>
            <a:r>
              <a:rPr lang="en-GB" sz="2400" i="1" dirty="0"/>
              <a:t> </a:t>
            </a:r>
            <a:r>
              <a:rPr lang="en-GB" sz="2400" i="1" dirty="0" err="1"/>
              <a:t>Nghymru</a:t>
            </a:r>
            <a:r>
              <a:rPr lang="en-GB" sz="2400" i="1" dirty="0"/>
              <a:t>.</a:t>
            </a:r>
          </a:p>
        </p:txBody>
      </p:sp>
      <p:sp>
        <p:nvSpPr>
          <p:cNvPr id="4" name="Content Placeholder 3"/>
          <p:cNvSpPr>
            <a:spLocks noGrp="1"/>
          </p:cNvSpPr>
          <p:nvPr>
            <p:ph sz="half" idx="2"/>
          </p:nvPr>
        </p:nvSpPr>
        <p:spPr/>
        <p:txBody>
          <a:bodyPr>
            <a:normAutofit/>
          </a:bodyPr>
          <a:lstStyle/>
          <a:p>
            <a:pPr marL="0" indent="0">
              <a:buNone/>
            </a:pPr>
            <a:r>
              <a:rPr lang="en-GB" sz="2400" i="1" dirty="0" err="1"/>
              <a:t>Estyn</a:t>
            </a:r>
            <a:r>
              <a:rPr lang="en-GB" sz="2400" i="1" dirty="0"/>
              <a:t> is the office of Her Majesty's Inspectorate for Education and Training in Wales. We are independent of, but funded by, the National Assembly for Wales. The purpose of </a:t>
            </a:r>
            <a:r>
              <a:rPr lang="en-GB" sz="2400" i="1" dirty="0" err="1"/>
              <a:t>Estyn</a:t>
            </a:r>
            <a:r>
              <a:rPr lang="en-GB" sz="2400" i="1" dirty="0"/>
              <a:t> is to inspect quality and standards in education and training in Wales</a:t>
            </a:r>
          </a:p>
        </p:txBody>
      </p:sp>
      <p:pic>
        <p:nvPicPr>
          <p:cNvPr id="1026" name="Picture 2" descr="Esty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28650" y="484190"/>
            <a:ext cx="2847975" cy="790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905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9891" y="85348"/>
            <a:ext cx="9402762" cy="1143634"/>
          </a:xfrm>
          <a:prstGeom prst="rect">
            <a:avLst/>
          </a:prstGeom>
        </p:spPr>
      </p:pic>
      <p:sp>
        <p:nvSpPr>
          <p:cNvPr id="6" name="Oval 5"/>
          <p:cNvSpPr/>
          <p:nvPr/>
        </p:nvSpPr>
        <p:spPr>
          <a:xfrm>
            <a:off x="6045199" y="456965"/>
            <a:ext cx="1358901"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7510798" y="444266"/>
            <a:ext cx="1059199"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4" cstate="screen">
            <a:extLst>
              <a:ext uri="{BEBA8EAE-BF5A-486C-A8C5-ECC9F3942E4B}">
                <a14:imgProps xmlns:a14="http://schemas.microsoft.com/office/drawing/2010/main">
                  <a14:imgLayer r:embed="rId5">
                    <a14:imgEffect>
                      <a14:saturation sat="33000"/>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274190" y="1645163"/>
            <a:ext cx="4810868" cy="3752337"/>
          </a:xfrm>
          <a:prstGeom prst="rect">
            <a:avLst/>
          </a:prstGeom>
        </p:spPr>
      </p:pic>
      <p:pic>
        <p:nvPicPr>
          <p:cNvPr id="12" name="Picture 11"/>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82600" y="3949701"/>
            <a:ext cx="2171700" cy="774700"/>
          </a:xfrm>
          <a:prstGeom prst="rect">
            <a:avLst/>
          </a:prstGeom>
        </p:spPr>
      </p:pic>
      <p:pic>
        <p:nvPicPr>
          <p:cNvPr id="13" name="Picture 12"/>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5294622" y="1371601"/>
            <a:ext cx="3849378" cy="5283200"/>
          </a:xfrm>
          <a:prstGeom prst="rect">
            <a:avLst/>
          </a:prstGeom>
        </p:spPr>
      </p:pic>
    </p:spTree>
    <p:extLst>
      <p:ext uri="{BB962C8B-B14F-4D97-AF65-F5344CB8AC3E}">
        <p14:creationId xmlns:p14="http://schemas.microsoft.com/office/powerpoint/2010/main" val="355851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9891" y="85348"/>
            <a:ext cx="9402762" cy="1143634"/>
          </a:xfrm>
          <a:prstGeom prst="rect">
            <a:avLst/>
          </a:prstGeom>
        </p:spPr>
      </p:pic>
      <p:sp>
        <p:nvSpPr>
          <p:cNvPr id="6" name="Oval 5"/>
          <p:cNvSpPr/>
          <p:nvPr/>
        </p:nvSpPr>
        <p:spPr>
          <a:xfrm>
            <a:off x="6045199" y="456965"/>
            <a:ext cx="1358901"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7510798" y="444266"/>
            <a:ext cx="1059199"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3"/>
          <p:cNvSpPr>
            <a:spLocks noGrp="1"/>
          </p:cNvSpPr>
          <p:nvPr>
            <p:ph sz="half" idx="2"/>
          </p:nvPr>
        </p:nvSpPr>
        <p:spPr>
          <a:xfrm>
            <a:off x="5212208" y="1645163"/>
            <a:ext cx="3886200" cy="4351338"/>
          </a:xfrm>
        </p:spPr>
        <p:txBody>
          <a:bodyPr>
            <a:normAutofit/>
          </a:bodyPr>
          <a:lstStyle/>
          <a:p>
            <a:pPr marL="0" indent="0">
              <a:buNone/>
            </a:pPr>
            <a:r>
              <a:rPr lang="en-GB" sz="2400" dirty="0"/>
              <a:t>TASG</a:t>
            </a:r>
          </a:p>
          <a:p>
            <a:pPr marL="0" indent="0">
              <a:buNone/>
            </a:pPr>
            <a:endParaRPr lang="en-GB" sz="2400" dirty="0"/>
          </a:p>
          <a:p>
            <a:pPr marL="0" indent="0">
              <a:buNone/>
            </a:pPr>
            <a:r>
              <a:rPr lang="en-GB" sz="2400" dirty="0" err="1"/>
              <a:t>Mewn</a:t>
            </a:r>
            <a:r>
              <a:rPr lang="en-GB" sz="2400" dirty="0"/>
              <a:t> </a:t>
            </a:r>
            <a:r>
              <a:rPr lang="en-GB" sz="2400" dirty="0" err="1"/>
              <a:t>parau</a:t>
            </a:r>
            <a:r>
              <a:rPr lang="en-GB" sz="2400" dirty="0"/>
              <a:t>, </a:t>
            </a:r>
            <a:r>
              <a:rPr lang="en-GB" sz="2400" dirty="0" err="1"/>
              <a:t>sganiwch</a:t>
            </a:r>
            <a:r>
              <a:rPr lang="en-GB" sz="2400" dirty="0"/>
              <a:t> </a:t>
            </a:r>
            <a:r>
              <a:rPr lang="en-GB" sz="2400" dirty="0" err="1"/>
              <a:t>unrhyw</a:t>
            </a:r>
            <a:r>
              <a:rPr lang="en-GB" sz="2400" dirty="0"/>
              <a:t> DDAU </a:t>
            </a:r>
            <a:r>
              <a:rPr lang="en-GB" sz="2400" dirty="0" err="1"/>
              <a:t>o’r</a:t>
            </a:r>
            <a:r>
              <a:rPr lang="en-GB" sz="2400" dirty="0"/>
              <a:t> </a:t>
            </a:r>
            <a:r>
              <a:rPr lang="en-GB" sz="2400" dirty="0" err="1"/>
              <a:t>tudalennau</a:t>
            </a:r>
            <a:r>
              <a:rPr lang="en-GB" sz="2400" dirty="0"/>
              <a:t> </a:t>
            </a:r>
            <a:r>
              <a:rPr lang="en-GB" sz="2400" dirty="0" err="1"/>
              <a:t>o’r</a:t>
            </a:r>
            <a:r>
              <a:rPr lang="en-GB" sz="2400" dirty="0"/>
              <a:t> </a:t>
            </a:r>
            <a:r>
              <a:rPr lang="en-GB" sz="2400" dirty="0" err="1"/>
              <a:t>tudalennau</a:t>
            </a:r>
            <a:r>
              <a:rPr lang="en-GB" sz="2400" dirty="0"/>
              <a:t> </a:t>
            </a:r>
            <a:r>
              <a:rPr lang="en-GB" sz="2400" dirty="0" err="1"/>
              <a:t>Cyfnod</a:t>
            </a:r>
            <a:r>
              <a:rPr lang="en-GB" sz="2400" dirty="0"/>
              <a:t> Sylfaen </a:t>
            </a:r>
            <a:r>
              <a:rPr lang="en-GB" sz="2400" dirty="0" err="1"/>
              <a:t>sydd</a:t>
            </a:r>
            <a:r>
              <a:rPr lang="en-GB" sz="2400" dirty="0"/>
              <a:t> dan ‘</a:t>
            </a:r>
            <a:r>
              <a:rPr lang="en-GB" sz="2400" dirty="0" err="1"/>
              <a:t>Arfer</a:t>
            </a:r>
            <a:r>
              <a:rPr lang="en-GB" sz="2400" dirty="0"/>
              <a:t> </a:t>
            </a:r>
            <a:r>
              <a:rPr lang="en-GB" sz="2400" dirty="0" err="1"/>
              <a:t>Effeithiol</a:t>
            </a:r>
            <a:r>
              <a:rPr lang="en-GB" sz="2400" dirty="0"/>
              <a:t>’</a:t>
            </a:r>
          </a:p>
          <a:p>
            <a:pPr marL="0" indent="0">
              <a:buNone/>
            </a:pPr>
            <a:r>
              <a:rPr lang="en-GB" sz="2400" dirty="0" err="1"/>
              <a:t>Trafodwch</a:t>
            </a:r>
            <a:r>
              <a:rPr lang="en-GB" sz="2400" dirty="0"/>
              <a:t> –</a:t>
            </a:r>
          </a:p>
          <a:p>
            <a:pPr marL="0" indent="0">
              <a:buNone/>
            </a:pPr>
            <a:r>
              <a:rPr lang="en-GB" sz="2400" dirty="0"/>
              <a:t>Pa mor </a:t>
            </a:r>
            <a:r>
              <a:rPr lang="en-GB" sz="2400" dirty="0" err="1"/>
              <a:t>ddefnyddiol</a:t>
            </a:r>
            <a:r>
              <a:rPr lang="en-GB" sz="2400" dirty="0"/>
              <a:t> </a:t>
            </a:r>
            <a:r>
              <a:rPr lang="en-GB" sz="2400" dirty="0" err="1"/>
              <a:t>ydyn</a:t>
            </a:r>
            <a:r>
              <a:rPr lang="en-GB" sz="2400" dirty="0"/>
              <a:t> </a:t>
            </a:r>
            <a:r>
              <a:rPr lang="en-GB" sz="2400" dirty="0" err="1"/>
              <a:t>nhw</a:t>
            </a:r>
            <a:r>
              <a:rPr lang="en-GB" sz="2400" dirty="0"/>
              <a:t> </a:t>
            </a:r>
            <a:r>
              <a:rPr lang="en-GB" sz="2400" dirty="0" err="1"/>
              <a:t>yn</a:t>
            </a:r>
            <a:r>
              <a:rPr lang="en-GB" sz="2400" dirty="0"/>
              <a:t> </a:t>
            </a:r>
            <a:r>
              <a:rPr lang="en-GB" sz="2400" dirty="0" err="1"/>
              <a:t>rhannu</a:t>
            </a:r>
            <a:r>
              <a:rPr lang="en-GB" sz="2400" dirty="0"/>
              <a:t> </a:t>
            </a:r>
            <a:r>
              <a:rPr lang="en-GB" sz="2400" dirty="0" err="1"/>
              <a:t>arfer</a:t>
            </a:r>
            <a:r>
              <a:rPr lang="en-GB" sz="2400" dirty="0"/>
              <a:t> </a:t>
            </a:r>
            <a:r>
              <a:rPr lang="en-GB" sz="2400" dirty="0" err="1"/>
              <a:t>effeithiol</a:t>
            </a:r>
            <a:r>
              <a:rPr lang="en-GB" sz="2400" dirty="0"/>
              <a:t>?</a:t>
            </a:r>
          </a:p>
        </p:txBody>
      </p:sp>
      <p:pic>
        <p:nvPicPr>
          <p:cNvPr id="4" name="Picture 3"/>
          <p:cNvPicPr>
            <a:picLocks noChangeAspect="1"/>
          </p:cNvPicPr>
          <p:nvPr/>
        </p:nvPicPr>
        <p:blipFill>
          <a:blip r:embed="rId4" cstate="screen">
            <a:extLst>
              <a:ext uri="{BEBA8EAE-BF5A-486C-A8C5-ECC9F3942E4B}">
                <a14:imgProps xmlns:a14="http://schemas.microsoft.com/office/drawing/2010/main">
                  <a14:imgLayer r:embed="rId5">
                    <a14:imgEffect>
                      <a14:saturation sat="33000"/>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274190" y="1645163"/>
            <a:ext cx="4810868" cy="3752337"/>
          </a:xfrm>
          <a:prstGeom prst="rect">
            <a:avLst/>
          </a:prstGeom>
        </p:spPr>
      </p:pic>
      <p:pic>
        <p:nvPicPr>
          <p:cNvPr id="12" name="Picture 11"/>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82600" y="3949701"/>
            <a:ext cx="2171700" cy="774700"/>
          </a:xfrm>
          <a:prstGeom prst="rect">
            <a:avLst/>
          </a:prstGeom>
        </p:spPr>
      </p:pic>
    </p:spTree>
    <p:extLst>
      <p:ext uri="{BB962C8B-B14F-4D97-AF65-F5344CB8AC3E}">
        <p14:creationId xmlns:p14="http://schemas.microsoft.com/office/powerpoint/2010/main" val="2689579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55598" y="4768672"/>
            <a:ext cx="8583641" cy="646331"/>
          </a:xfrm>
          <a:prstGeom prst="rect">
            <a:avLst/>
          </a:prstGeom>
        </p:spPr>
        <p:txBody>
          <a:bodyPr wrap="square">
            <a:spAutoFit/>
          </a:bodyPr>
          <a:lstStyle/>
          <a:p>
            <a:r>
              <a:rPr lang="en-GB" dirty="0"/>
              <a:t>Nod y </a:t>
            </a:r>
            <a:r>
              <a:rPr lang="en-GB" dirty="0" err="1"/>
              <a:t>ffilm</a:t>
            </a:r>
            <a:r>
              <a:rPr lang="en-GB" dirty="0"/>
              <a:t> </a:t>
            </a:r>
            <a:r>
              <a:rPr lang="en-GB" dirty="0" err="1"/>
              <a:t>yw</a:t>
            </a:r>
            <a:r>
              <a:rPr lang="en-GB" dirty="0"/>
              <a:t> </a:t>
            </a:r>
            <a:r>
              <a:rPr lang="en-GB" b="1" dirty="0" err="1"/>
              <a:t>ysgogi</a:t>
            </a:r>
            <a:r>
              <a:rPr lang="en-GB" b="1" dirty="0"/>
              <a:t> </a:t>
            </a:r>
            <a:r>
              <a:rPr lang="en-GB" b="1" dirty="0" err="1"/>
              <a:t>trafodaethau</a:t>
            </a:r>
            <a:r>
              <a:rPr lang="en-GB" b="1" dirty="0"/>
              <a:t> </a:t>
            </a:r>
            <a:r>
              <a:rPr lang="en-GB" b="1" dirty="0" err="1"/>
              <a:t>mewn</a:t>
            </a:r>
            <a:r>
              <a:rPr lang="en-GB" b="1" dirty="0"/>
              <a:t> </a:t>
            </a:r>
            <a:r>
              <a:rPr lang="en-GB" b="1" dirty="0" err="1"/>
              <a:t>ysgolion</a:t>
            </a:r>
            <a:r>
              <a:rPr lang="en-GB" b="1" dirty="0"/>
              <a:t> a </a:t>
            </a:r>
            <a:r>
              <a:rPr lang="en-GB" b="1" dirty="0" err="1"/>
              <a:t>rhwng</a:t>
            </a:r>
            <a:r>
              <a:rPr lang="en-GB" b="1" dirty="0"/>
              <a:t> </a:t>
            </a:r>
            <a:r>
              <a:rPr lang="en-GB" b="1" dirty="0" err="1"/>
              <a:t>ysgolion</a:t>
            </a:r>
            <a:r>
              <a:rPr lang="en-GB" dirty="0"/>
              <a:t>,</a:t>
            </a:r>
            <a:r>
              <a:rPr lang="en-GB" b="1" dirty="0"/>
              <a:t> </a:t>
            </a:r>
            <a:r>
              <a:rPr lang="en-GB" b="1" dirty="0" err="1"/>
              <a:t>i</a:t>
            </a:r>
            <a:r>
              <a:rPr lang="en-GB" b="1" dirty="0"/>
              <a:t> </a:t>
            </a:r>
            <a:r>
              <a:rPr lang="en-GB" b="1" dirty="0" err="1"/>
              <a:t>hyrwyddo</a:t>
            </a:r>
            <a:r>
              <a:rPr lang="en-GB" b="1" dirty="0"/>
              <a:t> </a:t>
            </a:r>
            <a:r>
              <a:rPr lang="en-GB" b="1" dirty="0" err="1"/>
              <a:t>arfer</a:t>
            </a:r>
            <a:r>
              <a:rPr lang="en-GB" b="1" dirty="0"/>
              <a:t> </a:t>
            </a:r>
            <a:r>
              <a:rPr lang="en-GB" b="1" dirty="0" err="1"/>
              <a:t>effeithiol</a:t>
            </a:r>
            <a:r>
              <a:rPr lang="en-GB" b="1" dirty="0"/>
              <a:t> </a:t>
            </a:r>
            <a:r>
              <a:rPr lang="en-GB" dirty="0" err="1"/>
              <a:t>mewn</a:t>
            </a:r>
            <a:r>
              <a:rPr lang="en-GB" dirty="0"/>
              <a:t> </a:t>
            </a:r>
            <a:r>
              <a:rPr lang="en-GB" dirty="0" err="1"/>
              <a:t>addysgu</a:t>
            </a:r>
            <a:r>
              <a:rPr lang="en-GB" dirty="0"/>
              <a:t> a </a:t>
            </a:r>
            <a:r>
              <a:rPr lang="en-GB" dirty="0" err="1"/>
              <a:t>dysgu</a:t>
            </a:r>
            <a:r>
              <a:rPr lang="en-GB" dirty="0"/>
              <a:t> </a:t>
            </a:r>
            <a:r>
              <a:rPr lang="en-GB" dirty="0" err="1"/>
              <a:t>ledled</a:t>
            </a:r>
            <a:r>
              <a:rPr lang="en-GB" dirty="0"/>
              <a:t> </a:t>
            </a:r>
            <a:r>
              <a:rPr lang="en-GB" dirty="0" err="1"/>
              <a:t>Cymru</a:t>
            </a:r>
            <a:endParaRPr lang="en-GB" dirty="0"/>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5900" y="0"/>
            <a:ext cx="8181890" cy="4768672"/>
          </a:xfrm>
          <a:prstGeom prst="rect">
            <a:avLst/>
          </a:prstGeom>
        </p:spPr>
      </p:pic>
    </p:spTree>
    <p:extLst>
      <p:ext uri="{BB962C8B-B14F-4D97-AF65-F5344CB8AC3E}">
        <p14:creationId xmlns:p14="http://schemas.microsoft.com/office/powerpoint/2010/main" val="1253663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3940" y="0"/>
            <a:ext cx="8930060" cy="5050006"/>
          </a:xfrm>
          <a:prstGeom prst="rect">
            <a:avLst/>
          </a:prstGeom>
        </p:spPr>
      </p:pic>
      <p:pic>
        <p:nvPicPr>
          <p:cNvPr id="3074" name="Picture 2" descr="World Sketchnote Day 2020!"/>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064365" y="4254500"/>
            <a:ext cx="2508010" cy="248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717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Impact Wale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8074" y="211137"/>
            <a:ext cx="6915151" cy="518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390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3D34E-9993-472A-A1AA-4646483DED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3C00B1-4E7B-4864-9D2C-0476F5CD7555}"/>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35838F2F-5179-48CE-819F-85F9672FA2B2}"/>
              </a:ext>
            </a:extLst>
          </p:cNvPr>
          <p:cNvSpPr>
            <a:spLocks noGrp="1"/>
          </p:cNvSpPr>
          <p:nvPr>
            <p:ph sz="half" idx="2"/>
          </p:nvPr>
        </p:nvSpPr>
        <p:spPr/>
        <p:txBody>
          <a:bodyPr/>
          <a:lstStyle/>
          <a:p>
            <a:endParaRPr lang="en-GB"/>
          </a:p>
        </p:txBody>
      </p:sp>
      <p:pic>
        <p:nvPicPr>
          <p:cNvPr id="5" name="Llun 1">
            <a:extLst>
              <a:ext uri="{FF2B5EF4-FFF2-40B4-BE49-F238E27FC236}">
                <a16:creationId xmlns:a16="http://schemas.microsoft.com/office/drawing/2014/main" id="{D177780C-160B-43F0-A087-3F8B72A102EC}"/>
              </a:ext>
            </a:extLst>
          </p:cNvPr>
          <p:cNvPicPr>
            <a:picLocks noChangeAspect="1"/>
          </p:cNvPicPr>
          <p:nvPr/>
        </p:nvPicPr>
        <p:blipFill rotWithShape="1">
          <a:blip r:embed="rId2"/>
          <a:srcRect l="31487" t="17257" r="30934" b="7725"/>
          <a:stretch/>
        </p:blipFill>
        <p:spPr>
          <a:xfrm>
            <a:off x="1907704" y="0"/>
            <a:ext cx="5112568" cy="6804226"/>
          </a:xfrm>
          <a:prstGeom prst="rect">
            <a:avLst/>
          </a:prstGeom>
        </p:spPr>
      </p:pic>
    </p:spTree>
    <p:extLst>
      <p:ext uri="{BB962C8B-B14F-4D97-AF65-F5344CB8AC3E}">
        <p14:creationId xmlns:p14="http://schemas.microsoft.com/office/powerpoint/2010/main" val="1864696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81620" y="139699"/>
            <a:ext cx="7271780" cy="5507161"/>
          </a:xfrm>
          <a:prstGeom prst="rect">
            <a:avLst/>
          </a:prstGeom>
        </p:spPr>
      </p:pic>
    </p:spTree>
    <p:extLst>
      <p:ext uri="{BB962C8B-B14F-4D97-AF65-F5344CB8AC3E}">
        <p14:creationId xmlns:p14="http://schemas.microsoft.com/office/powerpoint/2010/main" val="3851669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250" y="365126"/>
            <a:ext cx="7886700" cy="1325563"/>
          </a:xfrm>
        </p:spPr>
        <p:txBody>
          <a:bodyPr/>
          <a:lstStyle/>
          <a:p>
            <a:r>
              <a:rPr lang="en-GB" dirty="0" err="1"/>
              <a:t>Sialens</a:t>
            </a:r>
            <a:r>
              <a:rPr lang="en-GB" dirty="0"/>
              <a:t> </a:t>
            </a:r>
            <a:r>
              <a:rPr lang="en-GB" i="1" dirty="0" err="1"/>
              <a:t>sketchnote</a:t>
            </a:r>
            <a:endParaRPr lang="en-GB" i="1" dirty="0"/>
          </a:p>
        </p:txBody>
      </p:sp>
      <p:sp>
        <p:nvSpPr>
          <p:cNvPr id="3" name="Content Placeholder 2"/>
          <p:cNvSpPr>
            <a:spLocks noGrp="1"/>
          </p:cNvSpPr>
          <p:nvPr>
            <p:ph sz="half" idx="1"/>
          </p:nvPr>
        </p:nvSpPr>
        <p:spPr>
          <a:xfrm>
            <a:off x="5103296" y="1943100"/>
            <a:ext cx="3886200" cy="4351338"/>
          </a:xfrm>
        </p:spPr>
        <p:txBody>
          <a:bodyPr>
            <a:normAutofit/>
          </a:bodyPr>
          <a:lstStyle/>
          <a:p>
            <a:pPr marL="0" indent="0">
              <a:buNone/>
            </a:pPr>
            <a:r>
              <a:rPr lang="en-GB" dirty="0" err="1"/>
              <a:t>Gwyliwch</a:t>
            </a:r>
            <a:r>
              <a:rPr lang="en-GB" dirty="0"/>
              <a:t> y </a:t>
            </a:r>
            <a:r>
              <a:rPr lang="en-GB" dirty="0" err="1"/>
              <a:t>fideo</a:t>
            </a:r>
            <a:r>
              <a:rPr lang="en-GB" dirty="0"/>
              <a:t> </a:t>
            </a:r>
            <a:r>
              <a:rPr lang="en-GB" b="1" dirty="0" err="1"/>
              <a:t>ddwywaith</a:t>
            </a:r>
            <a:endParaRPr lang="en-GB" b="1" dirty="0"/>
          </a:p>
          <a:p>
            <a:pPr marL="0" indent="0">
              <a:buNone/>
            </a:pPr>
            <a:r>
              <a:rPr lang="en-GB" dirty="0"/>
              <a:t>Y </a:t>
            </a:r>
            <a:r>
              <a:rPr lang="en-GB" dirty="0" err="1"/>
              <a:t>tro</a:t>
            </a:r>
            <a:r>
              <a:rPr lang="en-GB" dirty="0"/>
              <a:t> </a:t>
            </a:r>
            <a:r>
              <a:rPr lang="en-GB" dirty="0" err="1"/>
              <a:t>cyntaf</a:t>
            </a:r>
            <a:r>
              <a:rPr lang="en-GB" dirty="0"/>
              <a:t>, </a:t>
            </a:r>
            <a:r>
              <a:rPr lang="en-GB" dirty="0" err="1"/>
              <a:t>nodwch</a:t>
            </a:r>
            <a:r>
              <a:rPr lang="en-GB" dirty="0"/>
              <a:t> </a:t>
            </a:r>
            <a:r>
              <a:rPr lang="en-GB" dirty="0" err="1"/>
              <a:t>unrhyw</a:t>
            </a:r>
            <a:r>
              <a:rPr lang="en-GB" dirty="0"/>
              <a:t> </a:t>
            </a:r>
            <a:r>
              <a:rPr lang="en-GB" dirty="0" err="1"/>
              <a:t>eiriau</a:t>
            </a:r>
            <a:r>
              <a:rPr lang="en-GB" dirty="0"/>
              <a:t> </a:t>
            </a:r>
            <a:r>
              <a:rPr lang="en-GB" dirty="0" err="1"/>
              <a:t>allweddol</a:t>
            </a:r>
            <a:r>
              <a:rPr lang="en-GB" dirty="0"/>
              <a:t> </a:t>
            </a:r>
            <a:r>
              <a:rPr lang="en-GB" dirty="0" err="1"/>
              <a:t>sy’n</a:t>
            </a:r>
            <a:r>
              <a:rPr lang="en-GB" dirty="0"/>
              <a:t> </a:t>
            </a:r>
            <a:r>
              <a:rPr lang="en-GB" dirty="0" err="1"/>
              <a:t>crynhoi’r</a:t>
            </a:r>
            <a:r>
              <a:rPr lang="en-GB" dirty="0"/>
              <a:t> </a:t>
            </a:r>
            <a:r>
              <a:rPr lang="en-GB" dirty="0" err="1"/>
              <a:t>themau</a:t>
            </a:r>
            <a:r>
              <a:rPr lang="en-GB" dirty="0"/>
              <a:t> </a:t>
            </a:r>
            <a:r>
              <a:rPr lang="en-GB" dirty="0" err="1"/>
              <a:t>allweddol</a:t>
            </a:r>
            <a:endParaRPr lang="en-GB" dirty="0"/>
          </a:p>
          <a:p>
            <a:pPr marL="0" indent="0">
              <a:buNone/>
            </a:pPr>
            <a:r>
              <a:rPr lang="en-GB" dirty="0" err="1"/>
              <a:t>Yr</a:t>
            </a:r>
            <a:r>
              <a:rPr lang="en-GB" dirty="0"/>
              <a:t> ail </a:t>
            </a:r>
            <a:r>
              <a:rPr lang="en-GB" dirty="0" err="1"/>
              <a:t>waith</a:t>
            </a:r>
            <a:r>
              <a:rPr lang="en-GB" dirty="0"/>
              <a:t> </a:t>
            </a:r>
            <a:r>
              <a:rPr lang="en-GB" dirty="0" err="1"/>
              <a:t>gallwch</a:t>
            </a:r>
            <a:r>
              <a:rPr lang="en-GB" dirty="0"/>
              <a:t> chi </a:t>
            </a:r>
            <a:r>
              <a:rPr lang="en-GB" dirty="0" err="1"/>
              <a:t>drefnu</a:t>
            </a:r>
            <a:r>
              <a:rPr lang="en-GB" dirty="0"/>
              <a:t> a </a:t>
            </a:r>
            <a:r>
              <a:rPr lang="en-GB" dirty="0" err="1"/>
              <a:t>dylunio</a:t>
            </a:r>
            <a:r>
              <a:rPr lang="en-GB" dirty="0"/>
              <a:t> </a:t>
            </a:r>
            <a:r>
              <a:rPr lang="en-GB" dirty="0" err="1"/>
              <a:t>eich</a:t>
            </a:r>
            <a:r>
              <a:rPr lang="en-GB" dirty="0"/>
              <a:t> </a:t>
            </a:r>
            <a:r>
              <a:rPr lang="en-GB" dirty="0" err="1"/>
              <a:t>syniadau</a:t>
            </a:r>
            <a:endParaRPr lang="en-GB" dirty="0"/>
          </a:p>
        </p:txBody>
      </p:sp>
      <p:pic>
        <p:nvPicPr>
          <p:cNvPr id="5" name="Picture 2" descr="World Sketchnote Day 2020!"/>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868596" y="0"/>
            <a:ext cx="1957783" cy="1943100"/>
          </a:xfrm>
          <a:prstGeom prst="rect">
            <a:avLst/>
          </a:prstGeom>
          <a:noFill/>
          <a:extLst>
            <a:ext uri="{909E8E84-426E-40DD-AFC4-6F175D3DCCD1}">
              <a14:hiddenFill xmlns:a14="http://schemas.microsoft.com/office/drawing/2010/main">
                <a:solidFill>
                  <a:srgbClr val="FFFFFF"/>
                </a:solidFill>
              </a14:hiddenFill>
            </a:ext>
          </a:extLst>
        </p:spPr>
      </p:pic>
      <p:pic>
        <p:nvPicPr>
          <p:cNvPr id="6" name="y2Vrdc2wv_o"/>
          <p:cNvPicPr>
            <a:picLocks noRot="1" noChangeAspect="1"/>
          </p:cNvPicPr>
          <p:nvPr>
            <a:videoFile r:link="rId1"/>
          </p:nvPr>
        </p:nvPicPr>
        <p:blipFill>
          <a:blip r:embed="rId5"/>
          <a:stretch>
            <a:fillRect/>
          </a:stretch>
        </p:blipFill>
        <p:spPr>
          <a:xfrm>
            <a:off x="317500" y="2333625"/>
            <a:ext cx="4572000" cy="2571750"/>
          </a:xfrm>
          <a:prstGeom prst="rect">
            <a:avLst/>
          </a:prstGeom>
        </p:spPr>
      </p:pic>
    </p:spTree>
    <p:extLst>
      <p:ext uri="{BB962C8B-B14F-4D97-AF65-F5344CB8AC3E}">
        <p14:creationId xmlns:p14="http://schemas.microsoft.com/office/powerpoint/2010/main" val="2171956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540250" y="266700"/>
            <a:ext cx="4603750" cy="5346699"/>
          </a:xfrm>
        </p:spPr>
        <p:txBody>
          <a:bodyPr>
            <a:normAutofit fontScale="92500" lnSpcReduction="20000"/>
          </a:bodyPr>
          <a:lstStyle/>
          <a:p>
            <a:pPr marL="0" indent="0">
              <a:buNone/>
            </a:pPr>
            <a:r>
              <a:rPr lang="en-GB" b="1" dirty="0"/>
              <a:t>TASGAU</a:t>
            </a:r>
          </a:p>
          <a:p>
            <a:pPr marL="0" indent="0">
              <a:buNone/>
            </a:pPr>
            <a:r>
              <a:rPr lang="en-GB" dirty="0" err="1"/>
              <a:t>Prif</a:t>
            </a:r>
            <a:r>
              <a:rPr lang="en-GB" dirty="0"/>
              <a:t> </a:t>
            </a:r>
            <a:r>
              <a:rPr lang="en-GB" dirty="0" err="1"/>
              <a:t>Ganfyddiadau’r</a:t>
            </a:r>
            <a:r>
              <a:rPr lang="en-GB" dirty="0"/>
              <a:t> </a:t>
            </a:r>
            <a:r>
              <a:rPr lang="en-GB" dirty="0" err="1"/>
              <a:t>Adolygiad</a:t>
            </a:r>
            <a:r>
              <a:rPr lang="en-GB" dirty="0"/>
              <a:t> 1-16</a:t>
            </a:r>
          </a:p>
          <a:p>
            <a:pPr marL="0" indent="0">
              <a:buNone/>
            </a:pPr>
            <a:r>
              <a:rPr lang="en-GB" dirty="0" err="1"/>
              <a:t>Sut</a:t>
            </a:r>
            <a:r>
              <a:rPr lang="en-GB" dirty="0"/>
              <a:t> </a:t>
            </a:r>
            <a:r>
              <a:rPr lang="en-GB" dirty="0" err="1"/>
              <a:t>mae’r</a:t>
            </a:r>
            <a:r>
              <a:rPr lang="en-GB" dirty="0"/>
              <a:t> </a:t>
            </a:r>
            <a:r>
              <a:rPr lang="en-GB" dirty="0" err="1"/>
              <a:t>rhain</a:t>
            </a:r>
            <a:r>
              <a:rPr lang="en-GB" dirty="0"/>
              <a:t> </a:t>
            </a:r>
            <a:r>
              <a:rPr lang="en-GB" dirty="0" err="1"/>
              <a:t>yn</a:t>
            </a:r>
            <a:r>
              <a:rPr lang="en-GB" dirty="0"/>
              <a:t> </a:t>
            </a:r>
            <a:r>
              <a:rPr lang="en-GB" dirty="0" err="1"/>
              <a:t>cyd-fynd</a:t>
            </a:r>
            <a:r>
              <a:rPr lang="en-GB" dirty="0"/>
              <a:t> </a:t>
            </a:r>
            <a:r>
              <a:rPr lang="en-GB" dirty="0" err="1"/>
              <a:t>gyda’ch</a:t>
            </a:r>
            <a:r>
              <a:rPr lang="en-GB" dirty="0"/>
              <a:t> </a:t>
            </a:r>
            <a:r>
              <a:rPr lang="en-GB" dirty="0" err="1"/>
              <a:t>gwybodaeth</a:t>
            </a:r>
            <a:r>
              <a:rPr lang="en-GB" dirty="0"/>
              <a:t> a </a:t>
            </a:r>
            <a:r>
              <a:rPr lang="en-GB" dirty="0" err="1"/>
              <a:t>dealltwriaeth</a:t>
            </a:r>
            <a:r>
              <a:rPr lang="en-GB" dirty="0"/>
              <a:t>?</a:t>
            </a:r>
          </a:p>
          <a:p>
            <a:pPr marL="0" indent="0">
              <a:buNone/>
            </a:pPr>
            <a:r>
              <a:rPr lang="en-GB" dirty="0" err="1"/>
              <a:t>Oes</a:t>
            </a:r>
            <a:r>
              <a:rPr lang="en-GB" dirty="0"/>
              <a:t> </a:t>
            </a:r>
            <a:r>
              <a:rPr lang="en-GB" dirty="0" err="1"/>
              <a:t>unrhyw</a:t>
            </a:r>
            <a:r>
              <a:rPr lang="en-GB" dirty="0"/>
              <a:t> </a:t>
            </a:r>
            <a:r>
              <a:rPr lang="en-GB" dirty="0" err="1"/>
              <a:t>beth</a:t>
            </a:r>
            <a:r>
              <a:rPr lang="en-GB" dirty="0"/>
              <a:t> </a:t>
            </a:r>
            <a:r>
              <a:rPr lang="en-GB" dirty="0" err="1"/>
              <a:t>yn</a:t>
            </a:r>
            <a:r>
              <a:rPr lang="en-GB" dirty="0"/>
              <a:t> </a:t>
            </a:r>
            <a:r>
              <a:rPr lang="en-GB" dirty="0" err="1"/>
              <a:t>eich</a:t>
            </a:r>
            <a:r>
              <a:rPr lang="en-GB" dirty="0"/>
              <a:t> </a:t>
            </a:r>
            <a:r>
              <a:rPr lang="en-GB" dirty="0" err="1"/>
              <a:t>synnu</a:t>
            </a:r>
            <a:r>
              <a:rPr lang="en-GB" dirty="0"/>
              <a:t> chi?</a:t>
            </a:r>
          </a:p>
          <a:p>
            <a:pPr marL="0" indent="0">
              <a:buNone/>
            </a:pPr>
            <a:endParaRPr lang="en-GB" dirty="0"/>
          </a:p>
          <a:p>
            <a:pPr marL="0" indent="0">
              <a:buNone/>
            </a:pPr>
            <a:r>
              <a:rPr lang="en-GB" dirty="0" err="1"/>
              <a:t>Mewn</a:t>
            </a:r>
            <a:r>
              <a:rPr lang="en-GB" dirty="0"/>
              <a:t> </a:t>
            </a:r>
            <a:r>
              <a:rPr lang="en-GB" dirty="0" err="1"/>
              <a:t>parau</a:t>
            </a:r>
            <a:r>
              <a:rPr lang="en-GB" dirty="0"/>
              <a:t> </a:t>
            </a:r>
            <a:r>
              <a:rPr lang="en-GB" dirty="0" err="1"/>
              <a:t>cynharwch</a:t>
            </a:r>
            <a:r>
              <a:rPr lang="en-GB" dirty="0"/>
              <a:t> DDAU </a:t>
            </a:r>
            <a:r>
              <a:rPr lang="en-GB" dirty="0" err="1"/>
              <a:t>o’r</a:t>
            </a:r>
            <a:r>
              <a:rPr lang="en-GB" dirty="0"/>
              <a:t> </a:t>
            </a:r>
            <a:r>
              <a:rPr lang="en-GB" dirty="0" err="1"/>
              <a:t>astudiaethau</a:t>
            </a:r>
            <a:r>
              <a:rPr lang="en-GB" dirty="0"/>
              <a:t> </a:t>
            </a:r>
            <a:r>
              <a:rPr lang="en-GB" dirty="0" err="1"/>
              <a:t>achos</a:t>
            </a:r>
            <a:r>
              <a:rPr lang="en-GB" dirty="0"/>
              <a:t> (t. 63 </a:t>
            </a:r>
            <a:r>
              <a:rPr lang="en-GB" dirty="0" err="1"/>
              <a:t>ymlaen</a:t>
            </a:r>
            <a:r>
              <a:rPr lang="en-GB" dirty="0"/>
              <a:t>)</a:t>
            </a:r>
          </a:p>
          <a:p>
            <a:pPr marL="0" indent="0">
              <a:buNone/>
            </a:pPr>
            <a:endParaRPr lang="en-GB" dirty="0"/>
          </a:p>
          <a:p>
            <a:pPr marL="0" indent="0">
              <a:buNone/>
            </a:pPr>
            <a:r>
              <a:rPr lang="en-GB" dirty="0"/>
              <a:t>Beth </a:t>
            </a:r>
            <a:r>
              <a:rPr lang="en-GB" dirty="0" err="1"/>
              <a:t>sy’n</a:t>
            </a:r>
            <a:r>
              <a:rPr lang="en-GB" dirty="0"/>
              <a:t> </a:t>
            </a:r>
            <a:r>
              <a:rPr lang="en-GB" dirty="0" err="1"/>
              <a:t>debyg</a:t>
            </a:r>
            <a:r>
              <a:rPr lang="en-GB" dirty="0"/>
              <a:t> ac </a:t>
            </a:r>
            <a:r>
              <a:rPr lang="en-GB" dirty="0" err="1"/>
              <a:t>yn</a:t>
            </a:r>
            <a:r>
              <a:rPr lang="en-GB" dirty="0"/>
              <a:t> </a:t>
            </a:r>
            <a:r>
              <a:rPr lang="en-GB" dirty="0" err="1"/>
              <a:t>wahanol</a:t>
            </a:r>
            <a:r>
              <a:rPr lang="en-GB" dirty="0"/>
              <a:t> </a:t>
            </a:r>
            <a:r>
              <a:rPr lang="en-GB" dirty="0" err="1"/>
              <a:t>rhwng</a:t>
            </a:r>
            <a:r>
              <a:rPr lang="en-GB" dirty="0"/>
              <a:t> y </a:t>
            </a:r>
            <a:r>
              <a:rPr lang="en-GB" dirty="0" err="1"/>
              <a:t>ddau</a:t>
            </a:r>
            <a:r>
              <a:rPr lang="en-GB" dirty="0"/>
              <a:t>?</a:t>
            </a:r>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6105" y="586966"/>
            <a:ext cx="3334395" cy="4706166"/>
          </a:xfrm>
          <a:prstGeom prst="rect">
            <a:avLst/>
          </a:prstGeom>
        </p:spPr>
      </p:pic>
    </p:spTree>
    <p:extLst>
      <p:ext uri="{BB962C8B-B14F-4D97-AF65-F5344CB8AC3E}">
        <p14:creationId xmlns:p14="http://schemas.microsoft.com/office/powerpoint/2010/main" val="4113043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 </a:t>
            </a:r>
            <a:r>
              <a:rPr lang="en-GB" dirty="0" err="1"/>
              <a:t>rwystrau</a:t>
            </a:r>
            <a:r>
              <a:rPr lang="en-GB" dirty="0"/>
              <a:t> </a:t>
            </a:r>
            <a:r>
              <a:rPr lang="en-GB" dirty="0" err="1"/>
              <a:t>sy’n</a:t>
            </a:r>
            <a:r>
              <a:rPr lang="en-GB" dirty="0"/>
              <a:t> </a:t>
            </a:r>
            <a:r>
              <a:rPr lang="en-GB" dirty="0" err="1"/>
              <a:t>bodoli</a:t>
            </a:r>
            <a:r>
              <a:rPr lang="en-GB" dirty="0"/>
              <a:t> </a:t>
            </a:r>
            <a:r>
              <a:rPr lang="en-GB" dirty="0" err="1"/>
              <a:t>i</a:t>
            </a:r>
            <a:r>
              <a:rPr lang="en-GB" dirty="0"/>
              <a:t> </a:t>
            </a:r>
            <a:r>
              <a:rPr lang="en-GB" dirty="0" err="1"/>
              <a:t>roi</a:t>
            </a:r>
            <a:r>
              <a:rPr lang="en-GB" dirty="0"/>
              <a:t> ‘</a:t>
            </a:r>
            <a:r>
              <a:rPr lang="en-GB" dirty="0" err="1"/>
              <a:t>arfer</a:t>
            </a:r>
            <a:r>
              <a:rPr lang="en-GB" dirty="0"/>
              <a:t> da’ </a:t>
            </a:r>
            <a:r>
              <a:rPr lang="en-GB" dirty="0" err="1"/>
              <a:t>ar</a:t>
            </a:r>
            <a:r>
              <a:rPr lang="en-GB" dirty="0"/>
              <a:t> </a:t>
            </a:r>
            <a:r>
              <a:rPr lang="en-GB" dirty="0" err="1"/>
              <a:t>waith</a:t>
            </a:r>
            <a:r>
              <a:rPr lang="en-GB" dirty="0"/>
              <a:t>?</a:t>
            </a:r>
          </a:p>
        </p:txBody>
      </p:sp>
      <p:pic>
        <p:nvPicPr>
          <p:cNvPr id="5" name="Picture 4">
            <a:extLst>
              <a:ext uri="{FF2B5EF4-FFF2-40B4-BE49-F238E27FC236}">
                <a16:creationId xmlns:a16="http://schemas.microsoft.com/office/drawing/2014/main" id="{52F278D9-D514-45D1-97FC-9318C4CCA5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02869" y="1939925"/>
            <a:ext cx="3338262" cy="3482360"/>
          </a:xfrm>
          <a:prstGeom prst="rect">
            <a:avLst/>
          </a:prstGeom>
        </p:spPr>
      </p:pic>
    </p:spTree>
    <p:extLst>
      <p:ext uri="{BB962C8B-B14F-4D97-AF65-F5344CB8AC3E}">
        <p14:creationId xmlns:p14="http://schemas.microsoft.com/office/powerpoint/2010/main" val="1760933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Dylan Wiliam"/>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253999"/>
            <a:ext cx="9144000" cy="514350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177800" y="530224"/>
            <a:ext cx="4584700" cy="4714875"/>
          </a:xfrm>
        </p:spPr>
        <p:txBody>
          <a:bodyPr>
            <a:normAutofit/>
          </a:bodyPr>
          <a:lstStyle/>
          <a:p>
            <a:pPr marL="0" indent="0">
              <a:buNone/>
            </a:pPr>
            <a:r>
              <a:rPr lang="en-GB" i="1" dirty="0">
                <a:solidFill>
                  <a:schemeClr val="bg1"/>
                </a:solidFill>
              </a:rPr>
              <a:t>In education, “what works?” is not the right question because everything works somewhere and nothing works everywhere.</a:t>
            </a:r>
          </a:p>
          <a:p>
            <a:pPr marL="0" indent="0">
              <a:buNone/>
            </a:pPr>
            <a:r>
              <a:rPr lang="en-GB" i="1" dirty="0">
                <a:solidFill>
                  <a:schemeClr val="bg1"/>
                </a:solidFill>
              </a:rPr>
              <a:t>So what’s interesting, what’s important in education is: “Under what conditions does this work?”</a:t>
            </a:r>
            <a:br>
              <a:rPr lang="en-GB" dirty="0">
                <a:solidFill>
                  <a:schemeClr val="bg1"/>
                </a:solidFill>
              </a:rPr>
            </a:br>
            <a:br>
              <a:rPr lang="en-GB" dirty="0">
                <a:solidFill>
                  <a:schemeClr val="bg1"/>
                </a:solidFill>
              </a:rPr>
            </a:br>
            <a:r>
              <a:rPr lang="en-GB" dirty="0">
                <a:solidFill>
                  <a:schemeClr val="bg1"/>
                </a:solidFill>
              </a:rPr>
              <a:t>Dylan </a:t>
            </a:r>
            <a:r>
              <a:rPr lang="en-GB" dirty="0" err="1">
                <a:solidFill>
                  <a:schemeClr val="bg1"/>
                </a:solidFill>
              </a:rPr>
              <a:t>Wiliam</a:t>
            </a:r>
            <a:r>
              <a:rPr lang="en-GB" dirty="0">
                <a:solidFill>
                  <a:schemeClr val="bg1"/>
                </a:solidFill>
              </a:rPr>
              <a:t> (2006)</a:t>
            </a:r>
          </a:p>
        </p:txBody>
      </p:sp>
    </p:spTree>
    <p:extLst>
      <p:ext uri="{BB962C8B-B14F-4D97-AF65-F5344CB8AC3E}">
        <p14:creationId xmlns:p14="http://schemas.microsoft.com/office/powerpoint/2010/main" val="76093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651A3-D323-4379-A93C-6B45200FD793}"/>
              </a:ext>
            </a:extLst>
          </p:cNvPr>
          <p:cNvSpPr>
            <a:spLocks noGrp="1"/>
          </p:cNvSpPr>
          <p:nvPr>
            <p:ph type="title"/>
          </p:nvPr>
        </p:nvSpPr>
        <p:spPr/>
        <p:txBody>
          <a:bodyPr>
            <a:normAutofit/>
          </a:bodyPr>
          <a:lstStyle/>
          <a:p>
            <a:r>
              <a:rPr lang="cy-GB" dirty="0"/>
              <a:t>Crynhoi</a:t>
            </a:r>
            <a:endParaRPr lang="en-GB" dirty="0"/>
          </a:p>
        </p:txBody>
      </p:sp>
      <p:sp>
        <p:nvSpPr>
          <p:cNvPr id="4" name="Content Placeholder 3">
            <a:extLst>
              <a:ext uri="{FF2B5EF4-FFF2-40B4-BE49-F238E27FC236}">
                <a16:creationId xmlns:a16="http://schemas.microsoft.com/office/drawing/2014/main" id="{D1571448-E0C4-49ED-B57D-DCDF171C8279}"/>
              </a:ext>
            </a:extLst>
          </p:cNvPr>
          <p:cNvSpPr>
            <a:spLocks noGrp="1"/>
          </p:cNvSpPr>
          <p:nvPr>
            <p:ph sz="half" idx="1"/>
          </p:nvPr>
        </p:nvSpPr>
        <p:spPr>
          <a:xfrm>
            <a:off x="628650" y="1687514"/>
            <a:ext cx="3886200" cy="4351338"/>
          </a:xfrm>
        </p:spPr>
        <p:txBody>
          <a:bodyPr>
            <a:normAutofit lnSpcReduction="10000"/>
          </a:bodyPr>
          <a:lstStyle/>
          <a:p>
            <a:pPr marL="0" indent="0">
              <a:buNone/>
            </a:pPr>
            <a:r>
              <a:rPr lang="en-GB" dirty="0"/>
              <a:t>Beth </a:t>
            </a:r>
            <a:r>
              <a:rPr lang="en-GB" dirty="0" err="1"/>
              <a:t>ydyn</a:t>
            </a:r>
            <a:r>
              <a:rPr lang="en-GB" dirty="0"/>
              <a:t> </a:t>
            </a:r>
            <a:r>
              <a:rPr lang="en-GB" dirty="0" err="1"/>
              <a:t>ni’n</a:t>
            </a:r>
            <a:r>
              <a:rPr lang="en-GB" dirty="0"/>
              <a:t> </a:t>
            </a:r>
            <a:r>
              <a:rPr lang="en-GB" dirty="0" err="1"/>
              <a:t>golygu</a:t>
            </a:r>
            <a:r>
              <a:rPr lang="en-GB" dirty="0"/>
              <a:t> </a:t>
            </a:r>
            <a:r>
              <a:rPr lang="en-GB" dirty="0" err="1"/>
              <a:t>gyda</a:t>
            </a:r>
            <a:r>
              <a:rPr lang="en-GB" dirty="0"/>
              <a:t> ‘</a:t>
            </a:r>
            <a:r>
              <a:rPr lang="en-GB" dirty="0" err="1"/>
              <a:t>arfer</a:t>
            </a:r>
            <a:r>
              <a:rPr lang="en-GB" dirty="0"/>
              <a:t> da’?</a:t>
            </a:r>
            <a:br>
              <a:rPr lang="en-GB" dirty="0"/>
            </a:br>
            <a:br>
              <a:rPr lang="en-GB" dirty="0"/>
            </a:br>
            <a:r>
              <a:rPr lang="en-GB" dirty="0" err="1"/>
              <a:t>Sut</a:t>
            </a:r>
            <a:r>
              <a:rPr lang="en-GB" dirty="0"/>
              <a:t> </a:t>
            </a:r>
            <a:r>
              <a:rPr lang="en-GB" dirty="0" err="1"/>
              <a:t>gallwn</a:t>
            </a:r>
            <a:r>
              <a:rPr lang="en-GB" dirty="0"/>
              <a:t> </a:t>
            </a:r>
            <a:r>
              <a:rPr lang="en-GB" dirty="0" err="1"/>
              <a:t>ni</a:t>
            </a:r>
            <a:r>
              <a:rPr lang="en-GB" dirty="0"/>
              <a:t> </a:t>
            </a:r>
            <a:r>
              <a:rPr lang="en-GB" dirty="0" err="1"/>
              <a:t>ddysgu</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arfer</a:t>
            </a:r>
            <a:r>
              <a:rPr lang="en-GB" dirty="0"/>
              <a:t> da’?</a:t>
            </a:r>
            <a:br>
              <a:rPr lang="en-GB" dirty="0"/>
            </a:br>
            <a:endParaRPr lang="en-GB" dirty="0"/>
          </a:p>
          <a:p>
            <a:pPr marL="0" indent="0">
              <a:buNone/>
            </a:pPr>
            <a:r>
              <a:rPr lang="en-GB" dirty="0"/>
              <a:t>Pa </a:t>
            </a:r>
            <a:r>
              <a:rPr lang="en-GB" dirty="0" err="1"/>
              <a:t>rwystrau</a:t>
            </a:r>
            <a:r>
              <a:rPr lang="en-GB" dirty="0"/>
              <a:t> </a:t>
            </a:r>
            <a:r>
              <a:rPr lang="en-GB" dirty="0" err="1"/>
              <a:t>sy’n</a:t>
            </a:r>
            <a:r>
              <a:rPr lang="en-GB" dirty="0"/>
              <a:t> </a:t>
            </a:r>
            <a:r>
              <a:rPr lang="en-GB" dirty="0" err="1"/>
              <a:t>bodoli</a:t>
            </a:r>
            <a:r>
              <a:rPr lang="en-GB" dirty="0"/>
              <a:t> </a:t>
            </a:r>
            <a:r>
              <a:rPr lang="en-GB" dirty="0" err="1"/>
              <a:t>i</a:t>
            </a:r>
            <a:r>
              <a:rPr lang="en-GB" dirty="0"/>
              <a:t> </a:t>
            </a:r>
            <a:r>
              <a:rPr lang="en-GB" dirty="0" err="1"/>
              <a:t>roi</a:t>
            </a:r>
            <a:r>
              <a:rPr lang="en-GB" dirty="0"/>
              <a:t> ‘</a:t>
            </a:r>
            <a:r>
              <a:rPr lang="en-GB" dirty="0" err="1"/>
              <a:t>arfer</a:t>
            </a:r>
            <a:r>
              <a:rPr lang="en-GB" dirty="0"/>
              <a:t> da’ </a:t>
            </a:r>
            <a:r>
              <a:rPr lang="en-GB" dirty="0" err="1"/>
              <a:t>ar</a:t>
            </a:r>
            <a:r>
              <a:rPr lang="en-GB" dirty="0"/>
              <a:t> </a:t>
            </a:r>
            <a:r>
              <a:rPr lang="en-GB" dirty="0" err="1"/>
              <a:t>waith</a:t>
            </a:r>
            <a:r>
              <a:rPr lang="en-GB" dirty="0"/>
              <a:t>?</a:t>
            </a:r>
          </a:p>
        </p:txBody>
      </p:sp>
      <p:sp>
        <p:nvSpPr>
          <p:cNvPr id="6" name="Content Placeholder 3"/>
          <p:cNvSpPr>
            <a:spLocks noGrp="1"/>
          </p:cNvSpPr>
          <p:nvPr>
            <p:ph sz="half" idx="2"/>
          </p:nvPr>
        </p:nvSpPr>
        <p:spPr>
          <a:xfrm>
            <a:off x="5124450" y="2500314"/>
            <a:ext cx="3714750" cy="1130300"/>
          </a:xfrm>
        </p:spPr>
        <p:txBody>
          <a:bodyPr>
            <a:normAutofit lnSpcReduction="10000"/>
          </a:bodyPr>
          <a:lstStyle/>
          <a:p>
            <a:pPr marL="0" indent="0">
              <a:buNone/>
            </a:pPr>
            <a:r>
              <a:rPr lang="en-GB" b="1" dirty="0" err="1"/>
              <a:t>Sut</a:t>
            </a:r>
            <a:r>
              <a:rPr lang="en-GB" b="1" dirty="0"/>
              <a:t> </a:t>
            </a:r>
            <a:r>
              <a:rPr lang="en-GB" b="1" dirty="0" err="1"/>
              <a:t>mae</a:t>
            </a:r>
            <a:r>
              <a:rPr lang="en-GB" b="1" dirty="0"/>
              <a:t> </a:t>
            </a:r>
            <a:r>
              <a:rPr lang="en-GB" b="1" dirty="0" err="1"/>
              <a:t>eich</a:t>
            </a:r>
            <a:r>
              <a:rPr lang="en-GB" b="1" dirty="0"/>
              <a:t> </a:t>
            </a:r>
            <a:r>
              <a:rPr lang="en-GB" b="1" dirty="0" err="1"/>
              <a:t>syniadau</a:t>
            </a:r>
            <a:r>
              <a:rPr lang="en-GB" b="1" dirty="0"/>
              <a:t> </a:t>
            </a:r>
            <a:r>
              <a:rPr lang="en-GB" b="1" dirty="0" err="1"/>
              <a:t>wedi</a:t>
            </a:r>
            <a:r>
              <a:rPr lang="en-GB" b="1" dirty="0"/>
              <a:t> </a:t>
            </a:r>
            <a:r>
              <a:rPr lang="en-GB" b="1" dirty="0" err="1"/>
              <a:t>datblygu</a:t>
            </a:r>
            <a:r>
              <a:rPr lang="en-GB" b="1" dirty="0"/>
              <a:t> </a:t>
            </a:r>
            <a:r>
              <a:rPr lang="en-GB" b="1" dirty="0" err="1"/>
              <a:t>yn</a:t>
            </a:r>
            <a:r>
              <a:rPr lang="en-GB" b="1" dirty="0"/>
              <a:t> </a:t>
            </a:r>
            <a:r>
              <a:rPr lang="en-GB" b="1" dirty="0" err="1"/>
              <a:t>ystod</a:t>
            </a:r>
            <a:r>
              <a:rPr lang="en-GB" b="1" dirty="0"/>
              <a:t> y </a:t>
            </a:r>
            <a:r>
              <a:rPr lang="en-GB" b="1" dirty="0" err="1"/>
              <a:t>sesiwn</a:t>
            </a:r>
            <a:r>
              <a:rPr lang="en-GB" b="1" dirty="0"/>
              <a:t>?</a:t>
            </a:r>
            <a:endParaRPr lang="en-GB" dirty="0"/>
          </a:p>
        </p:txBody>
      </p:sp>
    </p:spTree>
    <p:extLst>
      <p:ext uri="{BB962C8B-B14F-4D97-AF65-F5344CB8AC3E}">
        <p14:creationId xmlns:p14="http://schemas.microsoft.com/office/powerpoint/2010/main" val="14761430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3227</TotalTime>
  <Words>1486</Words>
  <Application>Microsoft Office PowerPoint</Application>
  <PresentationFormat>On-screen Show (4:3)</PresentationFormat>
  <Paragraphs>116</Paragraphs>
  <Slides>23</Slides>
  <Notes>18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PowerPoint Presentation</vt:lpstr>
      <vt:lpstr>Meddwl &gt; Paru &gt; Rhannu</vt:lpstr>
      <vt:lpstr>Beth ydyn ni’n golygu gyda ‘arfer da’?</vt:lpstr>
      <vt:lpstr>Sut gallwn ni ddysgu beth sydd yn ‘arfer da’?</vt:lpstr>
      <vt:lpstr>Sut gallwn ni ddysgu beth sydd yn ‘arfer da’?</vt:lpstr>
      <vt:lpstr>PowerPoint Presentation</vt:lpstr>
      <vt:lpstr>Measuring effectiveness</vt:lpstr>
      <vt:lpstr>Rhagfynegi – rhowch y pump yma mewn trefn o’r effaith mwyaf i’r lleiaf</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Sialens sketchnote</vt:lpstr>
      <vt:lpstr>PowerPoint Presentation</vt:lpstr>
      <vt:lpstr>Pa rwystrau sy’n bodoli i roi ‘arfer da’ ar waith?</vt:lpstr>
      <vt:lpstr>PowerPoint Presentation</vt:lpstr>
      <vt:lpstr>Crynhoi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Aled Williams</cp:lastModifiedBy>
  <cp:revision>51</cp:revision>
  <dcterms:created xsi:type="dcterms:W3CDTF">2017-02-08T11:33:06Z</dcterms:created>
  <dcterms:modified xsi:type="dcterms:W3CDTF">2020-01-12T21:49:08Z</dcterms:modified>
</cp:coreProperties>
</file>