
<file path=[Content_Types].xml><?xml version="1.0" encoding="utf-8"?>
<Types xmlns="http://schemas.openxmlformats.org/package/2006/content-types">
  <Default Extension="png" ContentType="image/png"/>
  <Default Extension="MP3" ContentType="audio/unknown"/>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20" r:id="rId1"/>
  </p:sldMasterIdLst>
  <p:notesMasterIdLst>
    <p:notesMasterId r:id="rId92"/>
  </p:notesMasterIdLst>
  <p:sldIdLst>
    <p:sldId id="356" r:id="rId2"/>
    <p:sldId id="408" r:id="rId3"/>
    <p:sldId id="426" r:id="rId4"/>
    <p:sldId id="434" r:id="rId5"/>
    <p:sldId id="499" r:id="rId6"/>
    <p:sldId id="435" r:id="rId7"/>
    <p:sldId id="458" r:id="rId8"/>
    <p:sldId id="436" r:id="rId9"/>
    <p:sldId id="459" r:id="rId10"/>
    <p:sldId id="461" r:id="rId11"/>
    <p:sldId id="460" r:id="rId12"/>
    <p:sldId id="462" r:id="rId13"/>
    <p:sldId id="466" r:id="rId14"/>
    <p:sldId id="468" r:id="rId15"/>
    <p:sldId id="469" r:id="rId16"/>
    <p:sldId id="470" r:id="rId17"/>
    <p:sldId id="500" r:id="rId18"/>
    <p:sldId id="471" r:id="rId19"/>
    <p:sldId id="475" r:id="rId20"/>
    <p:sldId id="476" r:id="rId21"/>
    <p:sldId id="477" r:id="rId22"/>
    <p:sldId id="478" r:id="rId23"/>
    <p:sldId id="479" r:id="rId24"/>
    <p:sldId id="482" r:id="rId25"/>
    <p:sldId id="480" r:id="rId26"/>
    <p:sldId id="483" r:id="rId27"/>
    <p:sldId id="484" r:id="rId28"/>
    <p:sldId id="485" r:id="rId29"/>
    <p:sldId id="487" r:id="rId30"/>
    <p:sldId id="488" r:id="rId31"/>
    <p:sldId id="489" r:id="rId32"/>
    <p:sldId id="490" r:id="rId33"/>
    <p:sldId id="491" r:id="rId34"/>
    <p:sldId id="492" r:id="rId35"/>
    <p:sldId id="494" r:id="rId36"/>
    <p:sldId id="495" r:id="rId37"/>
    <p:sldId id="498" r:id="rId38"/>
    <p:sldId id="504" r:id="rId39"/>
    <p:sldId id="505" r:id="rId40"/>
    <p:sldId id="440" r:id="rId41"/>
    <p:sldId id="501" r:id="rId42"/>
    <p:sldId id="502" r:id="rId43"/>
    <p:sldId id="506" r:id="rId44"/>
    <p:sldId id="507" r:id="rId45"/>
    <p:sldId id="508" r:id="rId46"/>
    <p:sldId id="503" r:id="rId47"/>
    <p:sldId id="509" r:id="rId48"/>
    <p:sldId id="510" r:id="rId49"/>
    <p:sldId id="511" r:id="rId50"/>
    <p:sldId id="512" r:id="rId51"/>
    <p:sldId id="513" r:id="rId52"/>
    <p:sldId id="514" r:id="rId53"/>
    <p:sldId id="516" r:id="rId54"/>
    <p:sldId id="517" r:id="rId55"/>
    <p:sldId id="518" r:id="rId56"/>
    <p:sldId id="519" r:id="rId57"/>
    <p:sldId id="520" r:id="rId58"/>
    <p:sldId id="526" r:id="rId59"/>
    <p:sldId id="525" r:id="rId60"/>
    <p:sldId id="521" r:id="rId61"/>
    <p:sldId id="522" r:id="rId62"/>
    <p:sldId id="523" r:id="rId63"/>
    <p:sldId id="527" r:id="rId64"/>
    <p:sldId id="524" r:id="rId65"/>
    <p:sldId id="528" r:id="rId66"/>
    <p:sldId id="529" r:id="rId67"/>
    <p:sldId id="530" r:id="rId68"/>
    <p:sldId id="531" r:id="rId69"/>
    <p:sldId id="533" r:id="rId70"/>
    <p:sldId id="532" r:id="rId71"/>
    <p:sldId id="448" r:id="rId72"/>
    <p:sldId id="535" r:id="rId73"/>
    <p:sldId id="538" r:id="rId74"/>
    <p:sldId id="536" r:id="rId75"/>
    <p:sldId id="537" r:id="rId76"/>
    <p:sldId id="540" r:id="rId77"/>
    <p:sldId id="539" r:id="rId78"/>
    <p:sldId id="541" r:id="rId79"/>
    <p:sldId id="542" r:id="rId80"/>
    <p:sldId id="543" r:id="rId81"/>
    <p:sldId id="544" r:id="rId82"/>
    <p:sldId id="545" r:id="rId83"/>
    <p:sldId id="546" r:id="rId84"/>
    <p:sldId id="547" r:id="rId85"/>
    <p:sldId id="548" r:id="rId86"/>
    <p:sldId id="549" r:id="rId87"/>
    <p:sldId id="551" r:id="rId88"/>
    <p:sldId id="550" r:id="rId89"/>
    <p:sldId id="552" r:id="rId90"/>
    <p:sldId id="553" r:id="rId9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270" autoAdjust="0"/>
  </p:normalViewPr>
  <p:slideViewPr>
    <p:cSldViewPr>
      <p:cViewPr>
        <p:scale>
          <a:sx n="50" d="100"/>
          <a:sy n="50" d="100"/>
        </p:scale>
        <p:origin x="-102" y="-4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6AAF6C-4828-4954-8FDD-EEAB7E861365}" type="datetimeFigureOut">
              <a:rPr lang="en-GB" smtClean="0"/>
              <a:t>29/09/2020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58B874-871C-4033-A2C1-198621AC5B4E}" type="slidenum">
              <a:rPr lang="en-GB" smtClean="0"/>
              <a:t>‹#›</a:t>
            </a:fld>
            <a:endParaRPr lang="en-GB"/>
          </a:p>
        </p:txBody>
      </p:sp>
    </p:spTree>
    <p:extLst>
      <p:ext uri="{BB962C8B-B14F-4D97-AF65-F5344CB8AC3E}">
        <p14:creationId xmlns:p14="http://schemas.microsoft.com/office/powerpoint/2010/main" val="989448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mi.eng.cam.ac.uk/~cipolla/archive/Presentations/MakingPresentations.pdf"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oro.open.ac.uk/41291/8/AssessingOralPresentations.pdf" TargetMode="External"/><Relationship Id="rId4" Type="http://schemas.openxmlformats.org/officeDocument/2006/relationships/hyperlink" Target="https://www.ed.ac.uk/files/atoms/files/presentation_skills_checklists_independent_study_version.pdf"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http://mi.eng.cam.ac.uk/~cipolla/archive/Presentations/MakingPresentations.pdf</a:t>
            </a:r>
            <a:endParaRPr lang="en-GB" dirty="0" smtClean="0"/>
          </a:p>
          <a:p>
            <a:endParaRPr lang="en-GB" dirty="0" smtClean="0"/>
          </a:p>
          <a:p>
            <a:r>
              <a:rPr lang="en-GB" dirty="0" smtClean="0">
                <a:hlinkClick r:id="rId4"/>
              </a:rPr>
              <a:t>https://www.ed.ac.uk/files/atoms/files//presentation_skills_checklists_independent_study_version.pdf</a:t>
            </a:r>
            <a:endParaRPr lang="en-GB" dirty="0" smtClean="0"/>
          </a:p>
          <a:p>
            <a:endParaRPr lang="en-GB" dirty="0" smtClean="0"/>
          </a:p>
          <a:p>
            <a:r>
              <a:rPr lang="en-GB" dirty="0" smtClean="0">
                <a:hlinkClick r:id="rId5"/>
              </a:rPr>
              <a:t>https://oro.open.ac.uk/41291/8/AssessingOralPresentations.pdf</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a:t>
            </a:fld>
            <a:endParaRPr lang="en-GB"/>
          </a:p>
        </p:txBody>
      </p:sp>
    </p:spTree>
    <p:extLst>
      <p:ext uri="{BB962C8B-B14F-4D97-AF65-F5344CB8AC3E}">
        <p14:creationId xmlns:p14="http://schemas.microsoft.com/office/powerpoint/2010/main" val="4252344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70</a:t>
            </a:fld>
            <a:endParaRPr lang="en-GB"/>
          </a:p>
        </p:txBody>
      </p:sp>
    </p:spTree>
    <p:extLst>
      <p:ext uri="{BB962C8B-B14F-4D97-AF65-F5344CB8AC3E}">
        <p14:creationId xmlns:p14="http://schemas.microsoft.com/office/powerpoint/2010/main" val="135495845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http://core.xueheng.net/guan_zi/0004.htm</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90</a:t>
            </a:fld>
            <a:endParaRPr lang="en-GB"/>
          </a:p>
        </p:txBody>
      </p:sp>
    </p:spTree>
    <p:extLst>
      <p:ext uri="{BB962C8B-B14F-4D97-AF65-F5344CB8AC3E}">
        <p14:creationId xmlns:p14="http://schemas.microsoft.com/office/powerpoint/2010/main" val="1704419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0E167FE8-E400-4346-AE5A-F82786457F01}" type="datetime1">
              <a:rPr lang="en-GB" smtClean="0"/>
              <a:t>29/09/2020</a:t>
            </a:fld>
            <a:endParaRPr lang="en-GB"/>
          </a:p>
        </p:txBody>
      </p:sp>
      <p:sp>
        <p:nvSpPr>
          <p:cNvPr id="8" name="Slide Number Placeholder 7"/>
          <p:cNvSpPr>
            <a:spLocks noGrp="1"/>
          </p:cNvSpPr>
          <p:nvPr>
            <p:ph type="sldNum" sz="quarter" idx="11"/>
          </p:nvPr>
        </p:nvSpPr>
        <p:spPr/>
        <p:txBody>
          <a:bodyPr/>
          <a:lstStyle/>
          <a:p>
            <a:fld id="{EDAE5854-CF7E-4F72-930B-736FE12129E8}"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58195F42-CCE6-4826-BB97-8441EE944217}" type="datetime1">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59C23B-1D71-4D51-B9F7-C19C5F2639A7}" type="datetime1">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5C96AC80-5846-40A8-8158-D8EF562D548F}" type="datetime1">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DCC2FC8B-AA84-4008-8239-EE938337E59C}" type="datetime1">
              <a:rPr lang="en-GB" smtClean="0"/>
              <a:t>29/09/2020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AE5854-CF7E-4F72-930B-736FE12129E8}" type="slidenum">
              <a:rPr lang="en-GB" smtClean="0"/>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D4C8064-4982-4484-8DC8-A0CE67E123C8}" type="datetime1">
              <a:rPr lang="en-GB" smtClean="0"/>
              <a:t>29/09/2020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E301D3-1F5E-47CB-B6AA-5FC520F13BE0}" type="datetime1">
              <a:rPr lang="en-GB" smtClean="0"/>
              <a:t>29/09/2020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110403-A5B0-40EA-816C-114F893D5892}" type="datetime1">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279B75-8525-41DD-84D6-9A25A1A404D7}" type="datetime1">
              <a:rPr lang="en-GB" smtClean="0"/>
              <a:t>29/09/2020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F031DC-7EFE-4737-AA1D-C9F9573BA600}" type="datetime1">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803B399-3E54-4084-994A-87B596FF7481}" type="datetime1">
              <a:rPr lang="en-GB" smtClean="0"/>
              <a:t>29/09/2020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B9B5C677-9E6A-4560-8648-A83F428A91A2}" type="datetime1">
              <a:rPr lang="en-GB" smtClean="0"/>
              <a:t>29/09/2020</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EDAE5854-CF7E-4F72-930B-736FE12129E8}" type="slidenum">
              <a:rPr lang="en-GB" smtClean="0"/>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notesSlide" Target="../notesSlides/notesSlide33.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8.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9.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7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0.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1.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2.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3.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4.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5.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6.xml"/><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7.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8.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9.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0.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1.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2.xml"/><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3.xml"/><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4.xm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5.xml"/><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6.xm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7.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8.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8" y="2276872"/>
            <a:ext cx="7776864" cy="646331"/>
          </a:xfrm>
          <a:prstGeom prst="rect">
            <a:avLst/>
          </a:prstGeom>
          <a:noFill/>
        </p:spPr>
        <p:txBody>
          <a:bodyPr wrap="square" rtlCol="0">
            <a:spAutoFit/>
          </a:bodyPr>
          <a:lstStyle/>
          <a:p>
            <a:pPr algn="ctr"/>
            <a:r>
              <a:rPr lang="en-GB" sz="3600" b="1" dirty="0" err="1">
                <a:latin typeface="Georgia" panose="02040502050405020303" pitchFamily="18" charset="0"/>
                <a:cs typeface="Arial" panose="020B0604020202020204" pitchFamily="34" charset="0"/>
              </a:rPr>
              <a:t>Sinological</a:t>
            </a:r>
            <a:r>
              <a:rPr lang="en-GB" sz="3600" b="1" dirty="0">
                <a:latin typeface="Georgia" panose="02040502050405020303" pitchFamily="18" charset="0"/>
                <a:cs typeface="Arial" panose="020B0604020202020204" pitchFamily="34" charset="0"/>
              </a:rPr>
              <a:t> English II </a:t>
            </a:r>
          </a:p>
        </p:txBody>
      </p:sp>
      <p:pic>
        <p:nvPicPr>
          <p:cNvPr id="1026"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609957" y="4221088"/>
            <a:ext cx="4477373" cy="1631216"/>
          </a:xfrm>
          <a:prstGeom prst="rect">
            <a:avLst/>
          </a:prstGeom>
          <a:noFill/>
        </p:spPr>
        <p:txBody>
          <a:bodyPr wrap="square" rtlCol="0">
            <a:spAutoFit/>
          </a:bodyPr>
          <a:lstStyle/>
          <a:p>
            <a:r>
              <a:rPr lang="en-GB" sz="2000" dirty="0">
                <a:latin typeface="Georgia" panose="02040502050405020303" pitchFamily="18" charset="0"/>
              </a:rPr>
              <a:t>Module code: SICH5002</a:t>
            </a:r>
          </a:p>
          <a:p>
            <a:r>
              <a:rPr lang="en-GB" sz="2000" dirty="0">
                <a:latin typeface="Georgia" panose="02040502050405020303" pitchFamily="18" charset="0"/>
              </a:rPr>
              <a:t>Module tutor: </a:t>
            </a:r>
            <a:r>
              <a:rPr lang="en-GB" sz="2000" dirty="0" err="1">
                <a:latin typeface="Georgia" panose="02040502050405020303" pitchFamily="18" charset="0"/>
              </a:rPr>
              <a:t>Jie</a:t>
            </a:r>
            <a:r>
              <a:rPr lang="en-GB" sz="2000" dirty="0">
                <a:latin typeface="Georgia" panose="02040502050405020303" pitchFamily="18" charset="0"/>
              </a:rPr>
              <a:t> Deng</a:t>
            </a:r>
          </a:p>
          <a:p>
            <a:r>
              <a:rPr lang="en-GB" sz="2000" dirty="0">
                <a:latin typeface="Georgia" panose="02040502050405020303" pitchFamily="18" charset="0"/>
              </a:rPr>
              <a:t>Date: </a:t>
            </a:r>
            <a:r>
              <a:rPr lang="en-GB" sz="2000" dirty="0" smtClean="0">
                <a:latin typeface="Georgia" panose="02040502050405020303" pitchFamily="18" charset="0"/>
              </a:rPr>
              <a:t>18 </a:t>
            </a:r>
            <a:r>
              <a:rPr lang="en-GB" sz="2000" dirty="0">
                <a:latin typeface="Georgia" panose="02040502050405020303" pitchFamily="18" charset="0"/>
              </a:rPr>
              <a:t>September 2020</a:t>
            </a:r>
          </a:p>
          <a:p>
            <a:r>
              <a:rPr lang="en-GB" sz="2000" dirty="0">
                <a:latin typeface="Georgia" panose="02040502050405020303" pitchFamily="18" charset="0"/>
              </a:rPr>
              <a:t>Location: </a:t>
            </a:r>
            <a:r>
              <a:rPr lang="en-GB" sz="2000" dirty="0" smtClean="0">
                <a:latin typeface="Georgia" panose="02040502050405020303" pitchFamily="18" charset="0"/>
              </a:rPr>
              <a:t>Academy of Sinology UK,  </a:t>
            </a:r>
          </a:p>
          <a:p>
            <a:r>
              <a:rPr lang="en-GB" sz="2000" dirty="0" smtClean="0">
                <a:latin typeface="Georgia" panose="02040502050405020303" pitchFamily="18" charset="0"/>
              </a:rPr>
              <a:t>                  </a:t>
            </a:r>
            <a:r>
              <a:rPr lang="en-GB" sz="2000" dirty="0" err="1" smtClean="0">
                <a:latin typeface="Georgia" panose="02040502050405020303" pitchFamily="18" charset="0"/>
              </a:rPr>
              <a:t>Lampeter</a:t>
            </a:r>
            <a:r>
              <a:rPr lang="en-GB" sz="2000" dirty="0" smtClean="0">
                <a:latin typeface="Georgia" panose="02040502050405020303" pitchFamily="18" charset="0"/>
              </a:rPr>
              <a:t> campus, UWTSD </a:t>
            </a:r>
            <a:endParaRPr lang="en-GB" sz="2000" dirty="0">
              <a:latin typeface="Georgia" panose="02040502050405020303" pitchFamily="18" charset="0"/>
            </a:endParaRPr>
          </a:p>
        </p:txBody>
      </p:sp>
      <p:sp>
        <p:nvSpPr>
          <p:cNvPr id="2" name="Slide Number Placeholder 1"/>
          <p:cNvSpPr>
            <a:spLocks noGrp="1"/>
          </p:cNvSpPr>
          <p:nvPr>
            <p:ph type="sldNum" sz="quarter" idx="12"/>
          </p:nvPr>
        </p:nvSpPr>
        <p:spPr/>
        <p:txBody>
          <a:bodyPr/>
          <a:lstStyle/>
          <a:p>
            <a:fld id="{EDAE5854-CF7E-4F72-930B-736FE12129E8}" type="slidenum">
              <a:rPr lang="en-GB" smtClean="0"/>
              <a:t>1</a:t>
            </a:fld>
            <a:endParaRPr lang="en-GB"/>
          </a:p>
        </p:txBody>
      </p:sp>
    </p:spTree>
    <p:extLst>
      <p:ext uri="{BB962C8B-B14F-4D97-AF65-F5344CB8AC3E}">
        <p14:creationId xmlns:p14="http://schemas.microsoft.com/office/powerpoint/2010/main" val="17291152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a:t>
            </a:fld>
            <a:endParaRPr lang="en-GB"/>
          </a:p>
        </p:txBody>
      </p:sp>
      <p:pic>
        <p:nvPicPr>
          <p:cNvPr id="3" name="Picture 2" descr="F:\Xiaocong孝聰_PostcardPhoto\2020.04.10\_MG_4954_m.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758" y="1243628"/>
            <a:ext cx="7347650" cy="48984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9694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a:t>
            </a:fld>
            <a:endParaRPr lang="en-GB"/>
          </a:p>
        </p:txBody>
      </p:sp>
      <p:sp>
        <p:nvSpPr>
          <p:cNvPr id="6" name="TextBox 5"/>
          <p:cNvSpPr txBox="1"/>
          <p:nvPr/>
        </p:nvSpPr>
        <p:spPr>
          <a:xfrm>
            <a:off x="853852" y="1917998"/>
            <a:ext cx="7438856" cy="3231654"/>
          </a:xfrm>
          <a:prstGeom prst="rect">
            <a:avLst/>
          </a:prstGeom>
          <a:noFill/>
        </p:spPr>
        <p:txBody>
          <a:bodyPr wrap="square" rtlCol="0">
            <a:spAutoFit/>
          </a:bodyPr>
          <a:lstStyle/>
          <a:p>
            <a:pPr algn="ctr"/>
            <a:r>
              <a:rPr lang="en-GB" altLang="zh-CN" sz="3400" dirty="0">
                <a:latin typeface="Georgia" panose="02040502050405020303" pitchFamily="18" charset="0"/>
              </a:rPr>
              <a:t>Three Basic Principles of Translating Chinese Classics into English </a:t>
            </a:r>
            <a:endParaRPr lang="en-GB" altLang="zh-CN" sz="3400" dirty="0" smtClean="0">
              <a:latin typeface="Georgia" panose="02040502050405020303" pitchFamily="18" charset="0"/>
            </a:endParaRPr>
          </a:p>
          <a:p>
            <a:pPr algn="ctr"/>
            <a:endParaRPr lang="en-GB" altLang="zh-CN" sz="3400" dirty="0">
              <a:latin typeface="Georgia" panose="02040502050405020303" pitchFamily="18" charset="0"/>
            </a:endParaRPr>
          </a:p>
          <a:p>
            <a:pPr algn="ctr"/>
            <a:r>
              <a:rPr lang="en-GB" altLang="zh-CN" sz="3400" dirty="0" smtClean="0">
                <a:latin typeface="Georgia" panose="02040502050405020303" pitchFamily="18" charset="0"/>
              </a:rPr>
              <a:t> </a:t>
            </a:r>
            <a:r>
              <a:rPr lang="en-GB" altLang="zh-CN" sz="3400" dirty="0" err="1" smtClean="0">
                <a:solidFill>
                  <a:srgbClr val="0070C0"/>
                </a:solidFill>
                <a:latin typeface="Georgia" panose="02040502050405020303" pitchFamily="18" charset="0"/>
              </a:rPr>
              <a:t>Understandability</a:t>
            </a:r>
            <a:endParaRPr lang="en-GB" altLang="zh-CN" sz="3400" dirty="0" smtClean="0">
              <a:solidFill>
                <a:srgbClr val="0070C0"/>
              </a:solidFill>
              <a:latin typeface="Georgia" panose="02040502050405020303" pitchFamily="18" charset="0"/>
            </a:endParaRPr>
          </a:p>
          <a:p>
            <a:pPr algn="ctr"/>
            <a:r>
              <a:rPr lang="en-GB" altLang="zh-CN" sz="3400" dirty="0" smtClean="0">
                <a:solidFill>
                  <a:srgbClr val="0070C0"/>
                </a:solidFill>
                <a:latin typeface="Georgia" panose="02040502050405020303" pitchFamily="18" charset="0"/>
              </a:rPr>
              <a:t>Readability</a:t>
            </a:r>
            <a:endParaRPr lang="en-GB" altLang="zh-CN" sz="3400" dirty="0" smtClean="0">
              <a:latin typeface="Georgia" panose="02040502050405020303" pitchFamily="18" charset="0"/>
            </a:endParaRPr>
          </a:p>
          <a:p>
            <a:pPr algn="ctr"/>
            <a:r>
              <a:rPr lang="en-GB" altLang="zh-CN" sz="3400" dirty="0" smtClean="0">
                <a:solidFill>
                  <a:srgbClr val="0070C0"/>
                </a:solidFill>
                <a:latin typeface="Georgia" panose="02040502050405020303" pitchFamily="18" charset="0"/>
              </a:rPr>
              <a:t>Succinctness </a:t>
            </a:r>
            <a:endParaRPr lang="en-GB" altLang="zh-CN" sz="3400" dirty="0">
              <a:solidFill>
                <a:srgbClr val="0070C0"/>
              </a:solidFill>
              <a:latin typeface="Georgia" panose="02040502050405020303" pitchFamily="18" charset="0"/>
            </a:endParaRPr>
          </a:p>
        </p:txBody>
      </p:sp>
    </p:spTree>
    <p:extLst>
      <p:ext uri="{BB962C8B-B14F-4D97-AF65-F5344CB8AC3E}">
        <p14:creationId xmlns:p14="http://schemas.microsoft.com/office/powerpoint/2010/main" val="6195909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a:t>
            </a:fld>
            <a:endParaRPr lang="en-GB"/>
          </a:p>
        </p:txBody>
      </p:sp>
      <p:sp>
        <p:nvSpPr>
          <p:cNvPr id="7" name="TextBox 6"/>
          <p:cNvSpPr txBox="1"/>
          <p:nvPr/>
        </p:nvSpPr>
        <p:spPr>
          <a:xfrm>
            <a:off x="1331640" y="2988768"/>
            <a:ext cx="6552728" cy="646331"/>
          </a:xfrm>
          <a:prstGeom prst="rect">
            <a:avLst/>
          </a:prstGeom>
          <a:noFill/>
        </p:spPr>
        <p:txBody>
          <a:bodyPr wrap="square" rtlCol="0">
            <a:spAutoFit/>
          </a:bodyPr>
          <a:lstStyle/>
          <a:p>
            <a:pPr algn="ctr"/>
            <a:r>
              <a:rPr lang="en-US" altLang="zh-CN" sz="3600" dirty="0" smtClean="0">
                <a:latin typeface="Georgia" panose="02040502050405020303" pitchFamily="18" charset="0"/>
              </a:rPr>
              <a:t>1. Understandability</a:t>
            </a:r>
          </a:p>
        </p:txBody>
      </p:sp>
    </p:spTree>
    <p:extLst>
      <p:ext uri="{BB962C8B-B14F-4D97-AF65-F5344CB8AC3E}">
        <p14:creationId xmlns:p14="http://schemas.microsoft.com/office/powerpoint/2010/main" val="35111825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a:t>
            </a:fld>
            <a:endParaRPr lang="en-GB"/>
          </a:p>
        </p:txBody>
      </p:sp>
      <p:sp>
        <p:nvSpPr>
          <p:cNvPr id="7" name="TextBox 6"/>
          <p:cNvSpPr txBox="1"/>
          <p:nvPr/>
        </p:nvSpPr>
        <p:spPr>
          <a:xfrm>
            <a:off x="1331640" y="2988768"/>
            <a:ext cx="6552728" cy="954107"/>
          </a:xfrm>
          <a:prstGeom prst="rect">
            <a:avLst/>
          </a:prstGeom>
          <a:noFill/>
        </p:spPr>
        <p:txBody>
          <a:bodyPr wrap="square" rtlCol="0">
            <a:spAutoFit/>
          </a:bodyPr>
          <a:lstStyle/>
          <a:p>
            <a:pPr algn="ctr"/>
            <a:r>
              <a:rPr lang="en-US" altLang="zh-CN" sz="2800" dirty="0" smtClean="0">
                <a:latin typeface="Georgia" panose="02040502050405020303" pitchFamily="18" charset="0"/>
              </a:rPr>
              <a:t>1.1 The translator pretends to understand the source text </a:t>
            </a:r>
          </a:p>
        </p:txBody>
      </p:sp>
    </p:spTree>
    <p:extLst>
      <p:ext uri="{BB962C8B-B14F-4D97-AF65-F5344CB8AC3E}">
        <p14:creationId xmlns:p14="http://schemas.microsoft.com/office/powerpoint/2010/main" val="26339540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a:t>
            </a:fld>
            <a:endParaRPr lang="en-GB"/>
          </a:p>
        </p:txBody>
      </p:sp>
      <p:sp>
        <p:nvSpPr>
          <p:cNvPr id="6" name="TextBox 5"/>
          <p:cNvSpPr txBox="1"/>
          <p:nvPr/>
        </p:nvSpPr>
        <p:spPr>
          <a:xfrm>
            <a:off x="3762275" y="836712"/>
            <a:ext cx="1846659" cy="5400600"/>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左傳</a:t>
            </a:r>
            <a:r>
              <a:rPr lang="en-US" altLang="zh-CN"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襄公二十五年</a:t>
            </a:r>
            <a:r>
              <a:rPr lang="en-US" altLang="zh-TW" sz="3600" b="1" dirty="0" smtClean="0">
                <a:latin typeface="FangSong" panose="02010609060101010101" pitchFamily="49" charset="-122"/>
                <a:ea typeface="FangSong" panose="02010609060101010101" pitchFamily="49" charset="-122"/>
              </a:rPr>
              <a:t>》</a:t>
            </a:r>
          </a:p>
          <a:p>
            <a:endParaRPr lang="en-US" altLang="zh-TW" sz="3600" b="1" dirty="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言</a:t>
            </a:r>
            <a:r>
              <a:rPr lang="zh-TW" altLang="en-US" sz="3600" b="1" dirty="0">
                <a:latin typeface="FangSong" panose="02010609060101010101" pitchFamily="49" charset="-122"/>
                <a:ea typeface="FangSong" panose="02010609060101010101" pitchFamily="49" charset="-122"/>
              </a:rPr>
              <a:t>之無文，行之不遠</a:t>
            </a:r>
            <a:r>
              <a:rPr lang="zh-TW" altLang="en-US" sz="3600" b="1" dirty="0" smtClean="0">
                <a:latin typeface="FangSong" panose="02010609060101010101" pitchFamily="49" charset="-122"/>
                <a:ea typeface="FangSong" panose="02010609060101010101" pitchFamily="49" charset="-122"/>
              </a:rPr>
              <a:t>。</a:t>
            </a:r>
            <a:endParaRPr lang="zh-TW" altLang="en-US" sz="3600" b="1" dirty="0">
              <a:latin typeface="FangSong" panose="02010609060101010101" pitchFamily="49" charset="-122"/>
              <a:ea typeface="FangSong" panose="02010609060101010101" pitchFamily="49" charset="-122"/>
            </a:endParaRPr>
          </a:p>
        </p:txBody>
      </p:sp>
      <p:sp>
        <p:nvSpPr>
          <p:cNvPr id="8" name="Oval 7"/>
          <p:cNvSpPr/>
          <p:nvPr/>
        </p:nvSpPr>
        <p:spPr>
          <a:xfrm>
            <a:off x="6412356" y="3077303"/>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1</a:t>
            </a:r>
            <a:endParaRPr lang="en-GB" sz="4000" dirty="0">
              <a:solidFill>
                <a:schemeClr val="tx1"/>
              </a:solidFill>
            </a:endParaRPr>
          </a:p>
        </p:txBody>
      </p:sp>
    </p:spTree>
    <p:extLst>
      <p:ext uri="{BB962C8B-B14F-4D97-AF65-F5344CB8AC3E}">
        <p14:creationId xmlns:p14="http://schemas.microsoft.com/office/powerpoint/2010/main" val="14608508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a:t>
            </a:fld>
            <a:endParaRPr lang="en-GB"/>
          </a:p>
        </p:txBody>
      </p:sp>
      <p:sp>
        <p:nvSpPr>
          <p:cNvPr id="7" name="TextBox 6"/>
          <p:cNvSpPr txBox="1"/>
          <p:nvPr/>
        </p:nvSpPr>
        <p:spPr>
          <a:xfrm>
            <a:off x="1835696" y="2348880"/>
            <a:ext cx="5616624" cy="1015663"/>
          </a:xfrm>
          <a:prstGeom prst="rect">
            <a:avLst/>
          </a:prstGeom>
          <a:noFill/>
        </p:spPr>
        <p:txBody>
          <a:bodyPr wrap="square" rtlCol="0">
            <a:spAutoFit/>
          </a:bodyPr>
          <a:lstStyle/>
          <a:p>
            <a:pPr marL="514350" indent="-514350">
              <a:buFont typeface="+mj-lt"/>
              <a:buAutoNum type="alphaLcParenR"/>
            </a:pPr>
            <a:r>
              <a:rPr lang="en-GB" altLang="zh-CN" sz="3000" dirty="0" smtClean="0">
                <a:solidFill>
                  <a:srgbClr val="0070C0"/>
                </a:solidFill>
                <a:latin typeface="Georgia" panose="02040502050405020303" pitchFamily="18" charset="0"/>
              </a:rPr>
              <a:t>Without </a:t>
            </a:r>
            <a:r>
              <a:rPr lang="en-GB" altLang="zh-CN" sz="3000" dirty="0">
                <a:solidFill>
                  <a:srgbClr val="0070C0"/>
                </a:solidFill>
                <a:latin typeface="Georgia" panose="02040502050405020303" pitchFamily="18" charset="0"/>
              </a:rPr>
              <a:t>literature, language cannot be disseminated. </a:t>
            </a:r>
            <a:endParaRPr lang="en-GB" altLang="zh-CN" sz="3000" dirty="0" smtClean="0">
              <a:solidFill>
                <a:srgbClr val="0070C0"/>
              </a:solidFill>
              <a:latin typeface="Georgia" panose="02040502050405020303" pitchFamily="18" charset="0"/>
            </a:endParaRPr>
          </a:p>
        </p:txBody>
      </p:sp>
      <p:sp>
        <p:nvSpPr>
          <p:cNvPr id="8" name="Oval 7"/>
          <p:cNvSpPr/>
          <p:nvPr/>
        </p:nvSpPr>
        <p:spPr>
          <a:xfrm>
            <a:off x="4319972"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1</a:t>
            </a:r>
            <a:endParaRPr lang="en-GB" sz="4000" dirty="0">
              <a:solidFill>
                <a:schemeClr val="tx1"/>
              </a:solidFill>
            </a:endParaRPr>
          </a:p>
        </p:txBody>
      </p:sp>
    </p:spTree>
    <p:extLst>
      <p:ext uri="{BB962C8B-B14F-4D97-AF65-F5344CB8AC3E}">
        <p14:creationId xmlns:p14="http://schemas.microsoft.com/office/powerpoint/2010/main" val="26946626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a:t>
            </a:fld>
            <a:endParaRPr lang="en-GB"/>
          </a:p>
        </p:txBody>
      </p:sp>
      <p:sp>
        <p:nvSpPr>
          <p:cNvPr id="7" name="TextBox 6"/>
          <p:cNvSpPr txBox="1"/>
          <p:nvPr/>
        </p:nvSpPr>
        <p:spPr>
          <a:xfrm>
            <a:off x="1835696" y="2348880"/>
            <a:ext cx="5616624" cy="2400657"/>
          </a:xfrm>
          <a:prstGeom prst="rect">
            <a:avLst/>
          </a:prstGeom>
          <a:noFill/>
        </p:spPr>
        <p:txBody>
          <a:bodyPr wrap="square" rtlCol="0">
            <a:spAutoFit/>
          </a:bodyPr>
          <a:lstStyle/>
          <a:p>
            <a:pPr marL="514350" indent="-514350">
              <a:buFont typeface="+mj-lt"/>
              <a:buAutoNum type="alphaLcParenR"/>
            </a:pPr>
            <a:r>
              <a:rPr lang="en-GB" altLang="zh-CN" sz="3000" dirty="0" smtClean="0">
                <a:solidFill>
                  <a:srgbClr val="0070C0"/>
                </a:solidFill>
                <a:latin typeface="Georgia" panose="02040502050405020303" pitchFamily="18" charset="0"/>
              </a:rPr>
              <a:t>Without </a:t>
            </a:r>
            <a:r>
              <a:rPr lang="en-GB" altLang="zh-CN" sz="3000" dirty="0">
                <a:solidFill>
                  <a:srgbClr val="0070C0"/>
                </a:solidFill>
                <a:latin typeface="Georgia" panose="02040502050405020303" pitchFamily="18" charset="0"/>
              </a:rPr>
              <a:t>literature, language cannot be disseminated. </a:t>
            </a:r>
            <a:endParaRPr lang="en-GB" altLang="zh-CN" sz="3000" dirty="0" smtClean="0">
              <a:solidFill>
                <a:srgbClr val="0070C0"/>
              </a:solidFill>
              <a:latin typeface="Georgia" panose="02040502050405020303" pitchFamily="18" charset="0"/>
            </a:endParaRPr>
          </a:p>
          <a:p>
            <a:pPr marL="514350" indent="-514350">
              <a:buFont typeface="+mj-lt"/>
              <a:buAutoNum type="alphaLcParenR"/>
            </a:pPr>
            <a:endParaRPr lang="en-US" altLang="zh-CN" sz="3000" dirty="0" smtClean="0">
              <a:latin typeface="Georgia" panose="02040502050405020303" pitchFamily="18" charset="0"/>
            </a:endParaRPr>
          </a:p>
          <a:p>
            <a:pPr marL="514350" indent="-514350">
              <a:buFont typeface="+mj-lt"/>
              <a:buAutoNum type="alphaLcParenR"/>
            </a:pPr>
            <a:r>
              <a:rPr lang="en-GB" altLang="zh-CN" sz="3000" dirty="0" smtClean="0">
                <a:latin typeface="Georgia" panose="02040502050405020303" pitchFamily="18" charset="0"/>
              </a:rPr>
              <a:t>Words </a:t>
            </a:r>
            <a:r>
              <a:rPr lang="en-GB" altLang="zh-CN" sz="3000" dirty="0">
                <a:latin typeface="Georgia" panose="02040502050405020303" pitchFamily="18" charset="0"/>
              </a:rPr>
              <a:t>cannot go far without literary </a:t>
            </a:r>
            <a:r>
              <a:rPr lang="en-GB" altLang="zh-CN" sz="3000" dirty="0" smtClean="0">
                <a:latin typeface="Georgia" panose="02040502050405020303" pitchFamily="18" charset="0"/>
              </a:rPr>
              <a:t>grace.</a:t>
            </a:r>
            <a:endParaRPr lang="en-US" altLang="zh-CN" sz="3000" dirty="0" smtClean="0">
              <a:latin typeface="Georgia" panose="02040502050405020303" pitchFamily="18" charset="0"/>
            </a:endParaRPr>
          </a:p>
        </p:txBody>
      </p:sp>
      <p:sp>
        <p:nvSpPr>
          <p:cNvPr id="8" name="Oval 7"/>
          <p:cNvSpPr/>
          <p:nvPr/>
        </p:nvSpPr>
        <p:spPr>
          <a:xfrm>
            <a:off x="4319972"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1</a:t>
            </a:r>
            <a:endParaRPr lang="en-GB" sz="4000" dirty="0">
              <a:solidFill>
                <a:schemeClr val="tx1"/>
              </a:solidFill>
            </a:endParaRPr>
          </a:p>
        </p:txBody>
      </p:sp>
    </p:spTree>
    <p:extLst>
      <p:ext uri="{BB962C8B-B14F-4D97-AF65-F5344CB8AC3E}">
        <p14:creationId xmlns:p14="http://schemas.microsoft.com/office/powerpoint/2010/main" val="29337963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a:t>
            </a:fld>
            <a:endParaRPr lang="en-GB"/>
          </a:p>
        </p:txBody>
      </p:sp>
      <p:sp>
        <p:nvSpPr>
          <p:cNvPr id="6" name="TextBox 5"/>
          <p:cNvSpPr txBox="1"/>
          <p:nvPr/>
        </p:nvSpPr>
        <p:spPr>
          <a:xfrm>
            <a:off x="1345116" y="980728"/>
            <a:ext cx="5724644" cy="5544616"/>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荀子</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解蔽篇</a:t>
            </a:r>
            <a:r>
              <a:rPr lang="en-US" altLang="zh-TW" sz="3600" b="1" dirty="0" smtClean="0">
                <a:latin typeface="FangSong" panose="02010609060101010101" pitchFamily="49" charset="-122"/>
                <a:ea typeface="FangSong" panose="02010609060101010101" pitchFamily="49" charset="-122"/>
              </a:rPr>
              <a:t>》</a:t>
            </a:r>
          </a:p>
          <a:p>
            <a:endParaRPr lang="en-US" altLang="zh-TW" sz="3600" b="1" dirty="0">
              <a:latin typeface="FangSong" panose="02010609060101010101" pitchFamily="49" charset="-122"/>
              <a:ea typeface="FangSong" panose="02010609060101010101" pitchFamily="49" charset="-122"/>
            </a:endParaRPr>
          </a:p>
          <a:p>
            <a:r>
              <a:rPr lang="zh-TW" altLang="en-US" sz="3600" b="1" dirty="0">
                <a:latin typeface="FangSong" panose="02010609060101010101" pitchFamily="49" charset="-122"/>
                <a:ea typeface="FangSong" panose="02010609060101010101" pitchFamily="49" charset="-122"/>
              </a:rPr>
              <a:t>    聖人知心術之</a:t>
            </a:r>
            <a:r>
              <a:rPr lang="zh-TW" altLang="en-US" sz="3600" b="1" dirty="0" smtClean="0">
                <a:latin typeface="FangSong" panose="02010609060101010101" pitchFamily="49" charset="-122"/>
                <a:ea typeface="FangSong" panose="02010609060101010101" pitchFamily="49" charset="-122"/>
              </a:rPr>
              <a:t>患 見</a:t>
            </a:r>
            <a:r>
              <a:rPr lang="zh-TW" altLang="en-US" sz="3600" b="1" dirty="0">
                <a:latin typeface="FangSong" panose="02010609060101010101" pitchFamily="49" charset="-122"/>
                <a:ea typeface="FangSong" panose="02010609060101010101" pitchFamily="49" charset="-122"/>
              </a:rPr>
              <a:t>蔽塞之</a:t>
            </a:r>
            <a:r>
              <a:rPr lang="zh-TW" altLang="en-US" sz="3600" b="1" dirty="0" smtClean="0">
                <a:latin typeface="FangSong" panose="02010609060101010101" pitchFamily="49" charset="-122"/>
                <a:ea typeface="FangSong" panose="02010609060101010101" pitchFamily="49" charset="-122"/>
              </a:rPr>
              <a:t>禍 故</a:t>
            </a:r>
            <a:r>
              <a:rPr lang="zh-TW" altLang="en-US" sz="3600" b="1" dirty="0">
                <a:latin typeface="FangSong" panose="02010609060101010101" pitchFamily="49" charset="-122"/>
                <a:ea typeface="FangSong" panose="02010609060101010101" pitchFamily="49" charset="-122"/>
              </a:rPr>
              <a:t>無欲無</a:t>
            </a:r>
            <a:r>
              <a:rPr lang="zh-TW" altLang="en-US" sz="3600" b="1" dirty="0" smtClean="0">
                <a:latin typeface="FangSong" panose="02010609060101010101" pitchFamily="49" charset="-122"/>
                <a:ea typeface="FangSong" panose="02010609060101010101" pitchFamily="49" charset="-122"/>
              </a:rPr>
              <a:t>惡 無</a:t>
            </a:r>
            <a:r>
              <a:rPr lang="zh-TW" altLang="en-US" sz="3600" b="1" dirty="0">
                <a:latin typeface="FangSong" panose="02010609060101010101" pitchFamily="49" charset="-122"/>
                <a:ea typeface="FangSong" panose="02010609060101010101" pitchFamily="49" charset="-122"/>
              </a:rPr>
              <a:t>始無</a:t>
            </a:r>
            <a:r>
              <a:rPr lang="zh-TW" altLang="en-US" sz="3600" b="1" dirty="0" smtClean="0">
                <a:latin typeface="FangSong" panose="02010609060101010101" pitchFamily="49" charset="-122"/>
                <a:ea typeface="FangSong" panose="02010609060101010101" pitchFamily="49" charset="-122"/>
              </a:rPr>
              <a:t>終 無</a:t>
            </a:r>
            <a:r>
              <a:rPr lang="zh-TW" altLang="en-US" sz="3600" b="1" dirty="0">
                <a:latin typeface="FangSong" panose="02010609060101010101" pitchFamily="49" charset="-122"/>
                <a:ea typeface="FangSong" panose="02010609060101010101" pitchFamily="49" charset="-122"/>
              </a:rPr>
              <a:t>遠無</a:t>
            </a:r>
            <a:r>
              <a:rPr lang="zh-TW" altLang="en-US" sz="3600" b="1" dirty="0" smtClean="0">
                <a:latin typeface="FangSong" panose="02010609060101010101" pitchFamily="49" charset="-122"/>
                <a:ea typeface="FangSong" panose="02010609060101010101" pitchFamily="49" charset="-122"/>
              </a:rPr>
              <a:t>近 無</a:t>
            </a:r>
            <a:r>
              <a:rPr lang="zh-TW" altLang="en-US" sz="3600" b="1" dirty="0">
                <a:latin typeface="FangSong" panose="02010609060101010101" pitchFamily="49" charset="-122"/>
                <a:ea typeface="FangSong" panose="02010609060101010101" pitchFamily="49" charset="-122"/>
              </a:rPr>
              <a:t>博無</a:t>
            </a:r>
            <a:r>
              <a:rPr lang="zh-TW" altLang="en-US" sz="3600" b="1" dirty="0" smtClean="0">
                <a:latin typeface="FangSong" panose="02010609060101010101" pitchFamily="49" charset="-122"/>
                <a:ea typeface="FangSong" panose="02010609060101010101" pitchFamily="49" charset="-122"/>
              </a:rPr>
              <a:t>淺 無</a:t>
            </a:r>
            <a:r>
              <a:rPr lang="zh-TW" altLang="en-US" sz="3600" b="1" dirty="0">
                <a:latin typeface="FangSong" panose="02010609060101010101" pitchFamily="49" charset="-122"/>
                <a:ea typeface="FangSong" panose="02010609060101010101" pitchFamily="49" charset="-122"/>
              </a:rPr>
              <a:t>古無</a:t>
            </a:r>
            <a:r>
              <a:rPr lang="zh-TW" altLang="en-US" sz="3600" b="1" dirty="0" smtClean="0">
                <a:latin typeface="FangSong" panose="02010609060101010101" pitchFamily="49" charset="-122"/>
                <a:ea typeface="FangSong" panose="02010609060101010101" pitchFamily="49" charset="-122"/>
              </a:rPr>
              <a:t>今 </a:t>
            </a:r>
            <a:r>
              <a:rPr lang="zh-TW" altLang="en-US" sz="3600" b="1" dirty="0" smtClean="0">
                <a:solidFill>
                  <a:srgbClr val="0070C0"/>
                </a:solidFill>
                <a:latin typeface="FangSong" panose="02010609060101010101" pitchFamily="49" charset="-122"/>
                <a:ea typeface="FangSong" panose="02010609060101010101" pitchFamily="49" charset="-122"/>
              </a:rPr>
              <a:t>兼</a:t>
            </a:r>
            <a:r>
              <a:rPr lang="zh-TW" altLang="en-US" sz="3600" b="1" dirty="0">
                <a:solidFill>
                  <a:srgbClr val="0070C0"/>
                </a:solidFill>
                <a:latin typeface="FangSong" panose="02010609060101010101" pitchFamily="49" charset="-122"/>
                <a:ea typeface="FangSong" panose="02010609060101010101" pitchFamily="49" charset="-122"/>
              </a:rPr>
              <a:t>陳萬物而中懸衡焉</a:t>
            </a:r>
            <a:r>
              <a:rPr lang="zh-TW" altLang="en-US" sz="3600" b="1" dirty="0">
                <a:latin typeface="FangSong" panose="02010609060101010101" pitchFamily="49" charset="-122"/>
                <a:ea typeface="FangSong" panose="02010609060101010101" pitchFamily="49" charset="-122"/>
              </a:rPr>
              <a:t>。是故眾異不得相蔽以亂其倫也。何謂衡？</a:t>
            </a:r>
            <a:r>
              <a:rPr lang="zh-TW" altLang="en-US" sz="3600" b="1" dirty="0" smtClean="0">
                <a:latin typeface="FangSong" panose="02010609060101010101" pitchFamily="49" charset="-122"/>
                <a:ea typeface="FangSong" panose="02010609060101010101" pitchFamily="49" charset="-122"/>
              </a:rPr>
              <a:t>曰 道</a:t>
            </a:r>
            <a:r>
              <a:rPr lang="zh-TW" altLang="en-US" sz="3600" b="1" dirty="0">
                <a:latin typeface="FangSong" panose="02010609060101010101" pitchFamily="49" charset="-122"/>
                <a:ea typeface="FangSong" panose="02010609060101010101" pitchFamily="49" charset="-122"/>
              </a:rPr>
              <a:t>。故心不可以不知</a:t>
            </a:r>
            <a:r>
              <a:rPr lang="zh-TW" altLang="en-US" sz="3600" b="1" dirty="0" smtClean="0">
                <a:latin typeface="FangSong" panose="02010609060101010101" pitchFamily="49" charset="-122"/>
                <a:ea typeface="FangSong" panose="02010609060101010101" pitchFamily="49" charset="-122"/>
              </a:rPr>
              <a:t>道 心</a:t>
            </a:r>
            <a:r>
              <a:rPr lang="zh-TW" altLang="en-US" sz="3600" b="1" dirty="0">
                <a:latin typeface="FangSong" panose="02010609060101010101" pitchFamily="49" charset="-122"/>
                <a:ea typeface="FangSong" panose="02010609060101010101" pitchFamily="49" charset="-122"/>
              </a:rPr>
              <a:t>不知</a:t>
            </a:r>
            <a:r>
              <a:rPr lang="zh-TW" altLang="en-US" sz="3600" b="1" dirty="0" smtClean="0">
                <a:latin typeface="FangSong" panose="02010609060101010101" pitchFamily="49" charset="-122"/>
                <a:ea typeface="FangSong" panose="02010609060101010101" pitchFamily="49" charset="-122"/>
              </a:rPr>
              <a:t>道 則</a:t>
            </a:r>
            <a:r>
              <a:rPr lang="zh-TW" altLang="en-US" sz="3600" b="1" dirty="0">
                <a:latin typeface="FangSong" panose="02010609060101010101" pitchFamily="49" charset="-122"/>
                <a:ea typeface="FangSong" panose="02010609060101010101" pitchFamily="49" charset="-122"/>
              </a:rPr>
              <a:t>不可道而可非道。</a:t>
            </a:r>
          </a:p>
        </p:txBody>
      </p:sp>
      <p:sp>
        <p:nvSpPr>
          <p:cNvPr id="7" name="Oval 6"/>
          <p:cNvSpPr/>
          <p:nvPr/>
        </p:nvSpPr>
        <p:spPr>
          <a:xfrm>
            <a:off x="7450626" y="3293327"/>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2</a:t>
            </a:r>
            <a:endParaRPr lang="en-GB" sz="4000" dirty="0">
              <a:solidFill>
                <a:schemeClr val="tx1"/>
              </a:solidFill>
            </a:endParaRPr>
          </a:p>
        </p:txBody>
      </p:sp>
      <p:pic>
        <p:nvPicPr>
          <p:cNvPr id="8" name="The Mission 1 使命钢琴曲（混响）.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93898" y="1484784"/>
            <a:ext cx="609600" cy="609600"/>
          </a:xfrm>
          <a:prstGeom prst="rect">
            <a:avLst/>
          </a:prstGeom>
        </p:spPr>
      </p:pic>
    </p:spTree>
    <p:extLst>
      <p:ext uri="{BB962C8B-B14F-4D97-AF65-F5344CB8AC3E}">
        <p14:creationId xmlns:p14="http://schemas.microsoft.com/office/powerpoint/2010/main" val="206080963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325" fill="hold"/>
                                        <p:tgtEl>
                                          <p:spTgt spid="8"/>
                                        </p:tgtEl>
                                      </p:cBhvr>
                                    </p:cmd>
                                  </p:childTnLst>
                                </p:cTn>
                              </p:par>
                            </p:childTnLst>
                          </p:cTn>
                        </p:par>
                      </p:childTnLst>
                    </p:cTn>
                  </p:par>
                </p:childTnLst>
              </p:cTn>
              <p:nextCondLst>
                <p:cond evt="onClick" delay="0">
                  <p:tgtEl>
                    <p:spTgt spid="8"/>
                  </p:tgtEl>
                </p:cond>
              </p:nextCondLst>
            </p:seq>
            <p:audio>
              <p:cMediaNode vol="13208">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a:t>
            </a:fld>
            <a:endParaRPr lang="en-GB"/>
          </a:p>
        </p:txBody>
      </p:sp>
      <p:sp>
        <p:nvSpPr>
          <p:cNvPr id="7" name="TextBox 6"/>
          <p:cNvSpPr txBox="1"/>
          <p:nvPr/>
        </p:nvSpPr>
        <p:spPr>
          <a:xfrm>
            <a:off x="969906" y="1952328"/>
            <a:ext cx="7128792" cy="1477328"/>
          </a:xfrm>
          <a:prstGeom prst="rect">
            <a:avLst/>
          </a:prstGeom>
          <a:noFill/>
        </p:spPr>
        <p:txBody>
          <a:bodyPr wrap="square" rtlCol="0">
            <a:spAutoFit/>
          </a:bodyPr>
          <a:lstStyle/>
          <a:p>
            <a:pPr marL="514350" indent="-514350">
              <a:buFont typeface="+mj-lt"/>
              <a:buAutoNum type="alphaLcParenR"/>
            </a:pPr>
            <a:r>
              <a:rPr lang="en-GB" altLang="zh-CN" sz="3000" dirty="0">
                <a:solidFill>
                  <a:srgbClr val="0070C0"/>
                </a:solidFill>
                <a:latin typeface="Georgia" panose="02040502050405020303" pitchFamily="18" charset="0"/>
              </a:rPr>
              <a:t>He lays out all the myriad things and causes himself to exactly match how each settles on the suspended balance</a:t>
            </a:r>
            <a:r>
              <a:rPr lang="en-GB" altLang="zh-CN" sz="3000" dirty="0" smtClean="0">
                <a:solidFill>
                  <a:srgbClr val="0070C0"/>
                </a:solidFill>
                <a:latin typeface="Georgia" panose="02040502050405020303" pitchFamily="18" charset="0"/>
              </a:rPr>
              <a:t>.</a:t>
            </a:r>
          </a:p>
        </p:txBody>
      </p:sp>
      <p:sp>
        <p:nvSpPr>
          <p:cNvPr id="10" name="Oval 9"/>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2</a:t>
            </a:r>
            <a:endParaRPr lang="en-GB" sz="4000" dirty="0">
              <a:solidFill>
                <a:schemeClr val="tx1"/>
              </a:solidFill>
            </a:endParaRPr>
          </a:p>
        </p:txBody>
      </p:sp>
    </p:spTree>
    <p:extLst>
      <p:ext uri="{BB962C8B-B14F-4D97-AF65-F5344CB8AC3E}">
        <p14:creationId xmlns:p14="http://schemas.microsoft.com/office/powerpoint/2010/main" val="13947254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a:t>
            </a:fld>
            <a:endParaRPr lang="en-GB"/>
          </a:p>
        </p:txBody>
      </p:sp>
      <p:sp>
        <p:nvSpPr>
          <p:cNvPr id="7" name="TextBox 6"/>
          <p:cNvSpPr txBox="1"/>
          <p:nvPr/>
        </p:nvSpPr>
        <p:spPr>
          <a:xfrm>
            <a:off x="1123206" y="1966764"/>
            <a:ext cx="7128792" cy="2862322"/>
          </a:xfrm>
          <a:prstGeom prst="rect">
            <a:avLst/>
          </a:prstGeom>
          <a:noFill/>
        </p:spPr>
        <p:txBody>
          <a:bodyPr wrap="square" rtlCol="0">
            <a:spAutoFit/>
          </a:bodyPr>
          <a:lstStyle/>
          <a:p>
            <a:pPr marL="514350" indent="-514350">
              <a:buFont typeface="+mj-lt"/>
              <a:buAutoNum type="alphaLcParenR"/>
            </a:pPr>
            <a:r>
              <a:rPr lang="en-GB" altLang="zh-CN" sz="3000" dirty="0">
                <a:solidFill>
                  <a:srgbClr val="0070C0"/>
                </a:solidFill>
                <a:latin typeface="Georgia" panose="02040502050405020303" pitchFamily="18" charset="0"/>
              </a:rPr>
              <a:t>He lays out all the myriad things and causes himself to exactly match how each settles on the suspended balance</a:t>
            </a:r>
            <a:r>
              <a:rPr lang="en-GB" altLang="zh-CN" sz="3000" dirty="0" smtClean="0">
                <a:solidFill>
                  <a:srgbClr val="0070C0"/>
                </a:solidFill>
                <a:latin typeface="Georgia" panose="02040502050405020303" pitchFamily="18" charset="0"/>
              </a:rPr>
              <a:t>.</a:t>
            </a:r>
          </a:p>
          <a:p>
            <a:pPr marL="514350" indent="-514350">
              <a:buFont typeface="+mj-lt"/>
              <a:buAutoNum type="alphaLcParenR"/>
            </a:pPr>
            <a:endParaRPr lang="en-US" altLang="zh-CN" sz="3000" dirty="0" smtClean="0">
              <a:latin typeface="Georgia" panose="02040502050405020303" pitchFamily="18" charset="0"/>
            </a:endParaRPr>
          </a:p>
          <a:p>
            <a:pPr marL="514350" indent="-514350">
              <a:buFont typeface="+mj-lt"/>
              <a:buAutoNum type="alphaLcParenR"/>
            </a:pPr>
            <a:r>
              <a:rPr lang="en-GB" altLang="zh-CN" sz="3000" dirty="0">
                <a:latin typeface="Georgia" panose="02040502050405020303" pitchFamily="18" charset="0"/>
              </a:rPr>
              <a:t>Lay out everything while hold in your heart the standard for </a:t>
            </a:r>
            <a:r>
              <a:rPr lang="en-GB" altLang="zh-CN" sz="3000" dirty="0" smtClean="0">
                <a:latin typeface="Georgia" panose="02040502050405020303" pitchFamily="18" charset="0"/>
              </a:rPr>
              <a:t>weighing</a:t>
            </a:r>
            <a:r>
              <a:rPr lang="en-US" altLang="zh-CN" sz="3000" dirty="0">
                <a:latin typeface="Georgia" panose="02040502050405020303" pitchFamily="18" charset="0"/>
              </a:rPr>
              <a:t>.</a:t>
            </a:r>
            <a:endParaRPr lang="en-US" altLang="zh-CN" sz="3000" dirty="0" smtClean="0">
              <a:latin typeface="Georgia" panose="02040502050405020303" pitchFamily="18" charset="0"/>
            </a:endParaRPr>
          </a:p>
        </p:txBody>
      </p:sp>
      <p:sp>
        <p:nvSpPr>
          <p:cNvPr id="10" name="Oval 9"/>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2</a:t>
            </a:r>
            <a:endParaRPr lang="en-GB" sz="4000" dirty="0">
              <a:solidFill>
                <a:schemeClr val="tx1"/>
              </a:solidFill>
            </a:endParaRPr>
          </a:p>
        </p:txBody>
      </p:sp>
    </p:spTree>
    <p:extLst>
      <p:ext uri="{BB962C8B-B14F-4D97-AF65-F5344CB8AC3E}">
        <p14:creationId xmlns:p14="http://schemas.microsoft.com/office/powerpoint/2010/main" val="9672121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12</a:t>
            </a:fld>
            <a:endParaRPr lang="en-GB"/>
          </a:p>
        </p:txBody>
      </p:sp>
      <p:sp>
        <p:nvSpPr>
          <p:cNvPr id="7" name="TextBox 6"/>
          <p:cNvSpPr txBox="1"/>
          <p:nvPr/>
        </p:nvSpPr>
        <p:spPr>
          <a:xfrm>
            <a:off x="690047" y="1772815"/>
            <a:ext cx="7688510" cy="4247317"/>
          </a:xfrm>
          <a:prstGeom prst="rect">
            <a:avLst/>
          </a:prstGeom>
          <a:noFill/>
        </p:spPr>
        <p:txBody>
          <a:bodyPr wrap="square" rtlCol="0">
            <a:spAutoFit/>
          </a:bodyPr>
          <a:lstStyle/>
          <a:p>
            <a:pPr marL="514350" indent="-514350">
              <a:buFont typeface="+mj-lt"/>
              <a:buAutoNum type="alphaLcParenR"/>
            </a:pPr>
            <a:r>
              <a:rPr lang="en-GB" altLang="zh-CN" sz="3000" dirty="0">
                <a:solidFill>
                  <a:srgbClr val="0070C0"/>
                </a:solidFill>
                <a:latin typeface="Georgia" panose="02040502050405020303" pitchFamily="18" charset="0"/>
              </a:rPr>
              <a:t>He lays out all the myriad things and causes himself to exactly match how each settles on the suspended balance</a:t>
            </a:r>
            <a:r>
              <a:rPr lang="en-GB" altLang="zh-CN" sz="3000" dirty="0" smtClean="0">
                <a:solidFill>
                  <a:srgbClr val="0070C0"/>
                </a:solidFill>
                <a:latin typeface="Georgia" panose="02040502050405020303" pitchFamily="18" charset="0"/>
              </a:rPr>
              <a:t>.</a:t>
            </a:r>
          </a:p>
          <a:p>
            <a:pPr marL="514350" indent="-514350">
              <a:buFont typeface="+mj-lt"/>
              <a:buAutoNum type="alphaLcParenR"/>
            </a:pPr>
            <a:endParaRPr lang="en-US" altLang="zh-CN" sz="3000" dirty="0" smtClean="0">
              <a:latin typeface="Georgia" panose="02040502050405020303" pitchFamily="18" charset="0"/>
            </a:endParaRPr>
          </a:p>
          <a:p>
            <a:pPr marL="514350" indent="-514350">
              <a:buFont typeface="+mj-lt"/>
              <a:buAutoNum type="alphaLcParenR"/>
            </a:pPr>
            <a:r>
              <a:rPr lang="en-GB" altLang="zh-CN" sz="3000" dirty="0">
                <a:latin typeface="Georgia" panose="02040502050405020303" pitchFamily="18" charset="0"/>
              </a:rPr>
              <a:t>Lay out everything while hold in your heart the standard for </a:t>
            </a:r>
            <a:r>
              <a:rPr lang="en-GB" altLang="zh-CN" sz="3000" dirty="0" smtClean="0">
                <a:latin typeface="Georgia" panose="02040502050405020303" pitchFamily="18" charset="0"/>
              </a:rPr>
              <a:t>weighing</a:t>
            </a:r>
            <a:r>
              <a:rPr lang="en-US" altLang="zh-CN" sz="3000" dirty="0" smtClean="0">
                <a:latin typeface="Georgia" panose="02040502050405020303" pitchFamily="18" charset="0"/>
              </a:rPr>
              <a:t>.</a:t>
            </a:r>
          </a:p>
          <a:p>
            <a:pPr marL="514350" indent="-514350">
              <a:buFont typeface="+mj-lt"/>
              <a:buAutoNum type="alphaLcParenR"/>
            </a:pPr>
            <a:endParaRPr lang="en-US" altLang="zh-CN" sz="3000" dirty="0">
              <a:latin typeface="Georgia" panose="02040502050405020303" pitchFamily="18" charset="0"/>
            </a:endParaRPr>
          </a:p>
          <a:p>
            <a:pPr marL="514350" indent="-514350">
              <a:buFont typeface="+mj-lt"/>
              <a:buAutoNum type="alphaLcParenR"/>
            </a:pPr>
            <a:r>
              <a:rPr lang="en-GB" altLang="zh-CN" sz="3000" dirty="0">
                <a:solidFill>
                  <a:srgbClr val="0070C0"/>
                </a:solidFill>
                <a:latin typeface="Georgia" panose="02040502050405020303" pitchFamily="18" charset="0"/>
              </a:rPr>
              <a:t>With everything laid out</a:t>
            </a:r>
            <a:r>
              <a:rPr lang="en-GB" altLang="zh-CN" sz="3000" dirty="0">
                <a:latin typeface="Georgia" panose="02040502050405020303" pitchFamily="18" charset="0"/>
              </a:rPr>
              <a:t>, (the sage) </a:t>
            </a:r>
            <a:r>
              <a:rPr lang="en-GB" altLang="zh-CN" sz="3000" dirty="0" smtClean="0">
                <a:latin typeface="Georgia" panose="02040502050405020303" pitchFamily="18" charset="0"/>
              </a:rPr>
              <a:t>holds </a:t>
            </a:r>
            <a:r>
              <a:rPr lang="en-GB" altLang="zh-CN" sz="3000" dirty="0">
                <a:latin typeface="Georgia" panose="02040502050405020303" pitchFamily="18" charset="0"/>
              </a:rPr>
              <a:t>in (their) </a:t>
            </a:r>
            <a:r>
              <a:rPr lang="en-GB" altLang="zh-CN" sz="3000" dirty="0" smtClean="0">
                <a:latin typeface="Georgia" panose="02040502050405020303" pitchFamily="18" charset="0"/>
              </a:rPr>
              <a:t>heart the standard for weighing. </a:t>
            </a:r>
            <a:endParaRPr lang="en-US" altLang="zh-CN" sz="3000" dirty="0" smtClean="0">
              <a:latin typeface="Georgia" panose="02040502050405020303" pitchFamily="18" charset="0"/>
            </a:endParaRPr>
          </a:p>
        </p:txBody>
      </p:sp>
      <p:sp>
        <p:nvSpPr>
          <p:cNvPr id="9" name="Oval 8"/>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2</a:t>
            </a:r>
            <a:endParaRPr lang="en-GB" sz="4000" dirty="0">
              <a:solidFill>
                <a:schemeClr val="tx1"/>
              </a:solidFill>
            </a:endParaRPr>
          </a:p>
        </p:txBody>
      </p:sp>
    </p:spTree>
    <p:extLst>
      <p:ext uri="{BB962C8B-B14F-4D97-AF65-F5344CB8AC3E}">
        <p14:creationId xmlns:p14="http://schemas.microsoft.com/office/powerpoint/2010/main" val="28160766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13</a:t>
            </a:fld>
            <a:endParaRPr lang="en-GB"/>
          </a:p>
        </p:txBody>
      </p:sp>
      <p:sp>
        <p:nvSpPr>
          <p:cNvPr id="6" name="TextBox 5"/>
          <p:cNvSpPr txBox="1"/>
          <p:nvPr/>
        </p:nvSpPr>
        <p:spPr>
          <a:xfrm>
            <a:off x="2843808" y="836712"/>
            <a:ext cx="3508653" cy="5400600"/>
          </a:xfrm>
          <a:prstGeom prst="rect">
            <a:avLst/>
          </a:prstGeom>
          <a:noFill/>
          <a:ln w="9525">
            <a:solidFill>
              <a:schemeClr val="tx1"/>
            </a:solidFill>
          </a:ln>
        </p:spPr>
        <p:txBody>
          <a:bodyPr vert="eaVert" wrap="square" rtlCol="0">
            <a:spAutoFit/>
          </a:bodyPr>
          <a:lstStyle/>
          <a:p>
            <a:pPr algn="ctr"/>
            <a:r>
              <a:rPr lang="en-US" altLang="zh-TW" sz="3600" b="1" dirty="0">
                <a:latin typeface="FangSong" panose="02010609060101010101" pitchFamily="49" charset="-122"/>
                <a:ea typeface="FangSong" panose="02010609060101010101" pitchFamily="49" charset="-122"/>
              </a:rPr>
              <a:t>《</a:t>
            </a:r>
            <a:r>
              <a:rPr lang="zh-TW" altLang="en-US" sz="3600" b="1" dirty="0">
                <a:latin typeface="FangSong" panose="02010609060101010101" pitchFamily="49" charset="-122"/>
                <a:ea typeface="FangSong" panose="02010609060101010101" pitchFamily="49" charset="-122"/>
              </a:rPr>
              <a:t>禮記</a:t>
            </a:r>
            <a:r>
              <a:rPr lang="en-US" altLang="zh-TW" sz="3600" b="1" dirty="0">
                <a:latin typeface="FangSong" panose="02010609060101010101" pitchFamily="49" charset="-122"/>
                <a:ea typeface="FangSong" panose="02010609060101010101" pitchFamily="49" charset="-122"/>
              </a:rPr>
              <a:t>•</a:t>
            </a:r>
            <a:r>
              <a:rPr lang="zh-TW" altLang="en-US" sz="3600" b="1" dirty="0">
                <a:latin typeface="FangSong" panose="02010609060101010101" pitchFamily="49" charset="-122"/>
                <a:ea typeface="FangSong" panose="02010609060101010101" pitchFamily="49" charset="-122"/>
              </a:rPr>
              <a:t>中庸</a:t>
            </a:r>
            <a:r>
              <a:rPr lang="en-US" altLang="zh-TW" sz="3600" b="1" dirty="0">
                <a:latin typeface="FangSong" panose="02010609060101010101" pitchFamily="49" charset="-122"/>
                <a:ea typeface="FangSong" panose="02010609060101010101" pitchFamily="49" charset="-122"/>
              </a:rPr>
              <a:t>》</a:t>
            </a:r>
          </a:p>
          <a:p>
            <a:endParaRPr lang="en-US" altLang="zh-TW" sz="3600" b="1" dirty="0">
              <a:latin typeface="FangSong" panose="02010609060101010101" pitchFamily="49" charset="-122"/>
              <a:ea typeface="FangSong" panose="02010609060101010101" pitchFamily="49" charset="-122"/>
            </a:endParaRPr>
          </a:p>
          <a:p>
            <a:r>
              <a:rPr lang="en-US" altLang="zh-TW" sz="3600" b="1" dirty="0">
                <a:latin typeface="FangSong" panose="02010609060101010101" pitchFamily="49" charset="-122"/>
                <a:ea typeface="FangSong" panose="02010609060101010101" pitchFamily="49" charset="-122"/>
              </a:rPr>
              <a:t>    </a:t>
            </a:r>
            <a:r>
              <a:rPr lang="zh-TW" altLang="en-US" sz="3600" b="1" dirty="0">
                <a:solidFill>
                  <a:srgbClr val="0070C0"/>
                </a:solidFill>
                <a:latin typeface="FangSong" panose="02010609060101010101" pitchFamily="49" charset="-122"/>
                <a:ea typeface="FangSong" panose="02010609060101010101" pitchFamily="49" charset="-122"/>
              </a:rPr>
              <a:t>舜其大知也與</a:t>
            </a:r>
            <a:r>
              <a:rPr lang="zh-TW" altLang="en-US" sz="3600" b="1" dirty="0">
                <a:latin typeface="FangSong" panose="02010609060101010101" pitchFamily="49" charset="-122"/>
                <a:ea typeface="FangSong" panose="02010609060101010101" pitchFamily="49" charset="-122"/>
              </a:rPr>
              <a:t>！</a:t>
            </a:r>
            <a:r>
              <a:rPr lang="zh-TW" altLang="en-US" sz="3600" b="1" dirty="0">
                <a:solidFill>
                  <a:srgbClr val="0070C0"/>
                </a:solidFill>
                <a:latin typeface="FangSong" panose="02010609060101010101" pitchFamily="49" charset="-122"/>
                <a:ea typeface="FangSong" panose="02010609060101010101" pitchFamily="49" charset="-122"/>
              </a:rPr>
              <a:t>舜好問而好察邇</a:t>
            </a:r>
            <a:r>
              <a:rPr lang="zh-TW" altLang="en-US" sz="3600" b="1" dirty="0" smtClean="0">
                <a:solidFill>
                  <a:srgbClr val="0070C0"/>
                </a:solidFill>
                <a:latin typeface="FangSong" panose="02010609060101010101" pitchFamily="49" charset="-122"/>
                <a:ea typeface="FangSong" panose="02010609060101010101" pitchFamily="49" charset="-122"/>
              </a:rPr>
              <a:t>言 隱</a:t>
            </a:r>
            <a:r>
              <a:rPr lang="zh-TW" altLang="en-US" sz="3600" b="1" dirty="0">
                <a:solidFill>
                  <a:srgbClr val="0070C0"/>
                </a:solidFill>
                <a:latin typeface="FangSong" panose="02010609060101010101" pitchFamily="49" charset="-122"/>
                <a:ea typeface="FangSong" panose="02010609060101010101" pitchFamily="49" charset="-122"/>
              </a:rPr>
              <a:t>惡而揚</a:t>
            </a:r>
            <a:r>
              <a:rPr lang="zh-TW" altLang="en-US" sz="3600" b="1" dirty="0" smtClean="0">
                <a:solidFill>
                  <a:srgbClr val="0070C0"/>
                </a:solidFill>
                <a:latin typeface="FangSong" panose="02010609060101010101" pitchFamily="49" charset="-122"/>
                <a:ea typeface="FangSong" panose="02010609060101010101" pitchFamily="49" charset="-122"/>
              </a:rPr>
              <a:t>善 執</a:t>
            </a:r>
            <a:r>
              <a:rPr lang="zh-TW" altLang="en-US" sz="3600" b="1" dirty="0">
                <a:solidFill>
                  <a:srgbClr val="0070C0"/>
                </a:solidFill>
                <a:latin typeface="FangSong" panose="02010609060101010101" pitchFamily="49" charset="-122"/>
                <a:ea typeface="FangSong" panose="02010609060101010101" pitchFamily="49" charset="-122"/>
              </a:rPr>
              <a:t>其兩</a:t>
            </a:r>
            <a:r>
              <a:rPr lang="zh-TW" altLang="en-US" sz="3600" b="1" dirty="0" smtClean="0">
                <a:solidFill>
                  <a:srgbClr val="0070C0"/>
                </a:solidFill>
                <a:latin typeface="FangSong" panose="02010609060101010101" pitchFamily="49" charset="-122"/>
                <a:ea typeface="FangSong" panose="02010609060101010101" pitchFamily="49" charset="-122"/>
              </a:rPr>
              <a:t>端 用</a:t>
            </a:r>
            <a:r>
              <a:rPr lang="zh-TW" altLang="en-US" sz="3600" b="1" dirty="0">
                <a:solidFill>
                  <a:srgbClr val="0070C0"/>
                </a:solidFill>
                <a:latin typeface="FangSong" panose="02010609060101010101" pitchFamily="49" charset="-122"/>
                <a:ea typeface="FangSong" panose="02010609060101010101" pitchFamily="49" charset="-122"/>
              </a:rPr>
              <a:t>其中於</a:t>
            </a:r>
            <a:r>
              <a:rPr lang="zh-TW" altLang="en-US" sz="3600" b="1" dirty="0" smtClean="0">
                <a:solidFill>
                  <a:srgbClr val="0070C0"/>
                </a:solidFill>
                <a:latin typeface="FangSong" panose="02010609060101010101" pitchFamily="49" charset="-122"/>
                <a:ea typeface="FangSong" panose="02010609060101010101" pitchFamily="49" charset="-122"/>
              </a:rPr>
              <a:t>民 其</a:t>
            </a:r>
            <a:r>
              <a:rPr lang="zh-TW" altLang="en-US" sz="3600" b="1" dirty="0">
                <a:solidFill>
                  <a:srgbClr val="0070C0"/>
                </a:solidFill>
                <a:latin typeface="FangSong" panose="02010609060101010101" pitchFamily="49" charset="-122"/>
                <a:ea typeface="FangSong" panose="02010609060101010101" pitchFamily="49" charset="-122"/>
              </a:rPr>
              <a:t>斯以為舜乎</a:t>
            </a:r>
            <a:r>
              <a:rPr lang="zh-TW" altLang="en-US" sz="3600" b="1" dirty="0">
                <a:latin typeface="FangSong" panose="02010609060101010101" pitchFamily="49" charset="-122"/>
                <a:ea typeface="FangSong" panose="02010609060101010101" pitchFamily="49" charset="-122"/>
              </a:rPr>
              <a:t>！</a:t>
            </a:r>
          </a:p>
        </p:txBody>
      </p:sp>
      <p:sp>
        <p:nvSpPr>
          <p:cNvPr id="8" name="Oval 7"/>
          <p:cNvSpPr/>
          <p:nvPr/>
        </p:nvSpPr>
        <p:spPr>
          <a:xfrm>
            <a:off x="6876256" y="3077303"/>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3</a:t>
            </a:r>
            <a:endParaRPr lang="en-GB" sz="4000" dirty="0">
              <a:solidFill>
                <a:schemeClr val="tx1"/>
              </a:solidFill>
            </a:endParaRPr>
          </a:p>
        </p:txBody>
      </p:sp>
      <p:pic>
        <p:nvPicPr>
          <p:cNvPr id="7" name="The Mission 1 使命钢琴曲（混响）.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550440" y="1484784"/>
            <a:ext cx="609600" cy="609600"/>
          </a:xfrm>
          <a:prstGeom prst="rect">
            <a:avLst/>
          </a:prstGeom>
        </p:spPr>
      </p:pic>
    </p:spTree>
    <p:extLst>
      <p:ext uri="{BB962C8B-B14F-4D97-AF65-F5344CB8AC3E}">
        <p14:creationId xmlns:p14="http://schemas.microsoft.com/office/powerpoint/2010/main" val="357994361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325" fill="hold"/>
                                        <p:tgtEl>
                                          <p:spTgt spid="7"/>
                                        </p:tgtEl>
                                      </p:cBhvr>
                                    </p:cmd>
                                  </p:childTnLst>
                                </p:cTn>
                              </p:par>
                            </p:childTnLst>
                          </p:cTn>
                        </p:par>
                      </p:childTnLst>
                    </p:cTn>
                  </p:par>
                </p:childTnLst>
              </p:cTn>
              <p:nextCondLst>
                <p:cond evt="onClick" delay="0">
                  <p:tgtEl>
                    <p:spTgt spid="7"/>
                  </p:tgtEl>
                </p:cond>
              </p:nextCondLst>
            </p:seq>
            <p:audio>
              <p:cMediaNode vol="13208">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14</a:t>
            </a:fld>
            <a:endParaRPr lang="en-GB"/>
          </a:p>
        </p:txBody>
      </p:sp>
      <p:sp>
        <p:nvSpPr>
          <p:cNvPr id="7" name="TextBox 6"/>
          <p:cNvSpPr txBox="1"/>
          <p:nvPr/>
        </p:nvSpPr>
        <p:spPr>
          <a:xfrm>
            <a:off x="690047" y="2132856"/>
            <a:ext cx="7688510" cy="3785652"/>
          </a:xfrm>
          <a:prstGeom prst="rect">
            <a:avLst/>
          </a:prstGeom>
          <a:noFill/>
        </p:spPr>
        <p:txBody>
          <a:bodyPr wrap="square" rtlCol="0">
            <a:spAutoFit/>
          </a:bodyPr>
          <a:lstStyle/>
          <a:p>
            <a:pPr marL="514350" indent="-514350">
              <a:buFont typeface="+mj-lt"/>
              <a:buAutoNum type="alphaLcParenR"/>
            </a:pPr>
            <a:r>
              <a:rPr lang="en-GB" altLang="zh-CN" sz="2400" dirty="0">
                <a:solidFill>
                  <a:srgbClr val="0070C0"/>
                </a:solidFill>
                <a:latin typeface="Georgia" panose="02040502050405020303" pitchFamily="18" charset="0"/>
              </a:rPr>
              <a:t>There was the Emperor Shun. He was perhaps what may be considered a truly great intellect. Shun had a natural curiosity of mind and he loved to inquire into near </a:t>
            </a:r>
            <a:r>
              <a:rPr lang="en-GB" altLang="zh-CN" sz="2400" dirty="0" smtClean="0">
                <a:solidFill>
                  <a:srgbClr val="0070C0"/>
                </a:solidFill>
                <a:latin typeface="Georgia" panose="02040502050405020303" pitchFamily="18" charset="0"/>
              </a:rPr>
              <a:t>facts. He </a:t>
            </a:r>
            <a:r>
              <a:rPr lang="en-GB" altLang="zh-CN" sz="2400" dirty="0">
                <a:solidFill>
                  <a:srgbClr val="0070C0"/>
                </a:solidFill>
                <a:latin typeface="Georgia" panose="02040502050405020303" pitchFamily="18" charset="0"/>
              </a:rPr>
              <a:t>looked upon evil merely as something negative; and he recognized only what was good as having a positive existence. Taking the two extremes of negative and positive, he applied the mean between the two extremes in his judgement, employment and dealings with people. This was the characteristic of </a:t>
            </a:r>
            <a:r>
              <a:rPr lang="en-GB" altLang="zh-CN" sz="2400" dirty="0" err="1">
                <a:solidFill>
                  <a:srgbClr val="0070C0"/>
                </a:solidFill>
                <a:latin typeface="Georgia" panose="02040502050405020303" pitchFamily="18" charset="0"/>
              </a:rPr>
              <a:t>Shun’s</a:t>
            </a:r>
            <a:r>
              <a:rPr lang="en-GB" altLang="zh-CN" sz="2400" dirty="0">
                <a:solidFill>
                  <a:srgbClr val="0070C0"/>
                </a:solidFill>
                <a:latin typeface="Georgia" panose="02040502050405020303" pitchFamily="18" charset="0"/>
              </a:rPr>
              <a:t> great intellect</a:t>
            </a:r>
            <a:r>
              <a:rPr lang="en-GB" altLang="zh-CN" sz="2400" dirty="0" smtClean="0">
                <a:solidFill>
                  <a:srgbClr val="0070C0"/>
                </a:solidFill>
                <a:latin typeface="Georgia" panose="02040502050405020303" pitchFamily="18" charset="0"/>
              </a:rPr>
              <a:t>.</a:t>
            </a:r>
            <a:endParaRPr lang="en-US" altLang="zh-CN" sz="2400" dirty="0" smtClean="0">
              <a:latin typeface="Georgia" panose="02040502050405020303" pitchFamily="18" charset="0"/>
            </a:endParaRPr>
          </a:p>
        </p:txBody>
      </p:sp>
      <p:sp>
        <p:nvSpPr>
          <p:cNvPr id="10" name="Oval 9"/>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3</a:t>
            </a:r>
            <a:endParaRPr lang="en-GB" sz="4000" dirty="0">
              <a:solidFill>
                <a:schemeClr val="tx1"/>
              </a:solidFill>
            </a:endParaRPr>
          </a:p>
        </p:txBody>
      </p:sp>
    </p:spTree>
    <p:extLst>
      <p:ext uri="{BB962C8B-B14F-4D97-AF65-F5344CB8AC3E}">
        <p14:creationId xmlns:p14="http://schemas.microsoft.com/office/powerpoint/2010/main" val="33991107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15</a:t>
            </a:fld>
            <a:endParaRPr lang="en-GB"/>
          </a:p>
        </p:txBody>
      </p:sp>
      <p:sp>
        <p:nvSpPr>
          <p:cNvPr id="7" name="TextBox 6"/>
          <p:cNvSpPr txBox="1"/>
          <p:nvPr/>
        </p:nvSpPr>
        <p:spPr>
          <a:xfrm>
            <a:off x="712495" y="2276872"/>
            <a:ext cx="7688510" cy="3785652"/>
          </a:xfrm>
          <a:prstGeom prst="rect">
            <a:avLst/>
          </a:prstGeom>
          <a:noFill/>
        </p:spPr>
        <p:txBody>
          <a:bodyPr wrap="square" rtlCol="0">
            <a:spAutoFit/>
          </a:bodyPr>
          <a:lstStyle/>
          <a:p>
            <a:r>
              <a:rPr lang="en-GB" altLang="zh-CN" sz="3000" dirty="0" smtClean="0">
                <a:latin typeface="Georgia" panose="02040502050405020303" pitchFamily="18" charset="0"/>
              </a:rPr>
              <a:t>b) </a:t>
            </a:r>
            <a:r>
              <a:rPr lang="en-GB" altLang="zh-CN" sz="3000" dirty="0" smtClean="0">
                <a:solidFill>
                  <a:srgbClr val="0070C0"/>
                </a:solidFill>
                <a:latin typeface="Georgia" panose="02040502050405020303" pitchFamily="18" charset="0"/>
              </a:rPr>
              <a:t>Is </a:t>
            </a:r>
            <a:r>
              <a:rPr lang="en-GB" altLang="zh-CN" sz="3000" dirty="0">
                <a:solidFill>
                  <a:srgbClr val="0070C0"/>
                </a:solidFill>
                <a:latin typeface="Georgia" panose="02040502050405020303" pitchFamily="18" charset="0"/>
              </a:rPr>
              <a:t>it great wisdom of Shun</a:t>
            </a:r>
            <a:r>
              <a:rPr lang="en-GB" altLang="zh-CN" sz="3000" dirty="0">
                <a:latin typeface="Georgia" panose="02040502050405020303" pitchFamily="18" charset="0"/>
              </a:rPr>
              <a:t>? He eagerly </a:t>
            </a:r>
            <a:endParaRPr lang="en-GB" altLang="zh-CN" sz="3000" dirty="0" smtClean="0">
              <a:latin typeface="Georgia" panose="02040502050405020303" pitchFamily="18" charset="0"/>
            </a:endParaRPr>
          </a:p>
          <a:p>
            <a:r>
              <a:rPr lang="en-GB" altLang="zh-CN" sz="3000" dirty="0">
                <a:latin typeface="Georgia" panose="02040502050405020303" pitchFamily="18" charset="0"/>
              </a:rPr>
              <a:t> </a:t>
            </a:r>
            <a:r>
              <a:rPr lang="en-GB" altLang="zh-CN" sz="3000" dirty="0" smtClean="0">
                <a:latin typeface="Georgia" panose="02040502050405020303" pitchFamily="18" charset="0"/>
              </a:rPr>
              <a:t>    made </a:t>
            </a:r>
            <a:r>
              <a:rPr lang="en-GB" altLang="zh-CN" sz="3000" dirty="0">
                <a:latin typeface="Georgia" panose="02040502050405020303" pitchFamily="18" charset="0"/>
              </a:rPr>
              <a:t>inquiries and weighed upon the </a:t>
            </a:r>
            <a:endParaRPr lang="en-GB" altLang="zh-CN" sz="3000" dirty="0" smtClean="0">
              <a:latin typeface="Georgia" panose="02040502050405020303" pitchFamily="18" charset="0"/>
            </a:endParaRPr>
          </a:p>
          <a:p>
            <a:r>
              <a:rPr lang="en-GB" altLang="zh-CN" sz="3000" dirty="0">
                <a:latin typeface="Georgia" panose="02040502050405020303" pitchFamily="18" charset="0"/>
              </a:rPr>
              <a:t> </a:t>
            </a:r>
            <a:r>
              <a:rPr lang="en-GB" altLang="zh-CN" sz="3000" dirty="0" smtClean="0">
                <a:latin typeface="Georgia" panose="02040502050405020303" pitchFamily="18" charset="0"/>
              </a:rPr>
              <a:t>    words </a:t>
            </a:r>
            <a:r>
              <a:rPr lang="en-GB" altLang="zh-CN" sz="3000" dirty="0">
                <a:latin typeface="Georgia" panose="02040502050405020303" pitchFamily="18" charset="0"/>
              </a:rPr>
              <a:t>he received, then concealed what </a:t>
            </a:r>
            <a:endParaRPr lang="en-GB" altLang="zh-CN" sz="3000" dirty="0" smtClean="0">
              <a:latin typeface="Georgia" panose="02040502050405020303" pitchFamily="18" charset="0"/>
            </a:endParaRPr>
          </a:p>
          <a:p>
            <a:r>
              <a:rPr lang="en-GB" altLang="zh-CN" sz="3000" dirty="0">
                <a:latin typeface="Georgia" panose="02040502050405020303" pitchFamily="18" charset="0"/>
              </a:rPr>
              <a:t> </a:t>
            </a:r>
            <a:r>
              <a:rPr lang="en-GB" altLang="zh-CN" sz="3000" dirty="0" smtClean="0">
                <a:latin typeface="Georgia" panose="02040502050405020303" pitchFamily="18" charset="0"/>
              </a:rPr>
              <a:t>    was </a:t>
            </a:r>
            <a:r>
              <a:rPr lang="en-GB" altLang="zh-CN" sz="3000" dirty="0">
                <a:latin typeface="Georgia" panose="02040502050405020303" pitchFamily="18" charset="0"/>
              </a:rPr>
              <a:t>not good and exposed what was good. </a:t>
            </a:r>
            <a:endParaRPr lang="en-GB" altLang="zh-CN" sz="3000" dirty="0" smtClean="0">
              <a:latin typeface="Georgia" panose="02040502050405020303" pitchFamily="18" charset="0"/>
            </a:endParaRPr>
          </a:p>
          <a:p>
            <a:r>
              <a:rPr lang="en-GB" altLang="zh-CN" sz="3000" dirty="0">
                <a:latin typeface="Georgia" panose="02040502050405020303" pitchFamily="18" charset="0"/>
              </a:rPr>
              <a:t> </a:t>
            </a:r>
            <a:r>
              <a:rPr lang="en-GB" altLang="zh-CN" sz="3000" dirty="0" smtClean="0">
                <a:latin typeface="Georgia" panose="02040502050405020303" pitchFamily="18" charset="0"/>
              </a:rPr>
              <a:t>    He </a:t>
            </a:r>
            <a:r>
              <a:rPr lang="en-GB" altLang="zh-CN" sz="3000" dirty="0">
                <a:latin typeface="Georgia" panose="02040502050405020303" pitchFamily="18" charset="0"/>
              </a:rPr>
              <a:t>took hold of all extreme opinions but </a:t>
            </a:r>
            <a:r>
              <a:rPr lang="en-GB" altLang="zh-CN" sz="3000" dirty="0" smtClean="0">
                <a:latin typeface="Georgia" panose="02040502050405020303" pitchFamily="18" charset="0"/>
              </a:rPr>
              <a:t> </a:t>
            </a:r>
          </a:p>
          <a:p>
            <a:r>
              <a:rPr lang="en-GB" altLang="zh-CN" sz="3000" dirty="0">
                <a:latin typeface="Georgia" panose="02040502050405020303" pitchFamily="18" charset="0"/>
              </a:rPr>
              <a:t> </a:t>
            </a:r>
            <a:r>
              <a:rPr lang="en-GB" altLang="zh-CN" sz="3000" dirty="0" smtClean="0">
                <a:latin typeface="Georgia" panose="02040502050405020303" pitchFamily="18" charset="0"/>
              </a:rPr>
              <a:t>    employed </a:t>
            </a:r>
            <a:r>
              <a:rPr lang="en-GB" altLang="zh-CN" sz="3000" dirty="0">
                <a:latin typeface="Georgia" panose="02040502050405020303" pitchFamily="18" charset="0"/>
              </a:rPr>
              <a:t>only the Mean for </a:t>
            </a:r>
            <a:r>
              <a:rPr lang="en-GB" altLang="zh-CN" sz="3000" dirty="0" smtClean="0">
                <a:latin typeface="Georgia" panose="02040502050405020303" pitchFamily="18" charset="0"/>
              </a:rPr>
              <a:t>his </a:t>
            </a:r>
          </a:p>
          <a:p>
            <a:r>
              <a:rPr lang="en-GB" altLang="zh-CN" sz="3000" dirty="0">
                <a:latin typeface="Georgia" panose="02040502050405020303" pitchFamily="18" charset="0"/>
              </a:rPr>
              <a:t> </a:t>
            </a:r>
            <a:r>
              <a:rPr lang="en-GB" altLang="zh-CN" sz="3000" dirty="0" smtClean="0">
                <a:latin typeface="Georgia" panose="02040502050405020303" pitchFamily="18" charset="0"/>
              </a:rPr>
              <a:t>    governance</a:t>
            </a:r>
            <a:r>
              <a:rPr lang="en-GB" altLang="zh-CN" sz="3000" dirty="0">
                <a:latin typeface="Georgia" panose="02040502050405020303" pitchFamily="18" charset="0"/>
              </a:rPr>
              <a:t>. That is why he became </a:t>
            </a:r>
            <a:r>
              <a:rPr lang="en-GB" altLang="zh-CN" sz="3000" dirty="0">
                <a:solidFill>
                  <a:srgbClr val="0070C0"/>
                </a:solidFill>
                <a:latin typeface="Georgia" panose="02040502050405020303" pitchFamily="18" charset="0"/>
              </a:rPr>
              <a:t>Shun </a:t>
            </a:r>
            <a:endParaRPr lang="en-GB" altLang="zh-CN" sz="3000" dirty="0" smtClean="0">
              <a:solidFill>
                <a:srgbClr val="0070C0"/>
              </a:solidFill>
              <a:latin typeface="Georgia" panose="02040502050405020303" pitchFamily="18" charset="0"/>
            </a:endParaRPr>
          </a:p>
          <a:p>
            <a:r>
              <a:rPr lang="en-GB" altLang="zh-CN" sz="3000" dirty="0">
                <a:solidFill>
                  <a:srgbClr val="0070C0"/>
                </a:solidFill>
                <a:latin typeface="Georgia" panose="02040502050405020303" pitchFamily="18" charset="0"/>
              </a:rPr>
              <a:t> </a:t>
            </a:r>
            <a:r>
              <a:rPr lang="en-GB" altLang="zh-CN" sz="3000" dirty="0" smtClean="0">
                <a:solidFill>
                  <a:srgbClr val="0070C0"/>
                </a:solidFill>
                <a:latin typeface="Georgia" panose="02040502050405020303" pitchFamily="18" charset="0"/>
              </a:rPr>
              <a:t>    the </a:t>
            </a:r>
            <a:r>
              <a:rPr lang="en-GB" altLang="zh-CN" sz="3000" dirty="0">
                <a:solidFill>
                  <a:srgbClr val="0070C0"/>
                </a:solidFill>
                <a:latin typeface="Georgia" panose="02040502050405020303" pitchFamily="18" charset="0"/>
              </a:rPr>
              <a:t>Great</a:t>
            </a:r>
            <a:r>
              <a:rPr lang="en-GB" altLang="zh-CN" sz="3000" dirty="0" smtClean="0">
                <a:latin typeface="Georgia" panose="02040502050405020303" pitchFamily="18" charset="0"/>
              </a:rPr>
              <a:t>. </a:t>
            </a:r>
            <a:endParaRPr lang="en-US" altLang="zh-CN" sz="3000" dirty="0" smtClean="0">
              <a:latin typeface="Georgia" panose="02040502050405020303" pitchFamily="18" charset="0"/>
            </a:endParaRPr>
          </a:p>
        </p:txBody>
      </p:sp>
      <p:sp>
        <p:nvSpPr>
          <p:cNvPr id="10" name="Oval 9"/>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3</a:t>
            </a:r>
            <a:endParaRPr lang="en-GB" sz="4000" dirty="0">
              <a:solidFill>
                <a:schemeClr val="tx1"/>
              </a:solidFill>
            </a:endParaRPr>
          </a:p>
        </p:txBody>
      </p:sp>
    </p:spTree>
    <p:extLst>
      <p:ext uri="{BB962C8B-B14F-4D97-AF65-F5344CB8AC3E}">
        <p14:creationId xmlns:p14="http://schemas.microsoft.com/office/powerpoint/2010/main" val="33991107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16</a:t>
            </a:fld>
            <a:endParaRPr lang="en-GB"/>
          </a:p>
        </p:txBody>
      </p:sp>
      <p:sp>
        <p:nvSpPr>
          <p:cNvPr id="7" name="TextBox 6"/>
          <p:cNvSpPr txBox="1"/>
          <p:nvPr/>
        </p:nvSpPr>
        <p:spPr>
          <a:xfrm>
            <a:off x="712495" y="2276872"/>
            <a:ext cx="7688510" cy="3785652"/>
          </a:xfrm>
          <a:prstGeom prst="rect">
            <a:avLst/>
          </a:prstGeom>
          <a:noFill/>
        </p:spPr>
        <p:txBody>
          <a:bodyPr wrap="square" rtlCol="0">
            <a:spAutoFit/>
          </a:bodyPr>
          <a:lstStyle/>
          <a:p>
            <a:r>
              <a:rPr lang="en-GB" altLang="zh-CN" sz="3000" dirty="0" smtClean="0">
                <a:solidFill>
                  <a:srgbClr val="0070C0"/>
                </a:solidFill>
                <a:latin typeface="Georgia" panose="02040502050405020303" pitchFamily="18" charset="0"/>
              </a:rPr>
              <a:t>c</a:t>
            </a:r>
            <a:r>
              <a:rPr lang="en-GB" altLang="zh-CN" sz="3000" dirty="0">
                <a:solidFill>
                  <a:srgbClr val="0070C0"/>
                </a:solidFill>
                <a:latin typeface="Georgia" panose="02040502050405020303" pitchFamily="18" charset="0"/>
              </a:rPr>
              <a:t>) Isn’t it immensely wise of Shun? </a:t>
            </a:r>
            <a:r>
              <a:rPr lang="en-GB" altLang="zh-CN" sz="3000" dirty="0">
                <a:latin typeface="Georgia" panose="02040502050405020303" pitchFamily="18" charset="0"/>
              </a:rPr>
              <a:t>He </a:t>
            </a:r>
            <a:r>
              <a:rPr lang="en-GB" altLang="zh-CN" sz="3000" dirty="0">
                <a:solidFill>
                  <a:srgbClr val="0070C0"/>
                </a:solidFill>
                <a:latin typeface="Georgia" panose="02040502050405020303" pitchFamily="18" charset="0"/>
              </a:rPr>
              <a:t>was </a:t>
            </a:r>
            <a:endParaRPr lang="en-GB" altLang="zh-CN" sz="3000" dirty="0" smtClean="0">
              <a:solidFill>
                <a:srgbClr val="0070C0"/>
              </a:solidFill>
              <a:latin typeface="Georgia" panose="02040502050405020303" pitchFamily="18" charset="0"/>
            </a:endParaRPr>
          </a:p>
          <a:p>
            <a:r>
              <a:rPr lang="en-GB" altLang="zh-CN" sz="3000" dirty="0">
                <a:solidFill>
                  <a:srgbClr val="0070C0"/>
                </a:solidFill>
                <a:latin typeface="Georgia" panose="02040502050405020303" pitchFamily="18" charset="0"/>
              </a:rPr>
              <a:t> </a:t>
            </a:r>
            <a:r>
              <a:rPr lang="en-GB" altLang="zh-CN" sz="3000" dirty="0" smtClean="0">
                <a:solidFill>
                  <a:srgbClr val="0070C0"/>
                </a:solidFill>
                <a:latin typeface="Georgia" panose="02040502050405020303" pitchFamily="18" charset="0"/>
              </a:rPr>
              <a:t>    eager </a:t>
            </a:r>
            <a:r>
              <a:rPr lang="en-GB" altLang="zh-CN" sz="3000" dirty="0">
                <a:solidFill>
                  <a:srgbClr val="0070C0"/>
                </a:solidFill>
                <a:latin typeface="Georgia" panose="02040502050405020303" pitchFamily="18" charset="0"/>
              </a:rPr>
              <a:t>to </a:t>
            </a:r>
            <a:r>
              <a:rPr lang="en-GB" altLang="zh-CN" sz="3000" dirty="0">
                <a:latin typeface="Georgia" panose="02040502050405020303" pitchFamily="18" charset="0"/>
              </a:rPr>
              <a:t>make inquiries and weighed </a:t>
            </a:r>
            <a:endParaRPr lang="en-GB" altLang="zh-CN" sz="3000" dirty="0" smtClean="0">
              <a:latin typeface="Georgia" panose="02040502050405020303" pitchFamily="18" charset="0"/>
            </a:endParaRPr>
          </a:p>
          <a:p>
            <a:r>
              <a:rPr lang="en-GB" altLang="zh-CN" sz="3000" dirty="0">
                <a:latin typeface="Georgia" panose="02040502050405020303" pitchFamily="18" charset="0"/>
              </a:rPr>
              <a:t> </a:t>
            </a:r>
            <a:r>
              <a:rPr lang="en-GB" altLang="zh-CN" sz="3000" dirty="0" smtClean="0">
                <a:latin typeface="Georgia" panose="02040502050405020303" pitchFamily="18" charset="0"/>
              </a:rPr>
              <a:t>    upon </a:t>
            </a:r>
            <a:r>
              <a:rPr lang="en-GB" altLang="zh-CN" sz="3000" dirty="0">
                <a:latin typeface="Georgia" panose="02040502050405020303" pitchFamily="18" charset="0"/>
              </a:rPr>
              <a:t>the words received, and then </a:t>
            </a:r>
            <a:endParaRPr lang="en-GB" altLang="zh-CN" sz="3000" dirty="0" smtClean="0">
              <a:latin typeface="Georgia" panose="02040502050405020303" pitchFamily="18" charset="0"/>
            </a:endParaRPr>
          </a:p>
          <a:p>
            <a:r>
              <a:rPr lang="en-GB" altLang="zh-CN" sz="3000" dirty="0">
                <a:latin typeface="Georgia" panose="02040502050405020303" pitchFamily="18" charset="0"/>
              </a:rPr>
              <a:t> </a:t>
            </a:r>
            <a:r>
              <a:rPr lang="en-GB" altLang="zh-CN" sz="3000" dirty="0" smtClean="0">
                <a:latin typeface="Georgia" panose="02040502050405020303" pitchFamily="18" charset="0"/>
              </a:rPr>
              <a:t>    concealed </a:t>
            </a:r>
            <a:r>
              <a:rPr lang="en-GB" altLang="zh-CN" sz="3000" dirty="0">
                <a:solidFill>
                  <a:srgbClr val="0070C0"/>
                </a:solidFill>
                <a:latin typeface="Georgia" panose="02040502050405020303" pitchFamily="18" charset="0"/>
              </a:rPr>
              <a:t>what was bad about others </a:t>
            </a:r>
            <a:r>
              <a:rPr lang="en-GB" altLang="zh-CN" sz="3000" dirty="0">
                <a:latin typeface="Georgia" panose="02040502050405020303" pitchFamily="18" charset="0"/>
              </a:rPr>
              <a:t>and </a:t>
            </a:r>
            <a:endParaRPr lang="en-GB" altLang="zh-CN" sz="3000" dirty="0" smtClean="0">
              <a:latin typeface="Georgia" panose="02040502050405020303" pitchFamily="18" charset="0"/>
            </a:endParaRPr>
          </a:p>
          <a:p>
            <a:r>
              <a:rPr lang="en-GB" altLang="zh-CN" sz="3000" dirty="0">
                <a:latin typeface="Georgia" panose="02040502050405020303" pitchFamily="18" charset="0"/>
              </a:rPr>
              <a:t> </a:t>
            </a:r>
            <a:r>
              <a:rPr lang="en-GB" altLang="zh-CN" sz="3000" dirty="0" smtClean="0">
                <a:latin typeface="Georgia" panose="02040502050405020303" pitchFamily="18" charset="0"/>
              </a:rPr>
              <a:t>    exposed </a:t>
            </a:r>
            <a:r>
              <a:rPr lang="en-GB" altLang="zh-CN" sz="3000" dirty="0">
                <a:solidFill>
                  <a:srgbClr val="0070C0"/>
                </a:solidFill>
                <a:latin typeface="Georgia" panose="02040502050405020303" pitchFamily="18" charset="0"/>
              </a:rPr>
              <a:t>the good side of them</a:t>
            </a:r>
            <a:r>
              <a:rPr lang="en-GB" altLang="zh-CN" sz="3000" dirty="0">
                <a:latin typeface="Georgia" panose="02040502050405020303" pitchFamily="18" charset="0"/>
              </a:rPr>
              <a:t>. He took </a:t>
            </a:r>
            <a:endParaRPr lang="en-GB" altLang="zh-CN" sz="3000" dirty="0" smtClean="0">
              <a:latin typeface="Georgia" panose="02040502050405020303" pitchFamily="18" charset="0"/>
            </a:endParaRPr>
          </a:p>
          <a:p>
            <a:r>
              <a:rPr lang="en-GB" altLang="zh-CN" sz="3000" dirty="0">
                <a:latin typeface="Georgia" panose="02040502050405020303" pitchFamily="18" charset="0"/>
              </a:rPr>
              <a:t> </a:t>
            </a:r>
            <a:r>
              <a:rPr lang="en-GB" altLang="zh-CN" sz="3000" dirty="0" smtClean="0">
                <a:latin typeface="Georgia" panose="02040502050405020303" pitchFamily="18" charset="0"/>
              </a:rPr>
              <a:t>    hold </a:t>
            </a:r>
            <a:r>
              <a:rPr lang="en-GB" altLang="zh-CN" sz="3000" dirty="0">
                <a:latin typeface="Georgia" panose="02040502050405020303" pitchFamily="18" charset="0"/>
              </a:rPr>
              <a:t>of all extreme opinions and used </a:t>
            </a:r>
            <a:endParaRPr lang="en-GB" altLang="zh-CN" sz="3000" dirty="0" smtClean="0">
              <a:latin typeface="Georgia" panose="02040502050405020303" pitchFamily="18" charset="0"/>
            </a:endParaRPr>
          </a:p>
          <a:p>
            <a:r>
              <a:rPr lang="en-GB" altLang="zh-CN" sz="3000" dirty="0">
                <a:latin typeface="Georgia" panose="02040502050405020303" pitchFamily="18" charset="0"/>
              </a:rPr>
              <a:t> </a:t>
            </a:r>
            <a:r>
              <a:rPr lang="en-GB" altLang="zh-CN" sz="3000" dirty="0" smtClean="0">
                <a:latin typeface="Georgia" panose="02040502050405020303" pitchFamily="18" charset="0"/>
              </a:rPr>
              <a:t>    only </a:t>
            </a:r>
            <a:r>
              <a:rPr lang="en-GB" altLang="zh-CN" sz="3000" dirty="0">
                <a:latin typeface="Georgia" panose="02040502050405020303" pitchFamily="18" charset="0"/>
              </a:rPr>
              <a:t>the Mean for his governance. This is </a:t>
            </a:r>
            <a:r>
              <a:rPr lang="en-GB" altLang="zh-CN" sz="3000" dirty="0" smtClean="0">
                <a:latin typeface="Georgia" panose="02040502050405020303" pitchFamily="18" charset="0"/>
              </a:rPr>
              <a:t> </a:t>
            </a:r>
          </a:p>
          <a:p>
            <a:r>
              <a:rPr lang="en-GB" altLang="zh-CN" sz="3000" dirty="0">
                <a:latin typeface="Georgia" panose="02040502050405020303" pitchFamily="18" charset="0"/>
              </a:rPr>
              <a:t> </a:t>
            </a:r>
            <a:r>
              <a:rPr lang="en-GB" altLang="zh-CN" sz="3000" dirty="0" smtClean="0">
                <a:latin typeface="Georgia" panose="02040502050405020303" pitchFamily="18" charset="0"/>
              </a:rPr>
              <a:t>    why </a:t>
            </a:r>
            <a:r>
              <a:rPr lang="en-GB" altLang="zh-CN" sz="3000" dirty="0">
                <a:latin typeface="Georgia" panose="02040502050405020303" pitchFamily="18" charset="0"/>
              </a:rPr>
              <a:t>he became </a:t>
            </a:r>
            <a:r>
              <a:rPr lang="en-GB" altLang="zh-CN" sz="3000" dirty="0">
                <a:solidFill>
                  <a:srgbClr val="0070C0"/>
                </a:solidFill>
                <a:latin typeface="Georgia" panose="02040502050405020303" pitchFamily="18" charset="0"/>
              </a:rPr>
              <a:t>the Great Shun. </a:t>
            </a:r>
            <a:endParaRPr lang="en-US" altLang="zh-CN" sz="3000" dirty="0" smtClean="0">
              <a:latin typeface="Georgia" panose="02040502050405020303" pitchFamily="18" charset="0"/>
            </a:endParaRPr>
          </a:p>
        </p:txBody>
      </p:sp>
      <p:sp>
        <p:nvSpPr>
          <p:cNvPr id="9" name="Oval 8"/>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3</a:t>
            </a:r>
            <a:endParaRPr lang="en-GB" sz="4000" dirty="0">
              <a:solidFill>
                <a:schemeClr val="tx1"/>
              </a:solidFill>
            </a:endParaRPr>
          </a:p>
        </p:txBody>
      </p:sp>
    </p:spTree>
    <p:extLst>
      <p:ext uri="{BB962C8B-B14F-4D97-AF65-F5344CB8AC3E}">
        <p14:creationId xmlns:p14="http://schemas.microsoft.com/office/powerpoint/2010/main" val="30237720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17</a:t>
            </a:fld>
            <a:endParaRPr lang="en-GB"/>
          </a:p>
        </p:txBody>
      </p:sp>
      <p:sp>
        <p:nvSpPr>
          <p:cNvPr id="7" name="TextBox 6"/>
          <p:cNvSpPr txBox="1"/>
          <p:nvPr/>
        </p:nvSpPr>
        <p:spPr>
          <a:xfrm>
            <a:off x="1187624" y="2852936"/>
            <a:ext cx="6767058" cy="1384995"/>
          </a:xfrm>
          <a:prstGeom prst="rect">
            <a:avLst/>
          </a:prstGeom>
          <a:noFill/>
        </p:spPr>
        <p:txBody>
          <a:bodyPr wrap="square" rtlCol="0">
            <a:spAutoFit/>
          </a:bodyPr>
          <a:lstStyle/>
          <a:p>
            <a:pPr algn="ctr"/>
            <a:r>
              <a:rPr lang="en-US" altLang="zh-CN" sz="2800" dirty="0" smtClean="0">
                <a:latin typeface="Georgia" panose="02040502050405020303" pitchFamily="18" charset="0"/>
              </a:rPr>
              <a:t>1.2 The translator is unaware of figurative meaning and extended meaning of the source text and uses literal translation</a:t>
            </a:r>
          </a:p>
        </p:txBody>
      </p:sp>
    </p:spTree>
    <p:extLst>
      <p:ext uri="{BB962C8B-B14F-4D97-AF65-F5344CB8AC3E}">
        <p14:creationId xmlns:p14="http://schemas.microsoft.com/office/powerpoint/2010/main" val="281305976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18</a:t>
            </a:fld>
            <a:endParaRPr lang="en-GB"/>
          </a:p>
        </p:txBody>
      </p:sp>
      <p:sp>
        <p:nvSpPr>
          <p:cNvPr id="6" name="TextBox 5"/>
          <p:cNvSpPr txBox="1"/>
          <p:nvPr/>
        </p:nvSpPr>
        <p:spPr>
          <a:xfrm>
            <a:off x="1403648" y="836712"/>
            <a:ext cx="5170646" cy="5400600"/>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TW" altLang="en-US" sz="3600" b="1" dirty="0">
                <a:latin typeface="FangSong" panose="02010609060101010101" pitchFamily="49" charset="-122"/>
                <a:ea typeface="FangSong" panose="02010609060101010101" pitchFamily="49" charset="-122"/>
              </a:rPr>
              <a:t>孟子</a:t>
            </a:r>
            <a:r>
              <a:rPr lang="en-US" altLang="zh-TW" sz="3600" b="1" dirty="0">
                <a:latin typeface="FangSong" panose="02010609060101010101" pitchFamily="49" charset="-122"/>
                <a:ea typeface="FangSong" panose="02010609060101010101" pitchFamily="49" charset="-122"/>
              </a:rPr>
              <a:t>•</a:t>
            </a:r>
            <a:r>
              <a:rPr lang="zh-TW" altLang="en-US" sz="3600" b="1" dirty="0">
                <a:latin typeface="FangSong" panose="02010609060101010101" pitchFamily="49" charset="-122"/>
                <a:ea typeface="FangSong" panose="02010609060101010101" pitchFamily="49" charset="-122"/>
              </a:rPr>
              <a:t>盡心上</a:t>
            </a:r>
            <a:r>
              <a:rPr lang="en-US" altLang="zh-TW" sz="3600" b="1" dirty="0" smtClean="0">
                <a:latin typeface="FangSong" panose="02010609060101010101" pitchFamily="49" charset="-122"/>
                <a:ea typeface="FangSong" panose="02010609060101010101" pitchFamily="49" charset="-122"/>
              </a:rPr>
              <a:t>》</a:t>
            </a:r>
            <a:endParaRPr lang="en-US" altLang="zh-TW" sz="3600" b="1" dirty="0">
              <a:latin typeface="FangSong" panose="02010609060101010101" pitchFamily="49" charset="-122"/>
              <a:ea typeface="FangSong" panose="02010609060101010101" pitchFamily="49" charset="-122"/>
            </a:endParaRPr>
          </a:p>
          <a:p>
            <a:endParaRPr lang="en-US" altLang="zh-TW" sz="3600" b="1" dirty="0">
              <a:latin typeface="FangSong" panose="02010609060101010101" pitchFamily="49" charset="-122"/>
              <a:ea typeface="FangSong" panose="02010609060101010101" pitchFamily="49" charset="-122"/>
            </a:endParaRPr>
          </a:p>
          <a:p>
            <a:r>
              <a:rPr lang="en-US" altLang="zh-TW" sz="3600" b="1" dirty="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楊子取為</a:t>
            </a:r>
            <a:r>
              <a:rPr lang="zh-TW" altLang="en-US" sz="3600" b="1" dirty="0" smtClean="0">
                <a:latin typeface="FangSong" panose="02010609060101010101" pitchFamily="49" charset="-122"/>
                <a:ea typeface="FangSong" panose="02010609060101010101" pitchFamily="49" charset="-122"/>
              </a:rPr>
              <a:t>我 拔</a:t>
            </a:r>
            <a:r>
              <a:rPr lang="zh-TW" altLang="en-US" sz="3600" b="1" dirty="0">
                <a:latin typeface="FangSong" panose="02010609060101010101" pitchFamily="49" charset="-122"/>
                <a:ea typeface="FangSong" panose="02010609060101010101" pitchFamily="49" charset="-122"/>
              </a:rPr>
              <a:t>一毛而利天</a:t>
            </a:r>
            <a:r>
              <a:rPr lang="zh-TW" altLang="en-US" sz="3600" b="1" dirty="0" smtClean="0">
                <a:latin typeface="FangSong" panose="02010609060101010101" pitchFamily="49" charset="-122"/>
                <a:ea typeface="FangSong" panose="02010609060101010101" pitchFamily="49" charset="-122"/>
              </a:rPr>
              <a:t>下 不</a:t>
            </a:r>
            <a:r>
              <a:rPr lang="zh-TW" altLang="en-US" sz="3600" b="1" dirty="0">
                <a:latin typeface="FangSong" panose="02010609060101010101" pitchFamily="49" charset="-122"/>
                <a:ea typeface="FangSong" panose="02010609060101010101" pitchFamily="49" charset="-122"/>
              </a:rPr>
              <a:t>為也。墨</a:t>
            </a:r>
            <a:r>
              <a:rPr lang="zh-TW" altLang="en-US" sz="3600" b="1" dirty="0" smtClean="0">
                <a:latin typeface="FangSong" panose="02010609060101010101" pitchFamily="49" charset="-122"/>
                <a:ea typeface="FangSong" panose="02010609060101010101" pitchFamily="49" charset="-122"/>
              </a:rPr>
              <a:t>子兼愛 </a:t>
            </a:r>
            <a:r>
              <a:rPr lang="zh-TW" altLang="en-US" sz="3600" b="1" dirty="0" smtClean="0">
                <a:solidFill>
                  <a:srgbClr val="0070C0"/>
                </a:solidFill>
                <a:latin typeface="FangSong" panose="02010609060101010101" pitchFamily="49" charset="-122"/>
                <a:ea typeface="FangSong" panose="02010609060101010101" pitchFamily="49" charset="-122"/>
              </a:rPr>
              <a:t>摩</a:t>
            </a:r>
            <a:r>
              <a:rPr lang="zh-TW" altLang="en-US" sz="3600" b="1" dirty="0">
                <a:solidFill>
                  <a:srgbClr val="0070C0"/>
                </a:solidFill>
                <a:latin typeface="FangSong" panose="02010609060101010101" pitchFamily="49" charset="-122"/>
                <a:ea typeface="FangSong" panose="02010609060101010101" pitchFamily="49" charset="-122"/>
              </a:rPr>
              <a:t>頂放踵利天</a:t>
            </a:r>
            <a:r>
              <a:rPr lang="zh-TW" altLang="en-US" sz="3600" b="1" dirty="0" smtClean="0">
                <a:solidFill>
                  <a:srgbClr val="0070C0"/>
                </a:solidFill>
                <a:latin typeface="FangSong" panose="02010609060101010101" pitchFamily="49" charset="-122"/>
                <a:ea typeface="FangSong" panose="02010609060101010101" pitchFamily="49" charset="-122"/>
              </a:rPr>
              <a:t>下 為</a:t>
            </a:r>
            <a:r>
              <a:rPr lang="zh-TW" altLang="en-US" sz="3600" b="1" dirty="0">
                <a:solidFill>
                  <a:srgbClr val="0070C0"/>
                </a:solidFill>
                <a:latin typeface="FangSong" panose="02010609060101010101" pitchFamily="49" charset="-122"/>
                <a:ea typeface="FangSong" panose="02010609060101010101" pitchFamily="49" charset="-122"/>
              </a:rPr>
              <a:t>之</a:t>
            </a:r>
            <a:r>
              <a:rPr lang="zh-TW" altLang="en-US" sz="3600" b="1" dirty="0">
                <a:latin typeface="FangSong" panose="02010609060101010101" pitchFamily="49" charset="-122"/>
                <a:ea typeface="FangSong" panose="02010609060101010101" pitchFamily="49" charset="-122"/>
              </a:rPr>
              <a:t>。子莫執</a:t>
            </a:r>
            <a:r>
              <a:rPr lang="zh-TW" altLang="en-US" sz="3600" b="1" dirty="0" smtClean="0">
                <a:latin typeface="FangSong" panose="02010609060101010101" pitchFamily="49" charset="-122"/>
                <a:ea typeface="FangSong" panose="02010609060101010101" pitchFamily="49" charset="-122"/>
              </a:rPr>
              <a:t>中 執</a:t>
            </a:r>
            <a:r>
              <a:rPr lang="zh-TW" altLang="en-US" sz="3600" b="1" dirty="0">
                <a:latin typeface="FangSong" panose="02010609060101010101" pitchFamily="49" charset="-122"/>
                <a:ea typeface="FangSong" panose="02010609060101010101" pitchFamily="49" charset="-122"/>
              </a:rPr>
              <a:t>中為近</a:t>
            </a:r>
            <a:r>
              <a:rPr lang="zh-TW" altLang="en-US" sz="3600" b="1" dirty="0" smtClean="0">
                <a:latin typeface="FangSong" panose="02010609060101010101" pitchFamily="49" charset="-122"/>
                <a:ea typeface="FangSong" panose="02010609060101010101" pitchFamily="49" charset="-122"/>
              </a:rPr>
              <a:t>之 執</a:t>
            </a:r>
            <a:r>
              <a:rPr lang="zh-TW" altLang="en-US" sz="3600" b="1" dirty="0">
                <a:latin typeface="FangSong" panose="02010609060101010101" pitchFamily="49" charset="-122"/>
                <a:ea typeface="FangSong" panose="02010609060101010101" pitchFamily="49" charset="-122"/>
              </a:rPr>
              <a:t>中無</a:t>
            </a:r>
            <a:r>
              <a:rPr lang="zh-TW" altLang="en-US" sz="3600" b="1" dirty="0" smtClean="0">
                <a:latin typeface="FangSong" panose="02010609060101010101" pitchFamily="49" charset="-122"/>
                <a:ea typeface="FangSong" panose="02010609060101010101" pitchFamily="49" charset="-122"/>
              </a:rPr>
              <a:t>權 猶</a:t>
            </a:r>
            <a:r>
              <a:rPr lang="zh-TW" altLang="en-US" sz="3600" b="1" dirty="0">
                <a:latin typeface="FangSong" panose="02010609060101010101" pitchFamily="49" charset="-122"/>
                <a:ea typeface="FangSong" panose="02010609060101010101" pitchFamily="49" charset="-122"/>
              </a:rPr>
              <a:t>執一也。所惡執一</a:t>
            </a:r>
            <a:r>
              <a:rPr lang="zh-TW" altLang="en-US" sz="3600" b="1" dirty="0" smtClean="0">
                <a:latin typeface="FangSong" panose="02010609060101010101" pitchFamily="49" charset="-122"/>
                <a:ea typeface="FangSong" panose="02010609060101010101" pitchFamily="49" charset="-122"/>
              </a:rPr>
              <a:t>者 為</a:t>
            </a:r>
            <a:r>
              <a:rPr lang="zh-TW" altLang="en-US" sz="3600" b="1" dirty="0">
                <a:latin typeface="FangSong" panose="02010609060101010101" pitchFamily="49" charset="-122"/>
                <a:ea typeface="FangSong" panose="02010609060101010101" pitchFamily="49" charset="-122"/>
              </a:rPr>
              <a:t>其賊道</a:t>
            </a:r>
            <a:r>
              <a:rPr lang="zh-TW" altLang="en-US" sz="3600" b="1" dirty="0" smtClean="0">
                <a:latin typeface="FangSong" panose="02010609060101010101" pitchFamily="49" charset="-122"/>
                <a:ea typeface="FangSong" panose="02010609060101010101" pitchFamily="49" charset="-122"/>
              </a:rPr>
              <a:t>也 舉</a:t>
            </a:r>
            <a:r>
              <a:rPr lang="zh-TW" altLang="en-US" sz="3600" b="1" dirty="0">
                <a:latin typeface="FangSong" panose="02010609060101010101" pitchFamily="49" charset="-122"/>
                <a:ea typeface="FangSong" panose="02010609060101010101" pitchFamily="49" charset="-122"/>
              </a:rPr>
              <a:t>一而廢百也。</a:t>
            </a:r>
          </a:p>
        </p:txBody>
      </p:sp>
      <p:sp>
        <p:nvSpPr>
          <p:cNvPr id="8" name="Oval 7"/>
          <p:cNvSpPr/>
          <p:nvPr/>
        </p:nvSpPr>
        <p:spPr>
          <a:xfrm>
            <a:off x="7060428" y="3077303"/>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4</a:t>
            </a:r>
            <a:endParaRPr lang="en-GB" sz="4000" dirty="0">
              <a:solidFill>
                <a:schemeClr val="tx1"/>
              </a:solidFill>
            </a:endParaRPr>
          </a:p>
        </p:txBody>
      </p:sp>
      <p:pic>
        <p:nvPicPr>
          <p:cNvPr id="7" name="The Mission 1 使命钢琴曲（混响）.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655542" y="1340768"/>
            <a:ext cx="609600" cy="609600"/>
          </a:xfrm>
          <a:prstGeom prst="rect">
            <a:avLst/>
          </a:prstGeom>
        </p:spPr>
      </p:pic>
    </p:spTree>
    <p:extLst>
      <p:ext uri="{BB962C8B-B14F-4D97-AF65-F5344CB8AC3E}">
        <p14:creationId xmlns:p14="http://schemas.microsoft.com/office/powerpoint/2010/main" val="4137325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325" fill="hold"/>
                                        <p:tgtEl>
                                          <p:spTgt spid="7"/>
                                        </p:tgtEl>
                                      </p:cBhvr>
                                    </p:cmd>
                                  </p:childTnLst>
                                </p:cTn>
                              </p:par>
                            </p:childTnLst>
                          </p:cTn>
                        </p:par>
                      </p:childTnLst>
                    </p:cTn>
                  </p:par>
                </p:childTnLst>
              </p:cTn>
              <p:nextCondLst>
                <p:cond evt="onClick" delay="0">
                  <p:tgtEl>
                    <p:spTgt spid="7"/>
                  </p:tgtEl>
                </p:cond>
              </p:nextCondLst>
            </p:seq>
            <p:audio>
              <p:cMediaNode vol="13208">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19</a:t>
            </a:fld>
            <a:endParaRPr lang="en-GB"/>
          </a:p>
        </p:txBody>
      </p:sp>
      <p:sp>
        <p:nvSpPr>
          <p:cNvPr id="7" name="TextBox 6"/>
          <p:cNvSpPr txBox="1"/>
          <p:nvPr/>
        </p:nvSpPr>
        <p:spPr>
          <a:xfrm>
            <a:off x="690047" y="2060848"/>
            <a:ext cx="7688510" cy="3970318"/>
          </a:xfrm>
          <a:prstGeom prst="rect">
            <a:avLst/>
          </a:prstGeom>
          <a:noFill/>
        </p:spPr>
        <p:txBody>
          <a:bodyPr wrap="square" rtlCol="0">
            <a:spAutoFit/>
          </a:bodyPr>
          <a:lstStyle/>
          <a:p>
            <a:pPr marL="514350" indent="-514350">
              <a:buFont typeface="+mj-lt"/>
              <a:buAutoNum type="alphaLcParenR"/>
            </a:pPr>
            <a:r>
              <a:rPr lang="en-GB" altLang="zh-CN" sz="2800" dirty="0">
                <a:solidFill>
                  <a:srgbClr val="0070C0"/>
                </a:solidFill>
                <a:latin typeface="Georgia" panose="02040502050405020303" pitchFamily="18" charset="0"/>
              </a:rPr>
              <a:t>If by rubbing smooth his whole body from the crown to the heel, he could have benefited the empire, he would have done it. </a:t>
            </a:r>
            <a:endParaRPr lang="en-GB" altLang="zh-CN" sz="2800" dirty="0" smtClean="0">
              <a:solidFill>
                <a:srgbClr val="0070C0"/>
              </a:solidFill>
              <a:latin typeface="Georgia" panose="02040502050405020303" pitchFamily="18" charset="0"/>
            </a:endParaRPr>
          </a:p>
          <a:p>
            <a:pPr marL="514350" indent="-514350">
              <a:buFont typeface="+mj-lt"/>
              <a:buAutoNum type="alphaLcParenR"/>
            </a:pPr>
            <a:endParaRPr lang="en-US" altLang="zh-CN" sz="2800" dirty="0" smtClean="0">
              <a:latin typeface="Georgia" panose="02040502050405020303" pitchFamily="18" charset="0"/>
            </a:endParaRPr>
          </a:p>
          <a:p>
            <a:pPr marL="514350" indent="-514350">
              <a:buFont typeface="+mj-lt"/>
              <a:buAutoNum type="alphaLcParenR"/>
            </a:pPr>
            <a:r>
              <a:rPr lang="en-GB" altLang="zh-CN" sz="2800" dirty="0">
                <a:solidFill>
                  <a:srgbClr val="0070C0"/>
                </a:solidFill>
                <a:latin typeface="Georgia" panose="02040502050405020303" pitchFamily="18" charset="0"/>
              </a:rPr>
              <a:t>If by shaving his head and showing his heels, he could benefit the Empire, he would do it. </a:t>
            </a:r>
            <a:endParaRPr lang="en-GB" altLang="zh-CN" sz="2800" dirty="0" smtClean="0">
              <a:solidFill>
                <a:srgbClr val="0070C0"/>
              </a:solidFill>
              <a:latin typeface="Georgia" panose="02040502050405020303" pitchFamily="18" charset="0"/>
            </a:endParaRPr>
          </a:p>
          <a:p>
            <a:pPr marL="514350" indent="-514350">
              <a:buFont typeface="+mj-lt"/>
              <a:buAutoNum type="alphaLcParenR"/>
            </a:pPr>
            <a:endParaRPr lang="en-US" altLang="zh-CN" sz="2800" dirty="0">
              <a:latin typeface="Georgia" panose="02040502050405020303" pitchFamily="18" charset="0"/>
            </a:endParaRPr>
          </a:p>
          <a:p>
            <a:pPr marL="514350" indent="-514350">
              <a:buFont typeface="+mj-lt"/>
              <a:buAutoNum type="alphaLcParenR"/>
            </a:pPr>
            <a:r>
              <a:rPr lang="en-GB" sz="2800" dirty="0">
                <a:solidFill>
                  <a:srgbClr val="0070C0"/>
                </a:solidFill>
              </a:rPr>
              <a:t>If all below heaven would have gained by his head to foot, he would have suffered it. </a:t>
            </a:r>
            <a:endParaRPr lang="en-US" altLang="zh-CN" sz="2800" dirty="0" smtClean="0">
              <a:solidFill>
                <a:srgbClr val="0070C0"/>
              </a:solidFill>
              <a:latin typeface="Georgia" panose="02040502050405020303" pitchFamily="18" charset="0"/>
            </a:endParaRPr>
          </a:p>
        </p:txBody>
      </p:sp>
      <p:sp>
        <p:nvSpPr>
          <p:cNvPr id="9" name="Oval 8"/>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4</a:t>
            </a:r>
            <a:endParaRPr lang="en-GB" sz="4000" dirty="0">
              <a:solidFill>
                <a:schemeClr val="tx1"/>
              </a:solidFill>
            </a:endParaRPr>
          </a:p>
        </p:txBody>
      </p:sp>
    </p:spTree>
    <p:extLst>
      <p:ext uri="{BB962C8B-B14F-4D97-AF65-F5344CB8AC3E}">
        <p14:creationId xmlns:p14="http://schemas.microsoft.com/office/powerpoint/2010/main" val="14398201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20</a:t>
            </a:fld>
            <a:endParaRPr lang="en-GB"/>
          </a:p>
        </p:txBody>
      </p:sp>
      <p:sp>
        <p:nvSpPr>
          <p:cNvPr id="7" name="TextBox 6"/>
          <p:cNvSpPr txBox="1"/>
          <p:nvPr/>
        </p:nvSpPr>
        <p:spPr>
          <a:xfrm>
            <a:off x="690047" y="2566442"/>
            <a:ext cx="7688510" cy="2677656"/>
          </a:xfrm>
          <a:prstGeom prst="rect">
            <a:avLst/>
          </a:prstGeom>
          <a:noFill/>
        </p:spPr>
        <p:txBody>
          <a:bodyPr wrap="square" rtlCol="0">
            <a:spAutoFit/>
          </a:bodyPr>
          <a:lstStyle/>
          <a:p>
            <a:r>
              <a:rPr lang="en-GB" altLang="zh-CN" sz="2800" dirty="0" smtClean="0">
                <a:latin typeface="Georgia" panose="02040502050405020303" pitchFamily="18" charset="0"/>
              </a:rPr>
              <a:t>d) It </a:t>
            </a:r>
            <a:r>
              <a:rPr lang="en-GB" altLang="zh-CN" sz="2800" dirty="0">
                <a:latin typeface="Georgia" panose="02040502050405020303" pitchFamily="18" charset="0"/>
              </a:rPr>
              <a:t>is worth </a:t>
            </a:r>
            <a:r>
              <a:rPr lang="en-GB" altLang="zh-CN" sz="2800" dirty="0" smtClean="0">
                <a:latin typeface="Georgia" panose="02040502050405020303" pitchFamily="18" charset="0"/>
              </a:rPr>
              <a:t>it to </a:t>
            </a:r>
            <a:r>
              <a:rPr lang="en-GB" altLang="zh-CN" sz="2800" dirty="0">
                <a:latin typeface="Georgia" panose="02040502050405020303" pitchFamily="18" charset="0"/>
              </a:rPr>
              <a:t>be hurt from head to heel </a:t>
            </a:r>
            <a:r>
              <a:rPr lang="en-GB" altLang="zh-CN" sz="2800" dirty="0">
                <a:solidFill>
                  <a:srgbClr val="0070C0"/>
                </a:solidFill>
                <a:latin typeface="Georgia" panose="02040502050405020303" pitchFamily="18" charset="0"/>
              </a:rPr>
              <a:t>for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the </a:t>
            </a:r>
            <a:r>
              <a:rPr lang="en-GB" altLang="zh-CN" sz="2800" dirty="0">
                <a:solidFill>
                  <a:srgbClr val="0070C0"/>
                </a:solidFill>
                <a:latin typeface="Georgia" panose="02040502050405020303" pitchFamily="18" charset="0"/>
              </a:rPr>
              <a:t>sake of </a:t>
            </a:r>
            <a:r>
              <a:rPr lang="en-GB" altLang="zh-CN" sz="2800" dirty="0">
                <a:latin typeface="Georgia" panose="02040502050405020303" pitchFamily="18" charset="0"/>
              </a:rPr>
              <a:t>benefiting </a:t>
            </a:r>
            <a:r>
              <a:rPr lang="en-GB" altLang="zh-CN" sz="2800" dirty="0">
                <a:solidFill>
                  <a:srgbClr val="0070C0"/>
                </a:solidFill>
                <a:latin typeface="Georgia" panose="02040502050405020303" pitchFamily="18" charset="0"/>
              </a:rPr>
              <a:t>the whole people</a:t>
            </a:r>
            <a:r>
              <a:rPr lang="en-GB" altLang="zh-CN" sz="2800" dirty="0" smtClean="0">
                <a:latin typeface="Georgia" panose="02040502050405020303" pitchFamily="18" charset="0"/>
              </a:rPr>
              <a:t>.</a:t>
            </a:r>
          </a:p>
          <a:p>
            <a:endParaRPr lang="en-US" altLang="zh-CN" sz="2800" dirty="0" smtClean="0">
              <a:latin typeface="Georgia" panose="02040502050405020303" pitchFamily="18" charset="0"/>
            </a:endParaRPr>
          </a:p>
          <a:p>
            <a:r>
              <a:rPr lang="en-GB" altLang="zh-CN" sz="2800" dirty="0" smtClean="0">
                <a:latin typeface="Georgia" panose="02040502050405020303" pitchFamily="18" charset="0"/>
              </a:rPr>
              <a:t>e) It is worth it to be hurt from head to heel </a:t>
            </a:r>
            <a:r>
              <a:rPr lang="en-GB" altLang="zh-CN" sz="2800" dirty="0" smtClean="0">
                <a:solidFill>
                  <a:srgbClr val="0070C0"/>
                </a:solidFill>
                <a:latin typeface="Georgia" panose="02040502050405020303" pitchFamily="18" charset="0"/>
              </a:rPr>
              <a:t>in   </a:t>
            </a: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the hope of </a:t>
            </a:r>
            <a:r>
              <a:rPr lang="en-GB" altLang="zh-CN" sz="2800" dirty="0" smtClean="0">
                <a:latin typeface="Georgia" panose="02040502050405020303" pitchFamily="18" charset="0"/>
              </a:rPr>
              <a:t>benefiting </a:t>
            </a:r>
            <a:r>
              <a:rPr lang="en-GB" altLang="zh-CN" sz="2800" dirty="0" smtClean="0">
                <a:solidFill>
                  <a:srgbClr val="0070C0"/>
                </a:solidFill>
                <a:latin typeface="Georgia" panose="02040502050405020303" pitchFamily="18" charset="0"/>
              </a:rPr>
              <a:t>the entire world</a:t>
            </a:r>
            <a:r>
              <a:rPr lang="en-GB" altLang="zh-CN" sz="2800" dirty="0" smtClean="0">
                <a:latin typeface="Georgia" panose="02040502050405020303" pitchFamily="18" charset="0"/>
              </a:rPr>
              <a:t>. </a:t>
            </a:r>
          </a:p>
          <a:p>
            <a:pPr marL="514350" indent="-514350">
              <a:buFont typeface="+mj-lt"/>
              <a:buAutoNum type="alphaLcParenR"/>
            </a:pPr>
            <a:endParaRPr lang="en-US" altLang="zh-CN" sz="2800" dirty="0">
              <a:latin typeface="Georgia" panose="02040502050405020303" pitchFamily="18" charset="0"/>
            </a:endParaRPr>
          </a:p>
        </p:txBody>
      </p:sp>
      <p:sp>
        <p:nvSpPr>
          <p:cNvPr id="9" name="Oval 8"/>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4</a:t>
            </a:r>
            <a:endParaRPr lang="en-GB" sz="4000" dirty="0">
              <a:solidFill>
                <a:schemeClr val="tx1"/>
              </a:solidFill>
            </a:endParaRPr>
          </a:p>
        </p:txBody>
      </p:sp>
    </p:spTree>
    <p:extLst>
      <p:ext uri="{BB962C8B-B14F-4D97-AF65-F5344CB8AC3E}">
        <p14:creationId xmlns:p14="http://schemas.microsoft.com/office/powerpoint/2010/main" val="414637558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21</a:t>
            </a:fld>
            <a:endParaRPr lang="en-GB"/>
          </a:p>
        </p:txBody>
      </p:sp>
      <p:sp>
        <p:nvSpPr>
          <p:cNvPr id="8" name="TextBox 7"/>
          <p:cNvSpPr txBox="1"/>
          <p:nvPr/>
        </p:nvSpPr>
        <p:spPr>
          <a:xfrm>
            <a:off x="3973483" y="1772816"/>
            <a:ext cx="1292662" cy="4104456"/>
          </a:xfrm>
          <a:prstGeom prst="rect">
            <a:avLst/>
          </a:prstGeom>
          <a:noFill/>
          <a:ln w="9525">
            <a:noFill/>
          </a:ln>
        </p:spPr>
        <p:txBody>
          <a:bodyPr vert="eaVert" wrap="square" rtlCol="0">
            <a:spAutoFit/>
          </a:bodyPr>
          <a:lstStyle/>
          <a:p>
            <a:pPr algn="ctr"/>
            <a:r>
              <a:rPr lang="zh-HK" altLang="en-US" sz="7200" b="1" dirty="0">
                <a:latin typeface="FangSong" panose="02010609060101010101" pitchFamily="49" charset="-122"/>
                <a:ea typeface="FangSong" panose="02010609060101010101" pitchFamily="49" charset="-122"/>
              </a:rPr>
              <a:t>磨 摩 魔 </a:t>
            </a:r>
            <a:endParaRPr lang="en-US" altLang="zh-TW" sz="7200" b="1" dirty="0">
              <a:latin typeface="FangSong" panose="02010609060101010101" pitchFamily="49" charset="-122"/>
              <a:ea typeface="FangSong" panose="02010609060101010101" pitchFamily="49" charset="-122"/>
            </a:endParaRPr>
          </a:p>
        </p:txBody>
      </p:sp>
      <p:sp>
        <p:nvSpPr>
          <p:cNvPr id="10" name="Oval 9"/>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4</a:t>
            </a:r>
            <a:endParaRPr lang="en-GB" sz="4000" dirty="0">
              <a:solidFill>
                <a:schemeClr val="tx1"/>
              </a:solidFill>
            </a:endParaRPr>
          </a:p>
        </p:txBody>
      </p:sp>
    </p:spTree>
    <p:extLst>
      <p:ext uri="{BB962C8B-B14F-4D97-AF65-F5344CB8AC3E}">
        <p14:creationId xmlns:p14="http://schemas.microsoft.com/office/powerpoint/2010/main" val="117702587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22</a:t>
            </a:fld>
            <a:endParaRPr lang="en-GB"/>
          </a:p>
        </p:txBody>
      </p:sp>
      <p:pic>
        <p:nvPicPr>
          <p:cNvPr id="2051" name="Picture 3" descr="F:\EngTutorials_LearningMaterials\Image_StoneGrind磨.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76" y="1628800"/>
            <a:ext cx="5256584" cy="408076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EngTutorials_LearningMaterials\Image_LiangWudi.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05686" y="1628800"/>
            <a:ext cx="2010299" cy="2468376"/>
          </a:xfrm>
          <a:prstGeom prst="rect">
            <a:avLst/>
          </a:prstGeom>
          <a:noFill/>
          <a:extLst>
            <a:ext uri="{909E8E84-426E-40DD-AFC4-6F175D3DCCD1}">
              <a14:hiddenFill xmlns:a14="http://schemas.microsoft.com/office/drawing/2010/main">
                <a:solidFill>
                  <a:srgbClr val="FFFFFF"/>
                </a:solidFill>
              </a14:hiddenFill>
            </a:ext>
          </a:extLst>
        </p:spPr>
      </p:pic>
      <p:sp>
        <p:nvSpPr>
          <p:cNvPr id="10" name="Oval 9"/>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4</a:t>
            </a:r>
            <a:endParaRPr lang="en-GB" sz="4000" dirty="0">
              <a:solidFill>
                <a:schemeClr val="tx1"/>
              </a:solidFill>
            </a:endParaRPr>
          </a:p>
        </p:txBody>
      </p:sp>
    </p:spTree>
    <p:extLst>
      <p:ext uri="{BB962C8B-B14F-4D97-AF65-F5344CB8AC3E}">
        <p14:creationId xmlns:p14="http://schemas.microsoft.com/office/powerpoint/2010/main" val="396631862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23</a:t>
            </a:fld>
            <a:endParaRPr lang="en-GB"/>
          </a:p>
        </p:txBody>
      </p:sp>
      <p:sp>
        <p:nvSpPr>
          <p:cNvPr id="6" name="TextBox 5"/>
          <p:cNvSpPr txBox="1"/>
          <p:nvPr/>
        </p:nvSpPr>
        <p:spPr>
          <a:xfrm>
            <a:off x="1403648" y="836712"/>
            <a:ext cx="5170646" cy="5256584"/>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TW" altLang="en-US" sz="3600" b="1" dirty="0">
                <a:latin typeface="FangSong" panose="02010609060101010101" pitchFamily="49" charset="-122"/>
                <a:ea typeface="FangSong" panose="02010609060101010101" pitchFamily="49" charset="-122"/>
              </a:rPr>
              <a:t>荀子</a:t>
            </a:r>
            <a:r>
              <a:rPr lang="en-US" altLang="zh-TW" sz="3600" b="1" dirty="0">
                <a:latin typeface="FangSong" panose="02010609060101010101" pitchFamily="49" charset="-122"/>
                <a:ea typeface="FangSong" panose="02010609060101010101" pitchFamily="49" charset="-122"/>
              </a:rPr>
              <a:t>•</a:t>
            </a:r>
            <a:r>
              <a:rPr lang="zh-TW" altLang="en-US" sz="3600" b="1" dirty="0">
                <a:latin typeface="FangSong" panose="02010609060101010101" pitchFamily="49" charset="-122"/>
                <a:ea typeface="FangSong" panose="02010609060101010101" pitchFamily="49" charset="-122"/>
              </a:rPr>
              <a:t>勸學</a:t>
            </a:r>
            <a:r>
              <a:rPr lang="en-US" altLang="zh-TW" sz="3600" b="1" dirty="0" smtClean="0">
                <a:latin typeface="FangSong" panose="02010609060101010101" pitchFamily="49" charset="-122"/>
                <a:ea typeface="FangSong" panose="02010609060101010101" pitchFamily="49" charset="-122"/>
              </a:rPr>
              <a:t>》</a:t>
            </a:r>
            <a:endParaRPr lang="en-US" altLang="zh-TW" sz="3600" b="1" dirty="0">
              <a:latin typeface="FangSong" panose="02010609060101010101" pitchFamily="49" charset="-122"/>
              <a:ea typeface="FangSong" panose="02010609060101010101" pitchFamily="49" charset="-122"/>
            </a:endParaRPr>
          </a:p>
          <a:p>
            <a:endParaRPr lang="en-US" altLang="zh-TW" sz="3600" b="1" dirty="0">
              <a:latin typeface="FangSong" panose="02010609060101010101" pitchFamily="49" charset="-122"/>
              <a:ea typeface="FangSong" panose="02010609060101010101" pitchFamily="49" charset="-122"/>
            </a:endParaRPr>
          </a:p>
          <a:p>
            <a:r>
              <a:rPr lang="en-US" altLang="zh-TW" sz="3600" b="1" dirty="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古之學者為</a:t>
            </a:r>
            <a:r>
              <a:rPr lang="zh-TW" altLang="en-US" sz="3600" b="1" dirty="0" smtClean="0">
                <a:latin typeface="FangSong" panose="02010609060101010101" pitchFamily="49" charset="-122"/>
                <a:ea typeface="FangSong" panose="02010609060101010101" pitchFamily="49" charset="-122"/>
              </a:rPr>
              <a:t>己 今</a:t>
            </a:r>
            <a:r>
              <a:rPr lang="zh-TW" altLang="en-US" sz="3600" b="1" dirty="0">
                <a:latin typeface="FangSong" panose="02010609060101010101" pitchFamily="49" charset="-122"/>
                <a:ea typeface="FangSong" panose="02010609060101010101" pitchFamily="49" charset="-122"/>
              </a:rPr>
              <a:t>之學者為人。</a:t>
            </a:r>
            <a:r>
              <a:rPr lang="zh-TW" altLang="en-US" sz="3600" b="1" dirty="0">
                <a:solidFill>
                  <a:srgbClr val="0070C0"/>
                </a:solidFill>
                <a:latin typeface="FangSong" panose="02010609060101010101" pitchFamily="49" charset="-122"/>
                <a:ea typeface="FangSong" panose="02010609060101010101" pitchFamily="49" charset="-122"/>
              </a:rPr>
              <a:t>君子之學</a:t>
            </a:r>
            <a:r>
              <a:rPr lang="zh-TW" altLang="en-US" sz="3600" b="1" dirty="0" smtClean="0">
                <a:solidFill>
                  <a:srgbClr val="0070C0"/>
                </a:solidFill>
                <a:latin typeface="FangSong" panose="02010609060101010101" pitchFamily="49" charset="-122"/>
                <a:ea typeface="FangSong" panose="02010609060101010101" pitchFamily="49" charset="-122"/>
              </a:rPr>
              <a:t>也</a:t>
            </a:r>
            <a:r>
              <a:rPr lang="zh-TW" altLang="en-US" sz="3600" b="1" dirty="0" smtClean="0">
                <a:latin typeface="FangSong" panose="02010609060101010101" pitchFamily="49" charset="-122"/>
                <a:ea typeface="FangSong" panose="02010609060101010101" pitchFamily="49" charset="-122"/>
              </a:rPr>
              <a:t> </a:t>
            </a:r>
            <a:r>
              <a:rPr lang="zh-TW" altLang="en-US" sz="3600" b="1" dirty="0" smtClean="0">
                <a:solidFill>
                  <a:srgbClr val="0070C0"/>
                </a:solidFill>
                <a:latin typeface="FangSong" panose="02010609060101010101" pitchFamily="49" charset="-122"/>
                <a:ea typeface="FangSong" panose="02010609060101010101" pitchFamily="49" charset="-122"/>
              </a:rPr>
              <a:t>以</a:t>
            </a:r>
            <a:r>
              <a:rPr lang="zh-TW" altLang="en-US" sz="3600" b="1" dirty="0">
                <a:solidFill>
                  <a:srgbClr val="0070C0"/>
                </a:solidFill>
                <a:latin typeface="FangSong" panose="02010609060101010101" pitchFamily="49" charset="-122"/>
                <a:ea typeface="FangSong" panose="02010609060101010101" pitchFamily="49" charset="-122"/>
              </a:rPr>
              <a:t>美其</a:t>
            </a:r>
            <a:r>
              <a:rPr lang="zh-TW" altLang="en-US" sz="3600" b="1" dirty="0" smtClean="0">
                <a:solidFill>
                  <a:srgbClr val="0070C0"/>
                </a:solidFill>
                <a:latin typeface="FangSong" panose="02010609060101010101" pitchFamily="49" charset="-122"/>
                <a:ea typeface="FangSong" panose="02010609060101010101" pitchFamily="49" charset="-122"/>
              </a:rPr>
              <a:t>身</a:t>
            </a:r>
            <a:r>
              <a:rPr lang="zh-TW" altLang="en-US" sz="3600" b="1" dirty="0" smtClean="0">
                <a:latin typeface="FangSong" panose="02010609060101010101" pitchFamily="49" charset="-122"/>
                <a:ea typeface="FangSong" panose="02010609060101010101" pitchFamily="49" charset="-122"/>
              </a:rPr>
              <a:t> </a:t>
            </a:r>
            <a:r>
              <a:rPr lang="zh-TW" altLang="en-US" sz="3600" b="1" dirty="0" smtClean="0">
                <a:solidFill>
                  <a:srgbClr val="0070C0"/>
                </a:solidFill>
                <a:latin typeface="FangSong" panose="02010609060101010101" pitchFamily="49" charset="-122"/>
                <a:ea typeface="FangSong" panose="02010609060101010101" pitchFamily="49" charset="-122"/>
              </a:rPr>
              <a:t>小</a:t>
            </a:r>
            <a:r>
              <a:rPr lang="zh-TW" altLang="en-US" sz="3600" b="1" dirty="0">
                <a:solidFill>
                  <a:srgbClr val="0070C0"/>
                </a:solidFill>
                <a:latin typeface="FangSong" panose="02010609060101010101" pitchFamily="49" charset="-122"/>
                <a:ea typeface="FangSong" panose="02010609060101010101" pitchFamily="49" charset="-122"/>
              </a:rPr>
              <a:t>人之學</a:t>
            </a:r>
            <a:r>
              <a:rPr lang="zh-TW" altLang="en-US" sz="3600" b="1" dirty="0" smtClean="0">
                <a:solidFill>
                  <a:srgbClr val="0070C0"/>
                </a:solidFill>
                <a:latin typeface="FangSong" panose="02010609060101010101" pitchFamily="49" charset="-122"/>
                <a:ea typeface="FangSong" panose="02010609060101010101" pitchFamily="49" charset="-122"/>
              </a:rPr>
              <a:t>也</a:t>
            </a:r>
            <a:r>
              <a:rPr lang="zh-TW" altLang="en-US" sz="3600" b="1" dirty="0" smtClean="0">
                <a:latin typeface="FangSong" panose="02010609060101010101" pitchFamily="49" charset="-122"/>
                <a:ea typeface="FangSong" panose="02010609060101010101" pitchFamily="49" charset="-122"/>
              </a:rPr>
              <a:t> </a:t>
            </a:r>
            <a:r>
              <a:rPr lang="zh-TW" altLang="en-US" sz="3600" b="1" dirty="0" smtClean="0">
                <a:solidFill>
                  <a:srgbClr val="0070C0"/>
                </a:solidFill>
                <a:latin typeface="FangSong" panose="02010609060101010101" pitchFamily="49" charset="-122"/>
                <a:ea typeface="FangSong" panose="02010609060101010101" pitchFamily="49" charset="-122"/>
              </a:rPr>
              <a:t>以</a:t>
            </a:r>
            <a:r>
              <a:rPr lang="zh-TW" altLang="en-US" sz="3600" b="1" dirty="0">
                <a:solidFill>
                  <a:srgbClr val="0070C0"/>
                </a:solidFill>
                <a:latin typeface="FangSong" panose="02010609060101010101" pitchFamily="49" charset="-122"/>
                <a:ea typeface="FangSong" panose="02010609060101010101" pitchFamily="49" charset="-122"/>
              </a:rPr>
              <a:t>為禽犢</a:t>
            </a:r>
            <a:r>
              <a:rPr lang="zh-TW" altLang="en-US" sz="3600" b="1" dirty="0">
                <a:latin typeface="FangSong" panose="02010609060101010101" pitchFamily="49" charset="-122"/>
                <a:ea typeface="FangSong" panose="02010609060101010101" pitchFamily="49" charset="-122"/>
              </a:rPr>
              <a:t>。故不問而告謂之</a:t>
            </a:r>
            <a:r>
              <a:rPr lang="zh-TW" altLang="en-US" sz="3600" b="1" dirty="0" smtClean="0">
                <a:latin typeface="FangSong" panose="02010609060101010101" pitchFamily="49" charset="-122"/>
                <a:ea typeface="FangSong" panose="02010609060101010101" pitchFamily="49" charset="-122"/>
              </a:rPr>
              <a:t>傲 問</a:t>
            </a:r>
            <a:r>
              <a:rPr lang="zh-TW" altLang="en-US" sz="3600" b="1" dirty="0">
                <a:latin typeface="FangSong" panose="02010609060101010101" pitchFamily="49" charset="-122"/>
                <a:ea typeface="FangSong" panose="02010609060101010101" pitchFamily="49" charset="-122"/>
              </a:rPr>
              <a:t>一而告二謂之囋。</a:t>
            </a:r>
            <a:r>
              <a:rPr lang="zh-TW" altLang="en-US" sz="3600" b="1" dirty="0" smtClean="0">
                <a:latin typeface="FangSong" panose="02010609060101010101" pitchFamily="49" charset="-122"/>
                <a:ea typeface="FangSong" panose="02010609060101010101" pitchFamily="49" charset="-122"/>
              </a:rPr>
              <a:t>傲 非也 囋 非也 君</a:t>
            </a:r>
            <a:r>
              <a:rPr lang="zh-TW" altLang="en-US" sz="3600" b="1" dirty="0">
                <a:latin typeface="FangSong" panose="02010609060101010101" pitchFamily="49" charset="-122"/>
                <a:ea typeface="FangSong" panose="02010609060101010101" pitchFamily="49" charset="-122"/>
              </a:rPr>
              <a:t>子如向矣。</a:t>
            </a:r>
          </a:p>
        </p:txBody>
      </p:sp>
      <p:sp>
        <p:nvSpPr>
          <p:cNvPr id="8" name="Oval 7"/>
          <p:cNvSpPr/>
          <p:nvPr/>
        </p:nvSpPr>
        <p:spPr>
          <a:xfrm>
            <a:off x="7060428" y="3005295"/>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5</a:t>
            </a:r>
            <a:endParaRPr lang="en-GB" sz="4000" dirty="0">
              <a:solidFill>
                <a:schemeClr val="tx1"/>
              </a:solidFill>
            </a:endParaRPr>
          </a:p>
        </p:txBody>
      </p:sp>
      <p:pic>
        <p:nvPicPr>
          <p:cNvPr id="7" name="The Mission 1 使命钢琴曲（混响）.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598392" y="1412776"/>
            <a:ext cx="609600" cy="609600"/>
          </a:xfrm>
          <a:prstGeom prst="rect">
            <a:avLst/>
          </a:prstGeom>
        </p:spPr>
      </p:pic>
    </p:spTree>
    <p:extLst>
      <p:ext uri="{BB962C8B-B14F-4D97-AF65-F5344CB8AC3E}">
        <p14:creationId xmlns:p14="http://schemas.microsoft.com/office/powerpoint/2010/main" val="7377805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325" fill="hold"/>
                                        <p:tgtEl>
                                          <p:spTgt spid="7"/>
                                        </p:tgtEl>
                                      </p:cBhvr>
                                    </p:cmd>
                                  </p:childTnLst>
                                </p:cTn>
                              </p:par>
                            </p:childTnLst>
                          </p:cTn>
                        </p:par>
                      </p:childTnLst>
                    </p:cTn>
                  </p:par>
                </p:childTnLst>
              </p:cTn>
              <p:nextCondLst>
                <p:cond evt="onClick" delay="0">
                  <p:tgtEl>
                    <p:spTgt spid="7"/>
                  </p:tgtEl>
                </p:cond>
              </p:nextCondLst>
            </p:seq>
            <p:audio>
              <p:cMediaNode vol="13208">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24</a:t>
            </a:fld>
            <a:endParaRPr lang="en-GB"/>
          </a:p>
        </p:txBody>
      </p:sp>
      <p:sp>
        <p:nvSpPr>
          <p:cNvPr id="7" name="TextBox 6"/>
          <p:cNvSpPr txBox="1"/>
          <p:nvPr/>
        </p:nvSpPr>
        <p:spPr>
          <a:xfrm>
            <a:off x="690047" y="2060848"/>
            <a:ext cx="7688510" cy="2246769"/>
          </a:xfrm>
          <a:prstGeom prst="rect">
            <a:avLst/>
          </a:prstGeom>
          <a:noFill/>
        </p:spPr>
        <p:txBody>
          <a:bodyPr wrap="square" rtlCol="0">
            <a:spAutoFit/>
          </a:bodyPr>
          <a:lstStyle/>
          <a:p>
            <a:pPr marL="514350" indent="-514350">
              <a:buFont typeface="+mj-lt"/>
              <a:buAutoNum type="alphaLcParenR"/>
            </a:pPr>
            <a:r>
              <a:rPr lang="en-GB" altLang="zh-CN" sz="2800" dirty="0">
                <a:solidFill>
                  <a:srgbClr val="0070C0"/>
                </a:solidFill>
                <a:latin typeface="Georgia" panose="02040502050405020303" pitchFamily="18" charset="0"/>
              </a:rPr>
              <a:t>The learning of the gentleman is used to refine his character. The learning of the petty man is used like ceremonial offerings of birds and calves</a:t>
            </a:r>
            <a:r>
              <a:rPr lang="en-GB" altLang="zh-CN" sz="2800" dirty="0" smtClean="0">
                <a:solidFill>
                  <a:srgbClr val="0070C0"/>
                </a:solidFill>
                <a:latin typeface="Georgia" panose="02040502050405020303" pitchFamily="18" charset="0"/>
              </a:rPr>
              <a:t>.</a:t>
            </a:r>
          </a:p>
          <a:p>
            <a:pPr marL="514350" indent="-514350">
              <a:buFont typeface="+mj-lt"/>
              <a:buAutoNum type="alphaLcParenR"/>
            </a:pPr>
            <a:endParaRPr lang="en-US" altLang="zh-CN" sz="2800" dirty="0" smtClean="0">
              <a:latin typeface="Georgia" panose="02040502050405020303" pitchFamily="18" charset="0"/>
            </a:endParaRPr>
          </a:p>
        </p:txBody>
      </p:sp>
      <p:sp>
        <p:nvSpPr>
          <p:cNvPr id="9" name="Oval 8"/>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5</a:t>
            </a:r>
            <a:endParaRPr lang="en-GB" sz="4000" dirty="0">
              <a:solidFill>
                <a:schemeClr val="tx1"/>
              </a:solidFill>
            </a:endParaRPr>
          </a:p>
        </p:txBody>
      </p:sp>
    </p:spTree>
    <p:extLst>
      <p:ext uri="{BB962C8B-B14F-4D97-AF65-F5344CB8AC3E}">
        <p14:creationId xmlns:p14="http://schemas.microsoft.com/office/powerpoint/2010/main" val="399840478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25</a:t>
            </a:fld>
            <a:endParaRPr lang="en-GB"/>
          </a:p>
        </p:txBody>
      </p:sp>
      <p:sp>
        <p:nvSpPr>
          <p:cNvPr id="7" name="TextBox 6"/>
          <p:cNvSpPr txBox="1"/>
          <p:nvPr/>
        </p:nvSpPr>
        <p:spPr>
          <a:xfrm>
            <a:off x="701457" y="1772816"/>
            <a:ext cx="7688510" cy="3539430"/>
          </a:xfrm>
          <a:prstGeom prst="rect">
            <a:avLst/>
          </a:prstGeom>
          <a:noFill/>
        </p:spPr>
        <p:txBody>
          <a:bodyPr wrap="square" rtlCol="0">
            <a:spAutoFit/>
          </a:bodyPr>
          <a:lstStyle/>
          <a:p>
            <a:pPr marL="514350" indent="-514350">
              <a:buFont typeface="+mj-lt"/>
              <a:buAutoNum type="alphaLcParenR"/>
            </a:pPr>
            <a:r>
              <a:rPr lang="en-GB" altLang="zh-CN" sz="2800" dirty="0">
                <a:solidFill>
                  <a:srgbClr val="0070C0"/>
                </a:solidFill>
                <a:latin typeface="Georgia" panose="02040502050405020303" pitchFamily="18" charset="0"/>
              </a:rPr>
              <a:t>The learning of the gentleman is used to refine his character. The learning of the petty man is used like ceremonial offerings of birds and calves</a:t>
            </a:r>
            <a:r>
              <a:rPr lang="en-GB" altLang="zh-CN" sz="2800" dirty="0" smtClean="0">
                <a:solidFill>
                  <a:srgbClr val="0070C0"/>
                </a:solidFill>
                <a:latin typeface="Georgia" panose="02040502050405020303" pitchFamily="18" charset="0"/>
              </a:rPr>
              <a:t>.</a:t>
            </a:r>
          </a:p>
          <a:p>
            <a:pPr marL="514350" indent="-514350">
              <a:buFont typeface="+mj-lt"/>
              <a:buAutoNum type="alphaLcParenR"/>
            </a:pPr>
            <a:endParaRPr lang="en-US" altLang="zh-CN" sz="2800" dirty="0" smtClean="0">
              <a:latin typeface="Georgia" panose="02040502050405020303" pitchFamily="18" charset="0"/>
            </a:endParaRPr>
          </a:p>
          <a:p>
            <a:pPr marL="514350" indent="-514350">
              <a:buFont typeface="+mj-lt"/>
              <a:buAutoNum type="alphaLcParenR"/>
            </a:pPr>
            <a:r>
              <a:rPr lang="en-GB" altLang="zh-CN" sz="2800" dirty="0">
                <a:latin typeface="Georgia" panose="02040502050405020303" pitchFamily="18" charset="0"/>
              </a:rPr>
              <a:t>The superior man learns to perfect himself; the inferior man learns just to show off</a:t>
            </a:r>
            <a:r>
              <a:rPr lang="en-GB" altLang="zh-CN" sz="2800" dirty="0" smtClean="0">
                <a:latin typeface="Georgia" panose="02040502050405020303" pitchFamily="18" charset="0"/>
              </a:rPr>
              <a:t>.</a:t>
            </a:r>
          </a:p>
          <a:p>
            <a:pPr marL="514350" indent="-514350">
              <a:buFont typeface="+mj-lt"/>
              <a:buAutoNum type="alphaLcParenR"/>
            </a:pPr>
            <a:endParaRPr lang="en-US" altLang="zh-CN" sz="2800" dirty="0">
              <a:latin typeface="Georgia" panose="02040502050405020303" pitchFamily="18" charset="0"/>
            </a:endParaRPr>
          </a:p>
        </p:txBody>
      </p:sp>
      <p:sp>
        <p:nvSpPr>
          <p:cNvPr id="8" name="Oval 7"/>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5</a:t>
            </a:r>
            <a:endParaRPr lang="en-GB" sz="4000" dirty="0">
              <a:solidFill>
                <a:schemeClr val="tx1"/>
              </a:solidFill>
            </a:endParaRPr>
          </a:p>
        </p:txBody>
      </p:sp>
    </p:spTree>
    <p:extLst>
      <p:ext uri="{BB962C8B-B14F-4D97-AF65-F5344CB8AC3E}">
        <p14:creationId xmlns:p14="http://schemas.microsoft.com/office/powerpoint/2010/main" val="3011105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26</a:t>
            </a:fld>
            <a:endParaRPr lang="en-GB"/>
          </a:p>
        </p:txBody>
      </p:sp>
      <p:sp>
        <p:nvSpPr>
          <p:cNvPr id="7" name="TextBox 6"/>
          <p:cNvSpPr txBox="1"/>
          <p:nvPr/>
        </p:nvSpPr>
        <p:spPr>
          <a:xfrm>
            <a:off x="720879" y="1556792"/>
            <a:ext cx="7688510" cy="4832092"/>
          </a:xfrm>
          <a:prstGeom prst="rect">
            <a:avLst/>
          </a:prstGeom>
          <a:noFill/>
        </p:spPr>
        <p:txBody>
          <a:bodyPr wrap="square" rtlCol="0">
            <a:spAutoFit/>
          </a:bodyPr>
          <a:lstStyle/>
          <a:p>
            <a:pPr marL="514350" indent="-514350">
              <a:buFont typeface="+mj-lt"/>
              <a:buAutoNum type="alphaLcParenR"/>
            </a:pPr>
            <a:r>
              <a:rPr lang="en-GB" altLang="zh-CN" sz="2800" dirty="0">
                <a:solidFill>
                  <a:srgbClr val="0070C0"/>
                </a:solidFill>
                <a:latin typeface="Georgia" panose="02040502050405020303" pitchFamily="18" charset="0"/>
              </a:rPr>
              <a:t>The learning of the gentleman is used to refine his character. The learning of the petty man is used like ceremonial offerings of birds and calves</a:t>
            </a:r>
            <a:r>
              <a:rPr lang="en-GB" altLang="zh-CN" sz="2800" dirty="0" smtClean="0">
                <a:solidFill>
                  <a:srgbClr val="0070C0"/>
                </a:solidFill>
                <a:latin typeface="Georgia" panose="02040502050405020303" pitchFamily="18" charset="0"/>
              </a:rPr>
              <a:t>.</a:t>
            </a:r>
          </a:p>
          <a:p>
            <a:pPr marL="514350" indent="-514350">
              <a:buFont typeface="+mj-lt"/>
              <a:buAutoNum type="alphaLcParenR"/>
            </a:pPr>
            <a:endParaRPr lang="en-US" altLang="zh-CN" sz="2800" dirty="0" smtClean="0">
              <a:latin typeface="Georgia" panose="02040502050405020303" pitchFamily="18" charset="0"/>
            </a:endParaRPr>
          </a:p>
          <a:p>
            <a:pPr marL="514350" indent="-514350">
              <a:buFont typeface="+mj-lt"/>
              <a:buAutoNum type="alphaLcParenR"/>
            </a:pPr>
            <a:r>
              <a:rPr lang="en-GB" altLang="zh-CN" sz="2800" dirty="0">
                <a:latin typeface="Georgia" panose="02040502050405020303" pitchFamily="18" charset="0"/>
              </a:rPr>
              <a:t>The superior man learns </a:t>
            </a:r>
            <a:r>
              <a:rPr lang="en-GB" altLang="zh-CN" sz="2800" dirty="0">
                <a:solidFill>
                  <a:srgbClr val="0070C0"/>
                </a:solidFill>
                <a:latin typeface="Georgia" panose="02040502050405020303" pitchFamily="18" charset="0"/>
              </a:rPr>
              <a:t>to</a:t>
            </a:r>
            <a:r>
              <a:rPr lang="en-GB" altLang="zh-CN" sz="2800" dirty="0">
                <a:latin typeface="Georgia" panose="02040502050405020303" pitchFamily="18" charset="0"/>
              </a:rPr>
              <a:t> perfect himself; the inferior man learns just </a:t>
            </a:r>
            <a:r>
              <a:rPr lang="en-GB" altLang="zh-CN" sz="2800" dirty="0">
                <a:solidFill>
                  <a:srgbClr val="0070C0"/>
                </a:solidFill>
                <a:latin typeface="Georgia" panose="02040502050405020303" pitchFamily="18" charset="0"/>
              </a:rPr>
              <a:t>to</a:t>
            </a:r>
            <a:r>
              <a:rPr lang="en-GB" altLang="zh-CN" sz="2800" dirty="0">
                <a:latin typeface="Georgia" panose="02040502050405020303" pitchFamily="18" charset="0"/>
              </a:rPr>
              <a:t> show off</a:t>
            </a:r>
            <a:r>
              <a:rPr lang="en-GB" altLang="zh-CN" sz="2800" dirty="0" smtClean="0">
                <a:latin typeface="Georgia" panose="02040502050405020303" pitchFamily="18" charset="0"/>
              </a:rPr>
              <a:t>.</a:t>
            </a:r>
          </a:p>
          <a:p>
            <a:pPr marL="514350" indent="-514350">
              <a:buFont typeface="+mj-lt"/>
              <a:buAutoNum type="alphaLcParenR"/>
            </a:pPr>
            <a:endParaRPr lang="en-US" altLang="zh-CN" sz="2800" dirty="0">
              <a:latin typeface="Georgia" panose="02040502050405020303" pitchFamily="18" charset="0"/>
            </a:endParaRPr>
          </a:p>
          <a:p>
            <a:pPr marL="514350" indent="-514350">
              <a:buFont typeface="+mj-lt"/>
              <a:buAutoNum type="alphaLcParenR"/>
            </a:pPr>
            <a:r>
              <a:rPr lang="en-GB" altLang="zh-CN" sz="2800" dirty="0">
                <a:latin typeface="Georgia" panose="02040502050405020303" pitchFamily="18" charset="0"/>
              </a:rPr>
              <a:t>Those who are superior learn </a:t>
            </a:r>
            <a:r>
              <a:rPr lang="en-GB" altLang="zh-CN" sz="2800" dirty="0">
                <a:solidFill>
                  <a:srgbClr val="0070C0"/>
                </a:solidFill>
                <a:latin typeface="Georgia" panose="02040502050405020303" pitchFamily="18" charset="0"/>
              </a:rPr>
              <a:t>for</a:t>
            </a:r>
            <a:r>
              <a:rPr lang="en-GB" altLang="zh-CN" sz="2800" dirty="0">
                <a:latin typeface="Georgia" panose="02040502050405020303" pitchFamily="18" charset="0"/>
              </a:rPr>
              <a:t> perfecting themselves; those who are inferior learn </a:t>
            </a:r>
            <a:r>
              <a:rPr lang="en-GB" altLang="zh-CN" sz="2800" dirty="0">
                <a:solidFill>
                  <a:srgbClr val="0070C0"/>
                </a:solidFill>
                <a:latin typeface="Georgia" panose="02040502050405020303" pitchFamily="18" charset="0"/>
              </a:rPr>
              <a:t>for</a:t>
            </a:r>
            <a:r>
              <a:rPr lang="en-GB" altLang="zh-CN" sz="2800" dirty="0">
                <a:latin typeface="Georgia" panose="02040502050405020303" pitchFamily="18" charset="0"/>
              </a:rPr>
              <a:t> showing off. </a:t>
            </a:r>
            <a:endParaRPr lang="en-US" altLang="zh-CN" sz="2800" dirty="0">
              <a:latin typeface="Georgia" panose="02040502050405020303" pitchFamily="18" charset="0"/>
            </a:endParaRPr>
          </a:p>
        </p:txBody>
      </p:sp>
      <p:sp>
        <p:nvSpPr>
          <p:cNvPr id="9" name="Oval 8"/>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5</a:t>
            </a:r>
            <a:endParaRPr lang="en-GB" sz="4000" dirty="0">
              <a:solidFill>
                <a:schemeClr val="tx1"/>
              </a:solidFill>
            </a:endParaRPr>
          </a:p>
        </p:txBody>
      </p:sp>
    </p:spTree>
    <p:extLst>
      <p:ext uri="{BB962C8B-B14F-4D97-AF65-F5344CB8AC3E}">
        <p14:creationId xmlns:p14="http://schemas.microsoft.com/office/powerpoint/2010/main" val="128186398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27</a:t>
            </a:fld>
            <a:endParaRPr lang="en-GB"/>
          </a:p>
        </p:txBody>
      </p:sp>
      <p:sp>
        <p:nvSpPr>
          <p:cNvPr id="6" name="TextBox 5"/>
          <p:cNvSpPr txBox="1"/>
          <p:nvPr/>
        </p:nvSpPr>
        <p:spPr>
          <a:xfrm>
            <a:off x="1318044" y="980728"/>
            <a:ext cx="5724644" cy="5256584"/>
          </a:xfrm>
          <a:prstGeom prst="rect">
            <a:avLst/>
          </a:prstGeom>
          <a:noFill/>
          <a:ln w="9525">
            <a:solidFill>
              <a:schemeClr val="tx1"/>
            </a:solidFill>
          </a:ln>
        </p:spPr>
        <p:txBody>
          <a:bodyPr vert="eaVert" wrap="square" rtlCol="0">
            <a:spAutoFit/>
          </a:bodyPr>
          <a:lstStyle/>
          <a:p>
            <a:pPr algn="ctr"/>
            <a:r>
              <a:rPr lang="en-US" altLang="zh-TW" sz="3600" b="1" dirty="0">
                <a:latin typeface="FangSong" panose="02010609060101010101" pitchFamily="49" charset="-122"/>
                <a:ea typeface="FangSong" panose="02010609060101010101" pitchFamily="49" charset="-122"/>
              </a:rPr>
              <a:t>《</a:t>
            </a:r>
            <a:r>
              <a:rPr lang="zh-TW" altLang="en-US" sz="3600" b="1" dirty="0">
                <a:latin typeface="FangSong" panose="02010609060101010101" pitchFamily="49" charset="-122"/>
                <a:ea typeface="FangSong" panose="02010609060101010101" pitchFamily="49" charset="-122"/>
              </a:rPr>
              <a:t>禮記</a:t>
            </a:r>
            <a:r>
              <a:rPr lang="en-US" altLang="zh-TW" sz="3600" b="1" dirty="0">
                <a:latin typeface="FangSong" panose="02010609060101010101" pitchFamily="49" charset="-122"/>
                <a:ea typeface="FangSong" panose="02010609060101010101" pitchFamily="49" charset="-122"/>
              </a:rPr>
              <a:t>•</a:t>
            </a:r>
            <a:r>
              <a:rPr lang="zh-TW" altLang="en-US" sz="3600" b="1" dirty="0">
                <a:latin typeface="FangSong" panose="02010609060101010101" pitchFamily="49" charset="-122"/>
                <a:ea typeface="FangSong" panose="02010609060101010101" pitchFamily="49" charset="-122"/>
              </a:rPr>
              <a:t>中庸</a:t>
            </a:r>
            <a:r>
              <a:rPr lang="en-US" altLang="zh-TW" sz="3600" b="1" dirty="0">
                <a:latin typeface="FangSong" panose="02010609060101010101" pitchFamily="49" charset="-122"/>
                <a:ea typeface="FangSong" panose="02010609060101010101" pitchFamily="49" charset="-122"/>
              </a:rPr>
              <a:t>》</a:t>
            </a:r>
          </a:p>
          <a:p>
            <a:endParaRPr lang="en-US" altLang="zh-TW" sz="3600" b="1" dirty="0">
              <a:latin typeface="FangSong" panose="02010609060101010101" pitchFamily="49" charset="-122"/>
              <a:ea typeface="FangSong" panose="02010609060101010101" pitchFamily="49" charset="-122"/>
            </a:endParaRPr>
          </a:p>
          <a:p>
            <a:r>
              <a:rPr lang="en-US" altLang="zh-TW" sz="3600" b="1" dirty="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誠</a:t>
            </a:r>
            <a:r>
              <a:rPr lang="zh-TW" altLang="en-US" sz="3600" b="1" dirty="0" smtClean="0">
                <a:latin typeface="FangSong" panose="02010609060101010101" pitchFamily="49" charset="-122"/>
                <a:ea typeface="FangSong" panose="02010609060101010101" pitchFamily="49" charset="-122"/>
              </a:rPr>
              <a:t>者 自</a:t>
            </a:r>
            <a:r>
              <a:rPr lang="zh-TW" altLang="en-US" sz="3600" b="1" dirty="0">
                <a:latin typeface="FangSong" panose="02010609060101010101" pitchFamily="49" charset="-122"/>
                <a:ea typeface="FangSong" panose="02010609060101010101" pitchFamily="49" charset="-122"/>
              </a:rPr>
              <a:t>成</a:t>
            </a:r>
            <a:r>
              <a:rPr lang="zh-TW" altLang="en-US" sz="3600" b="1" dirty="0" smtClean="0">
                <a:latin typeface="FangSong" panose="02010609060101010101" pitchFamily="49" charset="-122"/>
                <a:ea typeface="FangSong" panose="02010609060101010101" pitchFamily="49" charset="-122"/>
              </a:rPr>
              <a:t>也 而道 自</a:t>
            </a:r>
            <a:r>
              <a:rPr lang="zh-TW" altLang="en-US" sz="3600" b="1" dirty="0">
                <a:latin typeface="FangSong" panose="02010609060101010101" pitchFamily="49" charset="-122"/>
                <a:ea typeface="FangSong" panose="02010609060101010101" pitchFamily="49" charset="-122"/>
              </a:rPr>
              <a:t>道也。</a:t>
            </a:r>
            <a:r>
              <a:rPr lang="zh-TW" altLang="en-US" sz="3600" b="1" dirty="0">
                <a:solidFill>
                  <a:srgbClr val="0070C0"/>
                </a:solidFill>
                <a:latin typeface="FangSong" panose="02010609060101010101" pitchFamily="49" charset="-122"/>
                <a:ea typeface="FangSong" panose="02010609060101010101" pitchFamily="49" charset="-122"/>
              </a:rPr>
              <a:t>誠</a:t>
            </a:r>
            <a:r>
              <a:rPr lang="zh-TW" altLang="en-US" sz="3600" b="1" dirty="0" smtClean="0">
                <a:solidFill>
                  <a:srgbClr val="0070C0"/>
                </a:solidFill>
                <a:latin typeface="FangSong" panose="02010609060101010101" pitchFamily="49" charset="-122"/>
                <a:ea typeface="FangSong" panose="02010609060101010101" pitchFamily="49" charset="-122"/>
              </a:rPr>
              <a:t>者 物</a:t>
            </a:r>
            <a:r>
              <a:rPr lang="zh-TW" altLang="en-US" sz="3600" b="1" dirty="0">
                <a:solidFill>
                  <a:srgbClr val="0070C0"/>
                </a:solidFill>
                <a:latin typeface="FangSong" panose="02010609060101010101" pitchFamily="49" charset="-122"/>
                <a:ea typeface="FangSong" panose="02010609060101010101" pitchFamily="49" charset="-122"/>
              </a:rPr>
              <a:t>之終</a:t>
            </a:r>
            <a:r>
              <a:rPr lang="zh-TW" altLang="en-US" sz="3600" b="1" dirty="0" smtClean="0">
                <a:solidFill>
                  <a:srgbClr val="0070C0"/>
                </a:solidFill>
                <a:latin typeface="FangSong" panose="02010609060101010101" pitchFamily="49" charset="-122"/>
                <a:ea typeface="FangSong" panose="02010609060101010101" pitchFamily="49" charset="-122"/>
              </a:rPr>
              <a:t>始 不</a:t>
            </a:r>
            <a:r>
              <a:rPr lang="zh-TW" altLang="en-US" sz="3600" b="1" dirty="0">
                <a:solidFill>
                  <a:srgbClr val="0070C0"/>
                </a:solidFill>
                <a:latin typeface="FangSong" panose="02010609060101010101" pitchFamily="49" charset="-122"/>
                <a:ea typeface="FangSong" panose="02010609060101010101" pitchFamily="49" charset="-122"/>
              </a:rPr>
              <a:t>誠無物</a:t>
            </a:r>
            <a:r>
              <a:rPr lang="zh-TW" altLang="en-US" sz="3600" b="1" dirty="0" smtClean="0">
                <a:latin typeface="FangSong" panose="02010609060101010101" pitchFamily="49" charset="-122"/>
                <a:ea typeface="FangSong" panose="02010609060101010101" pitchFamily="49" charset="-122"/>
              </a:rPr>
              <a:t>。</a:t>
            </a:r>
            <a:r>
              <a:rPr lang="zh-TW" altLang="en-US" sz="3600" b="1" dirty="0" smtClean="0">
                <a:solidFill>
                  <a:srgbClr val="0070C0"/>
                </a:solidFill>
                <a:latin typeface="FangSong" panose="02010609060101010101" pitchFamily="49" charset="-122"/>
                <a:ea typeface="FangSong" panose="02010609060101010101" pitchFamily="49" charset="-122"/>
              </a:rPr>
              <a:t>是</a:t>
            </a:r>
            <a:r>
              <a:rPr lang="zh-TW" altLang="en-US" sz="3600" b="1" dirty="0">
                <a:solidFill>
                  <a:srgbClr val="0070C0"/>
                </a:solidFill>
                <a:latin typeface="FangSong" panose="02010609060101010101" pitchFamily="49" charset="-122"/>
                <a:ea typeface="FangSong" panose="02010609060101010101" pitchFamily="49" charset="-122"/>
              </a:rPr>
              <a:t>故君子誠之為貴</a:t>
            </a:r>
            <a:r>
              <a:rPr lang="zh-TW" altLang="en-US" sz="3600" b="1" dirty="0">
                <a:latin typeface="FangSong" panose="02010609060101010101" pitchFamily="49" charset="-122"/>
                <a:ea typeface="FangSong" panose="02010609060101010101" pitchFamily="49" charset="-122"/>
              </a:rPr>
              <a:t>。誠</a:t>
            </a:r>
            <a:r>
              <a:rPr lang="zh-TW" altLang="en-US" sz="3600" b="1" dirty="0" smtClean="0">
                <a:latin typeface="FangSong" panose="02010609060101010101" pitchFamily="49" charset="-122"/>
                <a:ea typeface="FangSong" panose="02010609060101010101" pitchFamily="49" charset="-122"/>
              </a:rPr>
              <a:t>者 非</a:t>
            </a:r>
            <a:r>
              <a:rPr lang="zh-TW" altLang="en-US" sz="3600" b="1" dirty="0">
                <a:latin typeface="FangSong" panose="02010609060101010101" pitchFamily="49" charset="-122"/>
                <a:ea typeface="FangSong" panose="02010609060101010101" pitchFamily="49" charset="-122"/>
              </a:rPr>
              <a:t>自成己而已</a:t>
            </a:r>
            <a:r>
              <a:rPr lang="zh-TW" altLang="en-US" sz="3600" b="1" dirty="0" smtClean="0">
                <a:latin typeface="FangSong" panose="02010609060101010101" pitchFamily="49" charset="-122"/>
                <a:ea typeface="FangSong" panose="02010609060101010101" pitchFamily="49" charset="-122"/>
              </a:rPr>
              <a:t>也 所</a:t>
            </a:r>
            <a:r>
              <a:rPr lang="zh-TW" altLang="en-US" sz="3600" b="1" dirty="0">
                <a:latin typeface="FangSong" panose="02010609060101010101" pitchFamily="49" charset="-122"/>
                <a:ea typeface="FangSong" panose="02010609060101010101" pitchFamily="49" charset="-122"/>
              </a:rPr>
              <a:t>以成物也。成</a:t>
            </a:r>
            <a:r>
              <a:rPr lang="zh-TW" altLang="en-US" sz="3600" b="1" dirty="0" smtClean="0">
                <a:latin typeface="FangSong" panose="02010609060101010101" pitchFamily="49" charset="-122"/>
                <a:ea typeface="FangSong" panose="02010609060101010101" pitchFamily="49" charset="-122"/>
              </a:rPr>
              <a:t>己 仁也 成物 知也 性</a:t>
            </a:r>
            <a:r>
              <a:rPr lang="zh-TW" altLang="en-US" sz="3600" b="1" dirty="0">
                <a:latin typeface="FangSong" panose="02010609060101010101" pitchFamily="49" charset="-122"/>
                <a:ea typeface="FangSong" panose="02010609060101010101" pitchFamily="49" charset="-122"/>
              </a:rPr>
              <a:t>之德</a:t>
            </a:r>
            <a:r>
              <a:rPr lang="zh-TW" altLang="en-US" sz="3600" b="1" dirty="0" smtClean="0">
                <a:latin typeface="FangSong" panose="02010609060101010101" pitchFamily="49" charset="-122"/>
                <a:ea typeface="FangSong" panose="02010609060101010101" pitchFamily="49" charset="-122"/>
              </a:rPr>
              <a:t>也 合</a:t>
            </a:r>
            <a:r>
              <a:rPr lang="zh-TW" altLang="en-US" sz="3600" b="1" dirty="0">
                <a:latin typeface="FangSong" panose="02010609060101010101" pitchFamily="49" charset="-122"/>
                <a:ea typeface="FangSong" panose="02010609060101010101" pitchFamily="49" charset="-122"/>
              </a:rPr>
              <a:t>外內之道</a:t>
            </a:r>
            <a:r>
              <a:rPr lang="zh-TW" altLang="en-US" sz="3600" b="1" dirty="0" smtClean="0">
                <a:latin typeface="FangSong" panose="02010609060101010101" pitchFamily="49" charset="-122"/>
                <a:ea typeface="FangSong" panose="02010609060101010101" pitchFamily="49" charset="-122"/>
              </a:rPr>
              <a:t>也 故</a:t>
            </a:r>
            <a:r>
              <a:rPr lang="zh-TW" altLang="en-US" sz="3600" b="1" dirty="0">
                <a:latin typeface="FangSong" panose="02010609060101010101" pitchFamily="49" charset="-122"/>
                <a:ea typeface="FangSong" panose="02010609060101010101" pitchFamily="49" charset="-122"/>
              </a:rPr>
              <a:t>時措之宜也</a:t>
            </a:r>
            <a:r>
              <a:rPr lang="zh-TW" altLang="en-US" sz="3600" b="1" dirty="0" smtClean="0">
                <a:latin typeface="FangSong" panose="02010609060101010101" pitchFamily="49" charset="-122"/>
                <a:ea typeface="FangSong" panose="02010609060101010101" pitchFamily="49" charset="-122"/>
              </a:rPr>
              <a:t>。</a:t>
            </a:r>
            <a:endParaRPr lang="zh-TW" altLang="en-US" sz="3600" b="1" dirty="0">
              <a:latin typeface="FangSong" panose="02010609060101010101" pitchFamily="49" charset="-122"/>
              <a:ea typeface="FangSong" panose="02010609060101010101" pitchFamily="49" charset="-122"/>
            </a:endParaRPr>
          </a:p>
        </p:txBody>
      </p:sp>
      <p:sp>
        <p:nvSpPr>
          <p:cNvPr id="8" name="Oval 7"/>
          <p:cNvSpPr/>
          <p:nvPr/>
        </p:nvSpPr>
        <p:spPr>
          <a:xfrm>
            <a:off x="7450626" y="3149311"/>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6</a:t>
            </a:r>
            <a:endParaRPr lang="en-GB" sz="4000" dirty="0">
              <a:solidFill>
                <a:schemeClr val="tx1"/>
              </a:solidFill>
            </a:endParaRPr>
          </a:p>
        </p:txBody>
      </p:sp>
      <p:pic>
        <p:nvPicPr>
          <p:cNvPr id="7" name="The Mission 1 使命钢琴曲（混响）.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93898" y="1412776"/>
            <a:ext cx="609600" cy="609600"/>
          </a:xfrm>
          <a:prstGeom prst="rect">
            <a:avLst/>
          </a:prstGeom>
        </p:spPr>
      </p:pic>
    </p:spTree>
    <p:extLst>
      <p:ext uri="{BB962C8B-B14F-4D97-AF65-F5344CB8AC3E}">
        <p14:creationId xmlns:p14="http://schemas.microsoft.com/office/powerpoint/2010/main" val="408071537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325" fill="hold"/>
                                        <p:tgtEl>
                                          <p:spTgt spid="7"/>
                                        </p:tgtEl>
                                      </p:cBhvr>
                                    </p:cmd>
                                  </p:childTnLst>
                                </p:cTn>
                              </p:par>
                            </p:childTnLst>
                          </p:cTn>
                        </p:par>
                      </p:childTnLst>
                    </p:cTn>
                  </p:par>
                </p:childTnLst>
              </p:cTn>
              <p:nextCondLst>
                <p:cond evt="onClick" delay="0">
                  <p:tgtEl>
                    <p:spTgt spid="7"/>
                  </p:tgtEl>
                </p:cond>
              </p:nextCondLst>
            </p:seq>
            <p:audio>
              <p:cMediaNode vol="13208">
                <p:cTn id="7" fill="hold" display="0">
                  <p:stCondLst>
                    <p:cond delay="indefinite"/>
                  </p:stCondLst>
                  <p:endCondLst>
                    <p:cond evt="onStopAudio" delay="0">
                      <p:tgtEl>
                        <p:sldTgt/>
                      </p:tgtEl>
                    </p:cond>
                  </p:endCondLst>
                </p:cTn>
                <p:tgtEl>
                  <p:spTgt spid="7"/>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28</a:t>
            </a:fld>
            <a:endParaRPr lang="en-GB"/>
          </a:p>
        </p:txBody>
      </p:sp>
      <p:sp>
        <p:nvSpPr>
          <p:cNvPr id="7" name="TextBox 6"/>
          <p:cNvSpPr txBox="1"/>
          <p:nvPr/>
        </p:nvSpPr>
        <p:spPr>
          <a:xfrm>
            <a:off x="783149" y="1754932"/>
            <a:ext cx="7688510" cy="4832092"/>
          </a:xfrm>
          <a:prstGeom prst="rect">
            <a:avLst/>
          </a:prstGeom>
          <a:noFill/>
        </p:spPr>
        <p:txBody>
          <a:bodyPr wrap="square" rtlCol="0">
            <a:spAutoFit/>
          </a:bodyPr>
          <a:lstStyle/>
          <a:p>
            <a:pPr marL="514350" indent="-514350">
              <a:buFont typeface="+mj-lt"/>
              <a:buAutoNum type="alphaLcParenR"/>
            </a:pPr>
            <a:r>
              <a:rPr lang="en-GB" altLang="zh-CN" sz="2800" dirty="0">
                <a:solidFill>
                  <a:srgbClr val="0070C0"/>
                </a:solidFill>
                <a:latin typeface="Georgia" panose="02040502050405020303" pitchFamily="18" charset="0"/>
              </a:rPr>
              <a:t>Sincerity </a:t>
            </a:r>
            <a:r>
              <a:rPr lang="en-GB" altLang="zh-CN" sz="2800" dirty="0">
                <a:solidFill>
                  <a:srgbClr val="FF0000"/>
                </a:solidFill>
                <a:latin typeface="Georgia" panose="02040502050405020303" pitchFamily="18" charset="0"/>
              </a:rPr>
              <a:t>is</a:t>
            </a:r>
            <a:r>
              <a:rPr lang="en-GB" altLang="zh-CN" sz="2800" dirty="0">
                <a:solidFill>
                  <a:srgbClr val="0070C0"/>
                </a:solidFill>
                <a:latin typeface="Georgia" panose="02040502050405020303" pitchFamily="18" charset="0"/>
              </a:rPr>
              <a:t> the end and beginning; without sincerity there would be nothing. On this account, the superior man regards the attainment of sincerity as the most excellent thing</a:t>
            </a:r>
            <a:r>
              <a:rPr lang="en-GB" altLang="zh-CN" sz="2800" dirty="0" smtClean="0">
                <a:solidFill>
                  <a:srgbClr val="0070C0"/>
                </a:solidFill>
                <a:latin typeface="Georgia" panose="02040502050405020303" pitchFamily="18" charset="0"/>
              </a:rPr>
              <a:t>.</a:t>
            </a:r>
          </a:p>
          <a:p>
            <a:pPr marL="514350" indent="-514350">
              <a:buFont typeface="+mj-lt"/>
              <a:buAutoNum type="alphaLcParenR"/>
            </a:pPr>
            <a:endParaRPr lang="en-US" altLang="zh-CN" sz="2800" dirty="0" smtClean="0">
              <a:latin typeface="Georgia" panose="02040502050405020303" pitchFamily="18" charset="0"/>
            </a:endParaRPr>
          </a:p>
          <a:p>
            <a:pPr marL="514350" indent="-514350">
              <a:buFont typeface="+mj-lt"/>
              <a:buAutoNum type="alphaLcParenR"/>
            </a:pPr>
            <a:r>
              <a:rPr lang="en-GB" altLang="zh-CN" sz="2800" dirty="0">
                <a:solidFill>
                  <a:srgbClr val="0070C0"/>
                </a:solidFill>
                <a:latin typeface="Georgia" panose="02040502050405020303" pitchFamily="18" charset="0"/>
              </a:rPr>
              <a:t>Perfection </a:t>
            </a:r>
            <a:r>
              <a:rPr lang="en-GB" altLang="zh-CN" sz="2800" dirty="0" smtClean="0">
                <a:solidFill>
                  <a:srgbClr val="FF0000"/>
                </a:solidFill>
                <a:latin typeface="Georgia" panose="02040502050405020303" pitchFamily="18" charset="0"/>
              </a:rPr>
              <a:t>is</a:t>
            </a:r>
            <a:r>
              <a:rPr lang="en-GB" altLang="zh-CN" sz="2800" dirty="0" smtClean="0">
                <a:solidFill>
                  <a:srgbClr val="0070C0"/>
                </a:solidFill>
                <a:latin typeface="Georgia" panose="02040502050405020303" pitchFamily="18" charset="0"/>
              </a:rPr>
              <a:t> </a:t>
            </a:r>
            <a:r>
              <a:rPr lang="en-US" altLang="zh-CN" sz="2800" dirty="0" smtClean="0">
                <a:solidFill>
                  <a:srgbClr val="0070C0"/>
                </a:solidFill>
                <a:latin typeface="Georgia" panose="02040502050405020303" pitchFamily="18" charset="0"/>
              </a:rPr>
              <a:t>(</a:t>
            </a:r>
            <a:r>
              <a:rPr lang="en-GB" altLang="zh-CN" sz="2800" dirty="0" smtClean="0">
                <a:solidFill>
                  <a:srgbClr val="0070C0"/>
                </a:solidFill>
                <a:latin typeface="Georgia" panose="02040502050405020303" pitchFamily="18" charset="0"/>
              </a:rPr>
              <a:t>seen in) the </a:t>
            </a:r>
            <a:r>
              <a:rPr lang="en-GB" altLang="zh-CN" sz="2800" dirty="0">
                <a:solidFill>
                  <a:srgbClr val="0070C0"/>
                </a:solidFill>
                <a:latin typeface="Georgia" panose="02040502050405020303" pitchFamily="18" charset="0"/>
              </a:rPr>
              <a:t>beginning and end of </a:t>
            </a:r>
            <a:r>
              <a:rPr lang="en-US" altLang="zh-CN" sz="2800" dirty="0" smtClean="0">
                <a:solidFill>
                  <a:srgbClr val="0070C0"/>
                </a:solidFill>
                <a:latin typeface="Georgia" panose="02040502050405020303" pitchFamily="18" charset="0"/>
              </a:rPr>
              <a:t>(</a:t>
            </a:r>
            <a:r>
              <a:rPr lang="en-GB" altLang="zh-CN" sz="2800" dirty="0" smtClean="0">
                <a:solidFill>
                  <a:srgbClr val="0070C0"/>
                </a:solidFill>
                <a:latin typeface="Georgia" panose="02040502050405020303" pitchFamily="18" charset="0"/>
              </a:rPr>
              <a:t>all</a:t>
            </a:r>
            <a:r>
              <a:rPr lang="en-GB" altLang="zh-CN" sz="2800" dirty="0">
                <a:solidFill>
                  <a:srgbClr val="0070C0"/>
                </a:solidFill>
                <a:latin typeface="Georgia" panose="02040502050405020303" pitchFamily="18" charset="0"/>
              </a:rPr>
              <a:t> ) </a:t>
            </a:r>
            <a:r>
              <a:rPr lang="en-GB" altLang="zh-CN" sz="2800" dirty="0" smtClean="0">
                <a:solidFill>
                  <a:srgbClr val="0070C0"/>
                </a:solidFill>
                <a:latin typeface="Georgia" panose="02040502050405020303" pitchFamily="18" charset="0"/>
              </a:rPr>
              <a:t>creatures </a:t>
            </a:r>
            <a:r>
              <a:rPr lang="en-GB" altLang="zh-CN" sz="2800" dirty="0">
                <a:solidFill>
                  <a:srgbClr val="0070C0"/>
                </a:solidFill>
                <a:latin typeface="Georgia" panose="02040502050405020303" pitchFamily="18" charset="0"/>
              </a:rPr>
              <a:t>and things. Without this perfection there would be no creature or thing. Therefore the superior man considers perfection as the noblest of all attainments.</a:t>
            </a:r>
            <a:endParaRPr lang="en-US" altLang="zh-CN" sz="2800" dirty="0">
              <a:solidFill>
                <a:srgbClr val="0070C0"/>
              </a:solidFill>
              <a:latin typeface="Georgia" panose="02040502050405020303" pitchFamily="18" charset="0"/>
            </a:endParaRPr>
          </a:p>
        </p:txBody>
      </p:sp>
      <p:sp>
        <p:nvSpPr>
          <p:cNvPr id="8" name="Oval 7"/>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6</a:t>
            </a:r>
            <a:endParaRPr lang="en-GB" sz="4000" dirty="0">
              <a:solidFill>
                <a:schemeClr val="tx1"/>
              </a:solidFill>
            </a:endParaRPr>
          </a:p>
        </p:txBody>
      </p:sp>
      <p:sp>
        <p:nvSpPr>
          <p:cNvPr id="3" name="Rectangle 2"/>
          <p:cNvSpPr/>
          <p:nvPr/>
        </p:nvSpPr>
        <p:spPr>
          <a:xfrm>
            <a:off x="4436386" y="3244334"/>
            <a:ext cx="271228" cy="369332"/>
          </a:xfrm>
          <a:prstGeom prst="rect">
            <a:avLst/>
          </a:prstGeom>
        </p:spPr>
        <p:txBody>
          <a:bodyPr wrap="none">
            <a:spAutoFit/>
          </a:bodyPr>
          <a:lstStyle/>
          <a:p>
            <a:r>
              <a:rPr lang="en-GB" altLang="zh-CN" dirty="0">
                <a:solidFill>
                  <a:srgbClr val="0070C0"/>
                </a:solidFill>
                <a:latin typeface="Georgia" panose="02040502050405020303" pitchFamily="18" charset="0"/>
              </a:rPr>
              <a:t>)</a:t>
            </a:r>
            <a:endParaRPr lang="en-GB" dirty="0"/>
          </a:p>
        </p:txBody>
      </p:sp>
    </p:spTree>
    <p:extLst>
      <p:ext uri="{BB962C8B-B14F-4D97-AF65-F5344CB8AC3E}">
        <p14:creationId xmlns:p14="http://schemas.microsoft.com/office/powerpoint/2010/main" val="53767547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29</a:t>
            </a:fld>
            <a:endParaRPr lang="en-GB"/>
          </a:p>
        </p:txBody>
      </p:sp>
      <p:sp>
        <p:nvSpPr>
          <p:cNvPr id="7" name="TextBox 6"/>
          <p:cNvSpPr txBox="1"/>
          <p:nvPr/>
        </p:nvSpPr>
        <p:spPr>
          <a:xfrm>
            <a:off x="709164" y="1754931"/>
            <a:ext cx="7821299" cy="3970318"/>
          </a:xfrm>
          <a:prstGeom prst="rect">
            <a:avLst/>
          </a:prstGeom>
          <a:noFill/>
        </p:spPr>
        <p:txBody>
          <a:bodyPr wrap="square" rtlCol="0">
            <a:spAutoFit/>
          </a:bodyPr>
          <a:lstStyle/>
          <a:p>
            <a:r>
              <a:rPr lang="en-GB" altLang="zh-CN" sz="2800" dirty="0" smtClean="0">
                <a:solidFill>
                  <a:srgbClr val="0070C0"/>
                </a:solidFill>
                <a:latin typeface="Georgia" panose="02040502050405020303" pitchFamily="18" charset="0"/>
              </a:rPr>
              <a:t>c) Truth </a:t>
            </a:r>
            <a:r>
              <a:rPr lang="en-GB" altLang="zh-CN" sz="2800" dirty="0">
                <a:solidFill>
                  <a:srgbClr val="FF0000"/>
                </a:solidFill>
                <a:latin typeface="Georgia" panose="02040502050405020303" pitchFamily="18" charset="0"/>
              </a:rPr>
              <a:t>is</a:t>
            </a:r>
            <a:r>
              <a:rPr lang="en-GB" altLang="zh-CN" sz="2800" dirty="0">
                <a:solidFill>
                  <a:srgbClr val="0070C0"/>
                </a:solidFill>
                <a:latin typeface="Georgia" panose="02040502050405020303" pitchFamily="18" charset="0"/>
              </a:rPr>
              <a:t> the beginning and end </a:t>
            </a:r>
            <a:r>
              <a:rPr lang="en-US" altLang="zh-CN" sz="2800" dirty="0" smtClean="0">
                <a:solidFill>
                  <a:srgbClr val="0070C0"/>
                </a:solidFill>
                <a:latin typeface="Georgia" panose="02040502050405020303" pitchFamily="18" charset="0"/>
              </a:rPr>
              <a:t>(</a:t>
            </a:r>
            <a:r>
              <a:rPr lang="en-GB" altLang="zh-CN" sz="2800" dirty="0" smtClean="0">
                <a:solidFill>
                  <a:srgbClr val="0070C0"/>
                </a:solidFill>
                <a:latin typeface="Georgia" panose="02040502050405020303" pitchFamily="18" charset="0"/>
              </a:rPr>
              <a:t>the substance</a:t>
            </a:r>
            <a:r>
              <a:rPr lang="en-US" altLang="zh-CN" sz="2800" dirty="0" smtClean="0">
                <a:solidFill>
                  <a:srgbClr val="0070C0"/>
                </a:solidFill>
                <a:latin typeface="Georgia" panose="02040502050405020303" pitchFamily="18" charset="0"/>
              </a:rPr>
              <a:t>) </a:t>
            </a:r>
          </a:p>
          <a:p>
            <a:r>
              <a:rPr lang="en-US" altLang="zh-CN" sz="2800" dirty="0">
                <a:solidFill>
                  <a:srgbClr val="0070C0"/>
                </a:solidFill>
                <a:latin typeface="Georgia" panose="02040502050405020303" pitchFamily="18" charset="0"/>
              </a:rPr>
              <a:t> </a:t>
            </a:r>
            <a:r>
              <a:rPr lang="en-US" altLang="zh-CN" sz="2800" dirty="0" smtClean="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of </a:t>
            </a:r>
            <a:r>
              <a:rPr lang="en-GB" altLang="zh-CN" sz="2800" dirty="0">
                <a:solidFill>
                  <a:srgbClr val="0070C0"/>
                </a:solidFill>
                <a:latin typeface="Georgia" panose="02040502050405020303" pitchFamily="18" charset="0"/>
              </a:rPr>
              <a:t>material existence. Without truth there is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no </a:t>
            </a:r>
            <a:r>
              <a:rPr lang="en-GB" altLang="zh-CN" sz="2800" dirty="0">
                <a:solidFill>
                  <a:srgbClr val="0070C0"/>
                </a:solidFill>
                <a:latin typeface="Georgia" panose="02040502050405020303" pitchFamily="18" charset="0"/>
              </a:rPr>
              <a:t>material existence. It is for this reason that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the </a:t>
            </a:r>
            <a:r>
              <a:rPr lang="en-GB" altLang="zh-CN" sz="2800" dirty="0">
                <a:solidFill>
                  <a:srgbClr val="0070C0"/>
                </a:solidFill>
                <a:latin typeface="Georgia" panose="02040502050405020303" pitchFamily="18" charset="0"/>
              </a:rPr>
              <a:t>moral man values truth</a:t>
            </a:r>
            <a:r>
              <a:rPr lang="en-GB" altLang="zh-CN" sz="2800" dirty="0" smtClean="0">
                <a:solidFill>
                  <a:srgbClr val="0070C0"/>
                </a:solidFill>
                <a:latin typeface="Georgia" panose="02040502050405020303" pitchFamily="18" charset="0"/>
              </a:rPr>
              <a:t>.</a:t>
            </a:r>
          </a:p>
          <a:p>
            <a:pPr marL="514350" indent="-514350">
              <a:buFont typeface="+mj-lt"/>
              <a:buAutoNum type="alphaLcParenR"/>
            </a:pPr>
            <a:endParaRPr lang="en-US" altLang="zh-CN" sz="2800" dirty="0" smtClean="0">
              <a:latin typeface="Georgia" panose="02040502050405020303" pitchFamily="18" charset="0"/>
            </a:endParaRPr>
          </a:p>
          <a:p>
            <a:r>
              <a:rPr lang="en-GB" altLang="zh-CN" sz="2800" dirty="0" smtClean="0">
                <a:solidFill>
                  <a:srgbClr val="0070C0"/>
                </a:solidFill>
                <a:latin typeface="Georgia" panose="02040502050405020303" pitchFamily="18" charset="0"/>
              </a:rPr>
              <a:t>d</a:t>
            </a:r>
            <a:r>
              <a:rPr lang="en-GB" altLang="zh-CN" sz="2800" dirty="0">
                <a:solidFill>
                  <a:srgbClr val="0070C0"/>
                </a:solidFill>
                <a:latin typeface="Georgia" panose="02040502050405020303" pitchFamily="18" charset="0"/>
              </a:rPr>
              <a:t>) Truth </a:t>
            </a:r>
            <a:r>
              <a:rPr lang="en-GB" altLang="zh-CN" sz="2800" dirty="0">
                <a:solidFill>
                  <a:srgbClr val="FF0000"/>
                </a:solidFill>
                <a:latin typeface="Georgia" panose="02040502050405020303" pitchFamily="18" charset="0"/>
              </a:rPr>
              <a:t>is</a:t>
            </a:r>
            <a:r>
              <a:rPr lang="en-GB" altLang="zh-CN" sz="2800" dirty="0">
                <a:solidFill>
                  <a:srgbClr val="0070C0"/>
                </a:solidFill>
                <a:latin typeface="Georgia" panose="02040502050405020303" pitchFamily="18" charset="0"/>
              </a:rPr>
              <a:t> the beginning and end </a:t>
            </a:r>
            <a:r>
              <a:rPr lang="en-US" altLang="zh-CN" sz="2800" dirty="0" smtClean="0">
                <a:solidFill>
                  <a:srgbClr val="0070C0"/>
                </a:solidFill>
                <a:latin typeface="Georgia" panose="02040502050405020303" pitchFamily="18" charset="0"/>
              </a:rPr>
              <a:t>(</a:t>
            </a:r>
            <a:r>
              <a:rPr lang="en-GB" altLang="zh-CN" sz="2800" dirty="0" smtClean="0">
                <a:solidFill>
                  <a:srgbClr val="0070C0"/>
                </a:solidFill>
                <a:latin typeface="Georgia" panose="02040502050405020303" pitchFamily="18" charset="0"/>
              </a:rPr>
              <a:t>the substance)   </a:t>
            </a: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of </a:t>
            </a:r>
            <a:r>
              <a:rPr lang="en-GB" altLang="zh-CN" sz="2800" dirty="0">
                <a:solidFill>
                  <a:srgbClr val="0070C0"/>
                </a:solidFill>
                <a:latin typeface="Georgia" panose="02040502050405020303" pitchFamily="18" charset="0"/>
              </a:rPr>
              <a:t>existence. Without truth there is no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existence</a:t>
            </a:r>
            <a:r>
              <a:rPr lang="en-GB" altLang="zh-CN" sz="2800" dirty="0">
                <a:solidFill>
                  <a:srgbClr val="0070C0"/>
                </a:solidFill>
                <a:latin typeface="Georgia" panose="02040502050405020303" pitchFamily="18" charset="0"/>
              </a:rPr>
              <a:t>. It is for this reason that the moral </a:t>
            </a:r>
            <a:r>
              <a:rPr lang="en-GB" altLang="zh-CN" sz="2800" dirty="0" smtClean="0">
                <a:solidFill>
                  <a:srgbClr val="0070C0"/>
                </a:solidFill>
                <a:latin typeface="Georgia" panose="02040502050405020303" pitchFamily="18" charset="0"/>
              </a:rPr>
              <a:t> </a:t>
            </a: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man </a:t>
            </a:r>
            <a:r>
              <a:rPr lang="en-GB" altLang="zh-CN" sz="2800" dirty="0">
                <a:solidFill>
                  <a:srgbClr val="0070C0"/>
                </a:solidFill>
                <a:latin typeface="Georgia" panose="02040502050405020303" pitchFamily="18" charset="0"/>
              </a:rPr>
              <a:t>values </a:t>
            </a:r>
            <a:r>
              <a:rPr lang="en-GB" altLang="zh-CN" sz="2800" dirty="0" smtClean="0">
                <a:solidFill>
                  <a:srgbClr val="0070C0"/>
                </a:solidFill>
                <a:latin typeface="Georgia" panose="02040502050405020303" pitchFamily="18" charset="0"/>
              </a:rPr>
              <a:t>truth.</a:t>
            </a:r>
            <a:endParaRPr lang="en-US" altLang="zh-CN" sz="2800" dirty="0">
              <a:solidFill>
                <a:srgbClr val="0070C0"/>
              </a:solidFill>
              <a:latin typeface="Georgia" panose="02040502050405020303" pitchFamily="18" charset="0"/>
            </a:endParaRPr>
          </a:p>
        </p:txBody>
      </p:sp>
      <p:sp>
        <p:nvSpPr>
          <p:cNvPr id="8" name="Oval 7"/>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6</a:t>
            </a:r>
            <a:endParaRPr lang="en-GB" sz="4000" dirty="0">
              <a:solidFill>
                <a:schemeClr val="tx1"/>
              </a:solidFill>
            </a:endParaRPr>
          </a:p>
        </p:txBody>
      </p:sp>
    </p:spTree>
    <p:extLst>
      <p:ext uri="{BB962C8B-B14F-4D97-AF65-F5344CB8AC3E}">
        <p14:creationId xmlns:p14="http://schemas.microsoft.com/office/powerpoint/2010/main" val="426004373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30</a:t>
            </a:fld>
            <a:endParaRPr lang="en-GB"/>
          </a:p>
        </p:txBody>
      </p:sp>
      <p:sp>
        <p:nvSpPr>
          <p:cNvPr id="7" name="TextBox 6"/>
          <p:cNvSpPr txBox="1"/>
          <p:nvPr/>
        </p:nvSpPr>
        <p:spPr>
          <a:xfrm>
            <a:off x="1104837" y="1412776"/>
            <a:ext cx="7029953" cy="5262979"/>
          </a:xfrm>
          <a:prstGeom prst="rect">
            <a:avLst/>
          </a:prstGeom>
          <a:noFill/>
        </p:spPr>
        <p:txBody>
          <a:bodyPr wrap="square" rtlCol="0">
            <a:spAutoFit/>
          </a:bodyPr>
          <a:lstStyle/>
          <a:p>
            <a:r>
              <a:rPr lang="en-GB" altLang="zh-CN" sz="2800" dirty="0">
                <a:solidFill>
                  <a:srgbClr val="0070C0"/>
                </a:solidFill>
                <a:latin typeface="Georgia" panose="02040502050405020303" pitchFamily="18" charset="0"/>
              </a:rPr>
              <a:t>e) Sincerity </a:t>
            </a:r>
            <a:r>
              <a:rPr lang="en-GB" altLang="zh-CN" sz="2800" dirty="0">
                <a:solidFill>
                  <a:srgbClr val="FF0000"/>
                </a:solidFill>
                <a:latin typeface="Georgia" panose="02040502050405020303" pitchFamily="18" charset="0"/>
              </a:rPr>
              <a:t>is</a:t>
            </a:r>
            <a:r>
              <a:rPr lang="en-GB" altLang="zh-CN" sz="2800" dirty="0">
                <a:solidFill>
                  <a:srgbClr val="0070C0"/>
                </a:solidFill>
                <a:latin typeface="Georgia" panose="02040502050405020303" pitchFamily="18" charset="0"/>
              </a:rPr>
              <a:t> the end and the beginning of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things</a:t>
            </a:r>
            <a:r>
              <a:rPr lang="en-GB" altLang="zh-CN" sz="2800" dirty="0">
                <a:solidFill>
                  <a:srgbClr val="0070C0"/>
                </a:solidFill>
                <a:latin typeface="Georgia" panose="02040502050405020303" pitchFamily="18" charset="0"/>
              </a:rPr>
              <a:t>. Without sincerity, there would be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nothing</a:t>
            </a:r>
            <a:r>
              <a:rPr lang="en-GB" altLang="zh-CN" sz="2800" dirty="0">
                <a:solidFill>
                  <a:srgbClr val="0070C0"/>
                </a:solidFill>
                <a:latin typeface="Georgia" panose="02040502050405020303" pitchFamily="18" charset="0"/>
              </a:rPr>
              <a:t>. Therefore the superior man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values </a:t>
            </a:r>
            <a:r>
              <a:rPr lang="en-GB" altLang="zh-CN" sz="2800" dirty="0">
                <a:solidFill>
                  <a:srgbClr val="0070C0"/>
                </a:solidFill>
                <a:latin typeface="Georgia" panose="02040502050405020303" pitchFamily="18" charset="0"/>
              </a:rPr>
              <a:t>sincerity</a:t>
            </a:r>
            <a:r>
              <a:rPr lang="en-GB" altLang="zh-CN" sz="2800" dirty="0" smtClean="0">
                <a:solidFill>
                  <a:srgbClr val="0070C0"/>
                </a:solidFill>
                <a:latin typeface="Georgia" panose="02040502050405020303" pitchFamily="18" charset="0"/>
              </a:rPr>
              <a:t>.</a:t>
            </a:r>
          </a:p>
          <a:p>
            <a:endParaRPr lang="en-US" altLang="zh-CN" sz="2800" dirty="0" smtClean="0">
              <a:latin typeface="Georgia" panose="02040502050405020303" pitchFamily="18" charset="0"/>
            </a:endParaRPr>
          </a:p>
          <a:p>
            <a:r>
              <a:rPr lang="en-GB" altLang="zh-CN" sz="2800" dirty="0">
                <a:solidFill>
                  <a:srgbClr val="0070C0"/>
                </a:solidFill>
                <a:latin typeface="Georgia" panose="02040502050405020303" pitchFamily="18" charset="0"/>
              </a:rPr>
              <a:t>f) Sincerity </a:t>
            </a:r>
            <a:r>
              <a:rPr lang="en-GB" altLang="zh-CN" sz="2800" dirty="0">
                <a:solidFill>
                  <a:srgbClr val="FF0000"/>
                </a:solidFill>
                <a:latin typeface="Georgia" panose="02040502050405020303" pitchFamily="18" charset="0"/>
              </a:rPr>
              <a:t>is</a:t>
            </a:r>
            <a:r>
              <a:rPr lang="en-GB" altLang="zh-CN" sz="2800" dirty="0">
                <a:solidFill>
                  <a:srgbClr val="0070C0"/>
                </a:solidFill>
                <a:latin typeface="Georgia" panose="02040502050405020303" pitchFamily="18" charset="0"/>
              </a:rPr>
              <a:t> the beginning and end of all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things</a:t>
            </a:r>
            <a:r>
              <a:rPr lang="en-GB" altLang="zh-CN" sz="2800" dirty="0">
                <a:solidFill>
                  <a:srgbClr val="0070C0"/>
                </a:solidFill>
                <a:latin typeface="Georgia" panose="02040502050405020303" pitchFamily="18" charset="0"/>
              </a:rPr>
              <a:t>. Without sincerity nothing can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fulfil </a:t>
            </a:r>
            <a:r>
              <a:rPr lang="en-GB" altLang="zh-CN" sz="2800" dirty="0">
                <a:solidFill>
                  <a:srgbClr val="0070C0"/>
                </a:solidFill>
                <a:latin typeface="Georgia" panose="02040502050405020303" pitchFamily="18" charset="0"/>
              </a:rPr>
              <a:t>its nature, and when things fail to </a:t>
            </a:r>
            <a:r>
              <a:rPr lang="en-GB" altLang="zh-CN" sz="2800" dirty="0" smtClean="0">
                <a:solidFill>
                  <a:srgbClr val="0070C0"/>
                </a:solidFill>
                <a:latin typeface="Georgia" panose="02040502050405020303" pitchFamily="18" charset="0"/>
              </a:rPr>
              <a:t> </a:t>
            </a: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fulfil </a:t>
            </a:r>
            <a:r>
              <a:rPr lang="en-GB" altLang="zh-CN" sz="2800" dirty="0">
                <a:solidFill>
                  <a:srgbClr val="0070C0"/>
                </a:solidFill>
                <a:latin typeface="Georgia" panose="02040502050405020303" pitchFamily="18" charset="0"/>
              </a:rPr>
              <a:t>their nature, it is the same as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though they </a:t>
            </a:r>
            <a:r>
              <a:rPr lang="en-GB" altLang="zh-CN" sz="2800" dirty="0">
                <a:solidFill>
                  <a:srgbClr val="0070C0"/>
                </a:solidFill>
                <a:latin typeface="Georgia" panose="02040502050405020303" pitchFamily="18" charset="0"/>
              </a:rPr>
              <a:t>were non-existent </a:t>
            </a:r>
            <a:r>
              <a:rPr lang="en-US" altLang="zh-HK" sz="2800" dirty="0" smtClean="0">
                <a:solidFill>
                  <a:srgbClr val="0070C0"/>
                </a:solidFill>
                <a:latin typeface="Georgia" panose="02040502050405020303" pitchFamily="18" charset="0"/>
              </a:rPr>
              <a:t>. </a:t>
            </a:r>
            <a:r>
              <a:rPr lang="en-GB" altLang="zh-CN" sz="2800" dirty="0">
                <a:solidFill>
                  <a:srgbClr val="0070C0"/>
                </a:solidFill>
                <a:latin typeface="Georgia" panose="02040502050405020303" pitchFamily="18" charset="0"/>
              </a:rPr>
              <a:t>It is for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this reason </a:t>
            </a:r>
            <a:r>
              <a:rPr lang="en-GB" altLang="zh-CN" sz="2800" dirty="0">
                <a:solidFill>
                  <a:srgbClr val="0070C0"/>
                </a:solidFill>
                <a:latin typeface="Georgia" panose="02040502050405020303" pitchFamily="18" charset="0"/>
              </a:rPr>
              <a:t>that the Superior Man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esteems </a:t>
            </a:r>
            <a:r>
              <a:rPr lang="en-GB" altLang="zh-CN" sz="2800" dirty="0">
                <a:solidFill>
                  <a:srgbClr val="0070C0"/>
                </a:solidFill>
                <a:latin typeface="Georgia" panose="02040502050405020303" pitchFamily="18" charset="0"/>
              </a:rPr>
              <a:t>sincerity.</a:t>
            </a:r>
            <a:endParaRPr lang="en-US" altLang="zh-CN" sz="2800" dirty="0">
              <a:solidFill>
                <a:srgbClr val="0070C0"/>
              </a:solidFill>
              <a:latin typeface="Georgia" panose="02040502050405020303" pitchFamily="18" charset="0"/>
            </a:endParaRPr>
          </a:p>
        </p:txBody>
      </p:sp>
      <p:sp>
        <p:nvSpPr>
          <p:cNvPr id="8" name="Oval 7"/>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6</a:t>
            </a:r>
            <a:endParaRPr lang="en-GB" sz="4000" dirty="0">
              <a:solidFill>
                <a:schemeClr val="tx1"/>
              </a:solidFill>
            </a:endParaRPr>
          </a:p>
        </p:txBody>
      </p:sp>
    </p:spTree>
    <p:extLst>
      <p:ext uri="{BB962C8B-B14F-4D97-AF65-F5344CB8AC3E}">
        <p14:creationId xmlns:p14="http://schemas.microsoft.com/office/powerpoint/2010/main" val="90200614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31</a:t>
            </a:fld>
            <a:endParaRPr lang="en-GB"/>
          </a:p>
        </p:txBody>
      </p:sp>
      <p:sp>
        <p:nvSpPr>
          <p:cNvPr id="7" name="TextBox 6"/>
          <p:cNvSpPr txBox="1"/>
          <p:nvPr/>
        </p:nvSpPr>
        <p:spPr>
          <a:xfrm>
            <a:off x="600163" y="1556792"/>
            <a:ext cx="8039301" cy="1815882"/>
          </a:xfrm>
          <a:prstGeom prst="rect">
            <a:avLst/>
          </a:prstGeom>
          <a:noFill/>
        </p:spPr>
        <p:txBody>
          <a:bodyPr wrap="square" rtlCol="0">
            <a:spAutoFit/>
          </a:bodyPr>
          <a:lstStyle/>
          <a:p>
            <a:r>
              <a:rPr lang="en-GB" altLang="zh-CN" sz="2800" dirty="0" smtClean="0">
                <a:solidFill>
                  <a:srgbClr val="0070C0"/>
                </a:solidFill>
                <a:latin typeface="Georgia" panose="02040502050405020303" pitchFamily="18" charset="0"/>
              </a:rPr>
              <a:t>g</a:t>
            </a:r>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Sincerity </a:t>
            </a:r>
            <a:r>
              <a:rPr lang="en-GB" altLang="zh-CN" sz="2800" dirty="0" smtClean="0">
                <a:solidFill>
                  <a:srgbClr val="FF0000"/>
                </a:solidFill>
                <a:latin typeface="Georgia" panose="02040502050405020303" pitchFamily="18" charset="0"/>
              </a:rPr>
              <a:t>includes</a:t>
            </a:r>
            <a:r>
              <a:rPr lang="en-GB" altLang="zh-CN" sz="2800" dirty="0" smtClean="0">
                <a:solidFill>
                  <a:srgbClr val="0070C0"/>
                </a:solidFill>
                <a:latin typeface="Georgia" panose="02040502050405020303" pitchFamily="18" charset="0"/>
              </a:rPr>
              <a:t> the beginning and end of </a:t>
            </a:r>
          </a:p>
          <a:p>
            <a:r>
              <a:rPr lang="en-GB" altLang="zh-CN" sz="2800" dirty="0" smtClean="0">
                <a:solidFill>
                  <a:srgbClr val="0070C0"/>
                </a:solidFill>
                <a:latin typeface="Georgia" panose="02040502050405020303" pitchFamily="18" charset="0"/>
              </a:rPr>
              <a:t>     everything. Nothing exists without sincerity. </a:t>
            </a:r>
          </a:p>
          <a:p>
            <a:r>
              <a:rPr lang="en-GB" altLang="zh-CN" sz="2800" dirty="0" smtClean="0">
                <a:solidFill>
                  <a:srgbClr val="0070C0"/>
                </a:solidFill>
                <a:latin typeface="Georgia" panose="02040502050405020303" pitchFamily="18" charset="0"/>
              </a:rPr>
              <a:t>     Hence gentleman value sincerity most. </a:t>
            </a:r>
          </a:p>
          <a:p>
            <a:endParaRPr lang="en-US" altLang="zh-CN" sz="2800" dirty="0" smtClean="0">
              <a:latin typeface="Georgia" panose="02040502050405020303" pitchFamily="18" charset="0"/>
            </a:endParaRPr>
          </a:p>
        </p:txBody>
      </p:sp>
      <p:sp>
        <p:nvSpPr>
          <p:cNvPr id="8" name="Oval 7"/>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6</a:t>
            </a:r>
            <a:endParaRPr lang="en-GB" sz="4000" dirty="0">
              <a:solidFill>
                <a:schemeClr val="tx1"/>
              </a:solidFill>
            </a:endParaRPr>
          </a:p>
        </p:txBody>
      </p:sp>
    </p:spTree>
    <p:extLst>
      <p:ext uri="{BB962C8B-B14F-4D97-AF65-F5344CB8AC3E}">
        <p14:creationId xmlns:p14="http://schemas.microsoft.com/office/powerpoint/2010/main" val="250760659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32</a:t>
            </a:fld>
            <a:endParaRPr lang="en-GB"/>
          </a:p>
        </p:txBody>
      </p:sp>
      <p:sp>
        <p:nvSpPr>
          <p:cNvPr id="7" name="TextBox 6"/>
          <p:cNvSpPr txBox="1"/>
          <p:nvPr/>
        </p:nvSpPr>
        <p:spPr>
          <a:xfrm>
            <a:off x="600163" y="1556792"/>
            <a:ext cx="8039301" cy="3539430"/>
          </a:xfrm>
          <a:prstGeom prst="rect">
            <a:avLst/>
          </a:prstGeom>
          <a:noFill/>
        </p:spPr>
        <p:txBody>
          <a:bodyPr wrap="square" rtlCol="0">
            <a:spAutoFit/>
          </a:bodyPr>
          <a:lstStyle/>
          <a:p>
            <a:r>
              <a:rPr lang="en-GB" altLang="zh-CN" sz="2800" dirty="0" smtClean="0">
                <a:solidFill>
                  <a:srgbClr val="0070C0"/>
                </a:solidFill>
                <a:latin typeface="Georgia" panose="02040502050405020303" pitchFamily="18" charset="0"/>
              </a:rPr>
              <a:t>g</a:t>
            </a:r>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Sincerity includes the beginning and end of </a:t>
            </a:r>
          </a:p>
          <a:p>
            <a:r>
              <a:rPr lang="en-GB" altLang="zh-CN" sz="2800" dirty="0" smtClean="0">
                <a:solidFill>
                  <a:srgbClr val="0070C0"/>
                </a:solidFill>
                <a:latin typeface="Georgia" panose="02040502050405020303" pitchFamily="18" charset="0"/>
              </a:rPr>
              <a:t>     everything. Nothing exists without sincerity. </a:t>
            </a:r>
          </a:p>
          <a:p>
            <a:r>
              <a:rPr lang="en-GB" altLang="zh-CN" sz="2800" dirty="0" smtClean="0">
                <a:solidFill>
                  <a:srgbClr val="0070C0"/>
                </a:solidFill>
                <a:latin typeface="Georgia" panose="02040502050405020303" pitchFamily="18" charset="0"/>
              </a:rPr>
              <a:t>     Hence gentleman value sincerity most. </a:t>
            </a:r>
          </a:p>
          <a:p>
            <a:endParaRPr lang="en-US" altLang="zh-CN" sz="2800" dirty="0" smtClean="0">
              <a:latin typeface="Georgia" panose="02040502050405020303" pitchFamily="18" charset="0"/>
            </a:endParaRPr>
          </a:p>
          <a:p>
            <a:r>
              <a:rPr lang="en-GB" altLang="zh-CN" sz="2800" dirty="0" smtClean="0">
                <a:latin typeface="Georgia" panose="02040502050405020303" pitchFamily="18" charset="0"/>
              </a:rPr>
              <a:t>h</a:t>
            </a:r>
            <a:r>
              <a:rPr lang="en-GB" altLang="zh-CN" sz="2800" dirty="0">
                <a:latin typeface="Georgia" panose="02040502050405020303" pitchFamily="18" charset="0"/>
              </a:rPr>
              <a:t>) Sincerity permeates everything from start to </a:t>
            </a:r>
            <a:endParaRPr lang="en-GB" altLang="zh-CN" sz="2800" dirty="0" smtClean="0">
              <a:latin typeface="Georgia" panose="02040502050405020303" pitchFamily="18" charset="0"/>
            </a:endParaRPr>
          </a:p>
          <a:p>
            <a:r>
              <a:rPr lang="en-GB" altLang="zh-CN" sz="2800" dirty="0">
                <a:latin typeface="Georgia" panose="02040502050405020303" pitchFamily="18" charset="0"/>
              </a:rPr>
              <a:t> </a:t>
            </a:r>
            <a:r>
              <a:rPr lang="en-GB" altLang="zh-CN" sz="2800" dirty="0" smtClean="0">
                <a:latin typeface="Georgia" panose="02040502050405020303" pitchFamily="18" charset="0"/>
              </a:rPr>
              <a:t>    finish</a:t>
            </a:r>
            <a:r>
              <a:rPr lang="en-GB" altLang="zh-CN" sz="2800" dirty="0">
                <a:latin typeface="Georgia" panose="02040502050405020303" pitchFamily="18" charset="0"/>
              </a:rPr>
              <a:t>. No sincerity, no things. That’s why the </a:t>
            </a:r>
            <a:endParaRPr lang="en-GB" altLang="zh-CN" sz="2800" dirty="0" smtClean="0">
              <a:latin typeface="Georgia" panose="02040502050405020303" pitchFamily="18" charset="0"/>
            </a:endParaRPr>
          </a:p>
          <a:p>
            <a:r>
              <a:rPr lang="en-GB" altLang="zh-CN" sz="2800" dirty="0">
                <a:latin typeface="Georgia" panose="02040502050405020303" pitchFamily="18" charset="0"/>
              </a:rPr>
              <a:t> </a:t>
            </a:r>
            <a:r>
              <a:rPr lang="en-GB" altLang="zh-CN" sz="2800" dirty="0" smtClean="0">
                <a:latin typeface="Georgia" panose="02040502050405020303" pitchFamily="18" charset="0"/>
              </a:rPr>
              <a:t>    gentleman </a:t>
            </a:r>
            <a:r>
              <a:rPr lang="en-GB" altLang="zh-CN" sz="2800" dirty="0">
                <a:latin typeface="Georgia" panose="02040502050405020303" pitchFamily="18" charset="0"/>
              </a:rPr>
              <a:t>values </a:t>
            </a:r>
            <a:r>
              <a:rPr lang="en-GB" altLang="zh-CN" sz="2800" dirty="0" smtClean="0">
                <a:latin typeface="Georgia" panose="02040502050405020303" pitchFamily="18" charset="0"/>
              </a:rPr>
              <a:t>sincerity most.</a:t>
            </a:r>
          </a:p>
          <a:p>
            <a:endParaRPr lang="en-US" altLang="zh-CN" sz="2800" dirty="0">
              <a:latin typeface="Georgia" panose="02040502050405020303" pitchFamily="18" charset="0"/>
            </a:endParaRPr>
          </a:p>
        </p:txBody>
      </p:sp>
      <p:sp>
        <p:nvSpPr>
          <p:cNvPr id="8" name="Oval 7"/>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6</a:t>
            </a:r>
            <a:endParaRPr lang="en-GB" sz="4000" dirty="0">
              <a:solidFill>
                <a:schemeClr val="tx1"/>
              </a:solidFill>
            </a:endParaRPr>
          </a:p>
        </p:txBody>
      </p:sp>
    </p:spTree>
    <p:extLst>
      <p:ext uri="{BB962C8B-B14F-4D97-AF65-F5344CB8AC3E}">
        <p14:creationId xmlns:p14="http://schemas.microsoft.com/office/powerpoint/2010/main" val="208700718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33</a:t>
            </a:fld>
            <a:endParaRPr lang="en-GB"/>
          </a:p>
        </p:txBody>
      </p:sp>
      <p:sp>
        <p:nvSpPr>
          <p:cNvPr id="7" name="TextBox 6"/>
          <p:cNvSpPr txBox="1"/>
          <p:nvPr/>
        </p:nvSpPr>
        <p:spPr>
          <a:xfrm>
            <a:off x="277368" y="1556792"/>
            <a:ext cx="8640960" cy="4832092"/>
          </a:xfrm>
          <a:prstGeom prst="rect">
            <a:avLst/>
          </a:prstGeom>
          <a:noFill/>
        </p:spPr>
        <p:txBody>
          <a:bodyPr wrap="square" rtlCol="0">
            <a:spAutoFit/>
          </a:bodyPr>
          <a:lstStyle/>
          <a:p>
            <a:r>
              <a:rPr lang="en-GB" altLang="zh-CN" sz="2800" dirty="0" smtClean="0">
                <a:solidFill>
                  <a:srgbClr val="0070C0"/>
                </a:solidFill>
                <a:latin typeface="Georgia" panose="02040502050405020303" pitchFamily="18" charset="0"/>
              </a:rPr>
              <a:t>g</a:t>
            </a:r>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Sincerity includes the beginning and end of </a:t>
            </a:r>
          </a:p>
          <a:p>
            <a:r>
              <a:rPr lang="en-GB" altLang="zh-CN" sz="2800" dirty="0" smtClean="0">
                <a:solidFill>
                  <a:srgbClr val="0070C0"/>
                </a:solidFill>
                <a:latin typeface="Georgia" panose="02040502050405020303" pitchFamily="18" charset="0"/>
              </a:rPr>
              <a:t>     everything. Nothing exists without sincerity. </a:t>
            </a:r>
          </a:p>
          <a:p>
            <a:r>
              <a:rPr lang="en-GB" altLang="zh-CN" sz="2800" dirty="0" smtClean="0">
                <a:solidFill>
                  <a:srgbClr val="0070C0"/>
                </a:solidFill>
                <a:latin typeface="Georgia" panose="02040502050405020303" pitchFamily="18" charset="0"/>
              </a:rPr>
              <a:t>     Hence gentleman value sincerity most. </a:t>
            </a:r>
          </a:p>
          <a:p>
            <a:endParaRPr lang="en-US" altLang="zh-CN" sz="2800" dirty="0" smtClean="0">
              <a:latin typeface="Georgia" panose="02040502050405020303" pitchFamily="18" charset="0"/>
            </a:endParaRPr>
          </a:p>
          <a:p>
            <a:r>
              <a:rPr lang="en-GB" altLang="zh-CN" sz="2800" dirty="0" smtClean="0">
                <a:latin typeface="Georgia" panose="02040502050405020303" pitchFamily="18" charset="0"/>
              </a:rPr>
              <a:t>h</a:t>
            </a:r>
            <a:r>
              <a:rPr lang="en-GB" altLang="zh-CN" sz="2800" dirty="0">
                <a:latin typeface="Georgia" panose="02040502050405020303" pitchFamily="18" charset="0"/>
              </a:rPr>
              <a:t>) Sincerity </a:t>
            </a:r>
            <a:r>
              <a:rPr lang="en-GB" altLang="zh-CN" sz="2800" dirty="0">
                <a:solidFill>
                  <a:srgbClr val="0070C0"/>
                </a:solidFill>
                <a:latin typeface="Georgia" panose="02040502050405020303" pitchFamily="18" charset="0"/>
              </a:rPr>
              <a:t>permeates</a:t>
            </a:r>
            <a:r>
              <a:rPr lang="en-GB" altLang="zh-CN" sz="2800" dirty="0">
                <a:latin typeface="Georgia" panose="02040502050405020303" pitchFamily="18" charset="0"/>
              </a:rPr>
              <a:t> everything from start to </a:t>
            </a:r>
            <a:endParaRPr lang="en-GB" altLang="zh-CN" sz="2800" dirty="0" smtClean="0">
              <a:latin typeface="Georgia" panose="02040502050405020303" pitchFamily="18" charset="0"/>
            </a:endParaRPr>
          </a:p>
          <a:p>
            <a:r>
              <a:rPr lang="en-GB" altLang="zh-CN" sz="2800" dirty="0">
                <a:latin typeface="Georgia" panose="02040502050405020303" pitchFamily="18" charset="0"/>
              </a:rPr>
              <a:t> </a:t>
            </a:r>
            <a:r>
              <a:rPr lang="en-GB" altLang="zh-CN" sz="2800" dirty="0" smtClean="0">
                <a:latin typeface="Georgia" panose="02040502050405020303" pitchFamily="18" charset="0"/>
              </a:rPr>
              <a:t>    finish</a:t>
            </a:r>
            <a:r>
              <a:rPr lang="en-GB" altLang="zh-CN" sz="2800" dirty="0">
                <a:latin typeface="Georgia" panose="02040502050405020303" pitchFamily="18" charset="0"/>
              </a:rPr>
              <a:t>. No sincerity, no things. That’s why the </a:t>
            </a:r>
            <a:endParaRPr lang="en-GB" altLang="zh-CN" sz="2800" dirty="0" smtClean="0">
              <a:latin typeface="Georgia" panose="02040502050405020303" pitchFamily="18" charset="0"/>
            </a:endParaRPr>
          </a:p>
          <a:p>
            <a:r>
              <a:rPr lang="en-GB" altLang="zh-CN" sz="2800" dirty="0">
                <a:latin typeface="Georgia" panose="02040502050405020303" pitchFamily="18" charset="0"/>
              </a:rPr>
              <a:t> </a:t>
            </a:r>
            <a:r>
              <a:rPr lang="en-GB" altLang="zh-CN" sz="2800" dirty="0" smtClean="0">
                <a:latin typeface="Georgia" panose="02040502050405020303" pitchFamily="18" charset="0"/>
              </a:rPr>
              <a:t>    gentleman </a:t>
            </a:r>
            <a:r>
              <a:rPr lang="en-GB" altLang="zh-CN" sz="2800" dirty="0">
                <a:latin typeface="Georgia" panose="02040502050405020303" pitchFamily="18" charset="0"/>
              </a:rPr>
              <a:t>values </a:t>
            </a:r>
            <a:r>
              <a:rPr lang="en-GB" altLang="zh-CN" sz="2800" dirty="0" smtClean="0">
                <a:latin typeface="Georgia" panose="02040502050405020303" pitchFamily="18" charset="0"/>
              </a:rPr>
              <a:t>sincerity most.</a:t>
            </a:r>
          </a:p>
          <a:p>
            <a:endParaRPr lang="en-US" altLang="zh-CN" sz="2800" dirty="0">
              <a:latin typeface="Georgia" panose="02040502050405020303" pitchFamily="18" charset="0"/>
            </a:endParaRPr>
          </a:p>
          <a:p>
            <a:r>
              <a:rPr lang="en-US" altLang="zh-CN" sz="2800" dirty="0" err="1" smtClean="0">
                <a:latin typeface="Georgia" panose="02040502050405020303" pitchFamily="18" charset="0"/>
              </a:rPr>
              <a:t>i</a:t>
            </a:r>
            <a:r>
              <a:rPr lang="en-US" altLang="zh-CN" sz="2800" dirty="0" smtClean="0">
                <a:latin typeface="Georgia" panose="02040502050405020303" pitchFamily="18" charset="0"/>
              </a:rPr>
              <a:t>) Sincerity </a:t>
            </a:r>
            <a:r>
              <a:rPr lang="en-US" altLang="zh-CN" sz="2800" dirty="0" smtClean="0">
                <a:solidFill>
                  <a:srgbClr val="0070C0"/>
                </a:solidFill>
                <a:latin typeface="Georgia" panose="02040502050405020303" pitchFamily="18" charset="0"/>
              </a:rPr>
              <a:t>is found in </a:t>
            </a:r>
            <a:r>
              <a:rPr lang="en-US" altLang="zh-CN" sz="2800" dirty="0" smtClean="0">
                <a:latin typeface="Georgia" panose="02040502050405020303" pitchFamily="18" charset="0"/>
              </a:rPr>
              <a:t>everything from the beginning </a:t>
            </a:r>
          </a:p>
          <a:p>
            <a:r>
              <a:rPr lang="en-US" altLang="zh-CN" sz="2800" dirty="0">
                <a:latin typeface="Georgia" panose="02040502050405020303" pitchFamily="18" charset="0"/>
              </a:rPr>
              <a:t> </a:t>
            </a:r>
            <a:r>
              <a:rPr lang="en-US" altLang="zh-CN" sz="2800" dirty="0" smtClean="0">
                <a:latin typeface="Georgia" panose="02040502050405020303" pitchFamily="18" charset="0"/>
              </a:rPr>
              <a:t>   to the end. No sincerity, no things. That’s why </a:t>
            </a:r>
            <a:r>
              <a:rPr lang="en-US" altLang="zh-CN" sz="2800" dirty="0" smtClean="0">
                <a:solidFill>
                  <a:srgbClr val="0070C0"/>
                </a:solidFill>
                <a:latin typeface="Georgia" panose="02040502050405020303" pitchFamily="18" charset="0"/>
              </a:rPr>
              <a:t>those  </a:t>
            </a:r>
          </a:p>
          <a:p>
            <a:r>
              <a:rPr lang="en-US" altLang="zh-CN" sz="2800" dirty="0">
                <a:solidFill>
                  <a:srgbClr val="0070C0"/>
                </a:solidFill>
                <a:latin typeface="Georgia" panose="02040502050405020303" pitchFamily="18" charset="0"/>
              </a:rPr>
              <a:t> </a:t>
            </a:r>
            <a:r>
              <a:rPr lang="en-US" altLang="zh-CN" sz="2800" dirty="0" smtClean="0">
                <a:solidFill>
                  <a:srgbClr val="0070C0"/>
                </a:solidFill>
                <a:latin typeface="Georgia" panose="02040502050405020303" pitchFamily="18" charset="0"/>
              </a:rPr>
              <a:t>   who are superior </a:t>
            </a:r>
            <a:r>
              <a:rPr lang="en-US" altLang="zh-CN" sz="2800" dirty="0" smtClean="0">
                <a:latin typeface="Georgia" panose="02040502050405020303" pitchFamily="18" charset="0"/>
              </a:rPr>
              <a:t>value sincerity most. </a:t>
            </a:r>
            <a:endParaRPr lang="en-US" altLang="zh-CN" sz="2800" dirty="0">
              <a:latin typeface="Georgia" panose="02040502050405020303" pitchFamily="18" charset="0"/>
            </a:endParaRPr>
          </a:p>
        </p:txBody>
      </p:sp>
      <p:sp>
        <p:nvSpPr>
          <p:cNvPr id="8" name="Oval 7"/>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6</a:t>
            </a:r>
            <a:endParaRPr lang="en-GB" sz="4000" dirty="0">
              <a:solidFill>
                <a:schemeClr val="tx1"/>
              </a:solidFill>
            </a:endParaRPr>
          </a:p>
        </p:txBody>
      </p:sp>
    </p:spTree>
    <p:extLst>
      <p:ext uri="{BB962C8B-B14F-4D97-AF65-F5344CB8AC3E}">
        <p14:creationId xmlns:p14="http://schemas.microsoft.com/office/powerpoint/2010/main" val="38822812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34</a:t>
            </a:fld>
            <a:endParaRPr lang="en-GB"/>
          </a:p>
        </p:txBody>
      </p:sp>
      <p:sp>
        <p:nvSpPr>
          <p:cNvPr id="6" name="TextBox 5"/>
          <p:cNvSpPr txBox="1"/>
          <p:nvPr/>
        </p:nvSpPr>
        <p:spPr>
          <a:xfrm>
            <a:off x="1403648" y="836712"/>
            <a:ext cx="5170646" cy="5616624"/>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莊子</a:t>
            </a:r>
            <a:r>
              <a:rPr lang="en-US" altLang="zh-TW"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齊物論</a:t>
            </a:r>
            <a:r>
              <a:rPr lang="en-US" altLang="zh-TW" sz="3600" b="1" dirty="0" smtClean="0">
                <a:latin typeface="FangSong" panose="02010609060101010101" pitchFamily="49" charset="-122"/>
                <a:ea typeface="FangSong" panose="02010609060101010101" pitchFamily="49" charset="-122"/>
              </a:rPr>
              <a:t>》</a:t>
            </a:r>
            <a:endParaRPr lang="en-US" altLang="zh-TW" sz="3600" b="1" dirty="0">
              <a:latin typeface="FangSong" panose="02010609060101010101" pitchFamily="49" charset="-122"/>
              <a:ea typeface="FangSong" panose="02010609060101010101" pitchFamily="49" charset="-122"/>
            </a:endParaRPr>
          </a:p>
          <a:p>
            <a:endParaRPr lang="en-US" altLang="zh-TW" sz="3600" b="1" dirty="0">
              <a:latin typeface="FangSong" panose="02010609060101010101" pitchFamily="49" charset="-122"/>
              <a:ea typeface="FangSong" panose="02010609060101010101" pitchFamily="49" charset="-122"/>
            </a:endParaRPr>
          </a:p>
          <a:p>
            <a:r>
              <a:rPr lang="en-US" altLang="zh-TW" sz="3600" b="1" dirty="0">
                <a:latin typeface="FangSong" panose="02010609060101010101" pitchFamily="49" charset="-122"/>
                <a:ea typeface="FangSong" panose="02010609060101010101" pitchFamily="49" charset="-122"/>
              </a:rPr>
              <a:t>    </a:t>
            </a:r>
            <a:r>
              <a:rPr lang="zh-TW" altLang="en-US" sz="3600" b="1" dirty="0">
                <a:solidFill>
                  <a:srgbClr val="0070C0"/>
                </a:solidFill>
                <a:latin typeface="FangSong" panose="02010609060101010101" pitchFamily="49" charset="-122"/>
                <a:ea typeface="FangSong" panose="02010609060101010101" pitchFamily="49" charset="-122"/>
              </a:rPr>
              <a:t>其分</a:t>
            </a:r>
            <a:r>
              <a:rPr lang="zh-TW" altLang="en-US" sz="3600" b="1" dirty="0" smtClean="0">
                <a:solidFill>
                  <a:srgbClr val="0070C0"/>
                </a:solidFill>
                <a:latin typeface="FangSong" panose="02010609060101010101" pitchFamily="49" charset="-122"/>
                <a:ea typeface="FangSong" panose="02010609060101010101" pitchFamily="49" charset="-122"/>
              </a:rPr>
              <a:t>也 成</a:t>
            </a:r>
            <a:r>
              <a:rPr lang="zh-TW" altLang="en-US" sz="3600" b="1" dirty="0">
                <a:solidFill>
                  <a:srgbClr val="0070C0"/>
                </a:solidFill>
                <a:latin typeface="FangSong" panose="02010609060101010101" pitchFamily="49" charset="-122"/>
                <a:ea typeface="FangSong" panose="02010609060101010101" pitchFamily="49" charset="-122"/>
              </a:rPr>
              <a:t>也</a:t>
            </a:r>
            <a:r>
              <a:rPr lang="zh-TW" altLang="en-US" sz="3600" b="1" dirty="0">
                <a:latin typeface="FangSong" panose="02010609060101010101" pitchFamily="49" charset="-122"/>
                <a:ea typeface="FangSong" panose="02010609060101010101" pitchFamily="49" charset="-122"/>
              </a:rPr>
              <a:t>。</a:t>
            </a:r>
            <a:r>
              <a:rPr lang="zh-TW" altLang="en-US" sz="3600" b="1" dirty="0">
                <a:solidFill>
                  <a:srgbClr val="0070C0"/>
                </a:solidFill>
                <a:latin typeface="FangSong" panose="02010609060101010101" pitchFamily="49" charset="-122"/>
                <a:ea typeface="FangSong" panose="02010609060101010101" pitchFamily="49" charset="-122"/>
              </a:rPr>
              <a:t>其成</a:t>
            </a:r>
            <a:r>
              <a:rPr lang="zh-TW" altLang="en-US" sz="3600" b="1" dirty="0" smtClean="0">
                <a:solidFill>
                  <a:srgbClr val="0070C0"/>
                </a:solidFill>
                <a:latin typeface="FangSong" panose="02010609060101010101" pitchFamily="49" charset="-122"/>
                <a:ea typeface="FangSong" panose="02010609060101010101" pitchFamily="49" charset="-122"/>
              </a:rPr>
              <a:t>也 毀</a:t>
            </a:r>
            <a:r>
              <a:rPr lang="zh-TW" altLang="en-US" sz="3600" b="1" dirty="0">
                <a:solidFill>
                  <a:srgbClr val="0070C0"/>
                </a:solidFill>
                <a:latin typeface="FangSong" panose="02010609060101010101" pitchFamily="49" charset="-122"/>
                <a:ea typeface="FangSong" panose="02010609060101010101" pitchFamily="49" charset="-122"/>
              </a:rPr>
              <a:t>也</a:t>
            </a:r>
            <a:r>
              <a:rPr lang="zh-TW" altLang="en-US" sz="3600" b="1" dirty="0">
                <a:latin typeface="FangSong" panose="02010609060101010101" pitchFamily="49" charset="-122"/>
                <a:ea typeface="FangSong" panose="02010609060101010101" pitchFamily="49" charset="-122"/>
              </a:rPr>
              <a:t>。凡物無成與</a:t>
            </a:r>
            <a:r>
              <a:rPr lang="zh-TW" altLang="en-US" sz="3600" b="1" dirty="0" smtClean="0">
                <a:latin typeface="FangSong" panose="02010609060101010101" pitchFamily="49" charset="-122"/>
                <a:ea typeface="FangSong" panose="02010609060101010101" pitchFamily="49" charset="-122"/>
              </a:rPr>
              <a:t>毀 復</a:t>
            </a:r>
            <a:r>
              <a:rPr lang="zh-TW" altLang="en-US" sz="3600" b="1" dirty="0">
                <a:latin typeface="FangSong" panose="02010609060101010101" pitchFamily="49" charset="-122"/>
                <a:ea typeface="FangSong" panose="02010609060101010101" pitchFamily="49" charset="-122"/>
              </a:rPr>
              <a:t>通為一。唯達者知通為</a:t>
            </a:r>
            <a:r>
              <a:rPr lang="zh-TW" altLang="en-US" sz="3600" b="1" dirty="0" smtClean="0">
                <a:latin typeface="FangSong" panose="02010609060101010101" pitchFamily="49" charset="-122"/>
                <a:ea typeface="FangSong" panose="02010609060101010101" pitchFamily="49" charset="-122"/>
              </a:rPr>
              <a:t>一 為</a:t>
            </a:r>
            <a:r>
              <a:rPr lang="zh-TW" altLang="en-US" sz="3600" b="1" dirty="0">
                <a:latin typeface="FangSong" panose="02010609060101010101" pitchFamily="49" charset="-122"/>
                <a:ea typeface="FangSong" panose="02010609060101010101" pitchFamily="49" charset="-122"/>
              </a:rPr>
              <a:t>是不用而寓諸庸。庸也</a:t>
            </a:r>
            <a:r>
              <a:rPr lang="zh-TW" altLang="en-US" sz="3600" b="1" dirty="0" smtClean="0">
                <a:latin typeface="FangSong" panose="02010609060101010101" pitchFamily="49" charset="-122"/>
                <a:ea typeface="FangSong" panose="02010609060101010101" pitchFamily="49" charset="-122"/>
              </a:rPr>
              <a:t>者 用也 用</a:t>
            </a:r>
            <a:r>
              <a:rPr lang="zh-TW" altLang="en-US" sz="3600" b="1" dirty="0">
                <a:latin typeface="FangSong" panose="02010609060101010101" pitchFamily="49" charset="-122"/>
                <a:ea typeface="FangSong" panose="02010609060101010101" pitchFamily="49" charset="-122"/>
              </a:rPr>
              <a:t>也</a:t>
            </a:r>
            <a:r>
              <a:rPr lang="zh-TW" altLang="en-US" sz="3600" b="1" dirty="0" smtClean="0">
                <a:latin typeface="FangSong" panose="02010609060101010101" pitchFamily="49" charset="-122"/>
                <a:ea typeface="FangSong" panose="02010609060101010101" pitchFamily="49" charset="-122"/>
              </a:rPr>
              <a:t>者 通也 通</a:t>
            </a:r>
            <a:r>
              <a:rPr lang="zh-TW" altLang="en-US" sz="3600" b="1" dirty="0">
                <a:latin typeface="FangSong" panose="02010609060101010101" pitchFamily="49" charset="-122"/>
                <a:ea typeface="FangSong" panose="02010609060101010101" pitchFamily="49" charset="-122"/>
              </a:rPr>
              <a:t>也</a:t>
            </a:r>
            <a:r>
              <a:rPr lang="zh-TW" altLang="en-US" sz="3600" b="1" dirty="0" smtClean="0">
                <a:latin typeface="FangSong" panose="02010609060101010101" pitchFamily="49" charset="-122"/>
                <a:ea typeface="FangSong" panose="02010609060101010101" pitchFamily="49" charset="-122"/>
              </a:rPr>
              <a:t>者 得也</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適</a:t>
            </a:r>
            <a:r>
              <a:rPr lang="zh-TW" altLang="en-US" sz="3600" b="1" dirty="0">
                <a:latin typeface="FangSong" panose="02010609060101010101" pitchFamily="49" charset="-122"/>
                <a:ea typeface="FangSong" panose="02010609060101010101" pitchFamily="49" charset="-122"/>
              </a:rPr>
              <a:t>得而幾矣。因是</a:t>
            </a:r>
            <a:r>
              <a:rPr lang="zh-TW" altLang="en-US" sz="3600" b="1" dirty="0" smtClean="0">
                <a:latin typeface="FangSong" panose="02010609060101010101" pitchFamily="49" charset="-122"/>
                <a:ea typeface="FangSong" panose="02010609060101010101" pitchFamily="49" charset="-122"/>
              </a:rPr>
              <a:t>已已</a:t>
            </a:r>
            <a:r>
              <a:rPr lang="zh-TW" altLang="en-US" sz="3600" b="1" dirty="0">
                <a:latin typeface="FangSong" panose="02010609060101010101" pitchFamily="49" charset="-122"/>
                <a:ea typeface="FangSong" panose="02010609060101010101" pitchFamily="49" charset="-122"/>
              </a:rPr>
              <a:t>而不知其然謂之道。</a:t>
            </a:r>
          </a:p>
        </p:txBody>
      </p:sp>
      <p:sp>
        <p:nvSpPr>
          <p:cNvPr id="8" name="Oval 7"/>
          <p:cNvSpPr/>
          <p:nvPr/>
        </p:nvSpPr>
        <p:spPr>
          <a:xfrm>
            <a:off x="7200056" y="3185315"/>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7</a:t>
            </a:r>
            <a:endParaRPr lang="en-GB" sz="4000" dirty="0">
              <a:solidFill>
                <a:schemeClr val="tx1"/>
              </a:solidFill>
            </a:endParaRPr>
          </a:p>
        </p:txBody>
      </p:sp>
      <p:pic>
        <p:nvPicPr>
          <p:cNvPr id="7" name="The Mission 1 使命钢琴曲（混响）.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543328" y="1340768"/>
            <a:ext cx="609600" cy="609600"/>
          </a:xfrm>
          <a:prstGeom prst="rect">
            <a:avLst/>
          </a:prstGeom>
        </p:spPr>
      </p:pic>
    </p:spTree>
    <p:extLst>
      <p:ext uri="{BB962C8B-B14F-4D97-AF65-F5344CB8AC3E}">
        <p14:creationId xmlns:p14="http://schemas.microsoft.com/office/powerpoint/2010/main" val="40479970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325" fill="hold"/>
                                        <p:tgtEl>
                                          <p:spTgt spid="7"/>
                                        </p:tgtEl>
                                      </p:cBhvr>
                                    </p:cmd>
                                  </p:childTnLst>
                                </p:cTn>
                              </p:par>
                            </p:childTnLst>
                          </p:cTn>
                        </p:par>
                      </p:childTnLst>
                    </p:cTn>
                  </p:par>
                </p:childTnLst>
              </p:cTn>
              <p:nextCondLst>
                <p:cond evt="onClick" delay="0">
                  <p:tgtEl>
                    <p:spTgt spid="7"/>
                  </p:tgtEl>
                </p:cond>
              </p:nextCondLst>
            </p:seq>
            <p:audio>
              <p:cMediaNode vol="13208">
                <p:cTn id="7" fill="hold" display="0">
                  <p:stCondLst>
                    <p:cond delay="indefinite"/>
                  </p:stCondLst>
                  <p:endCondLst>
                    <p:cond evt="onStopAudio" delay="0">
                      <p:tgtEl>
                        <p:sldTgt/>
                      </p:tgtEl>
                    </p:cond>
                  </p:endCondLst>
                </p:cTn>
                <p:tgtEl>
                  <p:spTgt spid="7"/>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35</a:t>
            </a:fld>
            <a:endParaRPr lang="en-GB"/>
          </a:p>
        </p:txBody>
      </p:sp>
      <p:sp>
        <p:nvSpPr>
          <p:cNvPr id="7" name="TextBox 6"/>
          <p:cNvSpPr txBox="1"/>
          <p:nvPr/>
        </p:nvSpPr>
        <p:spPr>
          <a:xfrm>
            <a:off x="783149" y="1754932"/>
            <a:ext cx="7688510" cy="3970318"/>
          </a:xfrm>
          <a:prstGeom prst="rect">
            <a:avLst/>
          </a:prstGeom>
          <a:noFill/>
        </p:spPr>
        <p:txBody>
          <a:bodyPr wrap="square" rtlCol="0">
            <a:spAutoFit/>
          </a:bodyPr>
          <a:lstStyle/>
          <a:p>
            <a:pPr marL="514350" indent="-514350">
              <a:buFont typeface="+mj-lt"/>
              <a:buAutoNum type="alphaLcParenR"/>
            </a:pPr>
            <a:r>
              <a:rPr lang="en-GB" altLang="zh-CN" sz="2800" dirty="0">
                <a:solidFill>
                  <a:srgbClr val="0070C0"/>
                </a:solidFill>
                <a:latin typeface="Georgia" panose="02040502050405020303" pitchFamily="18" charset="0"/>
              </a:rPr>
              <a:t>To </a:t>
            </a:r>
            <a:r>
              <a:rPr lang="en-GB" altLang="zh-CN" sz="2800" dirty="0" smtClean="0">
                <a:solidFill>
                  <a:srgbClr val="0070C0"/>
                </a:solidFill>
                <a:latin typeface="Georgia" panose="02040502050405020303" pitchFamily="18" charset="0"/>
              </a:rPr>
              <a:t>‘divide’, </a:t>
            </a:r>
            <a:r>
              <a:rPr lang="en-GB" altLang="zh-CN" sz="2800" dirty="0">
                <a:solidFill>
                  <a:srgbClr val="0070C0"/>
                </a:solidFill>
                <a:latin typeface="Georgia" panose="02040502050405020303" pitchFamily="18" charset="0"/>
              </a:rPr>
              <a:t>then, is to leave something undivided, to </a:t>
            </a:r>
            <a:r>
              <a:rPr lang="en-GB" altLang="zh-CN" sz="2800" dirty="0" smtClean="0">
                <a:solidFill>
                  <a:srgbClr val="0070C0"/>
                </a:solidFill>
                <a:latin typeface="Georgia" panose="02040502050405020303" pitchFamily="18" charset="0"/>
              </a:rPr>
              <a:t>‘discriminate </a:t>
            </a:r>
            <a:r>
              <a:rPr lang="en-GB" altLang="zh-CN" sz="2800" dirty="0">
                <a:solidFill>
                  <a:srgbClr val="0070C0"/>
                </a:solidFill>
                <a:latin typeface="Georgia" panose="02040502050405020303" pitchFamily="18" charset="0"/>
              </a:rPr>
              <a:t>between </a:t>
            </a:r>
            <a:r>
              <a:rPr lang="en-GB" altLang="zh-CN" sz="2800" dirty="0" smtClean="0">
                <a:solidFill>
                  <a:srgbClr val="0070C0"/>
                </a:solidFill>
                <a:latin typeface="Georgia" panose="02040502050405020303" pitchFamily="18" charset="0"/>
              </a:rPr>
              <a:t>alternatives’ </a:t>
            </a:r>
            <a:r>
              <a:rPr lang="en-GB" altLang="zh-CN" sz="2800" dirty="0">
                <a:solidFill>
                  <a:srgbClr val="0070C0"/>
                </a:solidFill>
                <a:latin typeface="Georgia" panose="02040502050405020303" pitchFamily="18" charset="0"/>
              </a:rPr>
              <a:t>is to leave something which is neither alternative</a:t>
            </a:r>
            <a:r>
              <a:rPr lang="en-GB" altLang="zh-CN" sz="2800" dirty="0" smtClean="0">
                <a:solidFill>
                  <a:srgbClr val="0070C0"/>
                </a:solidFill>
                <a:latin typeface="Georgia" panose="02040502050405020303" pitchFamily="18" charset="0"/>
              </a:rPr>
              <a:t>.</a:t>
            </a:r>
          </a:p>
          <a:p>
            <a:pPr marL="514350" indent="-514350">
              <a:buFont typeface="+mj-lt"/>
              <a:buAutoNum type="alphaLcParenR"/>
            </a:pPr>
            <a:endParaRPr lang="en-US" altLang="zh-CN" sz="2800" dirty="0" smtClean="0">
              <a:latin typeface="Georgia" panose="02040502050405020303" pitchFamily="18" charset="0"/>
            </a:endParaRPr>
          </a:p>
          <a:p>
            <a:pPr marL="514350" indent="-514350">
              <a:buFont typeface="+mj-lt"/>
              <a:buAutoNum type="alphaLcParenR"/>
            </a:pPr>
            <a:r>
              <a:rPr lang="en-GB" altLang="zh-CN" sz="2800" dirty="0">
                <a:solidFill>
                  <a:srgbClr val="0070C0"/>
                </a:solidFill>
                <a:latin typeface="Georgia" panose="02040502050405020303" pitchFamily="18" charset="0"/>
              </a:rPr>
              <a:t>When there is division, there is something not divided. When there is argument, there is something which the argument does not reach. </a:t>
            </a:r>
            <a:endParaRPr lang="en-US" altLang="zh-CN" sz="2800" dirty="0">
              <a:solidFill>
                <a:srgbClr val="0070C0"/>
              </a:solidFill>
              <a:latin typeface="Georgia" panose="02040502050405020303" pitchFamily="18" charset="0"/>
            </a:endParaRPr>
          </a:p>
        </p:txBody>
      </p:sp>
      <p:sp>
        <p:nvSpPr>
          <p:cNvPr id="8" name="Oval 7"/>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7</a:t>
            </a:r>
            <a:endParaRPr lang="en-GB" sz="4000" dirty="0">
              <a:solidFill>
                <a:schemeClr val="tx1"/>
              </a:solidFill>
            </a:endParaRPr>
          </a:p>
        </p:txBody>
      </p:sp>
    </p:spTree>
    <p:extLst>
      <p:ext uri="{BB962C8B-B14F-4D97-AF65-F5344CB8AC3E}">
        <p14:creationId xmlns:p14="http://schemas.microsoft.com/office/powerpoint/2010/main" val="237598876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36</a:t>
            </a:fld>
            <a:endParaRPr lang="en-GB"/>
          </a:p>
        </p:txBody>
      </p:sp>
      <p:sp>
        <p:nvSpPr>
          <p:cNvPr id="8" name="Oval 7"/>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7</a:t>
            </a:r>
            <a:endParaRPr lang="en-GB" sz="4000" dirty="0">
              <a:solidFill>
                <a:schemeClr val="tx1"/>
              </a:solidFill>
            </a:endParaRPr>
          </a:p>
        </p:txBody>
      </p:sp>
      <p:sp>
        <p:nvSpPr>
          <p:cNvPr id="6" name="TextBox 5"/>
          <p:cNvSpPr txBox="1"/>
          <p:nvPr/>
        </p:nvSpPr>
        <p:spPr>
          <a:xfrm>
            <a:off x="768533" y="2322671"/>
            <a:ext cx="7716254" cy="954107"/>
          </a:xfrm>
          <a:prstGeom prst="rect">
            <a:avLst/>
          </a:prstGeom>
          <a:noFill/>
        </p:spPr>
        <p:txBody>
          <a:bodyPr wrap="square" rtlCol="0">
            <a:spAutoFit/>
          </a:bodyPr>
          <a:lstStyle/>
          <a:p>
            <a:r>
              <a:rPr lang="en-GB" altLang="zh-CN" sz="2800" dirty="0">
                <a:latin typeface="Georgia" panose="02040502050405020303" pitchFamily="18" charset="0"/>
              </a:rPr>
              <a:t>c</a:t>
            </a:r>
            <a:r>
              <a:rPr lang="en-GB" altLang="zh-CN" sz="2800" dirty="0" smtClean="0">
                <a:latin typeface="Georgia" panose="02040502050405020303" pitchFamily="18" charset="0"/>
              </a:rPr>
              <a:t>) </a:t>
            </a:r>
            <a:r>
              <a:rPr lang="en-GB" altLang="zh-CN" sz="2800" dirty="0">
                <a:latin typeface="Georgia" panose="02040502050405020303" pitchFamily="18" charset="0"/>
              </a:rPr>
              <a:t>Division of one is </a:t>
            </a:r>
            <a:r>
              <a:rPr lang="en-GB" altLang="zh-CN" sz="2800" dirty="0" smtClean="0">
                <a:latin typeface="Georgia" panose="02040502050405020303" pitchFamily="18" charset="0"/>
              </a:rPr>
              <a:t>completion </a:t>
            </a:r>
            <a:r>
              <a:rPr lang="en-GB" altLang="zh-CN" sz="2800" dirty="0">
                <a:latin typeface="Georgia" panose="02040502050405020303" pitchFamily="18" charset="0"/>
              </a:rPr>
              <a:t>of another; </a:t>
            </a:r>
            <a:endParaRPr lang="en-GB" altLang="zh-CN" sz="2800" dirty="0" smtClean="0">
              <a:latin typeface="Georgia" panose="02040502050405020303" pitchFamily="18" charset="0"/>
            </a:endParaRPr>
          </a:p>
          <a:p>
            <a:r>
              <a:rPr lang="en-GB" altLang="zh-CN" sz="2800" dirty="0">
                <a:latin typeface="Georgia" panose="02040502050405020303" pitchFamily="18" charset="0"/>
              </a:rPr>
              <a:t> </a:t>
            </a:r>
            <a:r>
              <a:rPr lang="en-GB" altLang="zh-CN" sz="2800" dirty="0" smtClean="0">
                <a:latin typeface="Georgia" panose="02040502050405020303" pitchFamily="18" charset="0"/>
              </a:rPr>
              <a:t>    completion </a:t>
            </a:r>
            <a:r>
              <a:rPr lang="en-GB" altLang="zh-CN" sz="2800" dirty="0">
                <a:latin typeface="Georgia" panose="02040502050405020303" pitchFamily="18" charset="0"/>
              </a:rPr>
              <a:t>of one is destruction of another</a:t>
            </a:r>
            <a:r>
              <a:rPr lang="en-GB" altLang="zh-CN" sz="2800" dirty="0" smtClean="0">
                <a:latin typeface="Georgia" panose="02040502050405020303" pitchFamily="18" charset="0"/>
              </a:rPr>
              <a:t>.</a:t>
            </a:r>
          </a:p>
        </p:txBody>
      </p:sp>
    </p:spTree>
    <p:extLst>
      <p:ext uri="{BB962C8B-B14F-4D97-AF65-F5344CB8AC3E}">
        <p14:creationId xmlns:p14="http://schemas.microsoft.com/office/powerpoint/2010/main" val="342634452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37</a:t>
            </a:fld>
            <a:endParaRPr lang="en-GB"/>
          </a:p>
        </p:txBody>
      </p:sp>
      <p:sp>
        <p:nvSpPr>
          <p:cNvPr id="8" name="Oval 7"/>
          <p:cNvSpPr/>
          <p:nvPr/>
        </p:nvSpPr>
        <p:spPr>
          <a:xfrm>
            <a:off x="6736392" y="3007917"/>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7</a:t>
            </a:r>
            <a:endParaRPr lang="en-GB" sz="4000" dirty="0">
              <a:solidFill>
                <a:schemeClr val="tx1"/>
              </a:solidFill>
            </a:endParaRPr>
          </a:p>
        </p:txBody>
      </p:sp>
      <p:sp>
        <p:nvSpPr>
          <p:cNvPr id="9" name="TextBox 8"/>
          <p:cNvSpPr txBox="1"/>
          <p:nvPr/>
        </p:nvSpPr>
        <p:spPr>
          <a:xfrm>
            <a:off x="2915816" y="836712"/>
            <a:ext cx="2954655" cy="5616624"/>
          </a:xfrm>
          <a:prstGeom prst="rect">
            <a:avLst/>
          </a:prstGeom>
          <a:noFill/>
          <a:ln w="9525">
            <a:solidFill>
              <a:schemeClr val="tx1"/>
            </a:solidFill>
          </a:ln>
        </p:spPr>
        <p:txBody>
          <a:bodyPr vert="eaVert" wrap="square" rtlCol="0">
            <a:spAutoFit/>
          </a:bodyPr>
          <a:lstStyle/>
          <a:p>
            <a:pPr algn="ctr"/>
            <a:r>
              <a:rPr lang="en-US" altLang="zh-TW" sz="3600" b="1" dirty="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莊子</a:t>
            </a:r>
            <a:r>
              <a:rPr lang="en-US" altLang="zh-TW" sz="3600" b="1" dirty="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齊物論</a:t>
            </a:r>
            <a:r>
              <a:rPr lang="en-US" altLang="zh-TW" sz="3600" b="1" dirty="0">
                <a:latin typeface="FangSong" panose="02010609060101010101" pitchFamily="49" charset="-122"/>
                <a:ea typeface="FangSong" panose="02010609060101010101" pitchFamily="49" charset="-122"/>
              </a:rPr>
              <a:t>》</a:t>
            </a:r>
          </a:p>
          <a:p>
            <a:endParaRPr lang="en-US" altLang="zh-TW" sz="3600" b="1" dirty="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solidFill>
                  <a:srgbClr val="0070C0"/>
                </a:solidFill>
                <a:latin typeface="FangSong" panose="02010609060101010101" pitchFamily="49" charset="-122"/>
                <a:ea typeface="FangSong" panose="02010609060101010101" pitchFamily="49" charset="-122"/>
              </a:rPr>
              <a:t>方生方</a:t>
            </a:r>
            <a:r>
              <a:rPr lang="zh-TW" altLang="en-US" sz="3600" b="1" dirty="0" smtClean="0">
                <a:solidFill>
                  <a:srgbClr val="0070C0"/>
                </a:solidFill>
                <a:latin typeface="FangSong" panose="02010609060101010101" pitchFamily="49" charset="-122"/>
                <a:ea typeface="FangSong" panose="02010609060101010101" pitchFamily="49" charset="-122"/>
              </a:rPr>
              <a:t>死 方</a:t>
            </a:r>
            <a:r>
              <a:rPr lang="zh-TW" altLang="en-US" sz="3600" b="1" dirty="0">
                <a:solidFill>
                  <a:srgbClr val="0070C0"/>
                </a:solidFill>
                <a:latin typeface="FangSong" panose="02010609060101010101" pitchFamily="49" charset="-122"/>
                <a:ea typeface="FangSong" panose="02010609060101010101" pitchFamily="49" charset="-122"/>
              </a:rPr>
              <a:t>死方生</a:t>
            </a:r>
            <a:r>
              <a:rPr lang="zh-TW" altLang="en-US" sz="3600" b="1" dirty="0">
                <a:latin typeface="FangSong" panose="02010609060101010101" pitchFamily="49" charset="-122"/>
                <a:ea typeface="FangSong" panose="02010609060101010101" pitchFamily="49" charset="-122"/>
              </a:rPr>
              <a:t>。方可方不</a:t>
            </a:r>
            <a:r>
              <a:rPr lang="zh-TW" altLang="en-US" sz="3600" b="1" dirty="0" smtClean="0">
                <a:latin typeface="FangSong" panose="02010609060101010101" pitchFamily="49" charset="-122"/>
                <a:ea typeface="FangSong" panose="02010609060101010101" pitchFamily="49" charset="-122"/>
              </a:rPr>
              <a:t>可 方</a:t>
            </a:r>
            <a:r>
              <a:rPr lang="zh-TW" altLang="en-US" sz="3600" b="1" dirty="0">
                <a:latin typeface="FangSong" panose="02010609060101010101" pitchFamily="49" charset="-122"/>
                <a:ea typeface="FangSong" panose="02010609060101010101" pitchFamily="49" charset="-122"/>
              </a:rPr>
              <a:t>不可方</a:t>
            </a:r>
            <a:r>
              <a:rPr lang="zh-TW" altLang="en-US" sz="3600" b="1" dirty="0" smtClean="0">
                <a:latin typeface="FangSong" panose="02010609060101010101" pitchFamily="49" charset="-122"/>
                <a:ea typeface="FangSong" panose="02010609060101010101" pitchFamily="49" charset="-122"/>
              </a:rPr>
              <a:t>可 因</a:t>
            </a:r>
            <a:r>
              <a:rPr lang="zh-TW" altLang="en-US" sz="3600" b="1" dirty="0">
                <a:latin typeface="FangSong" panose="02010609060101010101" pitchFamily="49" charset="-122"/>
                <a:ea typeface="FangSong" panose="02010609060101010101" pitchFamily="49" charset="-122"/>
              </a:rPr>
              <a:t>是因</a:t>
            </a:r>
            <a:r>
              <a:rPr lang="zh-TW" altLang="en-US" sz="3600" b="1" dirty="0" smtClean="0">
                <a:latin typeface="FangSong" panose="02010609060101010101" pitchFamily="49" charset="-122"/>
                <a:ea typeface="FangSong" panose="02010609060101010101" pitchFamily="49" charset="-122"/>
              </a:rPr>
              <a:t>非 因</a:t>
            </a:r>
            <a:r>
              <a:rPr lang="zh-TW" altLang="en-US" sz="3600" b="1" dirty="0">
                <a:latin typeface="FangSong" panose="02010609060101010101" pitchFamily="49" charset="-122"/>
                <a:ea typeface="FangSong" panose="02010609060101010101" pitchFamily="49" charset="-122"/>
              </a:rPr>
              <a:t>非因是。</a:t>
            </a:r>
          </a:p>
        </p:txBody>
      </p:sp>
    </p:spTree>
    <p:extLst>
      <p:ext uri="{BB962C8B-B14F-4D97-AF65-F5344CB8AC3E}">
        <p14:creationId xmlns:p14="http://schemas.microsoft.com/office/powerpoint/2010/main" val="380918556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38</a:t>
            </a:fld>
            <a:endParaRPr lang="en-GB"/>
          </a:p>
        </p:txBody>
      </p:sp>
      <p:sp>
        <p:nvSpPr>
          <p:cNvPr id="8" name="Oval 7"/>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7</a:t>
            </a:r>
            <a:endParaRPr lang="en-GB" sz="4000" dirty="0">
              <a:solidFill>
                <a:schemeClr val="tx1"/>
              </a:solidFill>
            </a:endParaRPr>
          </a:p>
        </p:txBody>
      </p:sp>
      <p:sp>
        <p:nvSpPr>
          <p:cNvPr id="7" name="TextBox 6"/>
          <p:cNvSpPr txBox="1"/>
          <p:nvPr/>
        </p:nvSpPr>
        <p:spPr>
          <a:xfrm>
            <a:off x="727948" y="2204864"/>
            <a:ext cx="7783732" cy="3970318"/>
          </a:xfrm>
          <a:prstGeom prst="rect">
            <a:avLst/>
          </a:prstGeom>
          <a:noFill/>
        </p:spPr>
        <p:txBody>
          <a:bodyPr wrap="square" rtlCol="0">
            <a:spAutoFit/>
          </a:bodyPr>
          <a:lstStyle/>
          <a:p>
            <a:pPr marL="514350" indent="-514350">
              <a:buAutoNum type="alphaLcParenR"/>
            </a:pPr>
            <a:r>
              <a:rPr lang="en-GB" altLang="zh-CN" sz="2800" dirty="0" smtClean="0">
                <a:solidFill>
                  <a:srgbClr val="0070C0"/>
                </a:solidFill>
                <a:latin typeface="Georgia" panose="02040502050405020303" pitchFamily="18" charset="0"/>
              </a:rPr>
              <a:t>Simultaneously </a:t>
            </a:r>
            <a:r>
              <a:rPr lang="en-GB" altLang="zh-CN" sz="2800" dirty="0">
                <a:solidFill>
                  <a:srgbClr val="0070C0"/>
                </a:solidFill>
                <a:latin typeface="Georgia" panose="02040502050405020303" pitchFamily="18" charset="0"/>
              </a:rPr>
              <a:t>with being alive one dies,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and </a:t>
            </a:r>
            <a:r>
              <a:rPr lang="en-GB" altLang="zh-CN" sz="2800" dirty="0">
                <a:solidFill>
                  <a:srgbClr val="0070C0"/>
                </a:solidFill>
                <a:latin typeface="Georgia" panose="02040502050405020303" pitchFamily="18" charset="0"/>
              </a:rPr>
              <a:t>simultaneously with dying one is alive.</a:t>
            </a:r>
          </a:p>
          <a:p>
            <a:endParaRPr lang="en-GB" altLang="zh-CN" sz="2800" dirty="0" smtClean="0">
              <a:solidFill>
                <a:srgbClr val="0070C0"/>
              </a:solidFill>
              <a:latin typeface="Georgia" panose="02040502050405020303" pitchFamily="18" charset="0"/>
            </a:endParaRPr>
          </a:p>
          <a:p>
            <a:r>
              <a:rPr lang="en-GB" altLang="zh-CN" sz="2800" dirty="0" smtClean="0">
                <a:solidFill>
                  <a:srgbClr val="0070C0"/>
                </a:solidFill>
                <a:latin typeface="Georgia" panose="02040502050405020303" pitchFamily="18" charset="0"/>
              </a:rPr>
              <a:t>b) When </a:t>
            </a:r>
            <a:r>
              <a:rPr lang="en-GB" altLang="zh-CN" sz="2800" dirty="0">
                <a:solidFill>
                  <a:srgbClr val="0070C0"/>
                </a:solidFill>
                <a:latin typeface="Georgia" panose="02040502050405020303" pitchFamily="18" charset="0"/>
              </a:rPr>
              <a:t>there is life, there is death, and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there </a:t>
            </a:r>
            <a:r>
              <a:rPr lang="en-GB" altLang="zh-CN" sz="2800" dirty="0">
                <a:solidFill>
                  <a:srgbClr val="0070C0"/>
                </a:solidFill>
                <a:latin typeface="Georgia" panose="02040502050405020303" pitchFamily="18" charset="0"/>
              </a:rPr>
              <a:t>is death, there is life</a:t>
            </a:r>
            <a:r>
              <a:rPr lang="en-GB" altLang="zh-CN" sz="2800" dirty="0" smtClean="0">
                <a:solidFill>
                  <a:srgbClr val="0070C0"/>
                </a:solidFill>
                <a:latin typeface="Georgia" panose="02040502050405020303" pitchFamily="18" charset="0"/>
              </a:rPr>
              <a:t>.</a:t>
            </a:r>
          </a:p>
          <a:p>
            <a:endParaRPr lang="en-US" altLang="zh-CN" sz="2800" dirty="0">
              <a:solidFill>
                <a:srgbClr val="0070C0"/>
              </a:solidFill>
              <a:latin typeface="Georgia" panose="02040502050405020303" pitchFamily="18" charset="0"/>
            </a:endParaRPr>
          </a:p>
          <a:p>
            <a:r>
              <a:rPr lang="en-GB" altLang="zh-CN" sz="2800" dirty="0" smtClean="0">
                <a:solidFill>
                  <a:srgbClr val="0070C0"/>
                </a:solidFill>
                <a:latin typeface="Georgia" panose="02040502050405020303" pitchFamily="18" charset="0"/>
              </a:rPr>
              <a:t>c) Nevertheless</a:t>
            </a:r>
            <a:r>
              <a:rPr lang="en-GB" altLang="zh-CN" sz="2800" dirty="0">
                <a:solidFill>
                  <a:srgbClr val="0070C0"/>
                </a:solidFill>
                <a:latin typeface="Georgia" panose="02040502050405020303" pitchFamily="18" charset="0"/>
              </a:rPr>
              <a:t>, when one is born, the other </a:t>
            </a:r>
            <a:r>
              <a:rPr lang="en-GB" altLang="zh-CN" sz="2800" dirty="0" smtClean="0">
                <a:solidFill>
                  <a:srgbClr val="0070C0"/>
                </a:solidFill>
                <a:latin typeface="Georgia" panose="02040502050405020303" pitchFamily="18" charset="0"/>
              </a:rPr>
              <a:t>dies</a:t>
            </a:r>
            <a:r>
              <a:rPr lang="en-GB" altLang="zh-CN" sz="2800" dirty="0">
                <a:solidFill>
                  <a:srgbClr val="0070C0"/>
                </a:solidFill>
                <a:latin typeface="Georgia" panose="02040502050405020303" pitchFamily="18" charset="0"/>
              </a:rPr>
              <a:t>. </a:t>
            </a:r>
            <a:endParaRPr lang="en-GB" altLang="zh-CN" sz="2800" dirty="0" smtClean="0">
              <a:solidFill>
                <a:srgbClr val="0070C0"/>
              </a:solidFill>
              <a:latin typeface="Georgia" panose="02040502050405020303" pitchFamily="18" charset="0"/>
            </a:endParaRPr>
          </a:p>
          <a:p>
            <a:r>
              <a:rPr lang="en-GB" altLang="zh-CN" sz="2800" dirty="0">
                <a:solidFill>
                  <a:srgbClr val="0070C0"/>
                </a:solidFill>
                <a:latin typeface="Georgia" panose="02040502050405020303" pitchFamily="18" charset="0"/>
              </a:rPr>
              <a:t> </a:t>
            </a:r>
            <a:r>
              <a:rPr lang="en-GB" altLang="zh-CN" sz="2800" dirty="0" smtClean="0">
                <a:solidFill>
                  <a:srgbClr val="0070C0"/>
                </a:solidFill>
                <a:latin typeface="Georgia" panose="02040502050405020303" pitchFamily="18" charset="0"/>
              </a:rPr>
              <a:t>   When </a:t>
            </a:r>
            <a:r>
              <a:rPr lang="en-GB" altLang="zh-CN" sz="2800" dirty="0">
                <a:solidFill>
                  <a:srgbClr val="0070C0"/>
                </a:solidFill>
                <a:latin typeface="Georgia" panose="02040502050405020303" pitchFamily="18" charset="0"/>
              </a:rPr>
              <a:t>one is possible, the other is impossible.</a:t>
            </a:r>
          </a:p>
          <a:p>
            <a:endParaRPr lang="en-GB" altLang="zh-CN" sz="2800" dirty="0">
              <a:latin typeface="Georgia" panose="02040502050405020303" pitchFamily="18" charset="0"/>
            </a:endParaRPr>
          </a:p>
        </p:txBody>
      </p:sp>
    </p:spTree>
    <p:extLst>
      <p:ext uri="{BB962C8B-B14F-4D97-AF65-F5344CB8AC3E}">
        <p14:creationId xmlns:p14="http://schemas.microsoft.com/office/powerpoint/2010/main" val="241030540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39</a:t>
            </a:fld>
            <a:endParaRPr lang="en-GB"/>
          </a:p>
        </p:txBody>
      </p:sp>
      <p:sp>
        <p:nvSpPr>
          <p:cNvPr id="8" name="Oval 7"/>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7</a:t>
            </a:r>
            <a:endParaRPr lang="en-GB" sz="4000" dirty="0">
              <a:solidFill>
                <a:schemeClr val="tx1"/>
              </a:solidFill>
            </a:endParaRPr>
          </a:p>
        </p:txBody>
      </p:sp>
      <p:sp>
        <p:nvSpPr>
          <p:cNvPr id="7" name="TextBox 6"/>
          <p:cNvSpPr txBox="1"/>
          <p:nvPr/>
        </p:nvSpPr>
        <p:spPr>
          <a:xfrm>
            <a:off x="1412024" y="2663334"/>
            <a:ext cx="6415580" cy="523220"/>
          </a:xfrm>
          <a:prstGeom prst="rect">
            <a:avLst/>
          </a:prstGeom>
          <a:noFill/>
        </p:spPr>
        <p:txBody>
          <a:bodyPr wrap="square" rtlCol="0">
            <a:spAutoFit/>
          </a:bodyPr>
          <a:lstStyle/>
          <a:p>
            <a:r>
              <a:rPr lang="en-GB" altLang="zh-CN" sz="2800" dirty="0" smtClean="0">
                <a:latin typeface="Georgia" panose="02040502050405020303" pitchFamily="18" charset="0"/>
              </a:rPr>
              <a:t>d) </a:t>
            </a:r>
            <a:r>
              <a:rPr lang="en-GB" altLang="zh-CN" sz="2800" dirty="0">
                <a:latin typeface="Georgia" panose="02040502050405020303" pitchFamily="18" charset="0"/>
              </a:rPr>
              <a:t>To be is not to be; not to be is to be.</a:t>
            </a:r>
            <a:endParaRPr lang="en-GB" altLang="zh-CN" sz="2800" dirty="0" smtClean="0">
              <a:latin typeface="Georgia" panose="02040502050405020303" pitchFamily="18" charset="0"/>
            </a:endParaRPr>
          </a:p>
        </p:txBody>
      </p:sp>
    </p:spTree>
    <p:extLst>
      <p:ext uri="{BB962C8B-B14F-4D97-AF65-F5344CB8AC3E}">
        <p14:creationId xmlns:p14="http://schemas.microsoft.com/office/powerpoint/2010/main" val="169235093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40</a:t>
            </a:fld>
            <a:endParaRPr lang="en-GB"/>
          </a:p>
        </p:txBody>
      </p:sp>
      <p:sp>
        <p:nvSpPr>
          <p:cNvPr id="7" name="TextBox 6"/>
          <p:cNvSpPr txBox="1"/>
          <p:nvPr/>
        </p:nvSpPr>
        <p:spPr>
          <a:xfrm>
            <a:off x="1331640" y="2988768"/>
            <a:ext cx="6552728" cy="646331"/>
          </a:xfrm>
          <a:prstGeom prst="rect">
            <a:avLst/>
          </a:prstGeom>
          <a:noFill/>
        </p:spPr>
        <p:txBody>
          <a:bodyPr wrap="square" rtlCol="0">
            <a:spAutoFit/>
          </a:bodyPr>
          <a:lstStyle/>
          <a:p>
            <a:pPr algn="ctr"/>
            <a:r>
              <a:rPr lang="en-US" altLang="zh-CN" sz="3600" dirty="0">
                <a:latin typeface="Georgia" panose="02040502050405020303" pitchFamily="18" charset="0"/>
              </a:rPr>
              <a:t>2</a:t>
            </a:r>
            <a:r>
              <a:rPr lang="en-US" altLang="zh-CN" sz="3600" dirty="0" smtClean="0">
                <a:latin typeface="Georgia" panose="02040502050405020303" pitchFamily="18" charset="0"/>
              </a:rPr>
              <a:t>. Readability</a:t>
            </a:r>
          </a:p>
        </p:txBody>
      </p:sp>
    </p:spTree>
    <p:extLst>
      <p:ext uri="{BB962C8B-B14F-4D97-AF65-F5344CB8AC3E}">
        <p14:creationId xmlns:p14="http://schemas.microsoft.com/office/powerpoint/2010/main" val="218409254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41</a:t>
            </a:fld>
            <a:endParaRPr lang="en-GB"/>
          </a:p>
        </p:txBody>
      </p:sp>
      <p:sp>
        <p:nvSpPr>
          <p:cNvPr id="6" name="TextBox 5"/>
          <p:cNvSpPr txBox="1"/>
          <p:nvPr/>
        </p:nvSpPr>
        <p:spPr>
          <a:xfrm>
            <a:off x="768533" y="2060848"/>
            <a:ext cx="7716254" cy="3354765"/>
          </a:xfrm>
          <a:prstGeom prst="rect">
            <a:avLst/>
          </a:prstGeom>
          <a:noFill/>
        </p:spPr>
        <p:txBody>
          <a:bodyPr wrap="square" rtlCol="0">
            <a:spAutoFit/>
          </a:bodyPr>
          <a:lstStyle/>
          <a:p>
            <a:pPr algn="ctr"/>
            <a:r>
              <a:rPr lang="en-GB" altLang="zh-CN" sz="3600" dirty="0" smtClean="0">
                <a:latin typeface="Georgia" panose="02040502050405020303" pitchFamily="18" charset="0"/>
              </a:rPr>
              <a:t>Grammatically correct </a:t>
            </a:r>
          </a:p>
          <a:p>
            <a:pPr algn="ctr"/>
            <a:r>
              <a:rPr lang="en-US" altLang="zh-CN" sz="3200" i="1" dirty="0">
                <a:latin typeface="Georgia" panose="02040502050405020303" pitchFamily="18" charset="0"/>
              </a:rPr>
              <a:t>v</a:t>
            </a:r>
            <a:r>
              <a:rPr lang="en-US" altLang="zh-CN" sz="3200" i="1" dirty="0" smtClean="0">
                <a:latin typeface="Georgia" panose="02040502050405020303" pitchFamily="18" charset="0"/>
              </a:rPr>
              <a:t>s</a:t>
            </a:r>
          </a:p>
          <a:p>
            <a:pPr algn="ctr"/>
            <a:r>
              <a:rPr lang="en-GB" altLang="zh-CN" sz="3600" dirty="0" smtClean="0">
                <a:latin typeface="Georgia" panose="02040502050405020303" pitchFamily="18" charset="0"/>
              </a:rPr>
              <a:t>Intuitive </a:t>
            </a:r>
            <a:r>
              <a:rPr lang="en-GB" altLang="zh-CN" sz="3600" dirty="0">
                <a:latin typeface="Georgia" panose="02040502050405020303" pitchFamily="18" charset="0"/>
              </a:rPr>
              <a:t>feel for a </a:t>
            </a:r>
            <a:r>
              <a:rPr lang="en-GB" altLang="zh-CN" sz="3600" dirty="0" smtClean="0">
                <a:latin typeface="Georgia" panose="02040502050405020303" pitchFamily="18" charset="0"/>
              </a:rPr>
              <a:t>language</a:t>
            </a:r>
          </a:p>
          <a:p>
            <a:pPr algn="ctr"/>
            <a:endParaRPr lang="en-US" altLang="zh-CN" sz="3600" dirty="0" smtClean="0">
              <a:latin typeface="Georgia" panose="02040502050405020303" pitchFamily="18" charset="0"/>
            </a:endParaRPr>
          </a:p>
          <a:p>
            <a:pPr algn="ctr"/>
            <a:endParaRPr lang="en-US" altLang="zh-CN" sz="3600" dirty="0">
              <a:latin typeface="Georgia" panose="02040502050405020303" pitchFamily="18" charset="0"/>
            </a:endParaRPr>
          </a:p>
          <a:p>
            <a:pPr algn="ctr"/>
            <a:r>
              <a:rPr lang="en-US" altLang="zh-CN" sz="3600" dirty="0" smtClean="0">
                <a:latin typeface="Georgia" panose="02040502050405020303" pitchFamily="18" charset="0"/>
              </a:rPr>
              <a:t>Clear traces of translation </a:t>
            </a:r>
            <a:endParaRPr lang="en-GB" altLang="zh-CN" sz="3600" dirty="0" smtClean="0">
              <a:latin typeface="Georgia" panose="02040502050405020303" pitchFamily="18" charset="0"/>
            </a:endParaRPr>
          </a:p>
        </p:txBody>
      </p:sp>
    </p:spTree>
    <p:extLst>
      <p:ext uri="{BB962C8B-B14F-4D97-AF65-F5344CB8AC3E}">
        <p14:creationId xmlns:p14="http://schemas.microsoft.com/office/powerpoint/2010/main" val="264088512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42</a:t>
            </a:fld>
            <a:endParaRPr lang="en-GB"/>
          </a:p>
        </p:txBody>
      </p:sp>
      <p:sp>
        <p:nvSpPr>
          <p:cNvPr id="6" name="TextBox 5"/>
          <p:cNvSpPr txBox="1"/>
          <p:nvPr/>
        </p:nvSpPr>
        <p:spPr>
          <a:xfrm>
            <a:off x="1475656" y="1844824"/>
            <a:ext cx="6093976" cy="4608512"/>
          </a:xfrm>
          <a:prstGeom prst="rect">
            <a:avLst/>
          </a:prstGeom>
          <a:noFill/>
          <a:ln w="9525">
            <a:solidFill>
              <a:schemeClr val="tx1"/>
            </a:solidFill>
          </a:ln>
        </p:spPr>
        <p:txBody>
          <a:bodyPr vert="eaVert" wrap="square" rtlCol="0">
            <a:spAutoFit/>
          </a:bodyPr>
          <a:lstStyle/>
          <a:p>
            <a:r>
              <a:rPr lang="zh-TW" altLang="en-US" sz="3200" b="1" dirty="0" smtClean="0">
                <a:latin typeface="FangSong" panose="02010609060101010101" pitchFamily="49" charset="-122"/>
                <a:ea typeface="FangSong" panose="02010609060101010101" pitchFamily="49" charset="-122"/>
              </a:rPr>
              <a:t>    在</a:t>
            </a:r>
            <a:r>
              <a:rPr lang="zh-TW" altLang="en-US" sz="3200" b="1" dirty="0">
                <a:latin typeface="FangSong" panose="02010609060101010101" pitchFamily="49" charset="-122"/>
                <a:ea typeface="FangSong" panose="02010609060101010101" pitchFamily="49" charset="-122"/>
              </a:rPr>
              <a:t>現在的大眾文化中，關於電腦和資訊的討論受到以謀利益為目的的誇誇其談和電腦產業故弄玄虛的衝擊。胡編亂造和唯利是圖者已經用隨意的隱喻、膚淺的比較、大量徹頭徹尾的蠱惑歪曲了我們對資訊技術的理解。數十億美元的利潤和某種社會力量的突然崛起解釋了他們為什麼要作如此之舉。</a:t>
            </a:r>
          </a:p>
        </p:txBody>
      </p:sp>
      <p:sp>
        <p:nvSpPr>
          <p:cNvPr id="7" name="TextBox 6"/>
          <p:cNvSpPr txBox="1"/>
          <p:nvPr/>
        </p:nvSpPr>
        <p:spPr>
          <a:xfrm>
            <a:off x="1469926" y="1052736"/>
            <a:ext cx="6552728" cy="584775"/>
          </a:xfrm>
          <a:prstGeom prst="rect">
            <a:avLst/>
          </a:prstGeom>
          <a:noFill/>
        </p:spPr>
        <p:txBody>
          <a:bodyPr wrap="square" rtlCol="0">
            <a:spAutoFit/>
          </a:bodyPr>
          <a:lstStyle/>
          <a:p>
            <a:pPr algn="ctr"/>
            <a:r>
              <a:rPr lang="en-US" altLang="zh-CN" sz="3200" dirty="0" smtClean="0">
                <a:latin typeface="Georgia" panose="02040502050405020303" pitchFamily="18" charset="0"/>
              </a:rPr>
              <a:t>Translation</a:t>
            </a:r>
          </a:p>
        </p:txBody>
      </p:sp>
    </p:spTree>
    <p:extLst>
      <p:ext uri="{BB962C8B-B14F-4D97-AF65-F5344CB8AC3E}">
        <p14:creationId xmlns:p14="http://schemas.microsoft.com/office/powerpoint/2010/main" val="351872024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43</a:t>
            </a:fld>
            <a:endParaRPr lang="en-GB"/>
          </a:p>
        </p:txBody>
      </p:sp>
      <p:sp>
        <p:nvSpPr>
          <p:cNvPr id="6" name="TextBox 5"/>
          <p:cNvSpPr txBox="1"/>
          <p:nvPr/>
        </p:nvSpPr>
        <p:spPr>
          <a:xfrm>
            <a:off x="1187624" y="1844824"/>
            <a:ext cx="6586418" cy="4680520"/>
          </a:xfrm>
          <a:prstGeom prst="rect">
            <a:avLst/>
          </a:prstGeom>
          <a:noFill/>
          <a:ln w="9525">
            <a:solidFill>
              <a:schemeClr val="tx1"/>
            </a:solidFill>
          </a:ln>
        </p:spPr>
        <p:txBody>
          <a:bodyPr vert="eaVert" wrap="square" rtlCol="0">
            <a:spAutoFit/>
          </a:bodyPr>
          <a:lstStyle/>
          <a:p>
            <a:r>
              <a:rPr lang="zh-TW" altLang="en-US" sz="3200" b="1" dirty="0">
                <a:latin typeface="FangSong" panose="02010609060101010101" pitchFamily="49" charset="-122"/>
                <a:ea typeface="FangSong" panose="02010609060101010101" pitchFamily="49" charset="-122"/>
              </a:rPr>
              <a:t>    其一，我國屬於後發性外生型現代化國家，在西方社會以歷時態出現的技術理性和人本精神的張力在我國則以共時態的形式同步出現而導致價值選擇的多元衝突；其二，市場行為作為主體間平等關係的動態展開如缺乏正式的或非正式的制度安排特別是社會普遍意志的否定性約束則將導致失範和無理性。</a:t>
            </a:r>
          </a:p>
        </p:txBody>
      </p:sp>
      <p:sp>
        <p:nvSpPr>
          <p:cNvPr id="7" name="TextBox 6"/>
          <p:cNvSpPr txBox="1"/>
          <p:nvPr/>
        </p:nvSpPr>
        <p:spPr>
          <a:xfrm>
            <a:off x="1469926" y="1052736"/>
            <a:ext cx="6552728" cy="584775"/>
          </a:xfrm>
          <a:prstGeom prst="rect">
            <a:avLst/>
          </a:prstGeom>
          <a:noFill/>
        </p:spPr>
        <p:txBody>
          <a:bodyPr wrap="square" rtlCol="0">
            <a:spAutoFit/>
          </a:bodyPr>
          <a:lstStyle/>
          <a:p>
            <a:pPr algn="ctr"/>
            <a:r>
              <a:rPr lang="en-US" altLang="zh-CN" sz="3200" dirty="0" smtClean="0">
                <a:latin typeface="Georgia" panose="02040502050405020303" pitchFamily="18" charset="0"/>
              </a:rPr>
              <a:t>Original composition</a:t>
            </a:r>
          </a:p>
        </p:txBody>
      </p:sp>
    </p:spTree>
    <p:extLst>
      <p:ext uri="{BB962C8B-B14F-4D97-AF65-F5344CB8AC3E}">
        <p14:creationId xmlns:p14="http://schemas.microsoft.com/office/powerpoint/2010/main" val="347251010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44</a:t>
            </a:fld>
            <a:endParaRPr lang="en-GB"/>
          </a:p>
        </p:txBody>
      </p:sp>
      <p:sp>
        <p:nvSpPr>
          <p:cNvPr id="7" name="TextBox 6"/>
          <p:cNvSpPr txBox="1"/>
          <p:nvPr/>
        </p:nvSpPr>
        <p:spPr>
          <a:xfrm>
            <a:off x="1253108" y="2743408"/>
            <a:ext cx="6552728" cy="954107"/>
          </a:xfrm>
          <a:prstGeom prst="rect">
            <a:avLst/>
          </a:prstGeom>
          <a:noFill/>
        </p:spPr>
        <p:txBody>
          <a:bodyPr wrap="square" rtlCol="0">
            <a:spAutoFit/>
          </a:bodyPr>
          <a:lstStyle/>
          <a:p>
            <a:r>
              <a:rPr lang="en-GB" altLang="zh-CN" sz="2800" dirty="0" smtClean="0">
                <a:latin typeface="Georgia" panose="02040502050405020303" pitchFamily="18" charset="0"/>
              </a:rPr>
              <a:t>2.1</a:t>
            </a:r>
            <a:r>
              <a:rPr lang="en-GB" altLang="zh-CN" sz="2800" dirty="0">
                <a:latin typeface="Georgia" panose="02040502050405020303" pitchFamily="18" charset="0"/>
              </a:rPr>
              <a:t> Over confining the translation to the </a:t>
            </a:r>
            <a:endParaRPr lang="en-GB" altLang="zh-CN" sz="2800" dirty="0" smtClean="0">
              <a:latin typeface="Georgia" panose="02040502050405020303" pitchFamily="18" charset="0"/>
            </a:endParaRPr>
          </a:p>
          <a:p>
            <a:r>
              <a:rPr lang="en-GB" altLang="zh-CN" sz="2800" dirty="0">
                <a:latin typeface="Georgia" panose="02040502050405020303" pitchFamily="18" charset="0"/>
              </a:rPr>
              <a:t> </a:t>
            </a:r>
            <a:r>
              <a:rPr lang="en-GB" altLang="zh-CN" sz="2800" dirty="0" smtClean="0">
                <a:latin typeface="Georgia" panose="02040502050405020303" pitchFamily="18" charset="0"/>
              </a:rPr>
              <a:t>     source </a:t>
            </a:r>
            <a:r>
              <a:rPr lang="en-GB" altLang="zh-CN" sz="2800" dirty="0">
                <a:latin typeface="Georgia" panose="02040502050405020303" pitchFamily="18" charset="0"/>
              </a:rPr>
              <a:t>text</a:t>
            </a:r>
            <a:endParaRPr lang="en-GB" altLang="zh-CN" sz="2800" dirty="0" smtClean="0">
              <a:latin typeface="Georgia" panose="02040502050405020303" pitchFamily="18" charset="0"/>
            </a:endParaRPr>
          </a:p>
        </p:txBody>
      </p:sp>
    </p:spTree>
    <p:extLst>
      <p:ext uri="{BB962C8B-B14F-4D97-AF65-F5344CB8AC3E}">
        <p14:creationId xmlns:p14="http://schemas.microsoft.com/office/powerpoint/2010/main" val="207104834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45</a:t>
            </a:fld>
            <a:endParaRPr lang="en-GB"/>
          </a:p>
        </p:txBody>
      </p:sp>
      <p:sp>
        <p:nvSpPr>
          <p:cNvPr id="8" name="Oval 7"/>
          <p:cNvSpPr/>
          <p:nvPr/>
        </p:nvSpPr>
        <p:spPr>
          <a:xfrm>
            <a:off x="7320378" y="3179213"/>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8</a:t>
            </a:r>
            <a:endParaRPr lang="en-GB" sz="4000" dirty="0">
              <a:solidFill>
                <a:schemeClr val="tx1"/>
              </a:solidFill>
            </a:endParaRPr>
          </a:p>
        </p:txBody>
      </p:sp>
      <p:sp>
        <p:nvSpPr>
          <p:cNvPr id="9" name="TextBox 8"/>
          <p:cNvSpPr txBox="1"/>
          <p:nvPr/>
        </p:nvSpPr>
        <p:spPr>
          <a:xfrm>
            <a:off x="1115616" y="902618"/>
            <a:ext cx="5724644" cy="5472608"/>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荀子</a:t>
            </a: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性惡</a:t>
            </a:r>
            <a:r>
              <a:rPr lang="en-US" altLang="zh-TW" sz="3600" b="1" dirty="0" smtClean="0">
                <a:latin typeface="FangSong" panose="02010609060101010101" pitchFamily="49" charset="-122"/>
                <a:ea typeface="FangSong" panose="02010609060101010101" pitchFamily="49" charset="-122"/>
              </a:rPr>
              <a:t>》</a:t>
            </a:r>
            <a:endParaRPr lang="en-US" altLang="zh-TW" sz="3600" b="1" dirty="0">
              <a:latin typeface="FangSong" panose="02010609060101010101" pitchFamily="49" charset="-122"/>
              <a:ea typeface="FangSong" panose="02010609060101010101" pitchFamily="49" charset="-122"/>
            </a:endParaRPr>
          </a:p>
          <a:p>
            <a:endParaRPr lang="en-US" altLang="zh-TW" sz="3600" b="1" dirty="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smtClean="0">
                <a:solidFill>
                  <a:srgbClr val="0070C0"/>
                </a:solidFill>
                <a:latin typeface="FangSong" panose="02010609060101010101" pitchFamily="49" charset="-122"/>
                <a:ea typeface="FangSong" panose="02010609060101010101" pitchFamily="49" charset="-122"/>
              </a:rPr>
              <a:t>夫</a:t>
            </a:r>
            <a:r>
              <a:rPr lang="zh-TW" altLang="en-US" sz="3600" b="1" dirty="0">
                <a:solidFill>
                  <a:srgbClr val="0070C0"/>
                </a:solidFill>
                <a:latin typeface="FangSong" panose="02010609060101010101" pitchFamily="49" charset="-122"/>
                <a:ea typeface="FangSong" panose="02010609060101010101" pitchFamily="49" charset="-122"/>
              </a:rPr>
              <a:t>人雖有性質</a:t>
            </a:r>
            <a:r>
              <a:rPr lang="zh-TW" altLang="en-US" sz="3600" b="1" dirty="0" smtClean="0">
                <a:solidFill>
                  <a:srgbClr val="0070C0"/>
                </a:solidFill>
                <a:latin typeface="FangSong" panose="02010609060101010101" pitchFamily="49" charset="-122"/>
                <a:ea typeface="FangSong" panose="02010609060101010101" pitchFamily="49" charset="-122"/>
              </a:rPr>
              <a:t>美而</a:t>
            </a:r>
            <a:r>
              <a:rPr lang="zh-TW" altLang="en-US" sz="3600" b="1" dirty="0">
                <a:solidFill>
                  <a:srgbClr val="0070C0"/>
                </a:solidFill>
                <a:latin typeface="FangSong" panose="02010609060101010101" pitchFamily="49" charset="-122"/>
                <a:ea typeface="FangSong" panose="02010609060101010101" pitchFamily="49" charset="-122"/>
              </a:rPr>
              <a:t>心</a:t>
            </a:r>
            <a:r>
              <a:rPr lang="zh-TW" altLang="en-US" sz="3600" b="1" dirty="0" smtClean="0">
                <a:solidFill>
                  <a:srgbClr val="0070C0"/>
                </a:solidFill>
                <a:latin typeface="FangSong" panose="02010609060101010101" pitchFamily="49" charset="-122"/>
                <a:ea typeface="FangSong" panose="02010609060101010101" pitchFamily="49" charset="-122"/>
              </a:rPr>
              <a:t>辨</a:t>
            </a:r>
            <a:r>
              <a:rPr lang="zh-CN" altLang="en-US" sz="3600" b="1" dirty="0" smtClean="0">
                <a:solidFill>
                  <a:srgbClr val="0070C0"/>
                </a:solidFill>
                <a:latin typeface="FangSong" panose="02010609060101010101" pitchFamily="49" charset="-122"/>
                <a:ea typeface="FangSong" panose="02010609060101010101" pitchFamily="49" charset="-122"/>
              </a:rPr>
              <a:t>知</a:t>
            </a:r>
            <a:r>
              <a:rPr lang="zh-TW" altLang="en-US" sz="3600" b="1" dirty="0" smtClean="0">
                <a:solidFill>
                  <a:srgbClr val="0070C0"/>
                </a:solidFill>
                <a:latin typeface="FangSong" panose="02010609060101010101" pitchFamily="49" charset="-122"/>
                <a:ea typeface="FangSong" panose="02010609060101010101" pitchFamily="49" charset="-122"/>
              </a:rPr>
              <a:t> 必</a:t>
            </a:r>
            <a:r>
              <a:rPr lang="zh-CN" altLang="en-US" sz="3600" b="1" dirty="0" smtClean="0">
                <a:solidFill>
                  <a:srgbClr val="0070C0"/>
                </a:solidFill>
                <a:latin typeface="FangSong" panose="02010609060101010101" pitchFamily="49" charset="-122"/>
                <a:ea typeface="FangSong" panose="02010609060101010101" pitchFamily="49" charset="-122"/>
              </a:rPr>
              <a:t>將</a:t>
            </a:r>
            <a:r>
              <a:rPr lang="zh-TW" altLang="en-US" sz="3600" b="1" dirty="0" smtClean="0">
                <a:solidFill>
                  <a:srgbClr val="0070C0"/>
                </a:solidFill>
                <a:latin typeface="FangSong" panose="02010609060101010101" pitchFamily="49" charset="-122"/>
                <a:ea typeface="FangSong" panose="02010609060101010101" pitchFamily="49" charset="-122"/>
              </a:rPr>
              <a:t>求</a:t>
            </a:r>
            <a:r>
              <a:rPr lang="zh-TW" altLang="en-US" sz="3600" b="1" dirty="0">
                <a:solidFill>
                  <a:srgbClr val="0070C0"/>
                </a:solidFill>
                <a:latin typeface="FangSong" panose="02010609060101010101" pitchFamily="49" charset="-122"/>
                <a:ea typeface="FangSong" panose="02010609060101010101" pitchFamily="49" charset="-122"/>
              </a:rPr>
              <a:t>賢師而事</a:t>
            </a:r>
            <a:r>
              <a:rPr lang="zh-TW" altLang="en-US" sz="3600" b="1" dirty="0" smtClean="0">
                <a:solidFill>
                  <a:srgbClr val="0070C0"/>
                </a:solidFill>
                <a:latin typeface="FangSong" panose="02010609060101010101" pitchFamily="49" charset="-122"/>
                <a:ea typeface="FangSong" panose="02010609060101010101" pitchFamily="49" charset="-122"/>
              </a:rPr>
              <a:t>之 擇</a:t>
            </a:r>
            <a:r>
              <a:rPr lang="zh-CN" altLang="en-US" sz="3600" b="1" dirty="0" smtClean="0">
                <a:solidFill>
                  <a:srgbClr val="0070C0"/>
                </a:solidFill>
                <a:latin typeface="FangSong" panose="02010609060101010101" pitchFamily="49" charset="-122"/>
                <a:ea typeface="FangSong" panose="02010609060101010101" pitchFamily="49" charset="-122"/>
              </a:rPr>
              <a:t>良</a:t>
            </a:r>
            <a:r>
              <a:rPr lang="zh-TW" altLang="en-US" sz="3600" b="1" dirty="0" smtClean="0">
                <a:solidFill>
                  <a:srgbClr val="0070C0"/>
                </a:solidFill>
                <a:latin typeface="FangSong" panose="02010609060101010101" pitchFamily="49" charset="-122"/>
                <a:ea typeface="FangSong" panose="02010609060101010101" pitchFamily="49" charset="-122"/>
              </a:rPr>
              <a:t>友</a:t>
            </a:r>
            <a:r>
              <a:rPr lang="zh-TW" altLang="en-US" sz="3600" b="1" dirty="0">
                <a:solidFill>
                  <a:srgbClr val="0070C0"/>
                </a:solidFill>
                <a:latin typeface="FangSong" panose="02010609060101010101" pitchFamily="49" charset="-122"/>
                <a:ea typeface="FangSong" panose="02010609060101010101" pitchFamily="49" charset="-122"/>
              </a:rPr>
              <a:t>而友之</a:t>
            </a:r>
            <a:r>
              <a:rPr lang="zh-TW" altLang="en-US" sz="3600" b="1" dirty="0">
                <a:latin typeface="FangSong" panose="02010609060101010101" pitchFamily="49" charset="-122"/>
                <a:ea typeface="FangSong" panose="02010609060101010101" pitchFamily="49" charset="-122"/>
              </a:rPr>
              <a:t>。得賢師而事</a:t>
            </a:r>
            <a:r>
              <a:rPr lang="zh-TW" altLang="en-US" sz="3600" b="1" dirty="0" smtClean="0">
                <a:latin typeface="FangSong" panose="02010609060101010101" pitchFamily="49" charset="-122"/>
                <a:ea typeface="FangSong" panose="02010609060101010101" pitchFamily="49" charset="-122"/>
              </a:rPr>
              <a:t>之 則</a:t>
            </a:r>
            <a:r>
              <a:rPr lang="zh-TW" altLang="en-US" sz="3600" b="1" dirty="0">
                <a:latin typeface="FangSong" panose="02010609060101010101" pitchFamily="49" charset="-122"/>
                <a:ea typeface="FangSong" panose="02010609060101010101" pitchFamily="49" charset="-122"/>
              </a:rPr>
              <a:t>所聞者堯舜禹湯之</a:t>
            </a:r>
            <a:r>
              <a:rPr lang="zh-TW" altLang="en-US" sz="3600" b="1" dirty="0" smtClean="0">
                <a:latin typeface="FangSong" panose="02010609060101010101" pitchFamily="49" charset="-122"/>
                <a:ea typeface="FangSong" panose="02010609060101010101" pitchFamily="49" charset="-122"/>
              </a:rPr>
              <a:t>道</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得</a:t>
            </a:r>
            <a:r>
              <a:rPr lang="zh-TW" altLang="en-US" sz="3600" b="1" dirty="0">
                <a:latin typeface="FangSong" panose="02010609060101010101" pitchFamily="49" charset="-122"/>
                <a:ea typeface="FangSong" panose="02010609060101010101" pitchFamily="49" charset="-122"/>
              </a:rPr>
              <a:t>良友而友</a:t>
            </a:r>
            <a:r>
              <a:rPr lang="zh-TW" altLang="en-US" sz="3600" b="1" dirty="0" smtClean="0">
                <a:latin typeface="FangSong" panose="02010609060101010101" pitchFamily="49" charset="-122"/>
                <a:ea typeface="FangSong" panose="02010609060101010101" pitchFamily="49" charset="-122"/>
              </a:rPr>
              <a:t>之 則</a:t>
            </a:r>
            <a:r>
              <a:rPr lang="zh-TW" altLang="en-US" sz="3600" b="1" dirty="0">
                <a:latin typeface="FangSong" panose="02010609060101010101" pitchFamily="49" charset="-122"/>
                <a:ea typeface="FangSong" panose="02010609060101010101" pitchFamily="49" charset="-122"/>
              </a:rPr>
              <a:t>所見</a:t>
            </a:r>
            <a:r>
              <a:rPr lang="zh-TW" altLang="en-US" sz="3600" b="1" dirty="0" smtClean="0">
                <a:latin typeface="FangSong" panose="02010609060101010101" pitchFamily="49" charset="-122"/>
                <a:ea typeface="FangSong" panose="02010609060101010101" pitchFamily="49" charset="-122"/>
              </a:rPr>
              <a:t>者 忠</a:t>
            </a:r>
            <a:r>
              <a:rPr lang="zh-TW" altLang="en-US" sz="3600" b="1" dirty="0">
                <a:latin typeface="FangSong" panose="02010609060101010101" pitchFamily="49" charset="-122"/>
                <a:ea typeface="FangSong" panose="02010609060101010101" pitchFamily="49" charset="-122"/>
              </a:rPr>
              <a:t>信敬讓之行也。身日進於仁義而不自知</a:t>
            </a:r>
            <a:r>
              <a:rPr lang="zh-TW" altLang="en-US" sz="3600" b="1" dirty="0" smtClean="0">
                <a:latin typeface="FangSong" panose="02010609060101010101" pitchFamily="49" charset="-122"/>
                <a:ea typeface="FangSong" panose="02010609060101010101" pitchFamily="49" charset="-122"/>
              </a:rPr>
              <a:t>者 靡使</a:t>
            </a:r>
            <a:r>
              <a:rPr lang="zh-TW" altLang="en-US" sz="3600" b="1" dirty="0">
                <a:latin typeface="FangSong" panose="02010609060101010101" pitchFamily="49" charset="-122"/>
                <a:ea typeface="FangSong" panose="02010609060101010101" pitchFamily="49" charset="-122"/>
              </a:rPr>
              <a:t>然也。</a:t>
            </a:r>
          </a:p>
        </p:txBody>
      </p:sp>
    </p:spTree>
    <p:extLst>
      <p:ext uri="{BB962C8B-B14F-4D97-AF65-F5344CB8AC3E}">
        <p14:creationId xmlns:p14="http://schemas.microsoft.com/office/powerpoint/2010/main" val="404430665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46</a:t>
            </a:fld>
            <a:endParaRPr lang="en-GB"/>
          </a:p>
        </p:txBody>
      </p:sp>
      <p:sp>
        <p:nvSpPr>
          <p:cNvPr id="7" name="TextBox 6"/>
          <p:cNvSpPr txBox="1"/>
          <p:nvPr/>
        </p:nvSpPr>
        <p:spPr>
          <a:xfrm>
            <a:off x="783149" y="1754932"/>
            <a:ext cx="7688510" cy="2677656"/>
          </a:xfrm>
          <a:prstGeom prst="rect">
            <a:avLst/>
          </a:prstGeom>
          <a:noFill/>
        </p:spPr>
        <p:txBody>
          <a:bodyPr wrap="square" rtlCol="0">
            <a:spAutoFit/>
          </a:bodyPr>
          <a:lstStyle/>
          <a:p>
            <a:pPr marL="514350" indent="-514350">
              <a:buFont typeface="+mj-lt"/>
              <a:buAutoNum type="alphaLcParenR"/>
            </a:pPr>
            <a:r>
              <a:rPr lang="en-GB" altLang="zh-CN" sz="2800" dirty="0">
                <a:solidFill>
                  <a:srgbClr val="0070C0"/>
                </a:solidFill>
                <a:latin typeface="Georgia" panose="02040502050405020303" pitchFamily="18" charset="0"/>
              </a:rPr>
              <a:t>Although a man may have fine talents and a mind with a discriminating intelligence, he must seek out a worthy teacher to serve and select good man as friends with them whom to associate</a:t>
            </a:r>
            <a:r>
              <a:rPr lang="en-GB" altLang="zh-CN" sz="2800" dirty="0" smtClean="0">
                <a:solidFill>
                  <a:srgbClr val="0070C0"/>
                </a:solidFill>
                <a:latin typeface="Georgia" panose="02040502050405020303" pitchFamily="18" charset="0"/>
              </a:rPr>
              <a:t>.</a:t>
            </a:r>
          </a:p>
          <a:p>
            <a:pPr marL="514350" indent="-514350">
              <a:buFont typeface="+mj-lt"/>
              <a:buAutoNum type="alphaLcParenR"/>
            </a:pPr>
            <a:endParaRPr lang="en-US" altLang="zh-CN" sz="2800" dirty="0" smtClean="0">
              <a:latin typeface="Georgia" panose="02040502050405020303" pitchFamily="18" charset="0"/>
            </a:endParaRPr>
          </a:p>
        </p:txBody>
      </p:sp>
      <p:sp>
        <p:nvSpPr>
          <p:cNvPr id="8" name="Oval 7"/>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8</a:t>
            </a:r>
            <a:endParaRPr lang="en-GB" sz="4000" dirty="0">
              <a:solidFill>
                <a:schemeClr val="tx1"/>
              </a:solidFill>
            </a:endParaRPr>
          </a:p>
        </p:txBody>
      </p:sp>
    </p:spTree>
    <p:extLst>
      <p:ext uri="{BB962C8B-B14F-4D97-AF65-F5344CB8AC3E}">
        <p14:creationId xmlns:p14="http://schemas.microsoft.com/office/powerpoint/2010/main" val="208556757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47</a:t>
            </a:fld>
            <a:endParaRPr lang="en-GB"/>
          </a:p>
        </p:txBody>
      </p:sp>
      <p:sp>
        <p:nvSpPr>
          <p:cNvPr id="7" name="TextBox 6"/>
          <p:cNvSpPr txBox="1"/>
          <p:nvPr/>
        </p:nvSpPr>
        <p:spPr>
          <a:xfrm>
            <a:off x="783149" y="1754932"/>
            <a:ext cx="7688510" cy="3970318"/>
          </a:xfrm>
          <a:prstGeom prst="rect">
            <a:avLst/>
          </a:prstGeom>
          <a:noFill/>
        </p:spPr>
        <p:txBody>
          <a:bodyPr wrap="square" rtlCol="0">
            <a:spAutoFit/>
          </a:bodyPr>
          <a:lstStyle/>
          <a:p>
            <a:pPr marL="514350" indent="-514350">
              <a:buFont typeface="+mj-lt"/>
              <a:buAutoNum type="alphaLcParenR"/>
            </a:pPr>
            <a:r>
              <a:rPr lang="en-GB" altLang="zh-CN" sz="2800" dirty="0">
                <a:solidFill>
                  <a:srgbClr val="0070C0"/>
                </a:solidFill>
                <a:latin typeface="Georgia" panose="02040502050405020303" pitchFamily="18" charset="0"/>
              </a:rPr>
              <a:t>Although a man may have fine talents and a mind with a discriminating intelligence, he must seek out a worthy teacher to serve and select good man as friends with them whom to associate</a:t>
            </a:r>
            <a:r>
              <a:rPr lang="en-GB" altLang="zh-CN" sz="2800" dirty="0" smtClean="0">
                <a:solidFill>
                  <a:srgbClr val="0070C0"/>
                </a:solidFill>
                <a:latin typeface="Georgia" panose="02040502050405020303" pitchFamily="18" charset="0"/>
              </a:rPr>
              <a:t>.</a:t>
            </a:r>
          </a:p>
          <a:p>
            <a:pPr marL="514350" indent="-514350">
              <a:buFont typeface="+mj-lt"/>
              <a:buAutoNum type="alphaLcParenR"/>
            </a:pPr>
            <a:endParaRPr lang="en-US" altLang="zh-CN" sz="2800" dirty="0" smtClean="0">
              <a:latin typeface="Georgia" panose="02040502050405020303" pitchFamily="18" charset="0"/>
            </a:endParaRPr>
          </a:p>
          <a:p>
            <a:pPr marL="514350" indent="-514350">
              <a:buFont typeface="+mj-lt"/>
              <a:buAutoNum type="alphaLcParenR"/>
            </a:pPr>
            <a:r>
              <a:rPr lang="en-GB" altLang="zh-CN" sz="2800" dirty="0">
                <a:latin typeface="Georgia" panose="02040502050405020303" pitchFamily="18" charset="0"/>
              </a:rPr>
              <a:t>A man gifted with fine qualities and a clever heart to discriminate still needs a qualified teacher and a good friend.</a:t>
            </a:r>
            <a:endParaRPr lang="en-US" altLang="zh-CN" sz="2800" dirty="0">
              <a:latin typeface="Georgia" panose="02040502050405020303" pitchFamily="18" charset="0"/>
            </a:endParaRPr>
          </a:p>
        </p:txBody>
      </p:sp>
      <p:sp>
        <p:nvSpPr>
          <p:cNvPr id="8" name="Oval 7"/>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8</a:t>
            </a:r>
            <a:endParaRPr lang="en-GB" sz="4000" dirty="0">
              <a:solidFill>
                <a:schemeClr val="tx1"/>
              </a:solidFill>
            </a:endParaRPr>
          </a:p>
        </p:txBody>
      </p:sp>
    </p:spTree>
    <p:extLst>
      <p:ext uri="{BB962C8B-B14F-4D97-AF65-F5344CB8AC3E}">
        <p14:creationId xmlns:p14="http://schemas.microsoft.com/office/powerpoint/2010/main" val="378330767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48</a:t>
            </a:fld>
            <a:endParaRPr lang="en-GB"/>
          </a:p>
        </p:txBody>
      </p:sp>
      <p:sp>
        <p:nvSpPr>
          <p:cNvPr id="7" name="TextBox 6"/>
          <p:cNvSpPr txBox="1"/>
          <p:nvPr/>
        </p:nvSpPr>
        <p:spPr>
          <a:xfrm>
            <a:off x="1032212" y="2060848"/>
            <a:ext cx="7175204" cy="1384995"/>
          </a:xfrm>
          <a:prstGeom prst="rect">
            <a:avLst/>
          </a:prstGeom>
          <a:noFill/>
        </p:spPr>
        <p:txBody>
          <a:bodyPr wrap="square" rtlCol="0">
            <a:spAutoFit/>
          </a:bodyPr>
          <a:lstStyle/>
          <a:p>
            <a:r>
              <a:rPr lang="en-US" altLang="zh-CN" sz="2800" dirty="0">
                <a:latin typeface="Georgia" panose="02040502050405020303" pitchFamily="18" charset="0"/>
              </a:rPr>
              <a:t>c</a:t>
            </a:r>
            <a:r>
              <a:rPr lang="en-US" altLang="zh-CN" sz="2800" dirty="0" smtClean="0">
                <a:latin typeface="Georgia" panose="02040502050405020303" pitchFamily="18" charset="0"/>
              </a:rPr>
              <a:t>) </a:t>
            </a:r>
            <a:r>
              <a:rPr lang="en-GB" altLang="zh-CN" sz="2800" dirty="0">
                <a:latin typeface="Georgia" panose="02040502050405020303" pitchFamily="18" charset="0"/>
              </a:rPr>
              <a:t>A person with fine qualities and wisdom </a:t>
            </a:r>
            <a:endParaRPr lang="en-GB" altLang="zh-CN" sz="2800" dirty="0" smtClean="0">
              <a:latin typeface="Georgia" panose="02040502050405020303" pitchFamily="18" charset="0"/>
            </a:endParaRPr>
          </a:p>
          <a:p>
            <a:r>
              <a:rPr lang="en-GB" altLang="zh-CN" sz="2800" dirty="0">
                <a:latin typeface="Georgia" panose="02040502050405020303" pitchFamily="18" charset="0"/>
              </a:rPr>
              <a:t> </a:t>
            </a:r>
            <a:r>
              <a:rPr lang="en-GB" altLang="zh-CN" sz="2800" dirty="0" smtClean="0">
                <a:latin typeface="Georgia" panose="02040502050405020303" pitchFamily="18" charset="0"/>
              </a:rPr>
              <a:t>   to </a:t>
            </a:r>
            <a:r>
              <a:rPr lang="en-GB" altLang="zh-CN" sz="2800" dirty="0">
                <a:latin typeface="Georgia" panose="02040502050405020303" pitchFamily="18" charset="0"/>
              </a:rPr>
              <a:t>differentiate still needs a </a:t>
            </a:r>
            <a:r>
              <a:rPr lang="en-GB" altLang="zh-CN" sz="2800" dirty="0">
                <a:solidFill>
                  <a:srgbClr val="0070C0"/>
                </a:solidFill>
                <a:latin typeface="Georgia" panose="02040502050405020303" pitchFamily="18" charset="0"/>
              </a:rPr>
              <a:t>virtuous </a:t>
            </a:r>
            <a:endParaRPr lang="en-GB" altLang="zh-CN" sz="2800" dirty="0" smtClean="0">
              <a:solidFill>
                <a:srgbClr val="0070C0"/>
              </a:solidFill>
              <a:latin typeface="Georgia" panose="02040502050405020303" pitchFamily="18" charset="0"/>
            </a:endParaRPr>
          </a:p>
          <a:p>
            <a:r>
              <a:rPr lang="en-GB" altLang="zh-CN" sz="2800" dirty="0">
                <a:latin typeface="Georgia" panose="02040502050405020303" pitchFamily="18" charset="0"/>
              </a:rPr>
              <a:t> </a:t>
            </a:r>
            <a:r>
              <a:rPr lang="en-GB" altLang="zh-CN" sz="2800" dirty="0" smtClean="0">
                <a:latin typeface="Georgia" panose="02040502050405020303" pitchFamily="18" charset="0"/>
              </a:rPr>
              <a:t>   teacher </a:t>
            </a:r>
            <a:r>
              <a:rPr lang="en-GB" altLang="zh-CN" sz="2800" dirty="0">
                <a:latin typeface="Georgia" panose="02040502050405020303" pitchFamily="18" charset="0"/>
              </a:rPr>
              <a:t>and a </a:t>
            </a:r>
            <a:r>
              <a:rPr lang="en-GB" altLang="zh-CN" sz="2800" dirty="0">
                <a:solidFill>
                  <a:srgbClr val="0070C0"/>
                </a:solidFill>
                <a:latin typeface="Georgia" panose="02040502050405020303" pitchFamily="18" charset="0"/>
              </a:rPr>
              <a:t>high-minded</a:t>
            </a:r>
            <a:r>
              <a:rPr lang="en-GB" altLang="zh-CN" sz="2800" dirty="0">
                <a:latin typeface="Georgia" panose="02040502050405020303" pitchFamily="18" charset="0"/>
              </a:rPr>
              <a:t> </a:t>
            </a:r>
            <a:r>
              <a:rPr lang="en-GB" altLang="zh-CN" sz="2800" dirty="0" smtClean="0">
                <a:latin typeface="Georgia" panose="02040502050405020303" pitchFamily="18" charset="0"/>
              </a:rPr>
              <a:t>friend.</a:t>
            </a:r>
            <a:endParaRPr lang="en-US" altLang="zh-CN" sz="2800" dirty="0" smtClean="0">
              <a:latin typeface="Georgia" panose="02040502050405020303" pitchFamily="18" charset="0"/>
            </a:endParaRPr>
          </a:p>
        </p:txBody>
      </p:sp>
      <p:sp>
        <p:nvSpPr>
          <p:cNvPr id="8" name="Oval 7"/>
          <p:cNvSpPr/>
          <p:nvPr/>
        </p:nvSpPr>
        <p:spPr>
          <a:xfrm>
            <a:off x="4295778" y="493358"/>
            <a:ext cx="648072"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smtClean="0">
                <a:solidFill>
                  <a:schemeClr val="tx1"/>
                </a:solidFill>
              </a:rPr>
              <a:t>8</a:t>
            </a:r>
            <a:endParaRPr lang="en-GB" sz="4000" dirty="0">
              <a:solidFill>
                <a:schemeClr val="tx1"/>
              </a:solidFill>
            </a:endParaRPr>
          </a:p>
        </p:txBody>
      </p:sp>
    </p:spTree>
    <p:extLst>
      <p:ext uri="{BB962C8B-B14F-4D97-AF65-F5344CB8AC3E}">
        <p14:creationId xmlns:p14="http://schemas.microsoft.com/office/powerpoint/2010/main" val="219137633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49</a:t>
            </a:fld>
            <a:endParaRPr lang="en-GB"/>
          </a:p>
        </p:txBody>
      </p:sp>
      <p:sp>
        <p:nvSpPr>
          <p:cNvPr id="7" name="TextBox 6"/>
          <p:cNvSpPr txBox="1"/>
          <p:nvPr/>
        </p:nvSpPr>
        <p:spPr>
          <a:xfrm>
            <a:off x="484684" y="3005018"/>
            <a:ext cx="7920880" cy="523220"/>
          </a:xfrm>
          <a:prstGeom prst="rect">
            <a:avLst/>
          </a:prstGeom>
          <a:noFill/>
        </p:spPr>
        <p:txBody>
          <a:bodyPr wrap="square" rtlCol="0">
            <a:spAutoFit/>
          </a:bodyPr>
          <a:lstStyle/>
          <a:p>
            <a:r>
              <a:rPr lang="en-GB" altLang="zh-CN" sz="2800" dirty="0" smtClean="0">
                <a:latin typeface="Georgia" panose="02040502050405020303" pitchFamily="18" charset="0"/>
              </a:rPr>
              <a:t>2.2 Annotations are embedded in the translation</a:t>
            </a:r>
          </a:p>
        </p:txBody>
      </p:sp>
    </p:spTree>
    <p:extLst>
      <p:ext uri="{BB962C8B-B14F-4D97-AF65-F5344CB8AC3E}">
        <p14:creationId xmlns:p14="http://schemas.microsoft.com/office/powerpoint/2010/main" val="3209001038"/>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50</a:t>
            </a:fld>
            <a:endParaRPr lang="en-GB"/>
          </a:p>
        </p:txBody>
      </p:sp>
      <p:sp>
        <p:nvSpPr>
          <p:cNvPr id="8" name="Oval 7"/>
          <p:cNvSpPr/>
          <p:nvPr/>
        </p:nvSpPr>
        <p:spPr>
          <a:xfrm>
            <a:off x="7060428" y="3113307"/>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10</a:t>
            </a:r>
            <a:endParaRPr lang="en-GB" sz="2800" dirty="0">
              <a:solidFill>
                <a:schemeClr val="tx1"/>
              </a:solidFill>
            </a:endParaRPr>
          </a:p>
        </p:txBody>
      </p:sp>
      <p:sp>
        <p:nvSpPr>
          <p:cNvPr id="9" name="TextBox 8"/>
          <p:cNvSpPr txBox="1"/>
          <p:nvPr/>
        </p:nvSpPr>
        <p:spPr>
          <a:xfrm>
            <a:off x="2628156" y="1052736"/>
            <a:ext cx="3508653" cy="5040560"/>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禮記</a:t>
            </a:r>
            <a:r>
              <a:rPr lang="en-US" altLang="zh-CN" sz="3600" b="1" dirty="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中庸</a:t>
            </a:r>
            <a:r>
              <a:rPr lang="en-US" altLang="zh-TW" sz="3600" b="1" dirty="0" smtClean="0">
                <a:latin typeface="FangSong" panose="02010609060101010101" pitchFamily="49" charset="-122"/>
                <a:ea typeface="FangSong" panose="02010609060101010101" pitchFamily="49" charset="-122"/>
              </a:rPr>
              <a:t>》</a:t>
            </a:r>
            <a:endParaRPr lang="en-US" altLang="zh-TW" sz="3600" b="1" dirty="0">
              <a:latin typeface="FangSong" panose="02010609060101010101" pitchFamily="49" charset="-122"/>
              <a:ea typeface="FangSong" panose="02010609060101010101" pitchFamily="49" charset="-122"/>
            </a:endParaRPr>
          </a:p>
          <a:p>
            <a:endParaRPr lang="en-US" altLang="zh-TW" sz="3600" b="1" dirty="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solidFill>
                  <a:srgbClr val="0070C0"/>
                </a:solidFill>
                <a:latin typeface="FangSong" panose="02010609060101010101" pitchFamily="49" charset="-122"/>
                <a:ea typeface="FangSong" panose="02010609060101010101" pitchFamily="49" charset="-122"/>
              </a:rPr>
              <a:t>喜怒哀樂之未發謂之</a:t>
            </a:r>
            <a:r>
              <a:rPr lang="zh-TW" altLang="en-US" sz="3600" b="1" dirty="0" smtClean="0">
                <a:solidFill>
                  <a:srgbClr val="0070C0"/>
                </a:solidFill>
                <a:latin typeface="FangSong" panose="02010609060101010101" pitchFamily="49" charset="-122"/>
                <a:ea typeface="FangSong" panose="02010609060101010101" pitchFamily="49" charset="-122"/>
              </a:rPr>
              <a:t>中 發</a:t>
            </a:r>
            <a:r>
              <a:rPr lang="zh-TW" altLang="en-US" sz="3600" b="1" dirty="0">
                <a:solidFill>
                  <a:srgbClr val="0070C0"/>
                </a:solidFill>
                <a:latin typeface="FangSong" panose="02010609060101010101" pitchFamily="49" charset="-122"/>
                <a:ea typeface="FangSong" panose="02010609060101010101" pitchFamily="49" charset="-122"/>
              </a:rPr>
              <a:t>而後中節謂之和</a:t>
            </a:r>
            <a:r>
              <a:rPr lang="zh-TW" altLang="en-US" sz="3600" b="1" dirty="0">
                <a:latin typeface="FangSong" panose="02010609060101010101" pitchFamily="49" charset="-122"/>
                <a:ea typeface="FangSong" panose="02010609060101010101" pitchFamily="49" charset="-122"/>
              </a:rPr>
              <a:t>。</a:t>
            </a:r>
            <a:r>
              <a:rPr lang="zh-TW" altLang="en-US" sz="3600" b="1" dirty="0">
                <a:solidFill>
                  <a:srgbClr val="0070C0"/>
                </a:solidFill>
                <a:latin typeface="FangSong" panose="02010609060101010101" pitchFamily="49" charset="-122"/>
                <a:ea typeface="FangSong" panose="02010609060101010101" pitchFamily="49" charset="-122"/>
              </a:rPr>
              <a:t>中也</a:t>
            </a:r>
            <a:r>
              <a:rPr lang="zh-TW" altLang="en-US" sz="3600" b="1" dirty="0" smtClean="0">
                <a:solidFill>
                  <a:srgbClr val="0070C0"/>
                </a:solidFill>
                <a:latin typeface="FangSong" panose="02010609060101010101" pitchFamily="49" charset="-122"/>
                <a:ea typeface="FangSong" panose="02010609060101010101" pitchFamily="49" charset="-122"/>
              </a:rPr>
              <a:t>者 天</a:t>
            </a:r>
            <a:r>
              <a:rPr lang="zh-TW" altLang="en-US" sz="3600" b="1" dirty="0">
                <a:solidFill>
                  <a:srgbClr val="0070C0"/>
                </a:solidFill>
                <a:latin typeface="FangSong" panose="02010609060101010101" pitchFamily="49" charset="-122"/>
                <a:ea typeface="FangSong" panose="02010609060101010101" pitchFamily="49" charset="-122"/>
              </a:rPr>
              <a:t>下之大本</a:t>
            </a:r>
            <a:r>
              <a:rPr lang="zh-TW" altLang="en-US" sz="3600" b="1" dirty="0" smtClean="0">
                <a:solidFill>
                  <a:srgbClr val="0070C0"/>
                </a:solidFill>
                <a:latin typeface="FangSong" panose="02010609060101010101" pitchFamily="49" charset="-122"/>
                <a:ea typeface="FangSong" panose="02010609060101010101" pitchFamily="49" charset="-122"/>
              </a:rPr>
              <a:t>也</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 </a:t>
            </a:r>
            <a:r>
              <a:rPr lang="zh-TW" altLang="en-US" sz="3600" b="1" dirty="0" smtClean="0">
                <a:solidFill>
                  <a:srgbClr val="0070C0"/>
                </a:solidFill>
                <a:latin typeface="FangSong" panose="02010609060101010101" pitchFamily="49" charset="-122"/>
                <a:ea typeface="FangSong" panose="02010609060101010101" pitchFamily="49" charset="-122"/>
              </a:rPr>
              <a:t>和</a:t>
            </a:r>
            <a:r>
              <a:rPr lang="zh-TW" altLang="en-US" sz="3600" b="1" dirty="0">
                <a:solidFill>
                  <a:srgbClr val="0070C0"/>
                </a:solidFill>
                <a:latin typeface="FangSong" panose="02010609060101010101" pitchFamily="49" charset="-122"/>
                <a:ea typeface="FangSong" panose="02010609060101010101" pitchFamily="49" charset="-122"/>
              </a:rPr>
              <a:t>也</a:t>
            </a:r>
            <a:r>
              <a:rPr lang="zh-TW" altLang="en-US" sz="3600" b="1" dirty="0" smtClean="0">
                <a:solidFill>
                  <a:srgbClr val="0070C0"/>
                </a:solidFill>
                <a:latin typeface="FangSong" panose="02010609060101010101" pitchFamily="49" charset="-122"/>
                <a:ea typeface="FangSong" panose="02010609060101010101" pitchFamily="49" charset="-122"/>
              </a:rPr>
              <a:t>者 天</a:t>
            </a:r>
            <a:r>
              <a:rPr lang="zh-TW" altLang="en-US" sz="3600" b="1" dirty="0">
                <a:solidFill>
                  <a:srgbClr val="0070C0"/>
                </a:solidFill>
                <a:latin typeface="FangSong" panose="02010609060101010101" pitchFamily="49" charset="-122"/>
                <a:ea typeface="FangSong" panose="02010609060101010101" pitchFamily="49" charset="-122"/>
              </a:rPr>
              <a:t>下之達道也</a:t>
            </a:r>
            <a:r>
              <a:rPr lang="zh-TW" altLang="en-US" sz="3600" b="1" dirty="0" smtClean="0">
                <a:latin typeface="FangSong" panose="02010609060101010101" pitchFamily="49" charset="-122"/>
                <a:ea typeface="FangSong" panose="02010609060101010101" pitchFamily="49" charset="-122"/>
              </a:rPr>
              <a:t>。</a:t>
            </a:r>
            <a:endParaRPr lang="zh-TW" altLang="en-US" sz="3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04923494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51</a:t>
            </a:fld>
            <a:endParaRPr lang="en-GB"/>
          </a:p>
        </p:txBody>
      </p:sp>
      <p:sp>
        <p:nvSpPr>
          <p:cNvPr id="7" name="TextBox 6"/>
          <p:cNvSpPr txBox="1"/>
          <p:nvPr/>
        </p:nvSpPr>
        <p:spPr>
          <a:xfrm>
            <a:off x="783149" y="1754932"/>
            <a:ext cx="7688510" cy="3970318"/>
          </a:xfrm>
          <a:prstGeom prst="rect">
            <a:avLst/>
          </a:prstGeom>
          <a:noFill/>
        </p:spPr>
        <p:txBody>
          <a:bodyPr wrap="square" rtlCol="0">
            <a:spAutoFit/>
          </a:bodyPr>
          <a:lstStyle/>
          <a:p>
            <a:pPr marL="514350" indent="-514350">
              <a:buFont typeface="+mj-lt"/>
              <a:buAutoNum type="alphaLcParenR"/>
            </a:pPr>
            <a:r>
              <a:rPr lang="en-GB" altLang="zh-CN" sz="2800" dirty="0">
                <a:solidFill>
                  <a:srgbClr val="0070C0"/>
                </a:solidFill>
                <a:latin typeface="Georgia" panose="02040502050405020303" pitchFamily="18" charset="0"/>
              </a:rPr>
              <a:t>When the passions, such as joy, anger, grief and pleasure, have not awakened, that is our central self, or moral beings (Chung). When these passions awaken and each and all attain due measure and degree, that is harmony, or the moral order (</a:t>
            </a:r>
            <a:r>
              <a:rPr lang="en-GB" altLang="zh-CN" sz="2800" dirty="0" err="1">
                <a:solidFill>
                  <a:srgbClr val="0070C0"/>
                </a:solidFill>
                <a:latin typeface="Georgia" panose="02040502050405020303" pitchFamily="18" charset="0"/>
              </a:rPr>
              <a:t>Ho</a:t>
            </a:r>
            <a:r>
              <a:rPr lang="en-GB" altLang="zh-CN" sz="2800" dirty="0">
                <a:solidFill>
                  <a:srgbClr val="0070C0"/>
                </a:solidFill>
                <a:latin typeface="Georgia" panose="02040502050405020303" pitchFamily="18" charset="0"/>
              </a:rPr>
              <a:t>). Our central self or moral being is the great basis of existence, and harmony or moral order is the universal law in the world.</a:t>
            </a:r>
            <a:endParaRPr lang="en-US" altLang="zh-CN" sz="2800" dirty="0" smtClean="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10</a:t>
            </a:r>
            <a:endParaRPr lang="en-GB" sz="2800" dirty="0">
              <a:solidFill>
                <a:schemeClr val="tx1"/>
              </a:solidFill>
            </a:endParaRPr>
          </a:p>
        </p:txBody>
      </p:sp>
    </p:spTree>
    <p:extLst>
      <p:ext uri="{BB962C8B-B14F-4D97-AF65-F5344CB8AC3E}">
        <p14:creationId xmlns:p14="http://schemas.microsoft.com/office/powerpoint/2010/main" val="1862128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52</a:t>
            </a:fld>
            <a:endParaRPr lang="en-GB"/>
          </a:p>
        </p:txBody>
      </p:sp>
      <p:sp>
        <p:nvSpPr>
          <p:cNvPr id="7" name="TextBox 6"/>
          <p:cNvSpPr txBox="1"/>
          <p:nvPr/>
        </p:nvSpPr>
        <p:spPr>
          <a:xfrm>
            <a:off x="783149" y="2060848"/>
            <a:ext cx="7688510" cy="2677656"/>
          </a:xfrm>
          <a:prstGeom prst="rect">
            <a:avLst/>
          </a:prstGeom>
          <a:noFill/>
        </p:spPr>
        <p:txBody>
          <a:bodyPr wrap="square" rtlCol="0">
            <a:spAutoFit/>
          </a:bodyPr>
          <a:lstStyle/>
          <a:p>
            <a:r>
              <a:rPr lang="en-US" altLang="zh-CN" sz="2800" dirty="0" smtClean="0">
                <a:latin typeface="Georgia" panose="02040502050405020303" pitchFamily="18" charset="0"/>
              </a:rPr>
              <a:t>b) </a:t>
            </a:r>
            <a:r>
              <a:rPr lang="en-GB" altLang="zh-CN" sz="2800" dirty="0">
                <a:latin typeface="Georgia" panose="02040502050405020303" pitchFamily="18" charset="0"/>
              </a:rPr>
              <a:t>We call the state Mean when emotions such </a:t>
            </a:r>
            <a:endParaRPr lang="en-GB" altLang="zh-CN" sz="2800" dirty="0" smtClean="0">
              <a:latin typeface="Georgia" panose="02040502050405020303" pitchFamily="18" charset="0"/>
            </a:endParaRPr>
          </a:p>
          <a:p>
            <a:r>
              <a:rPr lang="en-GB" altLang="zh-CN" sz="2800" dirty="0">
                <a:latin typeface="Georgia" panose="02040502050405020303" pitchFamily="18" charset="0"/>
              </a:rPr>
              <a:t> </a:t>
            </a:r>
            <a:r>
              <a:rPr lang="en-GB" altLang="zh-CN" sz="2800" dirty="0" smtClean="0">
                <a:latin typeface="Georgia" panose="02040502050405020303" pitchFamily="18" charset="0"/>
              </a:rPr>
              <a:t>    as </a:t>
            </a:r>
            <a:r>
              <a:rPr lang="en-GB" altLang="zh-CN" sz="2800" dirty="0">
                <a:latin typeface="Georgia" panose="02040502050405020303" pitchFamily="18" charset="0"/>
              </a:rPr>
              <a:t>pleasure, anger, sorrow </a:t>
            </a:r>
            <a:r>
              <a:rPr lang="en-GB" altLang="zh-CN" sz="2800" dirty="0" smtClean="0">
                <a:latin typeface="Georgia" panose="02040502050405020303" pitchFamily="18" charset="0"/>
              </a:rPr>
              <a:t>and </a:t>
            </a:r>
            <a:r>
              <a:rPr lang="en-GB" altLang="zh-CN" sz="2800" dirty="0">
                <a:latin typeface="Georgia" panose="02040502050405020303" pitchFamily="18" charset="0"/>
              </a:rPr>
              <a:t>joy </a:t>
            </a:r>
            <a:r>
              <a:rPr lang="en-GB" altLang="zh-CN" sz="2800" dirty="0" smtClean="0">
                <a:latin typeface="Georgia" panose="02040502050405020303" pitchFamily="18" charset="0"/>
              </a:rPr>
              <a:t>are </a:t>
            </a:r>
            <a:r>
              <a:rPr lang="en-GB" altLang="zh-CN" sz="2800" dirty="0">
                <a:latin typeface="Georgia" panose="02040502050405020303" pitchFamily="18" charset="0"/>
              </a:rPr>
              <a:t>not </a:t>
            </a:r>
            <a:endParaRPr lang="en-GB" altLang="zh-CN" sz="2800" dirty="0" smtClean="0">
              <a:latin typeface="Georgia" panose="02040502050405020303" pitchFamily="18" charset="0"/>
            </a:endParaRPr>
          </a:p>
          <a:p>
            <a:r>
              <a:rPr lang="en-GB" altLang="zh-CN" sz="2800" dirty="0">
                <a:latin typeface="Georgia" panose="02040502050405020303" pitchFamily="18" charset="0"/>
              </a:rPr>
              <a:t> </a:t>
            </a:r>
            <a:r>
              <a:rPr lang="en-GB" altLang="zh-CN" sz="2800" dirty="0" smtClean="0">
                <a:latin typeface="Georgia" panose="02040502050405020303" pitchFamily="18" charset="0"/>
              </a:rPr>
              <a:t>    aroused</a:t>
            </a:r>
            <a:r>
              <a:rPr lang="en-GB" altLang="zh-CN" sz="2800" dirty="0">
                <a:latin typeface="Georgia" panose="02040502050405020303" pitchFamily="18" charset="0"/>
              </a:rPr>
              <a:t>, and Harmony when they are </a:t>
            </a:r>
            <a:endParaRPr lang="en-GB" altLang="zh-CN" sz="2800" dirty="0" smtClean="0">
              <a:latin typeface="Georgia" panose="02040502050405020303" pitchFamily="18" charset="0"/>
            </a:endParaRPr>
          </a:p>
          <a:p>
            <a:r>
              <a:rPr lang="en-GB" altLang="zh-CN" sz="2800" dirty="0">
                <a:latin typeface="Georgia" panose="02040502050405020303" pitchFamily="18" charset="0"/>
              </a:rPr>
              <a:t> </a:t>
            </a:r>
            <a:r>
              <a:rPr lang="en-GB" altLang="zh-CN" sz="2800" dirty="0" smtClean="0">
                <a:latin typeface="Georgia" panose="02040502050405020303" pitchFamily="18" charset="0"/>
              </a:rPr>
              <a:t>    aroused </a:t>
            </a:r>
            <a:r>
              <a:rPr lang="en-GB" altLang="zh-CN" sz="2800" dirty="0">
                <a:latin typeface="Georgia" panose="02040502050405020303" pitchFamily="18" charset="0"/>
              </a:rPr>
              <a:t>and conform to a due degree. Mean </a:t>
            </a:r>
            <a:endParaRPr lang="en-GB" altLang="zh-CN" sz="2800" dirty="0" smtClean="0">
              <a:latin typeface="Georgia" panose="02040502050405020303" pitchFamily="18" charset="0"/>
            </a:endParaRPr>
          </a:p>
          <a:p>
            <a:r>
              <a:rPr lang="en-GB" altLang="zh-CN" sz="2800" dirty="0">
                <a:latin typeface="Georgia" panose="02040502050405020303" pitchFamily="18" charset="0"/>
              </a:rPr>
              <a:t> </a:t>
            </a:r>
            <a:r>
              <a:rPr lang="en-GB" altLang="zh-CN" sz="2800" dirty="0" smtClean="0">
                <a:latin typeface="Georgia" panose="02040502050405020303" pitchFamily="18" charset="0"/>
              </a:rPr>
              <a:t>    is </a:t>
            </a:r>
            <a:r>
              <a:rPr lang="en-GB" altLang="zh-CN" sz="2800" dirty="0">
                <a:latin typeface="Georgia" panose="02040502050405020303" pitchFamily="18" charset="0"/>
              </a:rPr>
              <a:t>the foundation of the </a:t>
            </a:r>
            <a:r>
              <a:rPr lang="en-GB" altLang="zh-CN" sz="2800" dirty="0" smtClean="0">
                <a:latin typeface="Georgia" panose="02040502050405020303" pitchFamily="18" charset="0"/>
              </a:rPr>
              <a:t>world </a:t>
            </a:r>
            <a:r>
              <a:rPr lang="en-GB" altLang="zh-CN" sz="2800" dirty="0">
                <a:latin typeface="Georgia" panose="02040502050405020303" pitchFamily="18" charset="0"/>
              </a:rPr>
              <a:t>and Harmony </a:t>
            </a:r>
            <a:endParaRPr lang="en-GB" altLang="zh-CN" sz="2800" dirty="0" smtClean="0">
              <a:latin typeface="Georgia" panose="02040502050405020303" pitchFamily="18" charset="0"/>
            </a:endParaRPr>
          </a:p>
          <a:p>
            <a:r>
              <a:rPr lang="en-GB" altLang="zh-CN" sz="2800" dirty="0">
                <a:latin typeface="Georgia" panose="02040502050405020303" pitchFamily="18" charset="0"/>
              </a:rPr>
              <a:t> </a:t>
            </a:r>
            <a:r>
              <a:rPr lang="en-GB" altLang="zh-CN" sz="2800" dirty="0" smtClean="0">
                <a:latin typeface="Georgia" panose="02040502050405020303" pitchFamily="18" charset="0"/>
              </a:rPr>
              <a:t>    is its </a:t>
            </a:r>
            <a:r>
              <a:rPr lang="en-GB" altLang="zh-CN" sz="2800" dirty="0">
                <a:latin typeface="Georgia" panose="02040502050405020303" pitchFamily="18" charset="0"/>
              </a:rPr>
              <a:t>universal principle. </a:t>
            </a:r>
            <a:endParaRPr lang="en-US" altLang="zh-CN" sz="2800" dirty="0" smtClean="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10</a:t>
            </a:r>
            <a:endParaRPr lang="en-GB" sz="2800" dirty="0">
              <a:solidFill>
                <a:schemeClr val="tx1"/>
              </a:solidFill>
            </a:endParaRPr>
          </a:p>
        </p:txBody>
      </p:sp>
    </p:spTree>
    <p:extLst>
      <p:ext uri="{BB962C8B-B14F-4D97-AF65-F5344CB8AC3E}">
        <p14:creationId xmlns:p14="http://schemas.microsoft.com/office/powerpoint/2010/main" val="428427081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53</a:t>
            </a:fld>
            <a:endParaRPr lang="en-GB"/>
          </a:p>
        </p:txBody>
      </p:sp>
      <p:sp>
        <p:nvSpPr>
          <p:cNvPr id="7" name="TextBox 6"/>
          <p:cNvSpPr txBox="1"/>
          <p:nvPr/>
        </p:nvSpPr>
        <p:spPr>
          <a:xfrm>
            <a:off x="783149" y="2060848"/>
            <a:ext cx="7688510" cy="3970318"/>
          </a:xfrm>
          <a:prstGeom prst="rect">
            <a:avLst/>
          </a:prstGeom>
          <a:noFill/>
        </p:spPr>
        <p:txBody>
          <a:bodyPr wrap="square" rtlCol="0">
            <a:spAutoFit/>
          </a:bodyPr>
          <a:lstStyle/>
          <a:p>
            <a:r>
              <a:rPr lang="en-US" altLang="zh-CN" sz="2800" dirty="0" smtClean="0">
                <a:solidFill>
                  <a:srgbClr val="0070C0"/>
                </a:solidFill>
                <a:latin typeface="Georgia" panose="02040502050405020303" pitchFamily="18" charset="0"/>
              </a:rPr>
              <a:t>c) </a:t>
            </a:r>
            <a:r>
              <a:rPr lang="en-GB" altLang="zh-CN" sz="2800" dirty="0">
                <a:solidFill>
                  <a:srgbClr val="0070C0"/>
                </a:solidFill>
                <a:latin typeface="Georgia" panose="02040502050405020303" pitchFamily="18" charset="0"/>
              </a:rPr>
              <a:t>While there are no stirrings of pleasure, anger, sorrow, or joy, the mind may be said to be in the state of </a:t>
            </a:r>
            <a:r>
              <a:rPr lang="en-GB" altLang="zh-CN" sz="2800" dirty="0" smtClean="0">
                <a:solidFill>
                  <a:srgbClr val="0070C0"/>
                </a:solidFill>
                <a:latin typeface="Georgia" panose="02040502050405020303" pitchFamily="18" charset="0"/>
              </a:rPr>
              <a:t>Equilibrium. </a:t>
            </a:r>
            <a:r>
              <a:rPr lang="en-GB" altLang="zh-CN" sz="2800" dirty="0">
                <a:solidFill>
                  <a:srgbClr val="0070C0"/>
                </a:solidFill>
                <a:latin typeface="Georgia" panose="02040502050405020303" pitchFamily="18" charset="0"/>
              </a:rPr>
              <a:t>When those feelings have been stirred, and they act in their due degree, there ensues what may be called the state of </a:t>
            </a:r>
            <a:r>
              <a:rPr lang="en-GB" altLang="zh-CN" sz="2800" dirty="0" smtClean="0">
                <a:solidFill>
                  <a:srgbClr val="0070C0"/>
                </a:solidFill>
                <a:latin typeface="Georgia" panose="02040502050405020303" pitchFamily="18" charset="0"/>
              </a:rPr>
              <a:t>Harmony. </a:t>
            </a:r>
            <a:r>
              <a:rPr lang="en-GB" altLang="zh-CN" sz="2800" dirty="0">
                <a:solidFill>
                  <a:srgbClr val="0070C0"/>
                </a:solidFill>
                <a:latin typeface="Georgia" panose="02040502050405020303" pitchFamily="18" charset="0"/>
              </a:rPr>
              <a:t>This </a:t>
            </a:r>
            <a:r>
              <a:rPr lang="en-GB" altLang="zh-CN" sz="2800" dirty="0" smtClean="0">
                <a:solidFill>
                  <a:srgbClr val="0070C0"/>
                </a:solidFill>
                <a:latin typeface="Georgia" panose="02040502050405020303" pitchFamily="18" charset="0"/>
              </a:rPr>
              <a:t>E</a:t>
            </a:r>
            <a:r>
              <a:rPr lang="en-GB" altLang="zh-CN" sz="2800" dirty="0">
                <a:solidFill>
                  <a:srgbClr val="0070C0"/>
                </a:solidFill>
                <a:latin typeface="Georgia" panose="02040502050405020303" pitchFamily="18" charset="0"/>
              </a:rPr>
              <a:t>quilibrium</a:t>
            </a:r>
            <a:r>
              <a:rPr lang="en-GB" altLang="zh-CN" sz="2800" dirty="0" smtClean="0">
                <a:solidFill>
                  <a:srgbClr val="0070C0"/>
                </a:solidFill>
                <a:latin typeface="Georgia" panose="02040502050405020303" pitchFamily="18" charset="0"/>
              </a:rPr>
              <a:t> </a:t>
            </a:r>
            <a:r>
              <a:rPr lang="en-GB" altLang="zh-CN" sz="2800" dirty="0">
                <a:solidFill>
                  <a:srgbClr val="0070C0"/>
                </a:solidFill>
                <a:latin typeface="Georgia" panose="02040502050405020303" pitchFamily="18" charset="0"/>
              </a:rPr>
              <a:t>is the great root from which grow all the human </a:t>
            </a:r>
            <a:r>
              <a:rPr lang="en-GB" altLang="zh-CN" sz="2800" dirty="0" err="1">
                <a:solidFill>
                  <a:srgbClr val="0070C0"/>
                </a:solidFill>
                <a:latin typeface="Georgia" panose="02040502050405020303" pitchFamily="18" charset="0"/>
              </a:rPr>
              <a:t>actings</a:t>
            </a:r>
            <a:r>
              <a:rPr lang="en-GB" altLang="zh-CN" sz="2800" dirty="0">
                <a:solidFill>
                  <a:srgbClr val="0070C0"/>
                </a:solidFill>
                <a:latin typeface="Georgia" panose="02040502050405020303" pitchFamily="18" charset="0"/>
              </a:rPr>
              <a:t> in the world and this </a:t>
            </a:r>
            <a:r>
              <a:rPr lang="en-GB" altLang="zh-CN" sz="2800" dirty="0" smtClean="0">
                <a:solidFill>
                  <a:srgbClr val="0070C0"/>
                </a:solidFill>
                <a:latin typeface="Georgia" panose="02040502050405020303" pitchFamily="18" charset="0"/>
              </a:rPr>
              <a:t>H</a:t>
            </a:r>
            <a:r>
              <a:rPr lang="en-GB" altLang="zh-CN" sz="2800" dirty="0">
                <a:solidFill>
                  <a:srgbClr val="0070C0"/>
                </a:solidFill>
                <a:latin typeface="Georgia" panose="02040502050405020303" pitchFamily="18" charset="0"/>
              </a:rPr>
              <a:t>armony</a:t>
            </a:r>
            <a:r>
              <a:rPr lang="en-GB" altLang="zh-CN" sz="2800" dirty="0" smtClean="0">
                <a:solidFill>
                  <a:srgbClr val="0070C0"/>
                </a:solidFill>
                <a:latin typeface="Georgia" panose="02040502050405020303" pitchFamily="18" charset="0"/>
              </a:rPr>
              <a:t> </a:t>
            </a:r>
            <a:r>
              <a:rPr lang="en-GB" altLang="zh-CN" sz="2800" dirty="0">
                <a:solidFill>
                  <a:srgbClr val="0070C0"/>
                </a:solidFill>
                <a:latin typeface="Georgia" panose="02040502050405020303" pitchFamily="18" charset="0"/>
              </a:rPr>
              <a:t>is the universal path which they all should pursue.</a:t>
            </a:r>
            <a:endParaRPr lang="en-US" altLang="zh-CN" sz="2800" dirty="0" smtClean="0">
              <a:solidFill>
                <a:srgbClr val="0070C0"/>
              </a:solidFill>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10</a:t>
            </a:r>
            <a:endParaRPr lang="en-GB" sz="2800" dirty="0">
              <a:solidFill>
                <a:schemeClr val="tx1"/>
              </a:solidFill>
            </a:endParaRPr>
          </a:p>
        </p:txBody>
      </p:sp>
    </p:spTree>
    <p:extLst>
      <p:ext uri="{BB962C8B-B14F-4D97-AF65-F5344CB8AC3E}">
        <p14:creationId xmlns:p14="http://schemas.microsoft.com/office/powerpoint/2010/main" val="3805823863"/>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54</a:t>
            </a:fld>
            <a:endParaRPr lang="en-GB"/>
          </a:p>
        </p:txBody>
      </p:sp>
      <p:sp>
        <p:nvSpPr>
          <p:cNvPr id="7" name="TextBox 6"/>
          <p:cNvSpPr txBox="1"/>
          <p:nvPr/>
        </p:nvSpPr>
        <p:spPr>
          <a:xfrm>
            <a:off x="783149" y="2060848"/>
            <a:ext cx="7688510" cy="3539430"/>
          </a:xfrm>
          <a:prstGeom prst="rect">
            <a:avLst/>
          </a:prstGeom>
          <a:noFill/>
        </p:spPr>
        <p:txBody>
          <a:bodyPr wrap="square" rtlCol="0">
            <a:spAutoFit/>
          </a:bodyPr>
          <a:lstStyle/>
          <a:p>
            <a:r>
              <a:rPr lang="en-US" altLang="zh-CN" sz="2800" dirty="0">
                <a:solidFill>
                  <a:srgbClr val="0070C0"/>
                </a:solidFill>
                <a:latin typeface="Georgia" panose="02040502050405020303" pitchFamily="18" charset="0"/>
              </a:rPr>
              <a:t>d</a:t>
            </a:r>
            <a:r>
              <a:rPr lang="en-US" altLang="zh-CN" sz="2800" dirty="0" smtClean="0">
                <a:solidFill>
                  <a:srgbClr val="0070C0"/>
                </a:solidFill>
                <a:latin typeface="Georgia" panose="02040502050405020303" pitchFamily="18" charset="0"/>
              </a:rPr>
              <a:t>) </a:t>
            </a:r>
            <a:r>
              <a:rPr lang="en-GB" altLang="zh-CN" sz="2800" dirty="0">
                <a:solidFill>
                  <a:srgbClr val="0070C0"/>
                </a:solidFill>
                <a:latin typeface="Georgia" panose="02040502050405020303" pitchFamily="18" charset="0"/>
              </a:rPr>
              <a:t>When the passions, such as joy, anger, grief, and pleasure, have not awakened, that is our true self or moral being. When these passions awaken and each and all attain due measure and degree, that is the moral order. Our true self or moral being is the great </a:t>
            </a:r>
            <a:r>
              <a:rPr lang="en-GB" altLang="zh-CN" sz="2800" dirty="0" smtClean="0">
                <a:solidFill>
                  <a:srgbClr val="0070C0"/>
                </a:solidFill>
                <a:latin typeface="Georgia" panose="02040502050405020303" pitchFamily="18" charset="0"/>
              </a:rPr>
              <a:t>reality</a:t>
            </a:r>
            <a:r>
              <a:rPr lang="zh-CN" altLang="en-US" sz="2800" dirty="0" smtClean="0">
                <a:solidFill>
                  <a:srgbClr val="0070C0"/>
                </a:solidFill>
                <a:latin typeface="Georgia" panose="02040502050405020303" pitchFamily="18" charset="0"/>
              </a:rPr>
              <a:t> </a:t>
            </a:r>
            <a:r>
              <a:rPr lang="en-US" altLang="zh-CN" sz="2800" dirty="0" smtClean="0">
                <a:solidFill>
                  <a:srgbClr val="0070C0"/>
                </a:solidFill>
                <a:latin typeface="Georgia" panose="02040502050405020303" pitchFamily="18" charset="0"/>
              </a:rPr>
              <a:t>(</a:t>
            </a:r>
            <a:r>
              <a:rPr lang="en-GB" altLang="zh-CN" sz="2800" dirty="0" smtClean="0">
                <a:solidFill>
                  <a:srgbClr val="0070C0"/>
                </a:solidFill>
                <a:latin typeface="Georgia" panose="02040502050405020303" pitchFamily="18" charset="0"/>
              </a:rPr>
              <a:t>lit</a:t>
            </a:r>
            <a:r>
              <a:rPr lang="en-GB" altLang="zh-CN" sz="2800" dirty="0">
                <a:solidFill>
                  <a:srgbClr val="0070C0"/>
                </a:solidFill>
                <a:latin typeface="Georgia" panose="02040502050405020303" pitchFamily="18" charset="0"/>
              </a:rPr>
              <a:t>. great </a:t>
            </a:r>
            <a:r>
              <a:rPr lang="en-GB" altLang="zh-CN" sz="2800" dirty="0" smtClean="0">
                <a:solidFill>
                  <a:srgbClr val="0070C0"/>
                </a:solidFill>
                <a:latin typeface="Georgia" panose="02040502050405020303" pitchFamily="18" charset="0"/>
              </a:rPr>
              <a:t>root) of </a:t>
            </a:r>
            <a:r>
              <a:rPr lang="en-GB" altLang="zh-CN" sz="2800" dirty="0">
                <a:solidFill>
                  <a:srgbClr val="0070C0"/>
                </a:solidFill>
                <a:latin typeface="Georgia" panose="02040502050405020303" pitchFamily="18" charset="0"/>
              </a:rPr>
              <a:t>existence, and moral order is the universal law in the world.</a:t>
            </a:r>
            <a:endParaRPr lang="en-US" altLang="zh-CN" sz="2800" dirty="0" smtClean="0">
              <a:solidFill>
                <a:srgbClr val="0070C0"/>
              </a:solidFill>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10</a:t>
            </a:r>
            <a:endParaRPr lang="en-GB" sz="2800" dirty="0">
              <a:solidFill>
                <a:schemeClr val="tx1"/>
              </a:solidFill>
            </a:endParaRPr>
          </a:p>
        </p:txBody>
      </p:sp>
    </p:spTree>
    <p:extLst>
      <p:ext uri="{BB962C8B-B14F-4D97-AF65-F5344CB8AC3E}">
        <p14:creationId xmlns:p14="http://schemas.microsoft.com/office/powerpoint/2010/main" val="409137554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55</a:t>
            </a:fld>
            <a:endParaRPr lang="en-GB"/>
          </a:p>
        </p:txBody>
      </p:sp>
      <p:sp>
        <p:nvSpPr>
          <p:cNvPr id="8" name="Oval 7"/>
          <p:cNvSpPr/>
          <p:nvPr/>
        </p:nvSpPr>
        <p:spPr>
          <a:xfrm>
            <a:off x="7060428" y="3113307"/>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11</a:t>
            </a:r>
            <a:endParaRPr lang="en-GB" sz="2800" dirty="0">
              <a:solidFill>
                <a:schemeClr val="tx1"/>
              </a:solidFill>
            </a:endParaRPr>
          </a:p>
        </p:txBody>
      </p:sp>
      <p:sp>
        <p:nvSpPr>
          <p:cNvPr id="9" name="TextBox 8"/>
          <p:cNvSpPr txBox="1"/>
          <p:nvPr/>
        </p:nvSpPr>
        <p:spPr>
          <a:xfrm>
            <a:off x="2074158" y="1052736"/>
            <a:ext cx="4062651" cy="5040560"/>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荀子</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勸學</a:t>
            </a:r>
            <a:r>
              <a:rPr lang="en-US" altLang="zh-TW" sz="3600" b="1" dirty="0" smtClean="0">
                <a:latin typeface="FangSong" panose="02010609060101010101" pitchFamily="49" charset="-122"/>
                <a:ea typeface="FangSong" panose="02010609060101010101" pitchFamily="49" charset="-122"/>
              </a:rPr>
              <a:t>》</a:t>
            </a:r>
            <a:endParaRPr lang="en-US" altLang="zh-TW" sz="3600" b="1" dirty="0">
              <a:latin typeface="FangSong" panose="02010609060101010101" pitchFamily="49" charset="-122"/>
              <a:ea typeface="FangSong" panose="02010609060101010101" pitchFamily="49" charset="-122"/>
            </a:endParaRPr>
          </a:p>
          <a:p>
            <a:endParaRPr lang="en-US" altLang="zh-TW" sz="3600" b="1" dirty="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solidFill>
                  <a:srgbClr val="0070C0"/>
                </a:solidFill>
                <a:latin typeface="FangSong" panose="02010609060101010101" pitchFamily="49" charset="-122"/>
                <a:ea typeface="FangSong" panose="02010609060101010101" pitchFamily="49" charset="-122"/>
              </a:rPr>
              <a:t>百發失</a:t>
            </a:r>
            <a:r>
              <a:rPr lang="zh-TW" altLang="en-US" sz="3600" b="1" dirty="0" smtClean="0">
                <a:solidFill>
                  <a:srgbClr val="0070C0"/>
                </a:solidFill>
                <a:latin typeface="FangSong" panose="02010609060101010101" pitchFamily="49" charset="-122"/>
                <a:ea typeface="FangSong" panose="02010609060101010101" pitchFamily="49" charset="-122"/>
              </a:rPr>
              <a:t>一 不</a:t>
            </a:r>
            <a:r>
              <a:rPr lang="zh-TW" altLang="en-US" sz="3600" b="1" dirty="0">
                <a:solidFill>
                  <a:srgbClr val="0070C0"/>
                </a:solidFill>
                <a:latin typeface="FangSong" panose="02010609060101010101" pitchFamily="49" charset="-122"/>
                <a:ea typeface="FangSong" panose="02010609060101010101" pitchFamily="49" charset="-122"/>
              </a:rPr>
              <a:t>足謂善</a:t>
            </a:r>
            <a:r>
              <a:rPr lang="zh-TW" altLang="en-US" sz="3600" b="1" dirty="0" smtClean="0">
                <a:solidFill>
                  <a:srgbClr val="0070C0"/>
                </a:solidFill>
                <a:latin typeface="FangSong" panose="02010609060101010101" pitchFamily="49" charset="-122"/>
                <a:ea typeface="FangSong" panose="02010609060101010101" pitchFamily="49" charset="-122"/>
              </a:rPr>
              <a:t>射</a:t>
            </a:r>
            <a:r>
              <a:rPr lang="zh-CN" altLang="en-US" sz="3600" b="1" dirty="0">
                <a:solidFill>
                  <a:srgbClr val="0070C0"/>
                </a:solidFill>
                <a:latin typeface="FangSong" panose="02010609060101010101" pitchFamily="49" charset="-122"/>
                <a:ea typeface="FangSong" panose="02010609060101010101" pitchFamily="49" charset="-122"/>
              </a:rPr>
              <a:t>。</a:t>
            </a:r>
            <a:r>
              <a:rPr lang="zh-TW" altLang="en-US" sz="3600" b="1" dirty="0" smtClean="0">
                <a:solidFill>
                  <a:srgbClr val="0070C0"/>
                </a:solidFill>
                <a:latin typeface="FangSong" panose="02010609060101010101" pitchFamily="49" charset="-122"/>
                <a:ea typeface="FangSong" panose="02010609060101010101" pitchFamily="49" charset="-122"/>
              </a:rPr>
              <a:t>千</a:t>
            </a:r>
            <a:r>
              <a:rPr lang="zh-TW" altLang="en-US" sz="3600" b="1" dirty="0">
                <a:solidFill>
                  <a:srgbClr val="0070C0"/>
                </a:solidFill>
                <a:latin typeface="FangSong" panose="02010609060101010101" pitchFamily="49" charset="-122"/>
                <a:ea typeface="FangSong" panose="02010609060101010101" pitchFamily="49" charset="-122"/>
              </a:rPr>
              <a:t>里跬步不</a:t>
            </a:r>
            <a:r>
              <a:rPr lang="zh-TW" altLang="en-US" sz="3600" b="1" dirty="0" smtClean="0">
                <a:solidFill>
                  <a:srgbClr val="0070C0"/>
                </a:solidFill>
                <a:latin typeface="FangSong" panose="02010609060101010101" pitchFamily="49" charset="-122"/>
                <a:ea typeface="FangSong" panose="02010609060101010101" pitchFamily="49" charset="-122"/>
              </a:rPr>
              <a:t>至 不</a:t>
            </a:r>
            <a:r>
              <a:rPr lang="zh-TW" altLang="en-US" sz="3600" b="1" dirty="0">
                <a:solidFill>
                  <a:srgbClr val="0070C0"/>
                </a:solidFill>
                <a:latin typeface="FangSong" panose="02010609060101010101" pitchFamily="49" charset="-122"/>
                <a:ea typeface="FangSong" panose="02010609060101010101" pitchFamily="49" charset="-122"/>
              </a:rPr>
              <a:t>足謂善</a:t>
            </a:r>
            <a:r>
              <a:rPr lang="zh-TW" altLang="en-US" sz="3600" b="1" dirty="0" smtClean="0">
                <a:solidFill>
                  <a:srgbClr val="0070C0"/>
                </a:solidFill>
                <a:latin typeface="FangSong" panose="02010609060101010101" pitchFamily="49" charset="-122"/>
                <a:ea typeface="FangSong" panose="02010609060101010101" pitchFamily="49" charset="-122"/>
              </a:rPr>
              <a:t>御</a:t>
            </a:r>
            <a:r>
              <a:rPr lang="zh-CN" altLang="en-US" sz="3600" b="1" dirty="0" smtClean="0">
                <a:solidFill>
                  <a:srgbClr val="0070C0"/>
                </a:solidFill>
                <a:latin typeface="FangSong" panose="02010609060101010101" pitchFamily="49" charset="-122"/>
                <a:ea typeface="FangSong" panose="02010609060101010101" pitchFamily="49" charset="-122"/>
              </a:rPr>
              <a:t>。</a:t>
            </a:r>
            <a:r>
              <a:rPr lang="zh-TW" altLang="en-US" sz="3600" b="1" dirty="0" smtClean="0">
                <a:solidFill>
                  <a:srgbClr val="0070C0"/>
                </a:solidFill>
                <a:latin typeface="FangSong" panose="02010609060101010101" pitchFamily="49" charset="-122"/>
                <a:ea typeface="FangSong" panose="02010609060101010101" pitchFamily="49" charset="-122"/>
              </a:rPr>
              <a:t>倫</a:t>
            </a:r>
            <a:r>
              <a:rPr lang="zh-TW" altLang="en-US" sz="3600" b="1" dirty="0">
                <a:solidFill>
                  <a:srgbClr val="0070C0"/>
                </a:solidFill>
                <a:latin typeface="FangSong" panose="02010609060101010101" pitchFamily="49" charset="-122"/>
                <a:ea typeface="FangSong" panose="02010609060101010101" pitchFamily="49" charset="-122"/>
              </a:rPr>
              <a:t>類不</a:t>
            </a:r>
            <a:r>
              <a:rPr lang="zh-TW" altLang="en-US" sz="3600" b="1" dirty="0" smtClean="0">
                <a:solidFill>
                  <a:srgbClr val="0070C0"/>
                </a:solidFill>
                <a:latin typeface="FangSong" panose="02010609060101010101" pitchFamily="49" charset="-122"/>
                <a:ea typeface="FangSong" panose="02010609060101010101" pitchFamily="49" charset="-122"/>
              </a:rPr>
              <a:t>通 仁</a:t>
            </a:r>
            <a:r>
              <a:rPr lang="zh-TW" altLang="en-US" sz="3600" b="1" dirty="0">
                <a:solidFill>
                  <a:srgbClr val="0070C0"/>
                </a:solidFill>
                <a:latin typeface="FangSong" panose="02010609060101010101" pitchFamily="49" charset="-122"/>
                <a:ea typeface="FangSong" panose="02010609060101010101" pitchFamily="49" charset="-122"/>
              </a:rPr>
              <a:t>義不</a:t>
            </a:r>
            <a:r>
              <a:rPr lang="zh-TW" altLang="en-US" sz="3600" b="1" dirty="0" smtClean="0">
                <a:solidFill>
                  <a:srgbClr val="0070C0"/>
                </a:solidFill>
                <a:latin typeface="FangSong" panose="02010609060101010101" pitchFamily="49" charset="-122"/>
                <a:ea typeface="FangSong" panose="02010609060101010101" pitchFamily="49" charset="-122"/>
              </a:rPr>
              <a:t>一 不</a:t>
            </a:r>
            <a:r>
              <a:rPr lang="zh-TW" altLang="en-US" sz="3600" b="1" dirty="0">
                <a:solidFill>
                  <a:srgbClr val="0070C0"/>
                </a:solidFill>
                <a:latin typeface="FangSong" panose="02010609060101010101" pitchFamily="49" charset="-122"/>
                <a:ea typeface="FangSong" panose="02010609060101010101" pitchFamily="49" charset="-122"/>
              </a:rPr>
              <a:t>足謂善學。學也</a:t>
            </a:r>
            <a:r>
              <a:rPr lang="zh-TW" altLang="en-US" sz="3600" b="1" dirty="0" smtClean="0">
                <a:solidFill>
                  <a:srgbClr val="0070C0"/>
                </a:solidFill>
                <a:latin typeface="FangSong" panose="02010609060101010101" pitchFamily="49" charset="-122"/>
                <a:ea typeface="FangSong" panose="02010609060101010101" pitchFamily="49" charset="-122"/>
              </a:rPr>
              <a:t>者 固</a:t>
            </a:r>
            <a:r>
              <a:rPr lang="zh-TW" altLang="en-US" sz="3600" b="1" dirty="0">
                <a:solidFill>
                  <a:srgbClr val="0070C0"/>
                </a:solidFill>
                <a:latin typeface="FangSong" panose="02010609060101010101" pitchFamily="49" charset="-122"/>
                <a:ea typeface="FangSong" panose="02010609060101010101" pitchFamily="49" charset="-122"/>
              </a:rPr>
              <a:t>學一之也。</a:t>
            </a:r>
            <a:endParaRPr lang="zh-TW" altLang="en-US" sz="3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11320662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56</a:t>
            </a:fld>
            <a:endParaRPr lang="en-GB"/>
          </a:p>
        </p:txBody>
      </p:sp>
      <p:sp>
        <p:nvSpPr>
          <p:cNvPr id="7" name="TextBox 6"/>
          <p:cNvSpPr txBox="1"/>
          <p:nvPr/>
        </p:nvSpPr>
        <p:spPr>
          <a:xfrm>
            <a:off x="467544" y="1731690"/>
            <a:ext cx="7848872" cy="4524315"/>
          </a:xfrm>
          <a:prstGeom prst="rect">
            <a:avLst/>
          </a:prstGeom>
          <a:noFill/>
        </p:spPr>
        <p:txBody>
          <a:bodyPr wrap="square" rtlCol="0">
            <a:spAutoFit/>
          </a:bodyPr>
          <a:lstStyle/>
          <a:p>
            <a:pPr marL="514350" indent="-514350">
              <a:buFont typeface="+mj-lt"/>
              <a:buAutoNum type="alphaLcParenR"/>
            </a:pPr>
            <a:r>
              <a:rPr lang="en-GB" altLang="zh-CN" sz="2400" dirty="0">
                <a:solidFill>
                  <a:srgbClr val="0070C0"/>
                </a:solidFill>
                <a:latin typeface="Georgia" panose="02040502050405020303" pitchFamily="18" charset="0"/>
              </a:rPr>
              <a:t>One who misses a single shot out of 100 does not deserve to be called an expert archer. One who travels a journey of 1000-li, but does not take the last half step does not deserve to be called an expert driver. </a:t>
            </a:r>
            <a:r>
              <a:rPr lang="en-GB" altLang="zh-CN" sz="2400" u="sng" dirty="0">
                <a:solidFill>
                  <a:srgbClr val="0070C0"/>
                </a:solidFill>
                <a:latin typeface="Georgia" panose="02040502050405020303" pitchFamily="18" charset="0"/>
              </a:rPr>
              <a:t>One who does not fully grasp </a:t>
            </a:r>
            <a:r>
              <a:rPr lang="en-GB" altLang="zh-CN" sz="2400" u="sng" dirty="0" smtClean="0">
                <a:solidFill>
                  <a:srgbClr val="0070C0"/>
                </a:solidFill>
                <a:latin typeface="Georgia" panose="02040502050405020303" pitchFamily="18" charset="0"/>
              </a:rPr>
              <a:t>the appropriate </a:t>
            </a:r>
            <a:r>
              <a:rPr lang="en-GB" altLang="zh-CN" sz="2400" u="sng" dirty="0">
                <a:solidFill>
                  <a:srgbClr val="0070C0"/>
                </a:solidFill>
                <a:latin typeface="Georgia" panose="02040502050405020303" pitchFamily="18" charset="0"/>
              </a:rPr>
              <a:t>connection between modes of behaviour and the various categories of things and who does not see the oneness between the requirements of the principle of humanity and the moral obligations that inhere in it</a:t>
            </a:r>
            <a:r>
              <a:rPr lang="en-GB" altLang="zh-CN" sz="2400" dirty="0">
                <a:solidFill>
                  <a:srgbClr val="0070C0"/>
                </a:solidFill>
                <a:latin typeface="Georgia" panose="02040502050405020303" pitchFamily="18" charset="0"/>
              </a:rPr>
              <a:t> does not deserve to be called expert in learning. The truly learned are those who make sure that their studies keep this unity.</a:t>
            </a:r>
            <a:endParaRPr lang="en-US" altLang="zh-CN" sz="2400" dirty="0" smtClean="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11</a:t>
            </a:r>
            <a:endParaRPr lang="en-GB" sz="2800" dirty="0">
              <a:solidFill>
                <a:schemeClr val="tx1"/>
              </a:solidFill>
            </a:endParaRPr>
          </a:p>
        </p:txBody>
      </p:sp>
    </p:spTree>
    <p:extLst>
      <p:ext uri="{BB962C8B-B14F-4D97-AF65-F5344CB8AC3E}">
        <p14:creationId xmlns:p14="http://schemas.microsoft.com/office/powerpoint/2010/main" val="110312614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57</a:t>
            </a:fld>
            <a:endParaRPr lang="en-GB"/>
          </a:p>
        </p:txBody>
      </p:sp>
      <p:sp>
        <p:nvSpPr>
          <p:cNvPr id="7" name="TextBox 6"/>
          <p:cNvSpPr txBox="1"/>
          <p:nvPr/>
        </p:nvSpPr>
        <p:spPr>
          <a:xfrm>
            <a:off x="783149" y="2060848"/>
            <a:ext cx="7688510" cy="3108543"/>
          </a:xfrm>
          <a:prstGeom prst="rect">
            <a:avLst/>
          </a:prstGeom>
          <a:noFill/>
        </p:spPr>
        <p:txBody>
          <a:bodyPr wrap="square" rtlCol="0">
            <a:spAutoFit/>
          </a:bodyPr>
          <a:lstStyle/>
          <a:p>
            <a:r>
              <a:rPr lang="en-US" altLang="zh-CN" sz="2800" dirty="0" smtClean="0">
                <a:latin typeface="Georgia" panose="02040502050405020303" pitchFamily="18" charset="0"/>
              </a:rPr>
              <a:t>b) </a:t>
            </a:r>
            <a:r>
              <a:rPr lang="en-GB" altLang="zh-CN" sz="2800" dirty="0">
                <a:latin typeface="Georgia" panose="02040502050405020303" pitchFamily="18" charset="0"/>
              </a:rPr>
              <a:t>He is not a good shooter who misses a shot out of a hundred; neither is he a good driver who stops at the last half step after covering a thousand miles. Similarly, he is not a good student who does not master his subjects comprehensively and sticks to good morals. After all, learning is something to persist in. </a:t>
            </a:r>
            <a:endParaRPr lang="en-US" altLang="zh-CN" sz="2800" dirty="0" smtClean="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11</a:t>
            </a:r>
            <a:endParaRPr lang="en-GB" sz="2800" dirty="0">
              <a:solidFill>
                <a:schemeClr val="tx1"/>
              </a:solidFill>
            </a:endParaRPr>
          </a:p>
        </p:txBody>
      </p:sp>
    </p:spTree>
    <p:extLst>
      <p:ext uri="{BB962C8B-B14F-4D97-AF65-F5344CB8AC3E}">
        <p14:creationId xmlns:p14="http://schemas.microsoft.com/office/powerpoint/2010/main" val="1194481836"/>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58</a:t>
            </a:fld>
            <a:endParaRPr lang="en-GB"/>
          </a:p>
        </p:txBody>
      </p:sp>
      <p:sp>
        <p:nvSpPr>
          <p:cNvPr id="7" name="TextBox 6"/>
          <p:cNvSpPr txBox="1"/>
          <p:nvPr/>
        </p:nvSpPr>
        <p:spPr>
          <a:xfrm>
            <a:off x="783149" y="2060848"/>
            <a:ext cx="7688510" cy="3108543"/>
          </a:xfrm>
          <a:prstGeom prst="rect">
            <a:avLst/>
          </a:prstGeom>
          <a:noFill/>
        </p:spPr>
        <p:txBody>
          <a:bodyPr wrap="square" rtlCol="0">
            <a:spAutoFit/>
          </a:bodyPr>
          <a:lstStyle/>
          <a:p>
            <a:r>
              <a:rPr lang="en-US" altLang="zh-CN" sz="2800" dirty="0">
                <a:latin typeface="Georgia" panose="02040502050405020303" pitchFamily="18" charset="0"/>
              </a:rPr>
              <a:t>c</a:t>
            </a:r>
            <a:r>
              <a:rPr lang="en-US" altLang="zh-CN" sz="2800" dirty="0" smtClean="0">
                <a:latin typeface="Georgia" panose="02040502050405020303" pitchFamily="18" charset="0"/>
              </a:rPr>
              <a:t>) </a:t>
            </a:r>
            <a:r>
              <a:rPr lang="en-GB" altLang="zh-CN" sz="2800" dirty="0">
                <a:latin typeface="Georgia" panose="02040502050405020303" pitchFamily="18" charset="0"/>
              </a:rPr>
              <a:t>Those who miss a shot out of a hundred are not good shooters. Neither are they good drivers if they stop at the last half step after covering a thousand miles. Similarly, those who do not master their subjects comprehensively and stick to good morals are not good students. After all, to learn is to persevere. </a:t>
            </a:r>
            <a:endParaRPr lang="en-US" altLang="zh-CN" sz="2800" dirty="0" smtClean="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11</a:t>
            </a:r>
            <a:endParaRPr lang="en-GB" sz="2800" dirty="0">
              <a:solidFill>
                <a:schemeClr val="tx1"/>
              </a:solidFill>
            </a:endParaRPr>
          </a:p>
        </p:txBody>
      </p:sp>
    </p:spTree>
    <p:extLst>
      <p:ext uri="{BB962C8B-B14F-4D97-AF65-F5344CB8AC3E}">
        <p14:creationId xmlns:p14="http://schemas.microsoft.com/office/powerpoint/2010/main" val="2090319301"/>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59</a:t>
            </a:fld>
            <a:endParaRPr lang="en-GB"/>
          </a:p>
        </p:txBody>
      </p:sp>
      <p:sp>
        <p:nvSpPr>
          <p:cNvPr id="7" name="TextBox 6"/>
          <p:cNvSpPr txBox="1"/>
          <p:nvPr/>
        </p:nvSpPr>
        <p:spPr>
          <a:xfrm>
            <a:off x="1041914" y="3057282"/>
            <a:ext cx="7056784" cy="523220"/>
          </a:xfrm>
          <a:prstGeom prst="rect">
            <a:avLst/>
          </a:prstGeom>
          <a:noFill/>
        </p:spPr>
        <p:txBody>
          <a:bodyPr wrap="square" rtlCol="0">
            <a:spAutoFit/>
          </a:bodyPr>
          <a:lstStyle/>
          <a:p>
            <a:r>
              <a:rPr lang="en-GB" altLang="zh-CN" sz="2800" dirty="0" smtClean="0">
                <a:latin typeface="Georgia" panose="02040502050405020303" pitchFamily="18" charset="0"/>
              </a:rPr>
              <a:t>2.3 Translation with problematic sentences</a:t>
            </a:r>
          </a:p>
        </p:txBody>
      </p:sp>
    </p:spTree>
    <p:extLst>
      <p:ext uri="{BB962C8B-B14F-4D97-AF65-F5344CB8AC3E}">
        <p14:creationId xmlns:p14="http://schemas.microsoft.com/office/powerpoint/2010/main" val="281620117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60</a:t>
            </a:fld>
            <a:endParaRPr lang="en-GB"/>
          </a:p>
        </p:txBody>
      </p:sp>
      <p:sp>
        <p:nvSpPr>
          <p:cNvPr id="8" name="Oval 7"/>
          <p:cNvSpPr/>
          <p:nvPr/>
        </p:nvSpPr>
        <p:spPr>
          <a:xfrm>
            <a:off x="7060428" y="3113307"/>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12</a:t>
            </a:r>
            <a:endParaRPr lang="en-GB" sz="2800" dirty="0">
              <a:solidFill>
                <a:schemeClr val="tx1"/>
              </a:solidFill>
            </a:endParaRPr>
          </a:p>
        </p:txBody>
      </p:sp>
      <p:sp>
        <p:nvSpPr>
          <p:cNvPr id="9" name="TextBox 8"/>
          <p:cNvSpPr txBox="1"/>
          <p:nvPr/>
        </p:nvSpPr>
        <p:spPr>
          <a:xfrm>
            <a:off x="1520161" y="1052736"/>
            <a:ext cx="4616648" cy="5040560"/>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荀子</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解蔽篇</a:t>
            </a:r>
            <a:r>
              <a:rPr lang="en-US" altLang="zh-TW" sz="3600" b="1" dirty="0" smtClean="0">
                <a:latin typeface="FangSong" panose="02010609060101010101" pitchFamily="49" charset="-122"/>
                <a:ea typeface="FangSong" panose="02010609060101010101" pitchFamily="49" charset="-122"/>
              </a:rPr>
              <a:t>》</a:t>
            </a:r>
            <a:endParaRPr lang="en-US" altLang="zh-TW" sz="3600" b="1" dirty="0">
              <a:latin typeface="FangSong" panose="02010609060101010101" pitchFamily="49" charset="-122"/>
              <a:ea typeface="FangSong" panose="02010609060101010101" pitchFamily="49" charset="-122"/>
            </a:endParaRPr>
          </a:p>
          <a:p>
            <a:endParaRPr lang="en-US" altLang="zh-TW" sz="3600" b="1" dirty="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solidFill>
                  <a:srgbClr val="0070C0"/>
                </a:solidFill>
                <a:latin typeface="FangSong" panose="02010609060101010101" pitchFamily="49" charset="-122"/>
                <a:ea typeface="FangSong" panose="02010609060101010101" pitchFamily="49" charset="-122"/>
              </a:rPr>
              <a:t>欲為</a:t>
            </a:r>
            <a:r>
              <a:rPr lang="zh-TW" altLang="en-US" sz="3600" b="1" dirty="0" smtClean="0">
                <a:solidFill>
                  <a:srgbClr val="0070C0"/>
                </a:solidFill>
                <a:latin typeface="FangSong" panose="02010609060101010101" pitchFamily="49" charset="-122"/>
                <a:ea typeface="FangSong" panose="02010609060101010101" pitchFamily="49" charset="-122"/>
              </a:rPr>
              <a:t>蔽 惡</a:t>
            </a:r>
            <a:r>
              <a:rPr lang="zh-TW" altLang="en-US" sz="3600" b="1" dirty="0">
                <a:solidFill>
                  <a:srgbClr val="0070C0"/>
                </a:solidFill>
                <a:latin typeface="FangSong" panose="02010609060101010101" pitchFamily="49" charset="-122"/>
                <a:ea typeface="FangSong" panose="02010609060101010101" pitchFamily="49" charset="-122"/>
              </a:rPr>
              <a:t>為</a:t>
            </a:r>
            <a:r>
              <a:rPr lang="zh-TW" altLang="en-US" sz="3600" b="1" dirty="0" smtClean="0">
                <a:solidFill>
                  <a:srgbClr val="0070C0"/>
                </a:solidFill>
                <a:latin typeface="FangSong" panose="02010609060101010101" pitchFamily="49" charset="-122"/>
                <a:ea typeface="FangSong" panose="02010609060101010101" pitchFamily="49" charset="-122"/>
              </a:rPr>
              <a:t>蔽 始</a:t>
            </a:r>
            <a:r>
              <a:rPr lang="zh-TW" altLang="en-US" sz="3600" b="1" dirty="0">
                <a:solidFill>
                  <a:srgbClr val="0070C0"/>
                </a:solidFill>
                <a:latin typeface="FangSong" panose="02010609060101010101" pitchFamily="49" charset="-122"/>
                <a:ea typeface="FangSong" panose="02010609060101010101" pitchFamily="49" charset="-122"/>
              </a:rPr>
              <a:t>為</a:t>
            </a:r>
            <a:r>
              <a:rPr lang="zh-TW" altLang="en-US" sz="3600" b="1" dirty="0" smtClean="0">
                <a:solidFill>
                  <a:srgbClr val="0070C0"/>
                </a:solidFill>
                <a:latin typeface="FangSong" panose="02010609060101010101" pitchFamily="49" charset="-122"/>
                <a:ea typeface="FangSong" panose="02010609060101010101" pitchFamily="49" charset="-122"/>
              </a:rPr>
              <a:t>蔽 終</a:t>
            </a:r>
            <a:r>
              <a:rPr lang="zh-TW" altLang="en-US" sz="3600" b="1" dirty="0">
                <a:solidFill>
                  <a:srgbClr val="0070C0"/>
                </a:solidFill>
                <a:latin typeface="FangSong" panose="02010609060101010101" pitchFamily="49" charset="-122"/>
                <a:ea typeface="FangSong" panose="02010609060101010101" pitchFamily="49" charset="-122"/>
              </a:rPr>
              <a:t>為</a:t>
            </a:r>
            <a:r>
              <a:rPr lang="zh-TW" altLang="en-US" sz="3600" b="1" dirty="0" smtClean="0">
                <a:solidFill>
                  <a:srgbClr val="0070C0"/>
                </a:solidFill>
                <a:latin typeface="FangSong" panose="02010609060101010101" pitchFamily="49" charset="-122"/>
                <a:ea typeface="FangSong" panose="02010609060101010101" pitchFamily="49" charset="-122"/>
              </a:rPr>
              <a:t>蔽 遠</a:t>
            </a:r>
            <a:r>
              <a:rPr lang="zh-TW" altLang="en-US" sz="3600" b="1" dirty="0">
                <a:solidFill>
                  <a:srgbClr val="0070C0"/>
                </a:solidFill>
                <a:latin typeface="FangSong" panose="02010609060101010101" pitchFamily="49" charset="-122"/>
                <a:ea typeface="FangSong" panose="02010609060101010101" pitchFamily="49" charset="-122"/>
              </a:rPr>
              <a:t>為</a:t>
            </a:r>
            <a:r>
              <a:rPr lang="zh-TW" altLang="en-US" sz="3600" b="1" dirty="0" smtClean="0">
                <a:solidFill>
                  <a:srgbClr val="0070C0"/>
                </a:solidFill>
                <a:latin typeface="FangSong" panose="02010609060101010101" pitchFamily="49" charset="-122"/>
                <a:ea typeface="FangSong" panose="02010609060101010101" pitchFamily="49" charset="-122"/>
              </a:rPr>
              <a:t>蔽 近</a:t>
            </a:r>
            <a:r>
              <a:rPr lang="zh-TW" altLang="en-US" sz="3600" b="1" dirty="0">
                <a:solidFill>
                  <a:srgbClr val="0070C0"/>
                </a:solidFill>
                <a:latin typeface="FangSong" panose="02010609060101010101" pitchFamily="49" charset="-122"/>
                <a:ea typeface="FangSong" panose="02010609060101010101" pitchFamily="49" charset="-122"/>
              </a:rPr>
              <a:t>為</a:t>
            </a:r>
            <a:r>
              <a:rPr lang="zh-TW" altLang="en-US" sz="3600" b="1" dirty="0" smtClean="0">
                <a:solidFill>
                  <a:srgbClr val="0070C0"/>
                </a:solidFill>
                <a:latin typeface="FangSong" panose="02010609060101010101" pitchFamily="49" charset="-122"/>
                <a:ea typeface="FangSong" panose="02010609060101010101" pitchFamily="49" charset="-122"/>
              </a:rPr>
              <a:t>蔽 博</a:t>
            </a:r>
            <a:r>
              <a:rPr lang="zh-TW" altLang="en-US" sz="3600" b="1" dirty="0">
                <a:solidFill>
                  <a:srgbClr val="0070C0"/>
                </a:solidFill>
                <a:latin typeface="FangSong" panose="02010609060101010101" pitchFamily="49" charset="-122"/>
                <a:ea typeface="FangSong" panose="02010609060101010101" pitchFamily="49" charset="-122"/>
              </a:rPr>
              <a:t>為</a:t>
            </a:r>
            <a:r>
              <a:rPr lang="zh-TW" altLang="en-US" sz="3600" b="1" dirty="0" smtClean="0">
                <a:solidFill>
                  <a:srgbClr val="0070C0"/>
                </a:solidFill>
                <a:latin typeface="FangSong" panose="02010609060101010101" pitchFamily="49" charset="-122"/>
                <a:ea typeface="FangSong" panose="02010609060101010101" pitchFamily="49" charset="-122"/>
              </a:rPr>
              <a:t>蔽 淺</a:t>
            </a:r>
            <a:r>
              <a:rPr lang="zh-TW" altLang="en-US" sz="3600" b="1" dirty="0">
                <a:solidFill>
                  <a:srgbClr val="0070C0"/>
                </a:solidFill>
                <a:latin typeface="FangSong" panose="02010609060101010101" pitchFamily="49" charset="-122"/>
                <a:ea typeface="FangSong" panose="02010609060101010101" pitchFamily="49" charset="-122"/>
              </a:rPr>
              <a:t>為</a:t>
            </a:r>
            <a:r>
              <a:rPr lang="zh-TW" altLang="en-US" sz="3600" b="1" dirty="0" smtClean="0">
                <a:solidFill>
                  <a:srgbClr val="0070C0"/>
                </a:solidFill>
                <a:latin typeface="FangSong" panose="02010609060101010101" pitchFamily="49" charset="-122"/>
                <a:ea typeface="FangSong" panose="02010609060101010101" pitchFamily="49" charset="-122"/>
              </a:rPr>
              <a:t>蔽 古</a:t>
            </a:r>
            <a:r>
              <a:rPr lang="zh-TW" altLang="en-US" sz="3600" b="1" dirty="0">
                <a:solidFill>
                  <a:srgbClr val="0070C0"/>
                </a:solidFill>
                <a:latin typeface="FangSong" panose="02010609060101010101" pitchFamily="49" charset="-122"/>
                <a:ea typeface="FangSong" panose="02010609060101010101" pitchFamily="49" charset="-122"/>
              </a:rPr>
              <a:t>為</a:t>
            </a:r>
            <a:r>
              <a:rPr lang="zh-TW" altLang="en-US" sz="3600" b="1" dirty="0" smtClean="0">
                <a:solidFill>
                  <a:srgbClr val="0070C0"/>
                </a:solidFill>
                <a:latin typeface="FangSong" panose="02010609060101010101" pitchFamily="49" charset="-122"/>
                <a:ea typeface="FangSong" panose="02010609060101010101" pitchFamily="49" charset="-122"/>
              </a:rPr>
              <a:t>蔽 今</a:t>
            </a:r>
            <a:r>
              <a:rPr lang="zh-TW" altLang="en-US" sz="3600" b="1" dirty="0">
                <a:solidFill>
                  <a:srgbClr val="0070C0"/>
                </a:solidFill>
                <a:latin typeface="FangSong" panose="02010609060101010101" pitchFamily="49" charset="-122"/>
                <a:ea typeface="FangSong" panose="02010609060101010101" pitchFamily="49" charset="-122"/>
              </a:rPr>
              <a:t>為蔽</a:t>
            </a:r>
            <a:r>
              <a:rPr lang="zh-TW" altLang="en-US" sz="3600" b="1" dirty="0">
                <a:latin typeface="FangSong" panose="02010609060101010101" pitchFamily="49" charset="-122"/>
                <a:ea typeface="FangSong" panose="02010609060101010101" pitchFamily="49" charset="-122"/>
              </a:rPr>
              <a:t>。</a:t>
            </a:r>
            <a:r>
              <a:rPr lang="zh-TW" altLang="en-US" sz="3600" b="1" dirty="0">
                <a:solidFill>
                  <a:srgbClr val="0070C0"/>
                </a:solidFill>
                <a:latin typeface="FangSong" panose="02010609060101010101" pitchFamily="49" charset="-122"/>
                <a:ea typeface="FangSong" panose="02010609060101010101" pitchFamily="49" charset="-122"/>
              </a:rPr>
              <a:t>凡萬物異則莫不相為</a:t>
            </a:r>
            <a:r>
              <a:rPr lang="zh-TW" altLang="en-US" sz="3600" b="1" dirty="0" smtClean="0">
                <a:solidFill>
                  <a:srgbClr val="0070C0"/>
                </a:solidFill>
                <a:latin typeface="FangSong" panose="02010609060101010101" pitchFamily="49" charset="-122"/>
                <a:ea typeface="FangSong" panose="02010609060101010101" pitchFamily="49" charset="-122"/>
              </a:rPr>
              <a:t>蔽 此</a:t>
            </a:r>
            <a:r>
              <a:rPr lang="zh-TW" altLang="en-US" sz="3600" b="1" dirty="0">
                <a:solidFill>
                  <a:srgbClr val="0070C0"/>
                </a:solidFill>
                <a:latin typeface="FangSong" panose="02010609060101010101" pitchFamily="49" charset="-122"/>
                <a:ea typeface="FangSong" panose="02010609060101010101" pitchFamily="49" charset="-122"/>
              </a:rPr>
              <a:t>心術之公患也</a:t>
            </a:r>
            <a:r>
              <a:rPr lang="zh-TW" altLang="en-US" sz="3600" b="1" dirty="0">
                <a:latin typeface="FangSong" panose="02010609060101010101" pitchFamily="49" charset="-122"/>
                <a:ea typeface="FangSong" panose="02010609060101010101" pitchFamily="49" charset="-122"/>
              </a:rPr>
              <a:t>。</a:t>
            </a:r>
          </a:p>
        </p:txBody>
      </p:sp>
    </p:spTree>
    <p:extLst>
      <p:ext uri="{BB962C8B-B14F-4D97-AF65-F5344CB8AC3E}">
        <p14:creationId xmlns:p14="http://schemas.microsoft.com/office/powerpoint/2010/main" val="290627152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61</a:t>
            </a:fld>
            <a:endParaRPr lang="en-GB"/>
          </a:p>
        </p:txBody>
      </p:sp>
      <p:sp>
        <p:nvSpPr>
          <p:cNvPr id="7" name="TextBox 6"/>
          <p:cNvSpPr txBox="1"/>
          <p:nvPr/>
        </p:nvSpPr>
        <p:spPr>
          <a:xfrm>
            <a:off x="467544" y="1731690"/>
            <a:ext cx="7848872" cy="4832092"/>
          </a:xfrm>
          <a:prstGeom prst="rect">
            <a:avLst/>
          </a:prstGeom>
          <a:noFill/>
        </p:spPr>
        <p:txBody>
          <a:bodyPr wrap="square" rtlCol="0">
            <a:spAutoFit/>
          </a:bodyPr>
          <a:lstStyle/>
          <a:p>
            <a:pPr marL="514350" indent="-514350">
              <a:buFont typeface="+mj-lt"/>
              <a:buAutoNum type="alphaLcParenR"/>
            </a:pPr>
            <a:r>
              <a:rPr lang="en-GB" altLang="zh-CN" sz="2800" dirty="0">
                <a:solidFill>
                  <a:srgbClr val="0070C0"/>
                </a:solidFill>
                <a:latin typeface="Georgia" panose="02040502050405020303" pitchFamily="18" charset="0"/>
              </a:rPr>
              <a:t>Desire will lead to be hoodwinked, the same to hatred; only attach importance to the beginning will lead to be hoodwinked, the same to the end; only see the far will lead to be hoodwinked, the same to the close; to be learned will lead to be hoodwinked, the same to be mean; be limited in the past will lead to be hoodwinked, the same to be limited in the present. Hence without exception, </a:t>
            </a:r>
            <a:r>
              <a:rPr lang="en-GB" altLang="zh-CN" sz="2800" i="1" dirty="0">
                <a:solidFill>
                  <a:srgbClr val="0070C0"/>
                </a:solidFill>
                <a:latin typeface="Georgia" panose="02040502050405020303" pitchFamily="18" charset="0"/>
              </a:rPr>
              <a:t>everything enjoys the opposites within</a:t>
            </a:r>
            <a:r>
              <a:rPr lang="en-GB" altLang="zh-CN" sz="2800" dirty="0">
                <a:solidFill>
                  <a:srgbClr val="0070C0"/>
                </a:solidFill>
                <a:latin typeface="Georgia" panose="02040502050405020303" pitchFamily="18" charset="0"/>
              </a:rPr>
              <a:t> that is the common bias of </a:t>
            </a:r>
            <a:r>
              <a:rPr lang="en-GB" altLang="zh-CN" sz="2800" i="1" dirty="0">
                <a:solidFill>
                  <a:srgbClr val="0070C0"/>
                </a:solidFill>
                <a:latin typeface="Georgia" panose="02040502050405020303" pitchFamily="18" charset="0"/>
              </a:rPr>
              <a:t>person’s way to think</a:t>
            </a:r>
            <a:r>
              <a:rPr lang="en-GB" altLang="zh-CN" sz="2800" dirty="0">
                <a:solidFill>
                  <a:srgbClr val="0070C0"/>
                </a:solidFill>
                <a:latin typeface="Georgia" panose="02040502050405020303" pitchFamily="18" charset="0"/>
              </a:rPr>
              <a:t>.</a:t>
            </a:r>
            <a:endParaRPr lang="en-US" altLang="zh-CN" sz="2800" dirty="0" smtClean="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12</a:t>
            </a:r>
            <a:endParaRPr lang="en-GB" sz="2800" dirty="0">
              <a:solidFill>
                <a:schemeClr val="tx1"/>
              </a:solidFill>
            </a:endParaRPr>
          </a:p>
        </p:txBody>
      </p:sp>
    </p:spTree>
    <p:extLst>
      <p:ext uri="{BB962C8B-B14F-4D97-AF65-F5344CB8AC3E}">
        <p14:creationId xmlns:p14="http://schemas.microsoft.com/office/powerpoint/2010/main" val="267863887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62</a:t>
            </a:fld>
            <a:endParaRPr lang="en-GB"/>
          </a:p>
        </p:txBody>
      </p:sp>
      <p:sp>
        <p:nvSpPr>
          <p:cNvPr id="7" name="TextBox 6"/>
          <p:cNvSpPr txBox="1"/>
          <p:nvPr/>
        </p:nvSpPr>
        <p:spPr>
          <a:xfrm>
            <a:off x="783149" y="2060848"/>
            <a:ext cx="7688510" cy="3108543"/>
          </a:xfrm>
          <a:prstGeom prst="rect">
            <a:avLst/>
          </a:prstGeom>
          <a:noFill/>
        </p:spPr>
        <p:txBody>
          <a:bodyPr wrap="square" rtlCol="0">
            <a:spAutoFit/>
          </a:bodyPr>
          <a:lstStyle/>
          <a:p>
            <a:r>
              <a:rPr lang="en-US" altLang="zh-CN" sz="2800" dirty="0" smtClean="0">
                <a:latin typeface="Georgia" panose="02040502050405020303" pitchFamily="18" charset="0"/>
              </a:rPr>
              <a:t>b) </a:t>
            </a:r>
            <a:r>
              <a:rPr lang="en-GB" altLang="zh-CN" sz="2800" dirty="0">
                <a:latin typeface="Georgia" panose="02040502050405020303" pitchFamily="18" charset="0"/>
              </a:rPr>
              <a:t>Man can be blinded by desire or by hatred, by beginnings or by endings, by things afar or by </a:t>
            </a:r>
            <a:r>
              <a:rPr lang="en-GB" altLang="zh-CN" sz="2800" dirty="0">
                <a:solidFill>
                  <a:srgbClr val="0070C0"/>
                </a:solidFill>
                <a:latin typeface="Georgia" panose="02040502050405020303" pitchFamily="18" charset="0"/>
              </a:rPr>
              <a:t>things</a:t>
            </a:r>
            <a:r>
              <a:rPr lang="en-GB" altLang="zh-CN" sz="2800" dirty="0">
                <a:latin typeface="Georgia" panose="02040502050405020303" pitchFamily="18" charset="0"/>
              </a:rPr>
              <a:t> near, by broadness or by shallowness, by past or by present. All things have their opposites, and man is blinded by one or the other: that is a common flaw in man’s way of thinking.</a:t>
            </a:r>
            <a:endParaRPr lang="en-US" altLang="zh-CN" sz="2800" dirty="0" smtClean="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12</a:t>
            </a:r>
            <a:endParaRPr lang="en-GB" sz="2800" dirty="0">
              <a:solidFill>
                <a:schemeClr val="tx1"/>
              </a:solidFill>
            </a:endParaRPr>
          </a:p>
        </p:txBody>
      </p:sp>
    </p:spTree>
    <p:extLst>
      <p:ext uri="{BB962C8B-B14F-4D97-AF65-F5344CB8AC3E}">
        <p14:creationId xmlns:p14="http://schemas.microsoft.com/office/powerpoint/2010/main" val="5141520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63</a:t>
            </a:fld>
            <a:endParaRPr lang="en-GB"/>
          </a:p>
        </p:txBody>
      </p:sp>
      <p:sp>
        <p:nvSpPr>
          <p:cNvPr id="7" name="TextBox 6"/>
          <p:cNvSpPr txBox="1"/>
          <p:nvPr/>
        </p:nvSpPr>
        <p:spPr>
          <a:xfrm>
            <a:off x="783149" y="2060848"/>
            <a:ext cx="7688510" cy="3108543"/>
          </a:xfrm>
          <a:prstGeom prst="rect">
            <a:avLst/>
          </a:prstGeom>
          <a:noFill/>
        </p:spPr>
        <p:txBody>
          <a:bodyPr wrap="square" rtlCol="0">
            <a:spAutoFit/>
          </a:bodyPr>
          <a:lstStyle/>
          <a:p>
            <a:r>
              <a:rPr lang="en-US" altLang="zh-CN" sz="2800" dirty="0">
                <a:latin typeface="Georgia" panose="02040502050405020303" pitchFamily="18" charset="0"/>
              </a:rPr>
              <a:t>c</a:t>
            </a:r>
            <a:r>
              <a:rPr lang="en-US" altLang="zh-CN" sz="2800" dirty="0" smtClean="0">
                <a:latin typeface="Georgia" panose="02040502050405020303" pitchFamily="18" charset="0"/>
              </a:rPr>
              <a:t>) </a:t>
            </a:r>
            <a:r>
              <a:rPr lang="en-GB" altLang="zh-CN" sz="2800" dirty="0">
                <a:solidFill>
                  <a:srgbClr val="0070C0"/>
                </a:solidFill>
                <a:latin typeface="Georgia" panose="02040502050405020303" pitchFamily="18" charset="0"/>
              </a:rPr>
              <a:t>Human beings </a:t>
            </a:r>
            <a:r>
              <a:rPr lang="en-GB" altLang="zh-CN" sz="2800" dirty="0">
                <a:latin typeface="Georgia" panose="02040502050405020303" pitchFamily="18" charset="0"/>
              </a:rPr>
              <a:t>are blinded by </a:t>
            </a:r>
            <a:r>
              <a:rPr lang="en-GB" altLang="zh-CN" sz="2800" dirty="0">
                <a:solidFill>
                  <a:srgbClr val="0070C0"/>
                </a:solidFill>
                <a:latin typeface="Georgia" panose="02040502050405020303" pitchFamily="18" charset="0"/>
              </a:rPr>
              <a:t>likes</a:t>
            </a:r>
            <a:r>
              <a:rPr lang="en-GB" altLang="zh-CN" sz="2800" dirty="0">
                <a:latin typeface="Georgia" panose="02040502050405020303" pitchFamily="18" charset="0"/>
              </a:rPr>
              <a:t> or </a:t>
            </a:r>
            <a:r>
              <a:rPr lang="en-GB" altLang="zh-CN" sz="2800" dirty="0" smtClean="0">
                <a:solidFill>
                  <a:srgbClr val="0070C0"/>
                </a:solidFill>
                <a:latin typeface="Georgia" panose="02040502050405020303" pitchFamily="18" charset="0"/>
              </a:rPr>
              <a:t>dislikes</a:t>
            </a:r>
            <a:r>
              <a:rPr lang="en-US" altLang="zh-CN" sz="2800" dirty="0" smtClean="0">
                <a:latin typeface="Georgia" panose="02040502050405020303" pitchFamily="18" charset="0"/>
              </a:rPr>
              <a:t>, </a:t>
            </a:r>
            <a:r>
              <a:rPr lang="en-GB" altLang="zh-CN" sz="2800" dirty="0" smtClean="0">
                <a:latin typeface="Georgia" panose="02040502050405020303" pitchFamily="18" charset="0"/>
              </a:rPr>
              <a:t>by </a:t>
            </a:r>
            <a:r>
              <a:rPr lang="en-GB" altLang="zh-CN" sz="2800" dirty="0">
                <a:latin typeface="Georgia" panose="02040502050405020303" pitchFamily="18" charset="0"/>
              </a:rPr>
              <a:t>beginnings or endings, by </a:t>
            </a:r>
            <a:r>
              <a:rPr lang="en-GB" altLang="zh-CN" sz="2800" dirty="0">
                <a:solidFill>
                  <a:srgbClr val="0070C0"/>
                </a:solidFill>
                <a:latin typeface="Georgia" panose="02040502050405020303" pitchFamily="18" charset="0"/>
              </a:rPr>
              <a:t>what is </a:t>
            </a:r>
            <a:r>
              <a:rPr lang="en-GB" altLang="zh-CN" sz="2800" dirty="0">
                <a:latin typeface="Georgia" panose="02040502050405020303" pitchFamily="18" charset="0"/>
              </a:rPr>
              <a:t>near or afar, by broadness or shallowness, by past or present. </a:t>
            </a:r>
            <a:r>
              <a:rPr lang="en-GB" altLang="zh-CN" sz="2800" dirty="0" smtClean="0">
                <a:latin typeface="Georgia" panose="02040502050405020303" pitchFamily="18" charset="0"/>
              </a:rPr>
              <a:t>All things have their opposites and </a:t>
            </a:r>
            <a:r>
              <a:rPr lang="en-GB" altLang="zh-CN" sz="2800" dirty="0">
                <a:solidFill>
                  <a:srgbClr val="0070C0"/>
                </a:solidFill>
                <a:latin typeface="Georgia" panose="02040502050405020303" pitchFamily="18" charset="0"/>
              </a:rPr>
              <a:t>human beings </a:t>
            </a:r>
            <a:r>
              <a:rPr lang="en-GB" altLang="zh-CN" sz="2800" dirty="0">
                <a:latin typeface="Georgia" panose="02040502050405020303" pitchFamily="18" charset="0"/>
              </a:rPr>
              <a:t>are blinded by one or the other. That is a common flaw in the way of thinking. </a:t>
            </a:r>
            <a:endParaRPr lang="en-US" altLang="zh-CN" sz="2800" dirty="0" smtClean="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12</a:t>
            </a:r>
            <a:endParaRPr lang="en-GB" sz="2800" dirty="0">
              <a:solidFill>
                <a:schemeClr val="tx1"/>
              </a:solidFill>
            </a:endParaRPr>
          </a:p>
        </p:txBody>
      </p:sp>
    </p:spTree>
    <p:extLst>
      <p:ext uri="{BB962C8B-B14F-4D97-AF65-F5344CB8AC3E}">
        <p14:creationId xmlns:p14="http://schemas.microsoft.com/office/powerpoint/2010/main" val="2074095259"/>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64</a:t>
            </a:fld>
            <a:endParaRPr lang="en-GB"/>
          </a:p>
        </p:txBody>
      </p:sp>
      <p:sp>
        <p:nvSpPr>
          <p:cNvPr id="8" name="Oval 7"/>
          <p:cNvSpPr/>
          <p:nvPr/>
        </p:nvSpPr>
        <p:spPr>
          <a:xfrm>
            <a:off x="7060428" y="3113307"/>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13</a:t>
            </a:r>
            <a:endParaRPr lang="en-GB" sz="2800" dirty="0">
              <a:solidFill>
                <a:schemeClr val="tx1"/>
              </a:solidFill>
            </a:endParaRPr>
          </a:p>
        </p:txBody>
      </p:sp>
      <p:sp>
        <p:nvSpPr>
          <p:cNvPr id="6" name="TextBox 5"/>
          <p:cNvSpPr txBox="1"/>
          <p:nvPr/>
        </p:nvSpPr>
        <p:spPr>
          <a:xfrm>
            <a:off x="2374032" y="1124744"/>
            <a:ext cx="4062651" cy="4896544"/>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荀子</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解蔽篇</a:t>
            </a:r>
            <a:r>
              <a:rPr lang="en-US" altLang="zh-TW" sz="3600" b="1" dirty="0" smtClean="0">
                <a:latin typeface="FangSong" panose="02010609060101010101" pitchFamily="49" charset="-122"/>
                <a:ea typeface="FangSong" panose="02010609060101010101" pitchFamily="49" charset="-122"/>
              </a:rPr>
              <a:t>》</a:t>
            </a:r>
          </a:p>
          <a:p>
            <a:endParaRPr lang="en-US" altLang="zh-TW" sz="3600" b="1" dirty="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solidFill>
                  <a:srgbClr val="0070C0"/>
                </a:solidFill>
                <a:latin typeface="FangSong" panose="02010609060101010101" pitchFamily="49" charset="-122"/>
                <a:ea typeface="FangSong" panose="02010609060101010101" pitchFamily="49" charset="-122"/>
              </a:rPr>
              <a:t>凡以</a:t>
            </a:r>
            <a:r>
              <a:rPr lang="zh-TW" altLang="en-US" sz="3600" b="1" dirty="0" smtClean="0">
                <a:solidFill>
                  <a:srgbClr val="0070C0"/>
                </a:solidFill>
                <a:latin typeface="FangSong" panose="02010609060101010101" pitchFamily="49" charset="-122"/>
                <a:ea typeface="FangSong" panose="02010609060101010101" pitchFamily="49" charset="-122"/>
              </a:rPr>
              <a:t>知 人</a:t>
            </a:r>
            <a:r>
              <a:rPr lang="zh-TW" altLang="en-US" sz="3600" b="1" dirty="0">
                <a:solidFill>
                  <a:srgbClr val="0070C0"/>
                </a:solidFill>
                <a:latin typeface="FangSong" panose="02010609060101010101" pitchFamily="49" charset="-122"/>
                <a:ea typeface="FangSong" panose="02010609060101010101" pitchFamily="49" charset="-122"/>
              </a:rPr>
              <a:t>之性</a:t>
            </a:r>
            <a:r>
              <a:rPr lang="zh-TW" altLang="en-US" sz="3600" b="1" dirty="0" smtClean="0">
                <a:solidFill>
                  <a:srgbClr val="0070C0"/>
                </a:solidFill>
                <a:latin typeface="FangSong" panose="02010609060101010101" pitchFamily="49" charset="-122"/>
                <a:ea typeface="FangSong" panose="02010609060101010101" pitchFamily="49" charset="-122"/>
              </a:rPr>
              <a:t>也</a:t>
            </a:r>
            <a:r>
              <a:rPr lang="zh-CN" altLang="en-US" sz="3600" b="1" dirty="0">
                <a:latin typeface="FangSong" panose="02010609060101010101" pitchFamily="49" charset="-122"/>
                <a:ea typeface="FangSong" panose="02010609060101010101" pitchFamily="49" charset="-122"/>
              </a:rPr>
              <a:t>。</a:t>
            </a:r>
            <a:r>
              <a:rPr lang="zh-TW" altLang="en-US" sz="3600" b="1" dirty="0" smtClean="0">
                <a:solidFill>
                  <a:srgbClr val="0070C0"/>
                </a:solidFill>
                <a:latin typeface="FangSong" panose="02010609060101010101" pitchFamily="49" charset="-122"/>
                <a:ea typeface="FangSong" panose="02010609060101010101" pitchFamily="49" charset="-122"/>
              </a:rPr>
              <a:t>可</a:t>
            </a:r>
            <a:r>
              <a:rPr lang="zh-TW" altLang="en-US" sz="3600" b="1" dirty="0">
                <a:solidFill>
                  <a:srgbClr val="0070C0"/>
                </a:solidFill>
                <a:latin typeface="FangSong" panose="02010609060101010101" pitchFamily="49" charset="-122"/>
                <a:ea typeface="FangSong" panose="02010609060101010101" pitchFamily="49" charset="-122"/>
              </a:rPr>
              <a:t>以</a:t>
            </a:r>
            <a:r>
              <a:rPr lang="zh-TW" altLang="en-US" sz="3600" b="1" dirty="0" smtClean="0">
                <a:solidFill>
                  <a:srgbClr val="0070C0"/>
                </a:solidFill>
                <a:latin typeface="FangSong" panose="02010609060101010101" pitchFamily="49" charset="-122"/>
                <a:ea typeface="FangSong" panose="02010609060101010101" pitchFamily="49" charset="-122"/>
              </a:rPr>
              <a:t>知 物</a:t>
            </a:r>
            <a:r>
              <a:rPr lang="zh-TW" altLang="en-US" sz="3600" b="1" dirty="0">
                <a:solidFill>
                  <a:srgbClr val="0070C0"/>
                </a:solidFill>
                <a:latin typeface="FangSong" panose="02010609060101010101" pitchFamily="49" charset="-122"/>
                <a:ea typeface="FangSong" panose="02010609060101010101" pitchFamily="49" charset="-122"/>
              </a:rPr>
              <a:t>之理也</a:t>
            </a:r>
            <a:r>
              <a:rPr lang="zh-TW" altLang="en-US" sz="3600" b="1" dirty="0">
                <a:latin typeface="FangSong" panose="02010609060101010101" pitchFamily="49" charset="-122"/>
                <a:ea typeface="FangSong" panose="02010609060101010101" pitchFamily="49" charset="-122"/>
              </a:rPr>
              <a:t>。以可以知人之</a:t>
            </a:r>
            <a:r>
              <a:rPr lang="zh-TW" altLang="en-US" sz="3600" b="1" dirty="0" smtClean="0">
                <a:latin typeface="FangSong" panose="02010609060101010101" pitchFamily="49" charset="-122"/>
                <a:ea typeface="FangSong" panose="02010609060101010101" pitchFamily="49" charset="-122"/>
              </a:rPr>
              <a:t>性 求</a:t>
            </a:r>
            <a:r>
              <a:rPr lang="zh-TW" altLang="en-US" sz="3600" b="1" dirty="0">
                <a:latin typeface="FangSong" panose="02010609060101010101" pitchFamily="49" charset="-122"/>
                <a:ea typeface="FangSong" panose="02010609060101010101" pitchFamily="49" charset="-122"/>
              </a:rPr>
              <a:t>可以知物之</a:t>
            </a:r>
            <a:r>
              <a:rPr lang="zh-TW" altLang="en-US" sz="3600" b="1" dirty="0" smtClean="0">
                <a:latin typeface="FangSong" panose="02010609060101010101" pitchFamily="49" charset="-122"/>
                <a:ea typeface="FangSong" panose="02010609060101010101" pitchFamily="49" charset="-122"/>
              </a:rPr>
              <a:t>理 而</a:t>
            </a:r>
            <a:r>
              <a:rPr lang="zh-TW" altLang="en-US" sz="3600" b="1" dirty="0">
                <a:latin typeface="FangSong" panose="02010609060101010101" pitchFamily="49" charset="-122"/>
                <a:ea typeface="FangSong" panose="02010609060101010101" pitchFamily="49" charset="-122"/>
              </a:rPr>
              <a:t>無所疑止</a:t>
            </a:r>
            <a:r>
              <a:rPr lang="zh-TW" altLang="en-US" sz="3600" b="1" dirty="0" smtClean="0">
                <a:latin typeface="FangSong" panose="02010609060101010101" pitchFamily="49" charset="-122"/>
                <a:ea typeface="FangSong" panose="02010609060101010101" pitchFamily="49" charset="-122"/>
              </a:rPr>
              <a:t>之 則</a:t>
            </a:r>
            <a:r>
              <a:rPr lang="zh-TW" altLang="en-US" sz="3600" b="1" dirty="0">
                <a:latin typeface="FangSong" panose="02010609060101010101" pitchFamily="49" charset="-122"/>
                <a:ea typeface="FangSong" panose="02010609060101010101" pitchFamily="49" charset="-122"/>
              </a:rPr>
              <a:t>沒世窮年不能徧也。</a:t>
            </a:r>
          </a:p>
        </p:txBody>
      </p:sp>
    </p:spTree>
    <p:extLst>
      <p:ext uri="{BB962C8B-B14F-4D97-AF65-F5344CB8AC3E}">
        <p14:creationId xmlns:p14="http://schemas.microsoft.com/office/powerpoint/2010/main" val="289235219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65</a:t>
            </a:fld>
            <a:endParaRPr lang="en-GB"/>
          </a:p>
        </p:txBody>
      </p:sp>
      <p:sp>
        <p:nvSpPr>
          <p:cNvPr id="7" name="TextBox 6"/>
          <p:cNvSpPr txBox="1"/>
          <p:nvPr/>
        </p:nvSpPr>
        <p:spPr>
          <a:xfrm>
            <a:off x="467544" y="1731690"/>
            <a:ext cx="7848872" cy="2246769"/>
          </a:xfrm>
          <a:prstGeom prst="rect">
            <a:avLst/>
          </a:prstGeom>
          <a:noFill/>
        </p:spPr>
        <p:txBody>
          <a:bodyPr wrap="square" rtlCol="0">
            <a:spAutoFit/>
          </a:bodyPr>
          <a:lstStyle/>
          <a:p>
            <a:pPr marL="514350" indent="-514350">
              <a:buFont typeface="+mj-lt"/>
              <a:buAutoNum type="alphaLcParenR"/>
            </a:pPr>
            <a:r>
              <a:rPr lang="en-GB" altLang="zh-CN" sz="2800" dirty="0">
                <a:solidFill>
                  <a:srgbClr val="0070C0"/>
                </a:solidFill>
                <a:latin typeface="Georgia" panose="02040502050405020303" pitchFamily="18" charset="0"/>
              </a:rPr>
              <a:t>As a general principle, the faculty of knowing belongs to the inborn nature of man. That things are knowable is a part of the natural principle of order of things</a:t>
            </a:r>
            <a:r>
              <a:rPr lang="en-GB" altLang="zh-CN" sz="2800" dirty="0" smtClean="0">
                <a:solidFill>
                  <a:srgbClr val="0070C0"/>
                </a:solidFill>
                <a:latin typeface="Georgia" panose="02040502050405020303" pitchFamily="18" charset="0"/>
              </a:rPr>
              <a:t>.</a:t>
            </a:r>
          </a:p>
          <a:p>
            <a:pPr marL="514350" indent="-514350">
              <a:buFont typeface="+mj-lt"/>
              <a:buAutoNum type="alphaLcParenR"/>
            </a:pPr>
            <a:endParaRPr lang="en-US" altLang="zh-CN" sz="2800" dirty="0">
              <a:solidFill>
                <a:srgbClr val="0070C0"/>
              </a:solidFill>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13</a:t>
            </a:r>
            <a:endParaRPr lang="en-GB" sz="2800" dirty="0">
              <a:solidFill>
                <a:schemeClr val="tx1"/>
              </a:solidFill>
            </a:endParaRPr>
          </a:p>
        </p:txBody>
      </p:sp>
    </p:spTree>
    <p:extLst>
      <p:ext uri="{BB962C8B-B14F-4D97-AF65-F5344CB8AC3E}">
        <p14:creationId xmlns:p14="http://schemas.microsoft.com/office/powerpoint/2010/main" val="3355798020"/>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66</a:t>
            </a:fld>
            <a:endParaRPr lang="en-GB"/>
          </a:p>
        </p:txBody>
      </p:sp>
      <p:sp>
        <p:nvSpPr>
          <p:cNvPr id="7" name="TextBox 6"/>
          <p:cNvSpPr txBox="1"/>
          <p:nvPr/>
        </p:nvSpPr>
        <p:spPr>
          <a:xfrm>
            <a:off x="467544" y="1731690"/>
            <a:ext cx="7848872" cy="3539430"/>
          </a:xfrm>
          <a:prstGeom prst="rect">
            <a:avLst/>
          </a:prstGeom>
          <a:noFill/>
        </p:spPr>
        <p:txBody>
          <a:bodyPr wrap="square" rtlCol="0">
            <a:spAutoFit/>
          </a:bodyPr>
          <a:lstStyle/>
          <a:p>
            <a:pPr marL="514350" indent="-514350">
              <a:buFont typeface="+mj-lt"/>
              <a:buAutoNum type="alphaLcParenR"/>
            </a:pPr>
            <a:r>
              <a:rPr lang="en-GB" altLang="zh-CN" sz="2800" dirty="0">
                <a:solidFill>
                  <a:srgbClr val="0070C0"/>
                </a:solidFill>
                <a:latin typeface="Georgia" panose="02040502050405020303" pitchFamily="18" charset="0"/>
              </a:rPr>
              <a:t>As a general principle, the faculty of knowing belongs to the inborn nature of man. That things are knowable is a part of the natural principle of order of things</a:t>
            </a:r>
            <a:r>
              <a:rPr lang="en-GB" altLang="zh-CN" sz="2800" dirty="0" smtClean="0">
                <a:solidFill>
                  <a:srgbClr val="0070C0"/>
                </a:solidFill>
                <a:latin typeface="Georgia" panose="02040502050405020303" pitchFamily="18" charset="0"/>
              </a:rPr>
              <a:t>.</a:t>
            </a:r>
          </a:p>
          <a:p>
            <a:pPr marL="514350" indent="-514350">
              <a:buFont typeface="+mj-lt"/>
              <a:buAutoNum type="alphaLcParenR"/>
            </a:pPr>
            <a:endParaRPr lang="en-US" altLang="zh-CN" sz="2800" dirty="0">
              <a:solidFill>
                <a:srgbClr val="0070C0"/>
              </a:solidFill>
              <a:latin typeface="Georgia" panose="02040502050405020303" pitchFamily="18" charset="0"/>
            </a:endParaRPr>
          </a:p>
          <a:p>
            <a:pPr marL="514350" indent="-514350">
              <a:buFont typeface="+mj-lt"/>
              <a:buAutoNum type="alphaLcParenR"/>
            </a:pPr>
            <a:r>
              <a:rPr lang="en-GB" altLang="zh-CN" sz="2800" dirty="0">
                <a:latin typeface="Georgia" panose="02040502050405020303" pitchFamily="18" charset="0"/>
              </a:rPr>
              <a:t>To know is </a:t>
            </a:r>
            <a:r>
              <a:rPr lang="en-GB" altLang="zh-CN" sz="2800" dirty="0">
                <a:solidFill>
                  <a:srgbClr val="0070C0"/>
                </a:solidFill>
                <a:latin typeface="Georgia" panose="02040502050405020303" pitchFamily="18" charset="0"/>
              </a:rPr>
              <a:t>man’s</a:t>
            </a:r>
            <a:r>
              <a:rPr lang="en-GB" altLang="zh-CN" sz="2800" dirty="0">
                <a:latin typeface="Georgia" panose="02040502050405020303" pitchFamily="18" charset="0"/>
              </a:rPr>
              <a:t> nature and to be known is the property of things</a:t>
            </a:r>
            <a:r>
              <a:rPr lang="en-GB" altLang="zh-CN" sz="2800" dirty="0" smtClean="0">
                <a:latin typeface="Georgia" panose="02040502050405020303" pitchFamily="18" charset="0"/>
              </a:rPr>
              <a:t>.</a:t>
            </a:r>
          </a:p>
          <a:p>
            <a:pPr marL="514350" indent="-514350">
              <a:buFont typeface="+mj-lt"/>
              <a:buAutoNum type="alphaLcParenR"/>
            </a:pPr>
            <a:endParaRPr lang="en-US" altLang="zh-CN" sz="2800" dirty="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13</a:t>
            </a:r>
            <a:endParaRPr lang="en-GB" sz="2800" dirty="0">
              <a:solidFill>
                <a:schemeClr val="tx1"/>
              </a:solidFill>
            </a:endParaRPr>
          </a:p>
        </p:txBody>
      </p:sp>
    </p:spTree>
    <p:extLst>
      <p:ext uri="{BB962C8B-B14F-4D97-AF65-F5344CB8AC3E}">
        <p14:creationId xmlns:p14="http://schemas.microsoft.com/office/powerpoint/2010/main" val="1062407016"/>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67</a:t>
            </a:fld>
            <a:endParaRPr lang="en-GB"/>
          </a:p>
        </p:txBody>
      </p:sp>
      <p:sp>
        <p:nvSpPr>
          <p:cNvPr id="7" name="TextBox 6"/>
          <p:cNvSpPr txBox="1"/>
          <p:nvPr/>
        </p:nvSpPr>
        <p:spPr>
          <a:xfrm>
            <a:off x="467544" y="1731690"/>
            <a:ext cx="7848872" cy="4401205"/>
          </a:xfrm>
          <a:prstGeom prst="rect">
            <a:avLst/>
          </a:prstGeom>
          <a:noFill/>
        </p:spPr>
        <p:txBody>
          <a:bodyPr wrap="square" rtlCol="0">
            <a:spAutoFit/>
          </a:bodyPr>
          <a:lstStyle/>
          <a:p>
            <a:pPr marL="514350" indent="-514350">
              <a:buFont typeface="+mj-lt"/>
              <a:buAutoNum type="alphaLcParenR"/>
            </a:pPr>
            <a:r>
              <a:rPr lang="en-GB" altLang="zh-CN" sz="2800" dirty="0">
                <a:solidFill>
                  <a:srgbClr val="0070C0"/>
                </a:solidFill>
                <a:latin typeface="Georgia" panose="02040502050405020303" pitchFamily="18" charset="0"/>
              </a:rPr>
              <a:t>As a general principle, the faculty of knowing belongs to the inborn nature of man. That things are knowable is a part of the natural principle of order of things</a:t>
            </a:r>
            <a:r>
              <a:rPr lang="en-GB" altLang="zh-CN" sz="2800" dirty="0" smtClean="0">
                <a:solidFill>
                  <a:srgbClr val="0070C0"/>
                </a:solidFill>
                <a:latin typeface="Georgia" panose="02040502050405020303" pitchFamily="18" charset="0"/>
              </a:rPr>
              <a:t>.</a:t>
            </a:r>
          </a:p>
          <a:p>
            <a:pPr marL="514350" indent="-514350">
              <a:buFont typeface="+mj-lt"/>
              <a:buAutoNum type="alphaLcParenR"/>
            </a:pPr>
            <a:endParaRPr lang="en-US" altLang="zh-CN" sz="2800" dirty="0">
              <a:solidFill>
                <a:srgbClr val="0070C0"/>
              </a:solidFill>
              <a:latin typeface="Georgia" panose="02040502050405020303" pitchFamily="18" charset="0"/>
            </a:endParaRPr>
          </a:p>
          <a:p>
            <a:pPr marL="514350" indent="-514350">
              <a:buFont typeface="+mj-lt"/>
              <a:buAutoNum type="alphaLcParenR"/>
            </a:pPr>
            <a:r>
              <a:rPr lang="en-GB" altLang="zh-CN" sz="2800" dirty="0">
                <a:latin typeface="Georgia" panose="02040502050405020303" pitchFamily="18" charset="0"/>
              </a:rPr>
              <a:t>To know is </a:t>
            </a:r>
            <a:r>
              <a:rPr lang="en-GB" altLang="zh-CN" sz="2800" dirty="0">
                <a:solidFill>
                  <a:srgbClr val="0070C0"/>
                </a:solidFill>
                <a:latin typeface="Georgia" panose="02040502050405020303" pitchFamily="18" charset="0"/>
              </a:rPr>
              <a:t>man’s</a:t>
            </a:r>
            <a:r>
              <a:rPr lang="en-GB" altLang="zh-CN" sz="2800" dirty="0">
                <a:latin typeface="Georgia" panose="02040502050405020303" pitchFamily="18" charset="0"/>
              </a:rPr>
              <a:t> nature and to be known is the property of things</a:t>
            </a:r>
            <a:r>
              <a:rPr lang="en-GB" altLang="zh-CN" sz="2800" dirty="0" smtClean="0">
                <a:latin typeface="Georgia" panose="02040502050405020303" pitchFamily="18" charset="0"/>
              </a:rPr>
              <a:t>.</a:t>
            </a:r>
          </a:p>
          <a:p>
            <a:pPr marL="514350" indent="-514350">
              <a:buFont typeface="+mj-lt"/>
              <a:buAutoNum type="alphaLcParenR"/>
            </a:pPr>
            <a:endParaRPr lang="en-US" altLang="zh-CN" sz="2800" dirty="0">
              <a:latin typeface="Georgia" panose="02040502050405020303" pitchFamily="18" charset="0"/>
            </a:endParaRPr>
          </a:p>
          <a:p>
            <a:pPr marL="514350" indent="-514350">
              <a:buFont typeface="+mj-lt"/>
              <a:buAutoNum type="alphaLcParenR"/>
            </a:pPr>
            <a:r>
              <a:rPr lang="en-GB" altLang="zh-CN" sz="2800" dirty="0">
                <a:latin typeface="Georgia" panose="02040502050405020303" pitchFamily="18" charset="0"/>
              </a:rPr>
              <a:t>To know is </a:t>
            </a:r>
            <a:r>
              <a:rPr lang="en-GB" altLang="zh-CN" sz="2800" dirty="0">
                <a:solidFill>
                  <a:srgbClr val="0070C0"/>
                </a:solidFill>
                <a:latin typeface="Georgia" panose="02040502050405020303" pitchFamily="18" charset="0"/>
              </a:rPr>
              <a:t>human</a:t>
            </a:r>
            <a:r>
              <a:rPr lang="en-GB" altLang="zh-CN" sz="2800" dirty="0">
                <a:latin typeface="Georgia" panose="02040502050405020303" pitchFamily="18" charset="0"/>
              </a:rPr>
              <a:t> nature and to be known </a:t>
            </a:r>
            <a:r>
              <a:rPr lang="en-GB" altLang="zh-CN" sz="2800" dirty="0" err="1" smtClean="0">
                <a:latin typeface="Georgia" panose="02040502050405020303" pitchFamily="18" charset="0"/>
              </a:rPr>
              <a:t>i</a:t>
            </a:r>
            <a:r>
              <a:rPr lang="en-US" altLang="zh-CN" sz="2800" dirty="0" smtClean="0">
                <a:latin typeface="Georgia" panose="02040502050405020303" pitchFamily="18" charset="0"/>
              </a:rPr>
              <a:t>s</a:t>
            </a:r>
            <a:r>
              <a:rPr lang="en-GB" altLang="zh-CN" sz="2800" dirty="0" smtClean="0">
                <a:latin typeface="Georgia" panose="02040502050405020303" pitchFamily="18" charset="0"/>
              </a:rPr>
              <a:t> </a:t>
            </a:r>
            <a:r>
              <a:rPr lang="en-GB" altLang="zh-CN" sz="2800" dirty="0">
                <a:latin typeface="Georgia" panose="02040502050405020303" pitchFamily="18" charset="0"/>
              </a:rPr>
              <a:t>the property of things. </a:t>
            </a:r>
            <a:endParaRPr lang="en-US" altLang="zh-CN" sz="2800" dirty="0" smtClean="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13</a:t>
            </a:r>
            <a:endParaRPr lang="en-GB" sz="2800" dirty="0">
              <a:solidFill>
                <a:schemeClr val="tx1"/>
              </a:solidFill>
            </a:endParaRPr>
          </a:p>
        </p:txBody>
      </p:sp>
    </p:spTree>
    <p:extLst>
      <p:ext uri="{BB962C8B-B14F-4D97-AF65-F5344CB8AC3E}">
        <p14:creationId xmlns:p14="http://schemas.microsoft.com/office/powerpoint/2010/main" val="106240701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68</a:t>
            </a:fld>
            <a:endParaRPr lang="en-GB"/>
          </a:p>
        </p:txBody>
      </p:sp>
      <p:sp>
        <p:nvSpPr>
          <p:cNvPr id="9" name="TextBox 8"/>
          <p:cNvSpPr txBox="1"/>
          <p:nvPr/>
        </p:nvSpPr>
        <p:spPr>
          <a:xfrm>
            <a:off x="2977371" y="836712"/>
            <a:ext cx="2893100" cy="5616624"/>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天演論</a:t>
            </a: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譯例言</a:t>
            </a:r>
            <a:r>
              <a:rPr lang="en-US" altLang="zh-TW" sz="3600" b="1" dirty="0" smtClean="0">
                <a:latin typeface="FangSong" panose="02010609060101010101" pitchFamily="49" charset="-122"/>
                <a:ea typeface="FangSong" panose="02010609060101010101" pitchFamily="49" charset="-122"/>
              </a:rPr>
              <a:t>》</a:t>
            </a:r>
            <a:endParaRPr lang="en-US" altLang="zh-TW" sz="3600" b="1" dirty="0">
              <a:latin typeface="FangSong" panose="02010609060101010101" pitchFamily="49" charset="-122"/>
              <a:ea typeface="FangSong" panose="02010609060101010101" pitchFamily="49" charset="-122"/>
            </a:endParaRPr>
          </a:p>
          <a:p>
            <a:pPr algn="ctr"/>
            <a:r>
              <a:rPr lang="zh-CN" altLang="en-US" sz="3200" b="1" dirty="0">
                <a:solidFill>
                  <a:srgbClr val="0070C0"/>
                </a:solidFill>
                <a:latin typeface="FangSong" panose="02010609060101010101" pitchFamily="49" charset="-122"/>
                <a:ea typeface="FangSong" panose="02010609060101010101" pitchFamily="49" charset="-122"/>
              </a:rPr>
              <a:t>嚴</a:t>
            </a:r>
            <a:r>
              <a:rPr lang="zh-CN" altLang="en-US" sz="3200" b="1" dirty="0" smtClean="0">
                <a:solidFill>
                  <a:srgbClr val="0070C0"/>
                </a:solidFill>
                <a:latin typeface="FangSong" panose="02010609060101010101" pitchFamily="49" charset="-122"/>
                <a:ea typeface="FangSong" panose="02010609060101010101" pitchFamily="49" charset="-122"/>
              </a:rPr>
              <a:t>復</a:t>
            </a:r>
            <a:endParaRPr lang="en-US" altLang="zh-CN" sz="3200" b="1" dirty="0" smtClean="0">
              <a:solidFill>
                <a:srgbClr val="0070C0"/>
              </a:solidFill>
              <a:latin typeface="FangSong" panose="02010609060101010101" pitchFamily="49" charset="-122"/>
              <a:ea typeface="FangSong" panose="02010609060101010101" pitchFamily="49" charset="-122"/>
            </a:endParaRPr>
          </a:p>
          <a:p>
            <a:pPr algn="ctr"/>
            <a:endParaRPr lang="en-US" altLang="zh-TW" sz="3600" b="1" dirty="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顧</a:t>
            </a:r>
            <a:r>
              <a:rPr lang="zh-TW" altLang="en-US" sz="3600" b="1" dirty="0">
                <a:latin typeface="FangSong" panose="02010609060101010101" pitchFamily="49" charset="-122"/>
                <a:ea typeface="FangSong" panose="02010609060101010101" pitchFamily="49" charset="-122"/>
              </a:rPr>
              <a:t>信矣不</a:t>
            </a:r>
            <a:r>
              <a:rPr lang="zh-TW" altLang="en-US" sz="3600" b="1" dirty="0" smtClean="0">
                <a:latin typeface="FangSong" panose="02010609060101010101" pitchFamily="49" charset="-122"/>
                <a:ea typeface="FangSong" panose="02010609060101010101" pitchFamily="49" charset="-122"/>
              </a:rPr>
              <a:t>達 雖</a:t>
            </a:r>
            <a:r>
              <a:rPr lang="zh-TW" altLang="en-US" sz="3600" b="1" dirty="0">
                <a:latin typeface="FangSong" panose="02010609060101010101" pitchFamily="49" charset="-122"/>
                <a:ea typeface="FangSong" panose="02010609060101010101" pitchFamily="49" charset="-122"/>
              </a:rPr>
              <a:t>譯尤不譯</a:t>
            </a:r>
            <a:r>
              <a:rPr lang="zh-TW" altLang="en-US" sz="3600" b="1" dirty="0" smtClean="0">
                <a:latin typeface="FangSong" panose="02010609060101010101" pitchFamily="49" charset="-122"/>
                <a:ea typeface="FangSong" panose="02010609060101010101" pitchFamily="49" charset="-122"/>
              </a:rPr>
              <a:t>也 則</a:t>
            </a:r>
            <a:r>
              <a:rPr lang="zh-TW" altLang="en-US" sz="3600" b="1" dirty="0">
                <a:latin typeface="FangSong" panose="02010609060101010101" pitchFamily="49" charset="-122"/>
                <a:ea typeface="FangSong" panose="02010609060101010101" pitchFamily="49" charset="-122"/>
              </a:rPr>
              <a:t>達尚焉。</a:t>
            </a:r>
          </a:p>
        </p:txBody>
      </p:sp>
    </p:spTree>
    <p:extLst>
      <p:ext uri="{BB962C8B-B14F-4D97-AF65-F5344CB8AC3E}">
        <p14:creationId xmlns:p14="http://schemas.microsoft.com/office/powerpoint/2010/main" val="4188004686"/>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69</a:t>
            </a:fld>
            <a:endParaRPr lang="en-GB"/>
          </a:p>
        </p:txBody>
      </p:sp>
      <p:sp>
        <p:nvSpPr>
          <p:cNvPr id="9" name="TextBox 8"/>
          <p:cNvSpPr txBox="1"/>
          <p:nvPr/>
        </p:nvSpPr>
        <p:spPr>
          <a:xfrm>
            <a:off x="611560" y="1052736"/>
            <a:ext cx="7940635" cy="5616624"/>
          </a:xfrm>
          <a:prstGeom prst="rect">
            <a:avLst/>
          </a:prstGeom>
          <a:noFill/>
          <a:ln w="9525">
            <a:solidFill>
              <a:schemeClr val="tx1"/>
            </a:solidFill>
          </a:ln>
        </p:spPr>
        <p:txBody>
          <a:bodyPr vert="eaVert" wrap="square" rtlCol="0">
            <a:spAutoFit/>
          </a:bodyPr>
          <a:lstStyle/>
          <a:p>
            <a:pPr algn="ctr"/>
            <a:r>
              <a:rPr lang="zh-HK" altLang="en-US" sz="3600" b="1" dirty="0">
                <a:latin typeface="FangSong" panose="02010609060101010101" pitchFamily="49" charset="-122"/>
                <a:ea typeface="FangSong" panose="02010609060101010101" pitchFamily="49" charset="-122"/>
              </a:rPr>
              <a:t>朱生</a:t>
            </a:r>
            <a:r>
              <a:rPr lang="zh-HK" altLang="en-US" sz="3600" b="1" dirty="0" smtClean="0">
                <a:latin typeface="FangSong" panose="02010609060101010101" pitchFamily="49" charset="-122"/>
                <a:ea typeface="FangSong" panose="02010609060101010101" pitchFamily="49" charset="-122"/>
              </a:rPr>
              <a:t>豪</a:t>
            </a:r>
            <a:endParaRPr lang="en-US" altLang="zh-HK" sz="3600" b="1" dirty="0" smtClean="0">
              <a:latin typeface="FangSong" panose="02010609060101010101" pitchFamily="49" charset="-122"/>
              <a:ea typeface="FangSong" panose="02010609060101010101" pitchFamily="49" charset="-122"/>
            </a:endParaRPr>
          </a:p>
          <a:p>
            <a:pPr algn="ctr"/>
            <a:endParaRPr lang="en-US" altLang="zh-TW" sz="3600" b="1" dirty="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余譯此書之宗</a:t>
            </a:r>
            <a:r>
              <a:rPr lang="zh-TW" altLang="en-US" sz="3600" b="1" dirty="0" smtClean="0">
                <a:latin typeface="FangSong" panose="02010609060101010101" pitchFamily="49" charset="-122"/>
                <a:ea typeface="FangSong" panose="02010609060101010101" pitchFamily="49" charset="-122"/>
              </a:rPr>
              <a:t>旨 第</a:t>
            </a:r>
            <a:r>
              <a:rPr lang="zh-TW" altLang="en-US" sz="3600" b="1" dirty="0">
                <a:latin typeface="FangSong" panose="02010609060101010101" pitchFamily="49" charset="-122"/>
                <a:ea typeface="FangSong" panose="02010609060101010101" pitchFamily="49" charset="-122"/>
              </a:rPr>
              <a:t>一在求於最大之範圍</a:t>
            </a:r>
            <a:r>
              <a:rPr lang="zh-TW" altLang="en-US" sz="3600" b="1" dirty="0" smtClean="0">
                <a:latin typeface="FangSong" panose="02010609060101010101" pitchFamily="49" charset="-122"/>
                <a:ea typeface="FangSong" panose="02010609060101010101" pitchFamily="49" charset="-122"/>
              </a:rPr>
              <a:t>內 </a:t>
            </a:r>
            <a:r>
              <a:rPr lang="zh-TW" altLang="en-US" sz="3600" b="1" dirty="0">
                <a:latin typeface="FangSong" panose="02010609060101010101" pitchFamily="49" charset="-122"/>
                <a:ea typeface="FangSong" panose="02010609060101010101" pitchFamily="49" charset="-122"/>
              </a:rPr>
              <a:t>保持原作之神</a:t>
            </a:r>
            <a:r>
              <a:rPr lang="zh-TW" altLang="en-US" sz="3600" b="1" dirty="0" smtClean="0">
                <a:latin typeface="FangSong" panose="02010609060101010101" pitchFamily="49" charset="-122"/>
                <a:ea typeface="FangSong" panose="02010609060101010101" pitchFamily="49" charset="-122"/>
              </a:rPr>
              <a:t>韻 必</a:t>
            </a:r>
            <a:r>
              <a:rPr lang="zh-TW" altLang="en-US" sz="3600" b="1" dirty="0">
                <a:latin typeface="FangSong" panose="02010609060101010101" pitchFamily="49" charset="-122"/>
                <a:ea typeface="FangSong" panose="02010609060101010101" pitchFamily="49" charset="-122"/>
              </a:rPr>
              <a:t>不得已而求其</a:t>
            </a:r>
            <a:r>
              <a:rPr lang="zh-TW" altLang="en-US" sz="3600" b="1" dirty="0" smtClean="0">
                <a:latin typeface="FangSong" panose="02010609060101010101" pitchFamily="49" charset="-122"/>
                <a:ea typeface="FangSong" panose="02010609060101010101" pitchFamily="49" charset="-122"/>
              </a:rPr>
              <a:t>次 亦</a:t>
            </a:r>
            <a:r>
              <a:rPr lang="zh-TW" altLang="en-US" sz="3600" b="1" dirty="0">
                <a:latin typeface="FangSong" panose="02010609060101010101" pitchFamily="49" charset="-122"/>
                <a:ea typeface="FangSong" panose="02010609060101010101" pitchFamily="49" charset="-122"/>
              </a:rPr>
              <a:t>必</a:t>
            </a:r>
            <a:r>
              <a:rPr lang="zh-TW" altLang="en-US" sz="3600" b="1" dirty="0">
                <a:solidFill>
                  <a:srgbClr val="0070C0"/>
                </a:solidFill>
                <a:latin typeface="FangSong" panose="02010609060101010101" pitchFamily="49" charset="-122"/>
                <a:ea typeface="FangSong" panose="02010609060101010101" pitchFamily="49" charset="-122"/>
              </a:rPr>
              <a:t>以明白曉暢之字</a:t>
            </a:r>
            <a:r>
              <a:rPr lang="zh-TW" altLang="en-US" sz="3600" b="1" dirty="0" smtClean="0">
                <a:solidFill>
                  <a:srgbClr val="0070C0"/>
                </a:solidFill>
                <a:latin typeface="FangSong" panose="02010609060101010101" pitchFamily="49" charset="-122"/>
                <a:ea typeface="FangSong" panose="02010609060101010101" pitchFamily="49" charset="-122"/>
              </a:rPr>
              <a:t>句 忠</a:t>
            </a:r>
            <a:r>
              <a:rPr lang="zh-TW" altLang="en-US" sz="3600" b="1" dirty="0">
                <a:solidFill>
                  <a:srgbClr val="0070C0"/>
                </a:solidFill>
                <a:latin typeface="FangSong" panose="02010609060101010101" pitchFamily="49" charset="-122"/>
                <a:ea typeface="FangSong" panose="02010609060101010101" pitchFamily="49" charset="-122"/>
              </a:rPr>
              <a:t>實傳達原文之意</a:t>
            </a:r>
            <a:r>
              <a:rPr lang="zh-TW" altLang="en-US" sz="3600" b="1" dirty="0" smtClean="0">
                <a:solidFill>
                  <a:srgbClr val="0070C0"/>
                </a:solidFill>
                <a:latin typeface="FangSong" panose="02010609060101010101" pitchFamily="49" charset="-122"/>
                <a:ea typeface="FangSong" panose="02010609060101010101" pitchFamily="49" charset="-122"/>
              </a:rPr>
              <a:t>趣</a:t>
            </a:r>
            <a:r>
              <a:rPr lang="zh-TW" altLang="en-US" sz="3600" b="1" dirty="0" smtClean="0">
                <a:latin typeface="FangSong" panose="02010609060101010101" pitchFamily="49" charset="-122"/>
                <a:ea typeface="FangSong" panose="02010609060101010101" pitchFamily="49" charset="-122"/>
              </a:rPr>
              <a:t> 而</a:t>
            </a:r>
            <a:r>
              <a:rPr lang="zh-TW" altLang="en-US" sz="3600" b="1" dirty="0">
                <a:latin typeface="FangSong" panose="02010609060101010101" pitchFamily="49" charset="-122"/>
                <a:ea typeface="FangSong" panose="02010609060101010101" pitchFamily="49" charset="-122"/>
              </a:rPr>
              <a:t>於逐字逐句對照式之硬</a:t>
            </a:r>
            <a:r>
              <a:rPr lang="zh-TW" altLang="en-US" sz="3600" b="1" dirty="0" smtClean="0">
                <a:latin typeface="FangSong" panose="02010609060101010101" pitchFamily="49" charset="-122"/>
                <a:ea typeface="FangSong" panose="02010609060101010101" pitchFamily="49" charset="-122"/>
              </a:rPr>
              <a:t>譯 則</a:t>
            </a:r>
            <a:r>
              <a:rPr lang="zh-TW" altLang="en-US" sz="3600" b="1" dirty="0">
                <a:latin typeface="FangSong" panose="02010609060101010101" pitchFamily="49" charset="-122"/>
                <a:ea typeface="FangSong" panose="02010609060101010101" pitchFamily="49" charset="-122"/>
              </a:rPr>
              <a:t>未敢贊同。凡遇原文中</a:t>
            </a:r>
            <a:r>
              <a:rPr lang="zh-TW" altLang="en-US" sz="3600" b="1" dirty="0">
                <a:solidFill>
                  <a:srgbClr val="0070C0"/>
                </a:solidFill>
                <a:latin typeface="FangSong" panose="02010609060101010101" pitchFamily="49" charset="-122"/>
                <a:ea typeface="FangSong" panose="02010609060101010101" pitchFamily="49" charset="-122"/>
              </a:rPr>
              <a:t>與中國語法不合之</a:t>
            </a:r>
            <a:r>
              <a:rPr lang="zh-TW" altLang="en-US" sz="3600" b="1" dirty="0" smtClean="0">
                <a:solidFill>
                  <a:srgbClr val="0070C0"/>
                </a:solidFill>
                <a:latin typeface="FangSong" panose="02010609060101010101" pitchFamily="49" charset="-122"/>
                <a:ea typeface="FangSong" panose="02010609060101010101" pitchFamily="49" charset="-122"/>
              </a:rPr>
              <a:t>處</a:t>
            </a:r>
            <a:r>
              <a:rPr lang="zh-TW" altLang="en-US" sz="3600" b="1" dirty="0" smtClean="0">
                <a:latin typeface="FangSong" panose="02010609060101010101" pitchFamily="49" charset="-122"/>
                <a:ea typeface="FangSong" panose="02010609060101010101" pitchFamily="49" charset="-122"/>
              </a:rPr>
              <a:t> 往</a:t>
            </a:r>
            <a:r>
              <a:rPr lang="zh-TW" altLang="en-US" sz="3600" b="1" dirty="0">
                <a:latin typeface="FangSong" panose="02010609060101010101" pitchFamily="49" charset="-122"/>
                <a:ea typeface="FangSong" panose="02010609060101010101" pitchFamily="49" charset="-122"/>
              </a:rPr>
              <a:t>往再四咀</a:t>
            </a:r>
            <a:r>
              <a:rPr lang="zh-TW" altLang="en-US" sz="3600" b="1" dirty="0" smtClean="0">
                <a:latin typeface="FangSong" panose="02010609060101010101" pitchFamily="49" charset="-122"/>
                <a:ea typeface="FangSong" panose="02010609060101010101" pitchFamily="49" charset="-122"/>
              </a:rPr>
              <a:t>嚼 </a:t>
            </a:r>
            <a:r>
              <a:rPr lang="zh-TW" altLang="en-US" sz="3600" b="1" dirty="0" smtClean="0">
                <a:solidFill>
                  <a:srgbClr val="0070C0"/>
                </a:solidFill>
                <a:latin typeface="FangSong" panose="02010609060101010101" pitchFamily="49" charset="-122"/>
                <a:ea typeface="FangSong" panose="02010609060101010101" pitchFamily="49" charset="-122"/>
              </a:rPr>
              <a:t>不</a:t>
            </a:r>
            <a:r>
              <a:rPr lang="zh-TW" altLang="en-US" sz="3600" b="1" dirty="0">
                <a:solidFill>
                  <a:srgbClr val="0070C0"/>
                </a:solidFill>
                <a:latin typeface="FangSong" panose="02010609060101010101" pitchFamily="49" charset="-122"/>
                <a:ea typeface="FangSong" panose="02010609060101010101" pitchFamily="49" charset="-122"/>
              </a:rPr>
              <a:t>惜全部更易原文之結</a:t>
            </a:r>
            <a:r>
              <a:rPr lang="zh-TW" altLang="en-US" sz="3600" b="1" dirty="0" smtClean="0">
                <a:solidFill>
                  <a:srgbClr val="0070C0"/>
                </a:solidFill>
                <a:latin typeface="FangSong" panose="02010609060101010101" pitchFamily="49" charset="-122"/>
                <a:ea typeface="FangSong" panose="02010609060101010101" pitchFamily="49" charset="-122"/>
              </a:rPr>
              <a:t>構 務</a:t>
            </a:r>
            <a:r>
              <a:rPr lang="zh-TW" altLang="en-US" sz="3600" b="1" dirty="0">
                <a:solidFill>
                  <a:srgbClr val="0070C0"/>
                </a:solidFill>
                <a:latin typeface="FangSong" panose="02010609060101010101" pitchFamily="49" charset="-122"/>
                <a:ea typeface="FangSong" panose="02010609060101010101" pitchFamily="49" charset="-122"/>
              </a:rPr>
              <a:t>使作者之命意豁然顯</a:t>
            </a:r>
            <a:r>
              <a:rPr lang="zh-TW" altLang="en-US" sz="3600" b="1" dirty="0" smtClean="0">
                <a:solidFill>
                  <a:srgbClr val="0070C0"/>
                </a:solidFill>
                <a:latin typeface="FangSong" panose="02010609060101010101" pitchFamily="49" charset="-122"/>
                <a:ea typeface="FangSong" panose="02010609060101010101" pitchFamily="49" charset="-122"/>
              </a:rPr>
              <a:t>露 不</a:t>
            </a:r>
            <a:r>
              <a:rPr lang="zh-TW" altLang="en-US" sz="3600" b="1" dirty="0">
                <a:solidFill>
                  <a:srgbClr val="0070C0"/>
                </a:solidFill>
                <a:latin typeface="FangSong" panose="02010609060101010101" pitchFamily="49" charset="-122"/>
                <a:ea typeface="FangSong" panose="02010609060101010101" pitchFamily="49" charset="-122"/>
              </a:rPr>
              <a:t>為晦澀之字句所掩蔽</a:t>
            </a:r>
            <a:r>
              <a:rPr lang="zh-TW" altLang="en-US" sz="3600" b="1" dirty="0">
                <a:latin typeface="FangSong" panose="02010609060101010101" pitchFamily="49" charset="-122"/>
                <a:ea typeface="FangSong" panose="02010609060101010101" pitchFamily="49" charset="-122"/>
              </a:rPr>
              <a:t>。</a:t>
            </a:r>
          </a:p>
        </p:txBody>
      </p:sp>
    </p:spTree>
    <p:extLst>
      <p:ext uri="{BB962C8B-B14F-4D97-AF65-F5344CB8AC3E}">
        <p14:creationId xmlns:p14="http://schemas.microsoft.com/office/powerpoint/2010/main" val="1255244442"/>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70</a:t>
            </a:fld>
            <a:endParaRPr lang="en-GB"/>
          </a:p>
        </p:txBody>
      </p:sp>
      <p:sp>
        <p:nvSpPr>
          <p:cNvPr id="12" name="TextBox 11"/>
          <p:cNvSpPr txBox="1"/>
          <p:nvPr/>
        </p:nvSpPr>
        <p:spPr>
          <a:xfrm>
            <a:off x="2265220" y="1115130"/>
            <a:ext cx="4554832" cy="523220"/>
          </a:xfrm>
          <a:prstGeom prst="rect">
            <a:avLst/>
          </a:prstGeom>
          <a:noFill/>
        </p:spPr>
        <p:txBody>
          <a:bodyPr wrap="square" rtlCol="0">
            <a:spAutoFit/>
          </a:bodyPr>
          <a:lstStyle/>
          <a:p>
            <a:pPr algn="ctr"/>
            <a:r>
              <a:rPr lang="en-GB" altLang="zh-CN" sz="2800" dirty="0" smtClean="0">
                <a:latin typeface="Georgia" panose="02040502050405020303" pitchFamily="18" charset="0"/>
                <a:ea typeface="FangSong" panose="02010609060101010101" pitchFamily="49" charset="-122"/>
              </a:rPr>
              <a:t>Greek classics into English</a:t>
            </a:r>
            <a:endParaRPr lang="en-US" sz="2800" b="1" dirty="0" smtClean="0">
              <a:latin typeface="FangSong" panose="02010609060101010101" pitchFamily="49" charset="-122"/>
              <a:ea typeface="FangSong" panose="02010609060101010101" pitchFamily="49" charset="-122"/>
            </a:endParaRPr>
          </a:p>
        </p:txBody>
      </p:sp>
      <p:pic>
        <p:nvPicPr>
          <p:cNvPr id="68610" name="Picture 2" descr="F:\EngTutorials_LearningMaterials\Image_Seneca.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71599" y="2386489"/>
            <a:ext cx="1962935" cy="2993605"/>
          </a:xfrm>
          <a:prstGeom prst="rect">
            <a:avLst/>
          </a:prstGeom>
          <a:noFill/>
          <a:extLst>
            <a:ext uri="{909E8E84-426E-40DD-AFC4-6F175D3DCCD1}">
              <a14:hiddenFill xmlns:a14="http://schemas.microsoft.com/office/drawing/2010/main">
                <a:solidFill>
                  <a:srgbClr val="FFFFFF"/>
                </a:solidFill>
              </a14:hiddenFill>
            </a:ext>
          </a:extLst>
        </p:spPr>
      </p:pic>
      <p:sp>
        <p:nvSpPr>
          <p:cNvPr id="13" name="Rounded Rectangular Callout 12"/>
          <p:cNvSpPr/>
          <p:nvPr/>
        </p:nvSpPr>
        <p:spPr>
          <a:xfrm>
            <a:off x="3707904" y="2386489"/>
            <a:ext cx="4896544" cy="2698695"/>
          </a:xfrm>
          <a:prstGeom prst="wedgeRoundRectCallout">
            <a:avLst>
              <a:gd name="adj1" fmla="val -54907"/>
              <a:gd name="adj2" fmla="val 69840"/>
              <a:gd name="adj3" fmla="val 16667"/>
            </a:avLst>
          </a:prstGeom>
          <a:noFill/>
          <a:ln w="9525"/>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3200" dirty="0" smtClean="0">
              <a:solidFill>
                <a:schemeClr val="tx1"/>
              </a:solidFill>
              <a:latin typeface="Georgia" panose="02040502050405020303" pitchFamily="18" charset="0"/>
            </a:endParaRPr>
          </a:p>
          <a:p>
            <a:r>
              <a:rPr lang="en-GB" sz="3200" dirty="0" smtClean="0">
                <a:solidFill>
                  <a:schemeClr val="tx1"/>
                </a:solidFill>
                <a:latin typeface="Georgia" panose="02040502050405020303" pitchFamily="18" charset="0"/>
              </a:rPr>
              <a:t>‘When </a:t>
            </a:r>
            <a:r>
              <a:rPr lang="en-GB" sz="3200" dirty="0">
                <a:solidFill>
                  <a:schemeClr val="tx1"/>
                </a:solidFill>
                <a:latin typeface="Georgia" panose="02040502050405020303" pitchFamily="18" charset="0"/>
              </a:rPr>
              <a:t>all is said and done a translation of a literary work must be readable</a:t>
            </a:r>
            <a:r>
              <a:rPr lang="en-GB" sz="3200" dirty="0" smtClean="0">
                <a:solidFill>
                  <a:schemeClr val="tx1"/>
                </a:solidFill>
                <a:latin typeface="Georgia" panose="02040502050405020303" pitchFamily="18" charset="0"/>
              </a:rPr>
              <a:t>.</a:t>
            </a:r>
            <a:r>
              <a:rPr lang="en-US" sz="3200" dirty="0" smtClean="0">
                <a:solidFill>
                  <a:schemeClr val="tx1"/>
                </a:solidFill>
                <a:latin typeface="Georgia" panose="02040502050405020303" pitchFamily="18" charset="0"/>
              </a:rPr>
              <a:t>’</a:t>
            </a:r>
          </a:p>
          <a:p>
            <a:pPr algn="r"/>
            <a:r>
              <a:rPr lang="en-US" sz="2400" i="1" dirty="0" smtClean="0">
                <a:solidFill>
                  <a:schemeClr val="tx1"/>
                </a:solidFill>
                <a:latin typeface="Georgia" panose="02040502050405020303" pitchFamily="18" charset="0"/>
              </a:rPr>
              <a:t>--- Letters from a Stoic</a:t>
            </a:r>
            <a:endParaRPr lang="en-GB" sz="2400" i="1" dirty="0" smtClean="0">
              <a:solidFill>
                <a:schemeClr val="tx1"/>
              </a:solidFill>
              <a:latin typeface="Georgia" panose="02040502050405020303" pitchFamily="18" charset="0"/>
            </a:endParaRPr>
          </a:p>
          <a:p>
            <a:pPr algn="ctr"/>
            <a:endParaRPr lang="en-GB" sz="2000" dirty="0">
              <a:solidFill>
                <a:schemeClr val="tx1"/>
              </a:solidFill>
              <a:latin typeface="Georgia" panose="02040502050405020303" pitchFamily="18" charset="0"/>
            </a:endParaRPr>
          </a:p>
        </p:txBody>
      </p:sp>
      <p:sp>
        <p:nvSpPr>
          <p:cNvPr id="14" name="TextBox 13"/>
          <p:cNvSpPr txBox="1"/>
          <p:nvPr/>
        </p:nvSpPr>
        <p:spPr>
          <a:xfrm>
            <a:off x="251520" y="5577780"/>
            <a:ext cx="3456384" cy="492443"/>
          </a:xfrm>
          <a:prstGeom prst="rect">
            <a:avLst/>
          </a:prstGeom>
          <a:noFill/>
        </p:spPr>
        <p:txBody>
          <a:bodyPr wrap="square" rtlCol="0">
            <a:spAutoFit/>
          </a:bodyPr>
          <a:lstStyle/>
          <a:p>
            <a:pPr algn="ctr"/>
            <a:r>
              <a:rPr lang="en-GB" altLang="zh-CN" sz="2600" dirty="0" smtClean="0">
                <a:latin typeface="Georgia" panose="02040502050405020303" pitchFamily="18" charset="0"/>
                <a:ea typeface="FangSong" panose="02010609060101010101" pitchFamily="49" charset="-122"/>
              </a:rPr>
              <a:t>Robin Campbell</a:t>
            </a:r>
            <a:endParaRPr lang="en-US" sz="26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75234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71</a:t>
            </a:fld>
            <a:endParaRPr lang="en-GB"/>
          </a:p>
        </p:txBody>
      </p:sp>
      <p:sp>
        <p:nvSpPr>
          <p:cNvPr id="7" name="TextBox 6"/>
          <p:cNvSpPr txBox="1"/>
          <p:nvPr/>
        </p:nvSpPr>
        <p:spPr>
          <a:xfrm>
            <a:off x="1331640" y="2708920"/>
            <a:ext cx="6552728" cy="615553"/>
          </a:xfrm>
          <a:prstGeom prst="rect">
            <a:avLst/>
          </a:prstGeom>
          <a:noFill/>
        </p:spPr>
        <p:txBody>
          <a:bodyPr wrap="square" rtlCol="0">
            <a:spAutoFit/>
          </a:bodyPr>
          <a:lstStyle/>
          <a:p>
            <a:pPr algn="ctr"/>
            <a:r>
              <a:rPr lang="en-US" altLang="zh-CN" sz="3400" dirty="0" smtClean="0">
                <a:latin typeface="Georgia" panose="02040502050405020303" pitchFamily="18" charset="0"/>
              </a:rPr>
              <a:t>3. Succinctness</a:t>
            </a:r>
          </a:p>
        </p:txBody>
      </p:sp>
    </p:spTree>
    <p:extLst>
      <p:ext uri="{BB962C8B-B14F-4D97-AF65-F5344CB8AC3E}">
        <p14:creationId xmlns:p14="http://schemas.microsoft.com/office/powerpoint/2010/main" val="2921903606"/>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72</a:t>
            </a:fld>
            <a:endParaRPr lang="en-GB"/>
          </a:p>
        </p:txBody>
      </p:sp>
      <p:sp>
        <p:nvSpPr>
          <p:cNvPr id="9" name="TextBox 8"/>
          <p:cNvSpPr txBox="1"/>
          <p:nvPr/>
        </p:nvSpPr>
        <p:spPr>
          <a:xfrm>
            <a:off x="2843808" y="836712"/>
            <a:ext cx="3447098" cy="5472608"/>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天演論</a:t>
            </a: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譯例言</a:t>
            </a:r>
            <a:r>
              <a:rPr lang="en-US" altLang="zh-TW" sz="3600" b="1" dirty="0" smtClean="0">
                <a:latin typeface="FangSong" panose="02010609060101010101" pitchFamily="49" charset="-122"/>
                <a:ea typeface="FangSong" panose="02010609060101010101" pitchFamily="49" charset="-122"/>
              </a:rPr>
              <a:t>》</a:t>
            </a:r>
            <a:endParaRPr lang="en-US" altLang="zh-TW" sz="3600" b="1" dirty="0">
              <a:latin typeface="FangSong" panose="02010609060101010101" pitchFamily="49" charset="-122"/>
              <a:ea typeface="FangSong" panose="02010609060101010101" pitchFamily="49" charset="-122"/>
            </a:endParaRPr>
          </a:p>
          <a:p>
            <a:pPr algn="ctr"/>
            <a:r>
              <a:rPr lang="zh-CN" altLang="en-US" sz="3200" b="1" dirty="0">
                <a:solidFill>
                  <a:srgbClr val="0070C0"/>
                </a:solidFill>
                <a:latin typeface="FangSong" panose="02010609060101010101" pitchFamily="49" charset="-122"/>
                <a:ea typeface="FangSong" panose="02010609060101010101" pitchFamily="49" charset="-122"/>
              </a:rPr>
              <a:t>嚴</a:t>
            </a:r>
            <a:r>
              <a:rPr lang="zh-CN" altLang="en-US" sz="3200" b="1" dirty="0" smtClean="0">
                <a:solidFill>
                  <a:srgbClr val="0070C0"/>
                </a:solidFill>
                <a:latin typeface="FangSong" panose="02010609060101010101" pitchFamily="49" charset="-122"/>
                <a:ea typeface="FangSong" panose="02010609060101010101" pitchFamily="49" charset="-122"/>
              </a:rPr>
              <a:t>復</a:t>
            </a:r>
            <a:endParaRPr lang="en-US" altLang="zh-CN" sz="3200" b="1" dirty="0" smtClean="0">
              <a:solidFill>
                <a:srgbClr val="0070C0"/>
              </a:solidFill>
              <a:latin typeface="FangSong" panose="02010609060101010101" pitchFamily="49" charset="-122"/>
              <a:ea typeface="FangSong" panose="02010609060101010101" pitchFamily="49" charset="-122"/>
            </a:endParaRPr>
          </a:p>
          <a:p>
            <a:pPr algn="ctr"/>
            <a:endParaRPr lang="en-US" altLang="zh-TW" sz="3600" b="1" dirty="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精理微</a:t>
            </a:r>
            <a:r>
              <a:rPr lang="zh-TW" altLang="en-US" sz="3600" b="1" dirty="0" smtClean="0">
                <a:latin typeface="FangSong" panose="02010609060101010101" pitchFamily="49" charset="-122"/>
                <a:ea typeface="FangSong" panose="02010609060101010101" pitchFamily="49" charset="-122"/>
              </a:rPr>
              <a:t>義 用</a:t>
            </a:r>
            <a:r>
              <a:rPr lang="zh-TW" altLang="en-US" sz="3600" b="1" dirty="0">
                <a:latin typeface="FangSong" panose="02010609060101010101" pitchFamily="49" charset="-122"/>
                <a:ea typeface="FangSong" panose="02010609060101010101" pitchFamily="49" charset="-122"/>
              </a:rPr>
              <a:t>漢以前字法句</a:t>
            </a:r>
            <a:r>
              <a:rPr lang="zh-TW" altLang="en-US" sz="3600" b="1" dirty="0" smtClean="0">
                <a:latin typeface="FangSong" panose="02010609060101010101" pitchFamily="49" charset="-122"/>
                <a:ea typeface="FangSong" panose="02010609060101010101" pitchFamily="49" charset="-122"/>
              </a:rPr>
              <a:t>法 則</a:t>
            </a:r>
            <a:r>
              <a:rPr lang="zh-TW" altLang="en-US" sz="3600" b="1" dirty="0">
                <a:latin typeface="FangSong" panose="02010609060101010101" pitchFamily="49" charset="-122"/>
                <a:ea typeface="FangSong" panose="02010609060101010101" pitchFamily="49" charset="-122"/>
              </a:rPr>
              <a:t>為達</a:t>
            </a:r>
            <a:r>
              <a:rPr lang="zh-TW" altLang="en-US" sz="3600" b="1" dirty="0" smtClean="0">
                <a:latin typeface="FangSong" panose="02010609060101010101" pitchFamily="49" charset="-122"/>
                <a:ea typeface="FangSong" panose="02010609060101010101" pitchFamily="49" charset="-122"/>
              </a:rPr>
              <a:t>易 用</a:t>
            </a:r>
            <a:r>
              <a:rPr lang="zh-TW" altLang="en-US" sz="3600" b="1" dirty="0">
                <a:latin typeface="FangSong" panose="02010609060101010101" pitchFamily="49" charset="-122"/>
                <a:ea typeface="FangSong" panose="02010609060101010101" pitchFamily="49" charset="-122"/>
              </a:rPr>
              <a:t>近世利俗文</a:t>
            </a:r>
            <a:r>
              <a:rPr lang="zh-TW" altLang="en-US" sz="3600" b="1" dirty="0" smtClean="0">
                <a:latin typeface="FangSong" panose="02010609060101010101" pitchFamily="49" charset="-122"/>
                <a:ea typeface="FangSong" panose="02010609060101010101" pitchFamily="49" charset="-122"/>
              </a:rPr>
              <a:t>字 則</a:t>
            </a:r>
            <a:r>
              <a:rPr lang="zh-TW" altLang="en-US" sz="3600" b="1" dirty="0">
                <a:latin typeface="FangSong" panose="02010609060101010101" pitchFamily="49" charset="-122"/>
                <a:ea typeface="FangSong" panose="02010609060101010101" pitchFamily="49" charset="-122"/>
              </a:rPr>
              <a:t>求達</a:t>
            </a:r>
            <a:r>
              <a:rPr lang="zh-TW" altLang="en-US" sz="3600" b="1" dirty="0" smtClean="0">
                <a:latin typeface="FangSong" panose="02010609060101010101" pitchFamily="49" charset="-122"/>
                <a:ea typeface="FangSong" panose="02010609060101010101" pitchFamily="49" charset="-122"/>
              </a:rPr>
              <a:t>難</a:t>
            </a:r>
            <a:r>
              <a:rPr lang="zh-CN" altLang="en-US" sz="3600" b="1" dirty="0" smtClean="0">
                <a:latin typeface="FangSong" panose="02010609060101010101" pitchFamily="49" charset="-122"/>
                <a:ea typeface="FangSong" panose="02010609060101010101" pitchFamily="49" charset="-122"/>
              </a:rPr>
              <a:t>。</a:t>
            </a:r>
            <a:endParaRPr lang="zh-TW" altLang="en-US" sz="3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888429325"/>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73</a:t>
            </a:fld>
            <a:endParaRPr lang="en-GB"/>
          </a:p>
        </p:txBody>
      </p:sp>
      <p:sp>
        <p:nvSpPr>
          <p:cNvPr id="9" name="TextBox 8"/>
          <p:cNvSpPr txBox="1"/>
          <p:nvPr/>
        </p:nvSpPr>
        <p:spPr>
          <a:xfrm>
            <a:off x="3131840" y="861864"/>
            <a:ext cx="2954655" cy="5061520"/>
          </a:xfrm>
          <a:prstGeom prst="rect">
            <a:avLst/>
          </a:prstGeom>
          <a:noFill/>
          <a:ln w="9525">
            <a:solidFill>
              <a:schemeClr val="tx1"/>
            </a:solidFill>
          </a:ln>
        </p:spPr>
        <p:txBody>
          <a:bodyPr vert="eaVert" wrap="square" rtlCol="0">
            <a:spAutoFit/>
          </a:bodyPr>
          <a:lstStyle/>
          <a:p>
            <a:pPr algn="ctr"/>
            <a:r>
              <a:rPr lang="zh-CN" altLang="en-US" sz="3600" b="1" dirty="0" smtClean="0">
                <a:latin typeface="FangSong" panose="02010609060101010101" pitchFamily="49" charset="-122"/>
                <a:ea typeface="FangSong" panose="02010609060101010101" pitchFamily="49" charset="-122"/>
              </a:rPr>
              <a:t>古漢語之特點</a:t>
            </a:r>
            <a:endParaRPr lang="en-US" altLang="zh-CN" sz="3600" b="1" dirty="0" smtClean="0">
              <a:latin typeface="FangSong" panose="02010609060101010101" pitchFamily="49" charset="-122"/>
              <a:ea typeface="FangSong" panose="02010609060101010101" pitchFamily="49" charset="-122"/>
            </a:endParaRPr>
          </a:p>
          <a:p>
            <a:pPr algn="ctr"/>
            <a:endParaRPr lang="en-US" altLang="zh-TW" sz="3600" b="1" dirty="0">
              <a:latin typeface="FangSong" panose="02010609060101010101" pitchFamily="49" charset="-122"/>
              <a:ea typeface="FangSong" panose="02010609060101010101" pitchFamily="49" charset="-122"/>
            </a:endParaRPr>
          </a:p>
          <a:p>
            <a:pPr algn="ctr"/>
            <a:r>
              <a:rPr lang="zh-TW" altLang="en-US" sz="3600" b="1" dirty="0" smtClean="0">
                <a:solidFill>
                  <a:srgbClr val="0070C0"/>
                </a:solidFill>
                <a:latin typeface="FangSong" panose="02010609060101010101" pitchFamily="49" charset="-122"/>
                <a:ea typeface="FangSong" panose="02010609060101010101" pitchFamily="49" charset="-122"/>
              </a:rPr>
              <a:t>言</a:t>
            </a:r>
            <a:r>
              <a:rPr lang="zh-TW" altLang="en-US" sz="3600" b="1" dirty="0">
                <a:solidFill>
                  <a:srgbClr val="0070C0"/>
                </a:solidFill>
                <a:latin typeface="FangSong" panose="02010609060101010101" pitchFamily="49" charset="-122"/>
                <a:ea typeface="FangSong" panose="02010609060101010101" pitchFamily="49" charset="-122"/>
              </a:rPr>
              <a:t>簡意</a:t>
            </a:r>
            <a:r>
              <a:rPr lang="zh-TW" altLang="en-US" sz="3600" b="1" dirty="0" smtClean="0">
                <a:solidFill>
                  <a:srgbClr val="0070C0"/>
                </a:solidFill>
                <a:latin typeface="FangSong" panose="02010609060101010101" pitchFamily="49" charset="-122"/>
                <a:ea typeface="FangSong" panose="02010609060101010101" pitchFamily="49" charset="-122"/>
              </a:rPr>
              <a:t>賅 </a:t>
            </a:r>
            <a:endParaRPr lang="en-US" altLang="zh-TW" sz="3600" b="1" dirty="0" smtClean="0">
              <a:solidFill>
                <a:srgbClr val="0070C0"/>
              </a:solidFill>
              <a:latin typeface="FangSong" panose="02010609060101010101" pitchFamily="49" charset="-122"/>
              <a:ea typeface="FangSong" panose="02010609060101010101" pitchFamily="49" charset="-122"/>
            </a:endParaRPr>
          </a:p>
          <a:p>
            <a:pPr algn="ctr"/>
            <a:r>
              <a:rPr lang="zh-TW" altLang="en-US" sz="3600" b="1" dirty="0" smtClean="0">
                <a:solidFill>
                  <a:srgbClr val="0070C0"/>
                </a:solidFill>
                <a:latin typeface="FangSong" panose="02010609060101010101" pitchFamily="49" charset="-122"/>
                <a:ea typeface="FangSong" panose="02010609060101010101" pitchFamily="49" charset="-122"/>
              </a:rPr>
              <a:t>惜</a:t>
            </a:r>
            <a:r>
              <a:rPr lang="zh-TW" altLang="en-US" sz="3600" b="1" dirty="0">
                <a:solidFill>
                  <a:srgbClr val="0070C0"/>
                </a:solidFill>
                <a:latin typeface="FangSong" panose="02010609060101010101" pitchFamily="49" charset="-122"/>
                <a:ea typeface="FangSong" panose="02010609060101010101" pitchFamily="49" charset="-122"/>
              </a:rPr>
              <a:t>墨如</a:t>
            </a:r>
            <a:r>
              <a:rPr lang="zh-TW" altLang="en-US" sz="3600" b="1" dirty="0" smtClean="0">
                <a:solidFill>
                  <a:srgbClr val="0070C0"/>
                </a:solidFill>
                <a:latin typeface="FangSong" panose="02010609060101010101" pitchFamily="49" charset="-122"/>
                <a:ea typeface="FangSong" panose="02010609060101010101" pitchFamily="49" charset="-122"/>
              </a:rPr>
              <a:t>金 </a:t>
            </a:r>
            <a:endParaRPr lang="en-US" altLang="zh-TW" sz="3600" b="1" dirty="0" smtClean="0">
              <a:solidFill>
                <a:srgbClr val="0070C0"/>
              </a:solidFill>
              <a:latin typeface="FangSong" panose="02010609060101010101" pitchFamily="49" charset="-122"/>
              <a:ea typeface="FangSong" panose="02010609060101010101" pitchFamily="49" charset="-122"/>
            </a:endParaRPr>
          </a:p>
          <a:p>
            <a:pPr algn="ctr"/>
            <a:r>
              <a:rPr lang="zh-TW" altLang="en-US" sz="3600" b="1" dirty="0" smtClean="0">
                <a:solidFill>
                  <a:srgbClr val="0070C0"/>
                </a:solidFill>
                <a:latin typeface="FangSong" panose="02010609060101010101" pitchFamily="49" charset="-122"/>
                <a:ea typeface="FangSong" panose="02010609060101010101" pitchFamily="49" charset="-122"/>
              </a:rPr>
              <a:t>以</a:t>
            </a:r>
            <a:r>
              <a:rPr lang="zh-TW" altLang="en-US" sz="3600" b="1" dirty="0">
                <a:solidFill>
                  <a:srgbClr val="0070C0"/>
                </a:solidFill>
                <a:latin typeface="FangSong" panose="02010609060101010101" pitchFamily="49" charset="-122"/>
                <a:ea typeface="FangSong" panose="02010609060101010101" pitchFamily="49" charset="-122"/>
              </a:rPr>
              <a:t>少許勝人多許</a:t>
            </a:r>
          </a:p>
        </p:txBody>
      </p:sp>
    </p:spTree>
    <p:extLst>
      <p:ext uri="{BB962C8B-B14F-4D97-AF65-F5344CB8AC3E}">
        <p14:creationId xmlns:p14="http://schemas.microsoft.com/office/powerpoint/2010/main" val="112547244"/>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74</a:t>
            </a:fld>
            <a:endParaRPr lang="en-GB"/>
          </a:p>
        </p:txBody>
      </p:sp>
      <p:sp>
        <p:nvSpPr>
          <p:cNvPr id="8" name="Oval 7"/>
          <p:cNvSpPr/>
          <p:nvPr/>
        </p:nvSpPr>
        <p:spPr>
          <a:xfrm>
            <a:off x="7255824" y="3113307"/>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14</a:t>
            </a:r>
            <a:endParaRPr lang="en-GB" sz="2800" dirty="0">
              <a:solidFill>
                <a:schemeClr val="tx1"/>
              </a:solidFill>
            </a:endParaRPr>
          </a:p>
        </p:txBody>
      </p:sp>
      <p:sp>
        <p:nvSpPr>
          <p:cNvPr id="6" name="TextBox 5"/>
          <p:cNvSpPr txBox="1"/>
          <p:nvPr/>
        </p:nvSpPr>
        <p:spPr>
          <a:xfrm>
            <a:off x="1484174" y="1165920"/>
            <a:ext cx="5170646" cy="4927376"/>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荀子</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解蔽篇</a:t>
            </a:r>
            <a:r>
              <a:rPr lang="en-US" altLang="zh-TW" sz="3600" b="1" dirty="0" smtClean="0">
                <a:latin typeface="FangSong" panose="02010609060101010101" pitchFamily="49" charset="-122"/>
                <a:ea typeface="FangSong" panose="02010609060101010101" pitchFamily="49" charset="-122"/>
              </a:rPr>
              <a:t>》</a:t>
            </a:r>
          </a:p>
          <a:p>
            <a:endParaRPr lang="en-US" altLang="zh-TW" sz="3600" b="1" dirty="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smtClean="0">
                <a:solidFill>
                  <a:srgbClr val="0070C0"/>
                </a:solidFill>
                <a:latin typeface="FangSong" panose="02010609060101010101" pitchFamily="49" charset="-122"/>
                <a:ea typeface="FangSong" panose="02010609060101010101" pitchFamily="49" charset="-122"/>
              </a:rPr>
              <a:t>博</a:t>
            </a:r>
            <a:r>
              <a:rPr lang="zh-TW" altLang="en-US" sz="3600" b="1" dirty="0">
                <a:solidFill>
                  <a:srgbClr val="0070C0"/>
                </a:solidFill>
                <a:latin typeface="FangSong" panose="02010609060101010101" pitchFamily="49" charset="-122"/>
                <a:ea typeface="FangSong" panose="02010609060101010101" pitchFamily="49" charset="-122"/>
              </a:rPr>
              <a:t>學</a:t>
            </a:r>
            <a:r>
              <a:rPr lang="zh-TW" altLang="en-US" sz="3600" b="1" dirty="0" smtClean="0">
                <a:solidFill>
                  <a:srgbClr val="0070C0"/>
                </a:solidFill>
                <a:latin typeface="FangSong" panose="02010609060101010101" pitchFamily="49" charset="-122"/>
                <a:ea typeface="FangSong" panose="02010609060101010101" pitchFamily="49" charset="-122"/>
              </a:rPr>
              <a:t>之 審</a:t>
            </a:r>
            <a:r>
              <a:rPr lang="zh-TW" altLang="en-US" sz="3600" b="1" dirty="0">
                <a:solidFill>
                  <a:srgbClr val="0070C0"/>
                </a:solidFill>
                <a:latin typeface="FangSong" panose="02010609060101010101" pitchFamily="49" charset="-122"/>
                <a:ea typeface="FangSong" panose="02010609060101010101" pitchFamily="49" charset="-122"/>
              </a:rPr>
              <a:t>問</a:t>
            </a:r>
            <a:r>
              <a:rPr lang="zh-TW" altLang="en-US" sz="3600" b="1" dirty="0" smtClean="0">
                <a:solidFill>
                  <a:srgbClr val="0070C0"/>
                </a:solidFill>
                <a:latin typeface="FangSong" panose="02010609060101010101" pitchFamily="49" charset="-122"/>
                <a:ea typeface="FangSong" panose="02010609060101010101" pitchFamily="49" charset="-122"/>
              </a:rPr>
              <a:t>之   慎思之 明</a:t>
            </a:r>
            <a:r>
              <a:rPr lang="zh-TW" altLang="en-US" sz="3600" b="1" dirty="0">
                <a:solidFill>
                  <a:srgbClr val="0070C0"/>
                </a:solidFill>
                <a:latin typeface="FangSong" panose="02010609060101010101" pitchFamily="49" charset="-122"/>
                <a:ea typeface="FangSong" panose="02010609060101010101" pitchFamily="49" charset="-122"/>
              </a:rPr>
              <a:t>辨</a:t>
            </a:r>
            <a:r>
              <a:rPr lang="zh-TW" altLang="en-US" sz="3600" b="1" dirty="0" smtClean="0">
                <a:solidFill>
                  <a:srgbClr val="0070C0"/>
                </a:solidFill>
                <a:latin typeface="FangSong" panose="02010609060101010101" pitchFamily="49" charset="-122"/>
                <a:ea typeface="FangSong" panose="02010609060101010101" pitchFamily="49" charset="-122"/>
              </a:rPr>
              <a:t>之 篤</a:t>
            </a:r>
            <a:r>
              <a:rPr lang="zh-TW" altLang="en-US" sz="3600" b="1" dirty="0">
                <a:solidFill>
                  <a:srgbClr val="0070C0"/>
                </a:solidFill>
                <a:latin typeface="FangSong" panose="02010609060101010101" pitchFamily="49" charset="-122"/>
                <a:ea typeface="FangSong" panose="02010609060101010101" pitchFamily="49" charset="-122"/>
              </a:rPr>
              <a:t>行之</a:t>
            </a:r>
            <a:r>
              <a:rPr lang="zh-TW" altLang="en-US" sz="3600" b="1" dirty="0">
                <a:latin typeface="FangSong" panose="02010609060101010101" pitchFamily="49" charset="-122"/>
                <a:ea typeface="FangSong" panose="02010609060101010101" pitchFamily="49" charset="-122"/>
              </a:rPr>
              <a:t>。</a:t>
            </a:r>
            <a:r>
              <a:rPr lang="zh-TW" altLang="en-US" sz="3600" b="1" dirty="0">
                <a:solidFill>
                  <a:srgbClr val="0070C0"/>
                </a:solidFill>
                <a:latin typeface="FangSong" panose="02010609060101010101" pitchFamily="49" charset="-122"/>
                <a:ea typeface="FangSong" panose="02010609060101010101" pitchFamily="49" charset="-122"/>
              </a:rPr>
              <a:t>有弗</a:t>
            </a:r>
            <a:r>
              <a:rPr lang="zh-TW" altLang="en-US" sz="3600" b="1" dirty="0" smtClean="0">
                <a:solidFill>
                  <a:srgbClr val="0070C0"/>
                </a:solidFill>
                <a:latin typeface="FangSong" panose="02010609060101010101" pitchFamily="49" charset="-122"/>
                <a:ea typeface="FangSong" panose="02010609060101010101" pitchFamily="49" charset="-122"/>
              </a:rPr>
              <a:t>學 學</a:t>
            </a:r>
            <a:r>
              <a:rPr lang="zh-TW" altLang="en-US" sz="3600" b="1" dirty="0">
                <a:solidFill>
                  <a:srgbClr val="0070C0"/>
                </a:solidFill>
                <a:latin typeface="FangSong" panose="02010609060101010101" pitchFamily="49" charset="-122"/>
                <a:ea typeface="FangSong" panose="02010609060101010101" pitchFamily="49" charset="-122"/>
              </a:rPr>
              <a:t>之弗能弗措</a:t>
            </a:r>
            <a:r>
              <a:rPr lang="zh-TW" altLang="en-US" sz="3600" b="1" dirty="0" smtClean="0">
                <a:solidFill>
                  <a:srgbClr val="0070C0"/>
                </a:solidFill>
                <a:latin typeface="FangSong" panose="02010609060101010101" pitchFamily="49" charset="-122"/>
                <a:ea typeface="FangSong" panose="02010609060101010101" pitchFamily="49" charset="-122"/>
              </a:rPr>
              <a:t>也</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solidFill>
                  <a:srgbClr val="0070C0"/>
                </a:solidFill>
                <a:latin typeface="FangSong" panose="02010609060101010101" pitchFamily="49" charset="-122"/>
                <a:ea typeface="FangSong" panose="02010609060101010101" pitchFamily="49" charset="-122"/>
              </a:rPr>
              <a:t>有</a:t>
            </a:r>
            <a:r>
              <a:rPr lang="zh-TW" altLang="en-US" sz="3600" b="1" dirty="0">
                <a:solidFill>
                  <a:srgbClr val="0070C0"/>
                </a:solidFill>
                <a:latin typeface="FangSong" panose="02010609060101010101" pitchFamily="49" charset="-122"/>
                <a:ea typeface="FangSong" panose="02010609060101010101" pitchFamily="49" charset="-122"/>
              </a:rPr>
              <a:t>弗</a:t>
            </a:r>
            <a:r>
              <a:rPr lang="zh-TW" altLang="en-US" sz="3600" b="1" dirty="0" smtClean="0">
                <a:solidFill>
                  <a:srgbClr val="0070C0"/>
                </a:solidFill>
                <a:latin typeface="FangSong" panose="02010609060101010101" pitchFamily="49" charset="-122"/>
                <a:ea typeface="FangSong" panose="02010609060101010101" pitchFamily="49" charset="-122"/>
              </a:rPr>
              <a:t>問 問</a:t>
            </a:r>
            <a:r>
              <a:rPr lang="zh-TW" altLang="en-US" sz="3600" b="1" dirty="0">
                <a:solidFill>
                  <a:srgbClr val="0070C0"/>
                </a:solidFill>
                <a:latin typeface="FangSong" panose="02010609060101010101" pitchFamily="49" charset="-122"/>
                <a:ea typeface="FangSong" panose="02010609060101010101" pitchFamily="49" charset="-122"/>
              </a:rPr>
              <a:t>之弗能弗措</a:t>
            </a:r>
            <a:r>
              <a:rPr lang="zh-TW" altLang="en-US" sz="3600" b="1" dirty="0" smtClean="0">
                <a:solidFill>
                  <a:srgbClr val="0070C0"/>
                </a:solidFill>
                <a:latin typeface="FangSong" panose="02010609060101010101" pitchFamily="49" charset="-122"/>
                <a:ea typeface="FangSong" panose="02010609060101010101" pitchFamily="49" charset="-122"/>
              </a:rPr>
              <a:t>也</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solidFill>
                  <a:srgbClr val="0070C0"/>
                </a:solidFill>
                <a:latin typeface="FangSong" panose="02010609060101010101" pitchFamily="49" charset="-122"/>
                <a:ea typeface="FangSong" panose="02010609060101010101" pitchFamily="49" charset="-122"/>
              </a:rPr>
              <a:t>有</a:t>
            </a:r>
            <a:r>
              <a:rPr lang="zh-TW" altLang="en-US" sz="3600" b="1" dirty="0">
                <a:solidFill>
                  <a:srgbClr val="0070C0"/>
                </a:solidFill>
                <a:latin typeface="FangSong" panose="02010609060101010101" pitchFamily="49" charset="-122"/>
                <a:ea typeface="FangSong" panose="02010609060101010101" pitchFamily="49" charset="-122"/>
              </a:rPr>
              <a:t>弗</a:t>
            </a:r>
            <a:r>
              <a:rPr lang="zh-TW" altLang="en-US" sz="3600" b="1" dirty="0" smtClean="0">
                <a:solidFill>
                  <a:srgbClr val="0070C0"/>
                </a:solidFill>
                <a:latin typeface="FangSong" panose="02010609060101010101" pitchFamily="49" charset="-122"/>
                <a:ea typeface="FangSong" panose="02010609060101010101" pitchFamily="49" charset="-122"/>
              </a:rPr>
              <a:t>思 思</a:t>
            </a:r>
            <a:r>
              <a:rPr lang="zh-TW" altLang="en-US" sz="3600" b="1" dirty="0">
                <a:solidFill>
                  <a:srgbClr val="0070C0"/>
                </a:solidFill>
                <a:latin typeface="FangSong" panose="02010609060101010101" pitchFamily="49" charset="-122"/>
                <a:ea typeface="FangSong" panose="02010609060101010101" pitchFamily="49" charset="-122"/>
              </a:rPr>
              <a:t>之弗能弗措</a:t>
            </a:r>
            <a:r>
              <a:rPr lang="zh-TW" altLang="en-US" sz="3600" b="1" dirty="0" smtClean="0">
                <a:solidFill>
                  <a:srgbClr val="0070C0"/>
                </a:solidFill>
                <a:latin typeface="FangSong" panose="02010609060101010101" pitchFamily="49" charset="-122"/>
                <a:ea typeface="FangSong" panose="02010609060101010101" pitchFamily="49" charset="-122"/>
              </a:rPr>
              <a:t>也</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solidFill>
                  <a:srgbClr val="0070C0"/>
                </a:solidFill>
                <a:latin typeface="FangSong" panose="02010609060101010101" pitchFamily="49" charset="-122"/>
                <a:ea typeface="FangSong" panose="02010609060101010101" pitchFamily="49" charset="-122"/>
              </a:rPr>
              <a:t>有</a:t>
            </a:r>
            <a:r>
              <a:rPr lang="zh-TW" altLang="en-US" sz="3600" b="1" dirty="0">
                <a:solidFill>
                  <a:srgbClr val="0070C0"/>
                </a:solidFill>
                <a:latin typeface="FangSong" panose="02010609060101010101" pitchFamily="49" charset="-122"/>
                <a:ea typeface="FangSong" panose="02010609060101010101" pitchFamily="49" charset="-122"/>
              </a:rPr>
              <a:t>弗</a:t>
            </a:r>
            <a:r>
              <a:rPr lang="zh-TW" altLang="en-US" sz="3600" b="1" dirty="0" smtClean="0">
                <a:solidFill>
                  <a:srgbClr val="0070C0"/>
                </a:solidFill>
                <a:latin typeface="FangSong" panose="02010609060101010101" pitchFamily="49" charset="-122"/>
                <a:ea typeface="FangSong" panose="02010609060101010101" pitchFamily="49" charset="-122"/>
              </a:rPr>
              <a:t>辨 辨</a:t>
            </a:r>
            <a:r>
              <a:rPr lang="zh-TW" altLang="en-US" sz="3600" b="1" dirty="0">
                <a:solidFill>
                  <a:srgbClr val="0070C0"/>
                </a:solidFill>
                <a:latin typeface="FangSong" panose="02010609060101010101" pitchFamily="49" charset="-122"/>
                <a:ea typeface="FangSong" panose="02010609060101010101" pitchFamily="49" charset="-122"/>
              </a:rPr>
              <a:t>之弗能弗措</a:t>
            </a:r>
            <a:r>
              <a:rPr lang="zh-TW" altLang="en-US" sz="3600" b="1" dirty="0" smtClean="0">
                <a:solidFill>
                  <a:srgbClr val="0070C0"/>
                </a:solidFill>
                <a:latin typeface="FangSong" panose="02010609060101010101" pitchFamily="49" charset="-122"/>
                <a:ea typeface="FangSong" panose="02010609060101010101" pitchFamily="49" charset="-122"/>
              </a:rPr>
              <a:t>也</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solidFill>
                  <a:srgbClr val="0070C0"/>
                </a:solidFill>
                <a:latin typeface="FangSong" panose="02010609060101010101" pitchFamily="49" charset="-122"/>
                <a:ea typeface="FangSong" panose="02010609060101010101" pitchFamily="49" charset="-122"/>
              </a:rPr>
              <a:t>有</a:t>
            </a:r>
            <a:r>
              <a:rPr lang="zh-TW" altLang="en-US" sz="3600" b="1" dirty="0">
                <a:solidFill>
                  <a:srgbClr val="0070C0"/>
                </a:solidFill>
                <a:latin typeface="FangSong" panose="02010609060101010101" pitchFamily="49" charset="-122"/>
                <a:ea typeface="FangSong" panose="02010609060101010101" pitchFamily="49" charset="-122"/>
              </a:rPr>
              <a:t>弗</a:t>
            </a:r>
            <a:r>
              <a:rPr lang="zh-TW" altLang="en-US" sz="3600" b="1" dirty="0" smtClean="0">
                <a:solidFill>
                  <a:srgbClr val="0070C0"/>
                </a:solidFill>
                <a:latin typeface="FangSong" panose="02010609060101010101" pitchFamily="49" charset="-122"/>
                <a:ea typeface="FangSong" panose="02010609060101010101" pitchFamily="49" charset="-122"/>
              </a:rPr>
              <a:t>行 行</a:t>
            </a:r>
            <a:r>
              <a:rPr lang="zh-TW" altLang="en-US" sz="3600" b="1" dirty="0">
                <a:solidFill>
                  <a:srgbClr val="0070C0"/>
                </a:solidFill>
                <a:latin typeface="FangSong" panose="02010609060101010101" pitchFamily="49" charset="-122"/>
                <a:ea typeface="FangSong" panose="02010609060101010101" pitchFamily="49" charset="-122"/>
              </a:rPr>
              <a:t>之弗能弗措也</a:t>
            </a:r>
            <a:r>
              <a:rPr lang="zh-TW" altLang="en-US" sz="3600" b="1" dirty="0">
                <a:latin typeface="FangSong" panose="02010609060101010101" pitchFamily="49" charset="-122"/>
                <a:ea typeface="FangSong" panose="02010609060101010101" pitchFamily="49" charset="-122"/>
              </a:rPr>
              <a:t>。</a:t>
            </a:r>
          </a:p>
        </p:txBody>
      </p:sp>
    </p:spTree>
    <p:extLst>
      <p:ext uri="{BB962C8B-B14F-4D97-AF65-F5344CB8AC3E}">
        <p14:creationId xmlns:p14="http://schemas.microsoft.com/office/powerpoint/2010/main" val="2008850106"/>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75</a:t>
            </a:fld>
            <a:endParaRPr lang="en-GB"/>
          </a:p>
        </p:txBody>
      </p:sp>
      <p:sp>
        <p:nvSpPr>
          <p:cNvPr id="7" name="TextBox 6"/>
          <p:cNvSpPr txBox="1"/>
          <p:nvPr/>
        </p:nvSpPr>
        <p:spPr>
          <a:xfrm>
            <a:off x="179512" y="1312527"/>
            <a:ext cx="8820472" cy="5401479"/>
          </a:xfrm>
          <a:prstGeom prst="rect">
            <a:avLst/>
          </a:prstGeom>
          <a:noFill/>
        </p:spPr>
        <p:txBody>
          <a:bodyPr wrap="square" rtlCol="0">
            <a:spAutoFit/>
          </a:bodyPr>
          <a:lstStyle/>
          <a:p>
            <a:pPr marL="514350" indent="-514350">
              <a:buFont typeface="+mj-lt"/>
              <a:buAutoNum type="alphaLcParenR"/>
            </a:pPr>
            <a:r>
              <a:rPr lang="en-GB" altLang="zh-CN" sz="2300" dirty="0">
                <a:solidFill>
                  <a:srgbClr val="0070C0"/>
                </a:solidFill>
                <a:latin typeface="Georgia" panose="02040502050405020303" pitchFamily="18" charset="0"/>
              </a:rPr>
              <a:t>To this attainment there are requisite the extensive study of what is good, accurate inquiry about it, careful reflection on it, the clear discrimination of it, and the earnest practice of it. The superior man, while there is any thing he has not studied, or while in what he has studied there is any thing he cannot understand, will not intermit his labour. While there is any thing he has not inquired about, or any thing in what he has inquired about which he does not know, he will not intermit his labour. While there is any thing which he has not reflected on, or any thing in what he has reflected on which he does not apprehend, he will not intermit his labour. While there is any thing which he has not discriminated, or his discrimination is not clear, he will not intermit his labour. If there be any thing which he has not practiced, or his practice fails in earnestness, he will not intermit his labour.</a:t>
            </a:r>
            <a:endParaRPr lang="en-US" altLang="zh-CN" sz="2300" dirty="0">
              <a:solidFill>
                <a:srgbClr val="0070C0"/>
              </a:solidFill>
              <a:latin typeface="Georgia" panose="02040502050405020303" pitchFamily="18" charset="0"/>
            </a:endParaRPr>
          </a:p>
        </p:txBody>
      </p:sp>
      <p:sp>
        <p:nvSpPr>
          <p:cNvPr id="6" name="Oval 5"/>
          <p:cNvSpPr/>
          <p:nvPr/>
        </p:nvSpPr>
        <p:spPr>
          <a:xfrm>
            <a:off x="4417635" y="377003"/>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14</a:t>
            </a:r>
            <a:endParaRPr lang="en-GB" sz="2800" dirty="0">
              <a:solidFill>
                <a:schemeClr val="tx1"/>
              </a:solidFill>
            </a:endParaRPr>
          </a:p>
        </p:txBody>
      </p:sp>
    </p:spTree>
    <p:extLst>
      <p:ext uri="{BB962C8B-B14F-4D97-AF65-F5344CB8AC3E}">
        <p14:creationId xmlns:p14="http://schemas.microsoft.com/office/powerpoint/2010/main" val="751085134"/>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76</a:t>
            </a:fld>
            <a:endParaRPr lang="en-GB"/>
          </a:p>
        </p:txBody>
      </p:sp>
      <p:sp>
        <p:nvSpPr>
          <p:cNvPr id="9" name="TextBox 8"/>
          <p:cNvSpPr txBox="1"/>
          <p:nvPr/>
        </p:nvSpPr>
        <p:spPr>
          <a:xfrm>
            <a:off x="3131840" y="861864"/>
            <a:ext cx="2954655" cy="5375448"/>
          </a:xfrm>
          <a:prstGeom prst="rect">
            <a:avLst/>
          </a:prstGeom>
          <a:noFill/>
          <a:ln w="9525">
            <a:solidFill>
              <a:schemeClr val="tx1"/>
            </a:solidFill>
          </a:ln>
        </p:spPr>
        <p:txBody>
          <a:bodyPr vert="eaVert" wrap="square" rtlCol="0">
            <a:spAutoFit/>
          </a:bodyPr>
          <a:lstStyle/>
          <a:p>
            <a:pPr algn="ct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江南</a:t>
            </a:r>
            <a:r>
              <a:rPr lang="en-US" altLang="zh-CN" sz="3600" b="1" dirty="0" smtClean="0">
                <a:latin typeface="FangSong" panose="02010609060101010101" pitchFamily="49" charset="-122"/>
                <a:ea typeface="FangSong" panose="02010609060101010101" pitchFamily="49" charset="-122"/>
              </a:rPr>
              <a:t>》</a:t>
            </a:r>
          </a:p>
          <a:p>
            <a:pPr algn="ctr"/>
            <a:endParaRPr lang="en-US" altLang="zh-TW" sz="3600" b="1" dirty="0">
              <a:latin typeface="FangSong" panose="02010609060101010101" pitchFamily="49" charset="-122"/>
              <a:ea typeface="FangSong" panose="02010609060101010101" pitchFamily="49" charset="-122"/>
            </a:endParaRPr>
          </a:p>
          <a:p>
            <a:pPr algn="ctr"/>
            <a:r>
              <a:rPr lang="zh-TW" altLang="en-US" sz="3600" b="1" dirty="0">
                <a:latin typeface="FangSong" panose="02010609060101010101" pitchFamily="49" charset="-122"/>
                <a:ea typeface="FangSong" panose="02010609060101010101" pitchFamily="49" charset="-122"/>
              </a:rPr>
              <a:t>江南可採</a:t>
            </a:r>
            <a:r>
              <a:rPr lang="zh-TW" altLang="en-US" sz="3600" b="1" dirty="0" smtClean="0">
                <a:latin typeface="FangSong" panose="02010609060101010101" pitchFamily="49" charset="-122"/>
                <a:ea typeface="FangSong" panose="02010609060101010101" pitchFamily="49" charset="-122"/>
              </a:rPr>
              <a:t>蓮 蓮</a:t>
            </a:r>
            <a:r>
              <a:rPr lang="zh-TW" altLang="en-US" sz="3600" b="1" dirty="0">
                <a:latin typeface="FangSong" panose="02010609060101010101" pitchFamily="49" charset="-122"/>
                <a:ea typeface="FangSong" panose="02010609060101010101" pitchFamily="49" charset="-122"/>
              </a:rPr>
              <a:t>葉何田</a:t>
            </a:r>
            <a:r>
              <a:rPr lang="zh-TW" altLang="en-US" sz="3600" b="1" dirty="0" smtClean="0">
                <a:latin typeface="FangSong" panose="02010609060101010101" pitchFamily="49" charset="-122"/>
                <a:ea typeface="FangSong" panose="02010609060101010101" pitchFamily="49" charset="-122"/>
              </a:rPr>
              <a:t>田</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魚</a:t>
            </a:r>
            <a:r>
              <a:rPr lang="zh-TW" altLang="en-US" sz="3600" b="1" dirty="0">
                <a:latin typeface="FangSong" panose="02010609060101010101" pitchFamily="49" charset="-122"/>
                <a:ea typeface="FangSong" panose="02010609060101010101" pitchFamily="49" charset="-122"/>
              </a:rPr>
              <a:t>戲蓮葉</a:t>
            </a:r>
            <a:r>
              <a:rPr lang="zh-TW" altLang="en-US" sz="3600" b="1" dirty="0" smtClean="0">
                <a:latin typeface="FangSong" panose="02010609060101010101" pitchFamily="49" charset="-122"/>
                <a:ea typeface="FangSong" panose="02010609060101010101" pitchFamily="49" charset="-122"/>
              </a:rPr>
              <a:t>東 魚</a:t>
            </a:r>
            <a:r>
              <a:rPr lang="zh-TW" altLang="en-US" sz="3600" b="1" dirty="0">
                <a:latin typeface="FangSong" panose="02010609060101010101" pitchFamily="49" charset="-122"/>
                <a:ea typeface="FangSong" panose="02010609060101010101" pitchFamily="49" charset="-122"/>
              </a:rPr>
              <a:t>戲蓮葉</a:t>
            </a:r>
            <a:r>
              <a:rPr lang="zh-TW" altLang="en-US" sz="3600" b="1" dirty="0" smtClean="0">
                <a:latin typeface="FangSong" panose="02010609060101010101" pitchFamily="49" charset="-122"/>
                <a:ea typeface="FangSong" panose="02010609060101010101" pitchFamily="49" charset="-122"/>
              </a:rPr>
              <a:t>西</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魚</a:t>
            </a:r>
            <a:r>
              <a:rPr lang="zh-TW" altLang="en-US" sz="3600" b="1" dirty="0">
                <a:latin typeface="FangSong" panose="02010609060101010101" pitchFamily="49" charset="-122"/>
                <a:ea typeface="FangSong" panose="02010609060101010101" pitchFamily="49" charset="-122"/>
              </a:rPr>
              <a:t>戲蓮葉</a:t>
            </a:r>
            <a:r>
              <a:rPr lang="zh-TW" altLang="en-US" sz="3600" b="1" dirty="0" smtClean="0">
                <a:latin typeface="FangSong" panose="02010609060101010101" pitchFamily="49" charset="-122"/>
                <a:ea typeface="FangSong" panose="02010609060101010101" pitchFamily="49" charset="-122"/>
              </a:rPr>
              <a:t>南 魚</a:t>
            </a:r>
            <a:r>
              <a:rPr lang="zh-TW" altLang="en-US" sz="3600" b="1" dirty="0">
                <a:latin typeface="FangSong" panose="02010609060101010101" pitchFamily="49" charset="-122"/>
                <a:ea typeface="FangSong" panose="02010609060101010101" pitchFamily="49" charset="-122"/>
              </a:rPr>
              <a:t>戲蓮葉</a:t>
            </a:r>
            <a:r>
              <a:rPr lang="zh-TW" altLang="en-US" sz="3600" b="1" dirty="0" smtClean="0">
                <a:latin typeface="FangSong" panose="02010609060101010101" pitchFamily="49" charset="-122"/>
                <a:ea typeface="FangSong" panose="02010609060101010101" pitchFamily="49" charset="-122"/>
              </a:rPr>
              <a:t>北</a:t>
            </a:r>
            <a:r>
              <a:rPr lang="zh-CN" altLang="en-US" sz="3600" b="1" dirty="0" smtClean="0">
                <a:latin typeface="FangSong" panose="02010609060101010101" pitchFamily="49" charset="-122"/>
                <a:ea typeface="FangSong" panose="02010609060101010101" pitchFamily="49" charset="-122"/>
              </a:rPr>
              <a:t>。</a:t>
            </a:r>
            <a:endParaRPr lang="zh-TW" altLang="en-US" sz="3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896440983"/>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77</a:t>
            </a:fld>
            <a:endParaRPr lang="en-GB"/>
          </a:p>
        </p:txBody>
      </p:sp>
      <p:sp>
        <p:nvSpPr>
          <p:cNvPr id="7" name="TextBox 6"/>
          <p:cNvSpPr txBox="1"/>
          <p:nvPr/>
        </p:nvSpPr>
        <p:spPr>
          <a:xfrm>
            <a:off x="783149" y="2060848"/>
            <a:ext cx="7688510" cy="3970318"/>
          </a:xfrm>
          <a:prstGeom prst="rect">
            <a:avLst/>
          </a:prstGeom>
          <a:noFill/>
        </p:spPr>
        <p:txBody>
          <a:bodyPr wrap="square" rtlCol="0">
            <a:spAutoFit/>
          </a:bodyPr>
          <a:lstStyle/>
          <a:p>
            <a:r>
              <a:rPr lang="en-US" altLang="zh-CN" sz="2800" dirty="0" smtClean="0">
                <a:latin typeface="Georgia" panose="02040502050405020303" pitchFamily="18" charset="0"/>
              </a:rPr>
              <a:t>b) </a:t>
            </a:r>
            <a:r>
              <a:rPr lang="en-GB" altLang="zh-CN" sz="2800" dirty="0">
                <a:latin typeface="Georgia" panose="02040502050405020303" pitchFamily="18" charset="0"/>
              </a:rPr>
              <a:t>Learn extensively, </a:t>
            </a:r>
            <a:r>
              <a:rPr lang="en-GB" altLang="zh-CN" sz="2800" dirty="0" smtClean="0">
                <a:latin typeface="Georgia" panose="02040502050405020303" pitchFamily="18" charset="0"/>
              </a:rPr>
              <a:t>enquire </a:t>
            </a:r>
            <a:r>
              <a:rPr lang="en-GB" altLang="zh-CN" sz="2800" dirty="0">
                <a:latin typeface="Georgia" panose="02040502050405020303" pitchFamily="18" charset="0"/>
              </a:rPr>
              <a:t>thoroughly, ponder prudently, differentiate clearly, and practice devotedly. Do not learn, or learn till you grasp utterly. Do not </a:t>
            </a:r>
            <a:r>
              <a:rPr lang="en-GB" altLang="zh-CN" sz="2800" dirty="0" smtClean="0">
                <a:latin typeface="Georgia" panose="02040502050405020303" pitchFamily="18" charset="0"/>
              </a:rPr>
              <a:t>enquire</a:t>
            </a:r>
            <a:r>
              <a:rPr lang="en-GB" altLang="zh-CN" sz="2800" dirty="0">
                <a:latin typeface="Georgia" panose="02040502050405020303" pitchFamily="18" charset="0"/>
              </a:rPr>
              <a:t>, or </a:t>
            </a:r>
            <a:r>
              <a:rPr lang="en-US" altLang="zh-CN" sz="2800" dirty="0" smtClean="0">
                <a:latin typeface="Georgia" panose="02040502050405020303" pitchFamily="18" charset="0"/>
              </a:rPr>
              <a:t>e</a:t>
            </a:r>
            <a:r>
              <a:rPr lang="en-GB" altLang="zh-CN" sz="2800" dirty="0" err="1" smtClean="0">
                <a:latin typeface="Georgia" panose="02040502050405020303" pitchFamily="18" charset="0"/>
              </a:rPr>
              <a:t>nquire</a:t>
            </a:r>
            <a:r>
              <a:rPr lang="en-GB" altLang="zh-CN" sz="2800" dirty="0" smtClean="0">
                <a:latin typeface="Georgia" panose="02040502050405020303" pitchFamily="18" charset="0"/>
              </a:rPr>
              <a:t> </a:t>
            </a:r>
            <a:r>
              <a:rPr lang="en-GB" altLang="zh-CN" sz="2800" dirty="0">
                <a:latin typeface="Georgia" panose="02040502050405020303" pitchFamily="18" charset="0"/>
              </a:rPr>
              <a:t>till you understand completely. Do not ponder, or ponder till you reach a conclusion. Do not </a:t>
            </a:r>
            <a:r>
              <a:rPr lang="en-GB" altLang="zh-CN" sz="2800" dirty="0" smtClean="0">
                <a:latin typeface="Georgia" panose="02040502050405020303" pitchFamily="18" charset="0"/>
              </a:rPr>
              <a:t>differentiate, </a:t>
            </a:r>
            <a:r>
              <a:rPr lang="en-GB" altLang="zh-CN" sz="2800" dirty="0">
                <a:latin typeface="Georgia" panose="02040502050405020303" pitchFamily="18" charset="0"/>
              </a:rPr>
              <a:t>or differentiate till the distinction is attained. Do not </a:t>
            </a:r>
            <a:r>
              <a:rPr lang="en-GB" altLang="zh-CN" sz="2800" dirty="0" smtClean="0">
                <a:latin typeface="Georgia" panose="02040502050405020303" pitchFamily="18" charset="0"/>
              </a:rPr>
              <a:t>practise</a:t>
            </a:r>
            <a:r>
              <a:rPr lang="en-GB" altLang="zh-CN" sz="2800" dirty="0">
                <a:latin typeface="Georgia" panose="02040502050405020303" pitchFamily="18" charset="0"/>
              </a:rPr>
              <a:t>, or </a:t>
            </a:r>
            <a:r>
              <a:rPr lang="en-GB" altLang="zh-CN" sz="2800" dirty="0" smtClean="0">
                <a:latin typeface="Georgia" panose="02040502050405020303" pitchFamily="18" charset="0"/>
              </a:rPr>
              <a:t>practise </a:t>
            </a:r>
            <a:r>
              <a:rPr lang="en-GB" altLang="zh-CN" sz="2800" dirty="0">
                <a:latin typeface="Georgia" panose="02040502050405020303" pitchFamily="18" charset="0"/>
              </a:rPr>
              <a:t>till the sincerity is offered.</a:t>
            </a:r>
            <a:endParaRPr lang="en-US" altLang="zh-CN" sz="2800" dirty="0" smtClean="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14</a:t>
            </a:r>
            <a:endParaRPr lang="en-GB" sz="2800" dirty="0">
              <a:solidFill>
                <a:schemeClr val="tx1"/>
              </a:solidFill>
            </a:endParaRPr>
          </a:p>
        </p:txBody>
      </p:sp>
    </p:spTree>
    <p:extLst>
      <p:ext uri="{BB962C8B-B14F-4D97-AF65-F5344CB8AC3E}">
        <p14:creationId xmlns:p14="http://schemas.microsoft.com/office/powerpoint/2010/main" val="1486440030"/>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78</a:t>
            </a:fld>
            <a:endParaRPr lang="en-GB"/>
          </a:p>
        </p:txBody>
      </p:sp>
      <p:sp>
        <p:nvSpPr>
          <p:cNvPr id="8" name="Oval 7"/>
          <p:cNvSpPr/>
          <p:nvPr/>
        </p:nvSpPr>
        <p:spPr>
          <a:xfrm>
            <a:off x="7318408" y="3146843"/>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15</a:t>
            </a:r>
            <a:endParaRPr lang="en-GB" sz="2800" dirty="0">
              <a:solidFill>
                <a:schemeClr val="tx1"/>
              </a:solidFill>
            </a:endParaRPr>
          </a:p>
        </p:txBody>
      </p:sp>
      <p:sp>
        <p:nvSpPr>
          <p:cNvPr id="6" name="TextBox 5"/>
          <p:cNvSpPr txBox="1"/>
          <p:nvPr/>
        </p:nvSpPr>
        <p:spPr>
          <a:xfrm>
            <a:off x="918756" y="1230288"/>
            <a:ext cx="5940088" cy="4752528"/>
          </a:xfrm>
          <a:prstGeom prst="rect">
            <a:avLst/>
          </a:prstGeom>
          <a:noFill/>
          <a:ln w="9525">
            <a:solidFill>
              <a:schemeClr val="tx1"/>
            </a:solidFill>
          </a:ln>
        </p:spPr>
        <p:txBody>
          <a:bodyPr vert="eaVert" wrap="square" rtlCol="0">
            <a:spAutoFit/>
          </a:bodyPr>
          <a:lstStyle/>
          <a:p>
            <a:pPr algn="ctr"/>
            <a:r>
              <a:rPr lang="en-US" altLang="zh-TW"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管子</a:t>
            </a:r>
            <a:r>
              <a:rPr lang="en-US" altLang="zh-CN"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宙合</a:t>
            </a:r>
            <a:r>
              <a:rPr lang="en-US" altLang="zh-TW" sz="3400" b="1" dirty="0" smtClean="0">
                <a:latin typeface="FangSong" panose="02010609060101010101" pitchFamily="49" charset="-122"/>
                <a:ea typeface="FangSong" panose="02010609060101010101" pitchFamily="49" charset="-122"/>
              </a:rPr>
              <a:t>》</a:t>
            </a:r>
          </a:p>
          <a:p>
            <a:endParaRPr lang="en-US" altLang="zh-TW" sz="3400" b="1" dirty="0">
              <a:latin typeface="FangSong" panose="02010609060101010101" pitchFamily="49" charset="-122"/>
              <a:ea typeface="FangSong" panose="02010609060101010101" pitchFamily="49" charset="-122"/>
            </a:endParaRPr>
          </a:p>
          <a:p>
            <a:r>
              <a:rPr lang="zh-TW" altLang="en-US" sz="3400" b="1" dirty="0" smtClean="0">
                <a:latin typeface="FangSong" panose="02010609060101010101" pitchFamily="49" charset="-122"/>
                <a:ea typeface="FangSong" panose="02010609060101010101" pitchFamily="49" charset="-122"/>
              </a:rPr>
              <a:t> </a:t>
            </a:r>
            <a:r>
              <a:rPr lang="zh-TW" altLang="en-US" sz="3400" b="1" dirty="0">
                <a:latin typeface="FangSong" panose="02010609060101010101" pitchFamily="49" charset="-122"/>
                <a:ea typeface="FangSong" panose="02010609060101010101" pitchFamily="49" charset="-122"/>
              </a:rPr>
              <a:t>中正</a:t>
            </a:r>
            <a:r>
              <a:rPr lang="zh-TW" altLang="en-US" sz="3400" b="1" dirty="0" smtClean="0">
                <a:latin typeface="FangSong" panose="02010609060101010101" pitchFamily="49" charset="-122"/>
                <a:ea typeface="FangSong" panose="02010609060101010101" pitchFamily="49" charset="-122"/>
              </a:rPr>
              <a:t>者 治</a:t>
            </a:r>
            <a:r>
              <a:rPr lang="zh-TW" altLang="en-US" sz="3400" b="1" dirty="0">
                <a:latin typeface="FangSong" panose="02010609060101010101" pitchFamily="49" charset="-122"/>
                <a:ea typeface="FangSong" panose="02010609060101010101" pitchFamily="49" charset="-122"/>
              </a:rPr>
              <a:t>之本也。耳司</a:t>
            </a:r>
            <a:r>
              <a:rPr lang="zh-TW" altLang="en-US" sz="3400" b="1" dirty="0" smtClean="0">
                <a:latin typeface="FangSong" panose="02010609060101010101" pitchFamily="49" charset="-122"/>
                <a:ea typeface="FangSong" panose="02010609060101010101" pitchFamily="49" charset="-122"/>
              </a:rPr>
              <a:t>聽 聽</a:t>
            </a:r>
            <a:r>
              <a:rPr lang="zh-TW" altLang="en-US" sz="3400" b="1" dirty="0">
                <a:latin typeface="FangSong" panose="02010609060101010101" pitchFamily="49" charset="-122"/>
                <a:ea typeface="FangSong" panose="02010609060101010101" pitchFamily="49" charset="-122"/>
              </a:rPr>
              <a:t>必順</a:t>
            </a:r>
            <a:r>
              <a:rPr lang="zh-TW" altLang="en-US" sz="3400" b="1" dirty="0" smtClean="0">
                <a:latin typeface="FangSong" panose="02010609060101010101" pitchFamily="49" charset="-122"/>
                <a:ea typeface="FangSong" panose="02010609060101010101" pitchFamily="49" charset="-122"/>
              </a:rPr>
              <a:t>聞 聞</a:t>
            </a:r>
            <a:r>
              <a:rPr lang="zh-TW" altLang="en-US" sz="3400" b="1" dirty="0">
                <a:latin typeface="FangSong" panose="02010609060101010101" pitchFamily="49" charset="-122"/>
                <a:ea typeface="FangSong" panose="02010609060101010101" pitchFamily="49" charset="-122"/>
              </a:rPr>
              <a:t>審謂之聰。目司</a:t>
            </a:r>
            <a:r>
              <a:rPr lang="zh-TW" altLang="en-US" sz="3400" b="1" dirty="0" smtClean="0">
                <a:latin typeface="FangSong" panose="02010609060101010101" pitchFamily="49" charset="-122"/>
                <a:ea typeface="FangSong" panose="02010609060101010101" pitchFamily="49" charset="-122"/>
              </a:rPr>
              <a:t>視 視</a:t>
            </a:r>
            <a:r>
              <a:rPr lang="zh-TW" altLang="en-US" sz="3400" b="1" dirty="0">
                <a:latin typeface="FangSong" panose="02010609060101010101" pitchFamily="49" charset="-122"/>
                <a:ea typeface="FangSong" panose="02010609060101010101" pitchFamily="49" charset="-122"/>
              </a:rPr>
              <a:t>必順</a:t>
            </a:r>
            <a:r>
              <a:rPr lang="zh-TW" altLang="en-US" sz="3400" b="1" dirty="0" smtClean="0">
                <a:latin typeface="FangSong" panose="02010609060101010101" pitchFamily="49" charset="-122"/>
                <a:ea typeface="FangSong" panose="02010609060101010101" pitchFamily="49" charset="-122"/>
              </a:rPr>
              <a:t>見 見</a:t>
            </a:r>
            <a:r>
              <a:rPr lang="zh-TW" altLang="en-US" sz="3400" b="1" dirty="0">
                <a:latin typeface="FangSong" panose="02010609060101010101" pitchFamily="49" charset="-122"/>
                <a:ea typeface="FangSong" panose="02010609060101010101" pitchFamily="49" charset="-122"/>
              </a:rPr>
              <a:t>察謂之明。心司慮，慮必順</a:t>
            </a:r>
            <a:r>
              <a:rPr lang="zh-TW" altLang="en-US" sz="3400" b="1" dirty="0" smtClean="0">
                <a:latin typeface="FangSong" panose="02010609060101010101" pitchFamily="49" charset="-122"/>
                <a:ea typeface="FangSong" panose="02010609060101010101" pitchFamily="49" charset="-122"/>
              </a:rPr>
              <a:t>言 言</a:t>
            </a:r>
            <a:r>
              <a:rPr lang="zh-TW" altLang="en-US" sz="3400" b="1" dirty="0">
                <a:latin typeface="FangSong" panose="02010609060101010101" pitchFamily="49" charset="-122"/>
                <a:ea typeface="FangSong" panose="02010609060101010101" pitchFamily="49" charset="-122"/>
              </a:rPr>
              <a:t>得</a:t>
            </a:r>
            <a:r>
              <a:rPr lang="zh-TW" altLang="en-US" sz="3400" b="1" dirty="0" smtClean="0">
                <a:latin typeface="FangSong" panose="02010609060101010101" pitchFamily="49" charset="-122"/>
                <a:ea typeface="FangSong" panose="02010609060101010101" pitchFamily="49" charset="-122"/>
              </a:rPr>
              <a:t>謂知</a:t>
            </a:r>
            <a:r>
              <a:rPr lang="en-US" altLang="zh-TW" sz="3400" b="1" dirty="0" smtClean="0">
                <a:latin typeface="FangSong" panose="02010609060101010101" pitchFamily="49" charset="-122"/>
                <a:ea typeface="FangSong" panose="02010609060101010101" pitchFamily="49" charset="-122"/>
              </a:rPr>
              <a:t>…</a:t>
            </a:r>
            <a:r>
              <a:rPr lang="zh-TW" altLang="en-US" sz="3400" b="1" dirty="0" smtClean="0">
                <a:solidFill>
                  <a:srgbClr val="0070C0"/>
                </a:solidFill>
                <a:latin typeface="FangSong" panose="02010609060101010101" pitchFamily="49" charset="-122"/>
                <a:ea typeface="FangSong" panose="02010609060101010101" pitchFamily="49" charset="-122"/>
              </a:rPr>
              <a:t>聽不</a:t>
            </a:r>
            <a:r>
              <a:rPr lang="zh-TW" altLang="en-US" sz="3400" b="1" dirty="0">
                <a:solidFill>
                  <a:srgbClr val="0070C0"/>
                </a:solidFill>
                <a:latin typeface="FangSong" panose="02010609060101010101" pitchFamily="49" charset="-122"/>
                <a:ea typeface="FangSong" panose="02010609060101010101" pitchFamily="49" charset="-122"/>
              </a:rPr>
              <a:t>審不</a:t>
            </a:r>
            <a:r>
              <a:rPr lang="zh-TW" altLang="en-US" sz="3400" b="1" dirty="0" smtClean="0">
                <a:solidFill>
                  <a:srgbClr val="0070C0"/>
                </a:solidFill>
                <a:latin typeface="FangSong" panose="02010609060101010101" pitchFamily="49" charset="-122"/>
                <a:ea typeface="FangSong" panose="02010609060101010101" pitchFamily="49" charset="-122"/>
              </a:rPr>
              <a:t>聰 不</a:t>
            </a:r>
            <a:r>
              <a:rPr lang="zh-TW" altLang="en-US" sz="3400" b="1" dirty="0">
                <a:solidFill>
                  <a:srgbClr val="0070C0"/>
                </a:solidFill>
                <a:latin typeface="FangSong" panose="02010609060101010101" pitchFamily="49" charset="-122"/>
                <a:ea typeface="FangSong" panose="02010609060101010101" pitchFamily="49" charset="-122"/>
              </a:rPr>
              <a:t>審不聰則繆</a:t>
            </a:r>
            <a:r>
              <a:rPr lang="zh-TW" altLang="en-US" sz="3400" b="1" dirty="0">
                <a:latin typeface="FangSong" panose="02010609060101010101" pitchFamily="49" charset="-122"/>
                <a:ea typeface="FangSong" panose="02010609060101010101" pitchFamily="49" charset="-122"/>
              </a:rPr>
              <a:t>。</a:t>
            </a:r>
            <a:r>
              <a:rPr lang="zh-TW" altLang="en-US" sz="3400" b="1" dirty="0">
                <a:solidFill>
                  <a:srgbClr val="0070C0"/>
                </a:solidFill>
                <a:latin typeface="FangSong" panose="02010609060101010101" pitchFamily="49" charset="-122"/>
                <a:ea typeface="FangSong" panose="02010609060101010101" pitchFamily="49" charset="-122"/>
              </a:rPr>
              <a:t>視不察不</a:t>
            </a:r>
            <a:r>
              <a:rPr lang="zh-TW" altLang="en-US" sz="3400" b="1" dirty="0" smtClean="0">
                <a:solidFill>
                  <a:srgbClr val="0070C0"/>
                </a:solidFill>
                <a:latin typeface="FangSong" panose="02010609060101010101" pitchFamily="49" charset="-122"/>
                <a:ea typeface="FangSong" panose="02010609060101010101" pitchFamily="49" charset="-122"/>
              </a:rPr>
              <a:t>明 不</a:t>
            </a:r>
            <a:r>
              <a:rPr lang="zh-TW" altLang="en-US" sz="3400" b="1" dirty="0">
                <a:solidFill>
                  <a:srgbClr val="0070C0"/>
                </a:solidFill>
                <a:latin typeface="FangSong" panose="02010609060101010101" pitchFamily="49" charset="-122"/>
                <a:ea typeface="FangSong" panose="02010609060101010101" pitchFamily="49" charset="-122"/>
              </a:rPr>
              <a:t>察不明則過</a:t>
            </a:r>
            <a:r>
              <a:rPr lang="zh-TW" altLang="en-US" sz="3400" b="1" dirty="0">
                <a:latin typeface="FangSong" panose="02010609060101010101" pitchFamily="49" charset="-122"/>
                <a:ea typeface="FangSong" panose="02010609060101010101" pitchFamily="49" charset="-122"/>
              </a:rPr>
              <a:t>。</a:t>
            </a:r>
            <a:r>
              <a:rPr lang="zh-TW" altLang="en-US" sz="3400" b="1" dirty="0">
                <a:solidFill>
                  <a:srgbClr val="0070C0"/>
                </a:solidFill>
                <a:latin typeface="FangSong" panose="02010609060101010101" pitchFamily="49" charset="-122"/>
                <a:ea typeface="FangSong" panose="02010609060101010101" pitchFamily="49" charset="-122"/>
              </a:rPr>
              <a:t>慮不得不</a:t>
            </a:r>
            <a:r>
              <a:rPr lang="zh-TW" altLang="en-US" sz="3400" b="1" dirty="0" smtClean="0">
                <a:solidFill>
                  <a:srgbClr val="0070C0"/>
                </a:solidFill>
                <a:latin typeface="FangSong" panose="02010609060101010101" pitchFamily="49" charset="-122"/>
                <a:ea typeface="FangSong" panose="02010609060101010101" pitchFamily="49" charset="-122"/>
              </a:rPr>
              <a:t>知 不</a:t>
            </a:r>
            <a:r>
              <a:rPr lang="zh-TW" altLang="en-US" sz="3400" b="1" dirty="0">
                <a:solidFill>
                  <a:srgbClr val="0070C0"/>
                </a:solidFill>
                <a:latin typeface="FangSong" panose="02010609060101010101" pitchFamily="49" charset="-122"/>
                <a:ea typeface="FangSong" panose="02010609060101010101" pitchFamily="49" charset="-122"/>
              </a:rPr>
              <a:t>得不知則昏</a:t>
            </a:r>
            <a:r>
              <a:rPr lang="zh-TW" altLang="en-US" sz="3400" b="1" dirty="0">
                <a:latin typeface="FangSong" panose="02010609060101010101" pitchFamily="49" charset="-122"/>
                <a:ea typeface="FangSong" panose="02010609060101010101" pitchFamily="49" charset="-122"/>
              </a:rPr>
              <a:t>。</a:t>
            </a:r>
          </a:p>
        </p:txBody>
      </p:sp>
    </p:spTree>
    <p:extLst>
      <p:ext uri="{BB962C8B-B14F-4D97-AF65-F5344CB8AC3E}">
        <p14:creationId xmlns:p14="http://schemas.microsoft.com/office/powerpoint/2010/main" val="587026348"/>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79</a:t>
            </a:fld>
            <a:endParaRPr lang="en-GB"/>
          </a:p>
        </p:txBody>
      </p:sp>
      <p:sp>
        <p:nvSpPr>
          <p:cNvPr id="7" name="TextBox 6"/>
          <p:cNvSpPr txBox="1"/>
          <p:nvPr/>
        </p:nvSpPr>
        <p:spPr>
          <a:xfrm>
            <a:off x="467544" y="1731690"/>
            <a:ext cx="7848872" cy="3539430"/>
          </a:xfrm>
          <a:prstGeom prst="rect">
            <a:avLst/>
          </a:prstGeom>
          <a:noFill/>
        </p:spPr>
        <p:txBody>
          <a:bodyPr wrap="square" rtlCol="0">
            <a:spAutoFit/>
          </a:bodyPr>
          <a:lstStyle/>
          <a:p>
            <a:pPr marL="514350" indent="-514350">
              <a:buFont typeface="+mj-lt"/>
              <a:buAutoNum type="alphaLcParenR"/>
            </a:pPr>
            <a:r>
              <a:rPr lang="en-GB" altLang="zh-CN" sz="2800" dirty="0">
                <a:solidFill>
                  <a:srgbClr val="0070C0"/>
                </a:solidFill>
                <a:latin typeface="Georgia" panose="02040502050405020303" pitchFamily="18" charset="0"/>
              </a:rPr>
              <a:t>If hearing is not </a:t>
            </a:r>
            <a:r>
              <a:rPr lang="en-GB" altLang="zh-CN" sz="2800" dirty="0">
                <a:latin typeface="Georgia" panose="02040502050405020303" pitchFamily="18" charset="0"/>
              </a:rPr>
              <a:t>discerning</a:t>
            </a:r>
            <a:r>
              <a:rPr lang="en-GB" altLang="zh-CN" sz="2800" dirty="0">
                <a:solidFill>
                  <a:srgbClr val="0070C0"/>
                </a:solidFill>
                <a:latin typeface="Georgia" panose="02040502050405020303" pitchFamily="18" charset="0"/>
              </a:rPr>
              <a:t>, it will not be sharp. If it is neither discerning nor sharp, the prince will make mistake. If sight is not </a:t>
            </a:r>
            <a:r>
              <a:rPr lang="en-GB" altLang="zh-CN" sz="2800" dirty="0">
                <a:latin typeface="Georgia" panose="02040502050405020303" pitchFamily="18" charset="0"/>
              </a:rPr>
              <a:t>perceptive</a:t>
            </a:r>
            <a:r>
              <a:rPr lang="en-GB" altLang="zh-CN" sz="2800" dirty="0">
                <a:solidFill>
                  <a:srgbClr val="0070C0"/>
                </a:solidFill>
                <a:latin typeface="Georgia" panose="02040502050405020303" pitchFamily="18" charset="0"/>
              </a:rPr>
              <a:t>, it will not be clear. If it is neither perceptive nor clear, the prince will commit errors. If thought fails to grasp the point, it will not be wise. If it neither grasp the point nor is wise, the prince will be confused. </a:t>
            </a:r>
            <a:endParaRPr lang="en-US" altLang="zh-CN" sz="2800" dirty="0">
              <a:solidFill>
                <a:srgbClr val="0070C0"/>
              </a:solidFill>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15</a:t>
            </a:r>
            <a:endParaRPr lang="en-GB" sz="2800" dirty="0">
              <a:solidFill>
                <a:schemeClr val="tx1"/>
              </a:solidFill>
            </a:endParaRPr>
          </a:p>
        </p:txBody>
      </p:sp>
    </p:spTree>
    <p:extLst>
      <p:ext uri="{BB962C8B-B14F-4D97-AF65-F5344CB8AC3E}">
        <p14:creationId xmlns:p14="http://schemas.microsoft.com/office/powerpoint/2010/main" val="1506226247"/>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80</a:t>
            </a:fld>
            <a:endParaRPr lang="en-GB"/>
          </a:p>
        </p:txBody>
      </p:sp>
      <p:sp>
        <p:nvSpPr>
          <p:cNvPr id="7" name="TextBox 6"/>
          <p:cNvSpPr txBox="1"/>
          <p:nvPr/>
        </p:nvSpPr>
        <p:spPr>
          <a:xfrm>
            <a:off x="783149" y="1844824"/>
            <a:ext cx="7688510" cy="2677656"/>
          </a:xfrm>
          <a:prstGeom prst="rect">
            <a:avLst/>
          </a:prstGeom>
          <a:noFill/>
        </p:spPr>
        <p:txBody>
          <a:bodyPr wrap="square" rtlCol="0">
            <a:spAutoFit/>
          </a:bodyPr>
          <a:lstStyle/>
          <a:p>
            <a:r>
              <a:rPr lang="en-US" altLang="zh-CN" sz="2800" dirty="0" smtClean="0">
                <a:latin typeface="Georgia" panose="02040502050405020303" pitchFamily="18" charset="0"/>
              </a:rPr>
              <a:t>b) </a:t>
            </a:r>
            <a:r>
              <a:rPr lang="en-GB" altLang="zh-CN" sz="2800" dirty="0">
                <a:latin typeface="Georgia" panose="02040502050405020303" pitchFamily="18" charset="0"/>
              </a:rPr>
              <a:t>To listen without </a:t>
            </a:r>
            <a:r>
              <a:rPr lang="en-GB" altLang="zh-CN" sz="2800" dirty="0">
                <a:solidFill>
                  <a:srgbClr val="0070C0"/>
                </a:solidFill>
                <a:latin typeface="Georgia" panose="02040502050405020303" pitchFamily="18" charset="0"/>
              </a:rPr>
              <a:t>attention</a:t>
            </a:r>
            <a:r>
              <a:rPr lang="en-GB" altLang="zh-CN" sz="2800" dirty="0">
                <a:latin typeface="Georgia" panose="02040502050405020303" pitchFamily="18" charset="0"/>
              </a:rPr>
              <a:t> is not sharp, then mishearing appears; to look without </a:t>
            </a:r>
            <a:r>
              <a:rPr lang="en-GB" altLang="zh-CN" sz="2800" dirty="0">
                <a:solidFill>
                  <a:srgbClr val="0070C0"/>
                </a:solidFill>
                <a:latin typeface="Georgia" panose="02040502050405020303" pitchFamily="18" charset="0"/>
              </a:rPr>
              <a:t>intention</a:t>
            </a:r>
            <a:r>
              <a:rPr lang="en-GB" altLang="zh-CN" sz="2800" dirty="0">
                <a:latin typeface="Georgia" panose="02040502050405020303" pitchFamily="18" charset="0"/>
              </a:rPr>
              <a:t> is not clear, then misjudgement appears; to consider without appropriateness is not </a:t>
            </a:r>
            <a:r>
              <a:rPr lang="en-GB" altLang="zh-CN" sz="2800" dirty="0">
                <a:solidFill>
                  <a:srgbClr val="0070C0"/>
                </a:solidFill>
                <a:latin typeface="Georgia" panose="02040502050405020303" pitchFamily="18" charset="0"/>
              </a:rPr>
              <a:t>clever</a:t>
            </a:r>
            <a:r>
              <a:rPr lang="en-GB" altLang="zh-CN" sz="2800" dirty="0">
                <a:latin typeface="Georgia" panose="02040502050405020303" pitchFamily="18" charset="0"/>
              </a:rPr>
              <a:t>, then misunderstanding appears. </a:t>
            </a:r>
            <a:endParaRPr lang="en-GB" altLang="zh-CN" sz="2800" dirty="0" smtClean="0">
              <a:latin typeface="Georgia" panose="02040502050405020303" pitchFamily="18" charset="0"/>
            </a:endParaRPr>
          </a:p>
          <a:p>
            <a:endParaRPr lang="en-US" altLang="zh-CN" sz="2800" dirty="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15</a:t>
            </a:r>
            <a:endParaRPr lang="en-GB" sz="2800" dirty="0">
              <a:solidFill>
                <a:schemeClr val="tx1"/>
              </a:solidFill>
            </a:endParaRPr>
          </a:p>
        </p:txBody>
      </p:sp>
    </p:spTree>
    <p:extLst>
      <p:ext uri="{BB962C8B-B14F-4D97-AF65-F5344CB8AC3E}">
        <p14:creationId xmlns:p14="http://schemas.microsoft.com/office/powerpoint/2010/main" val="3998915961"/>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81</a:t>
            </a:fld>
            <a:endParaRPr lang="en-GB"/>
          </a:p>
        </p:txBody>
      </p:sp>
      <p:sp>
        <p:nvSpPr>
          <p:cNvPr id="7" name="TextBox 6"/>
          <p:cNvSpPr txBox="1"/>
          <p:nvPr/>
        </p:nvSpPr>
        <p:spPr>
          <a:xfrm>
            <a:off x="783149" y="1844824"/>
            <a:ext cx="7688510" cy="4832092"/>
          </a:xfrm>
          <a:prstGeom prst="rect">
            <a:avLst/>
          </a:prstGeom>
          <a:noFill/>
        </p:spPr>
        <p:txBody>
          <a:bodyPr wrap="square" rtlCol="0">
            <a:spAutoFit/>
          </a:bodyPr>
          <a:lstStyle/>
          <a:p>
            <a:r>
              <a:rPr lang="en-US" altLang="zh-CN" sz="2800" dirty="0" smtClean="0">
                <a:latin typeface="Georgia" panose="02040502050405020303" pitchFamily="18" charset="0"/>
              </a:rPr>
              <a:t>b) </a:t>
            </a:r>
            <a:r>
              <a:rPr lang="en-GB" altLang="zh-CN" sz="2800" dirty="0">
                <a:latin typeface="Georgia" panose="02040502050405020303" pitchFamily="18" charset="0"/>
              </a:rPr>
              <a:t>To listen without </a:t>
            </a:r>
            <a:r>
              <a:rPr lang="en-GB" altLang="zh-CN" sz="2800" dirty="0">
                <a:solidFill>
                  <a:srgbClr val="0070C0"/>
                </a:solidFill>
                <a:latin typeface="Georgia" panose="02040502050405020303" pitchFamily="18" charset="0"/>
              </a:rPr>
              <a:t>attention</a:t>
            </a:r>
            <a:r>
              <a:rPr lang="en-GB" altLang="zh-CN" sz="2800" dirty="0">
                <a:latin typeface="Georgia" panose="02040502050405020303" pitchFamily="18" charset="0"/>
              </a:rPr>
              <a:t> is not sharp, then mishearing appears; to look without </a:t>
            </a:r>
            <a:r>
              <a:rPr lang="en-GB" altLang="zh-CN" sz="2800" dirty="0">
                <a:solidFill>
                  <a:srgbClr val="0070C0"/>
                </a:solidFill>
                <a:latin typeface="Georgia" panose="02040502050405020303" pitchFamily="18" charset="0"/>
              </a:rPr>
              <a:t>intention</a:t>
            </a:r>
            <a:r>
              <a:rPr lang="en-GB" altLang="zh-CN" sz="2800" dirty="0">
                <a:latin typeface="Georgia" panose="02040502050405020303" pitchFamily="18" charset="0"/>
              </a:rPr>
              <a:t> is not clear, then misjudgement appears; to consider without appropriateness is not clever, then misunderstanding appears. </a:t>
            </a:r>
            <a:endParaRPr lang="en-GB" altLang="zh-CN" sz="2800" dirty="0" smtClean="0">
              <a:latin typeface="Georgia" panose="02040502050405020303" pitchFamily="18" charset="0"/>
            </a:endParaRPr>
          </a:p>
          <a:p>
            <a:endParaRPr lang="en-US" altLang="zh-CN" sz="2800" dirty="0">
              <a:latin typeface="Georgia" panose="02040502050405020303" pitchFamily="18" charset="0"/>
            </a:endParaRPr>
          </a:p>
          <a:p>
            <a:r>
              <a:rPr lang="en-US" altLang="zh-CN" sz="2800" dirty="0" smtClean="0">
                <a:latin typeface="Georgia" panose="02040502050405020303" pitchFamily="18" charset="0"/>
              </a:rPr>
              <a:t>c) </a:t>
            </a:r>
            <a:r>
              <a:rPr lang="en-GB" altLang="zh-CN" sz="2800" dirty="0">
                <a:latin typeface="Georgia" panose="02040502050405020303" pitchFamily="18" charset="0"/>
              </a:rPr>
              <a:t>To listen but undiscerningly is not sharp, then mishearing appears; to look but </a:t>
            </a:r>
            <a:r>
              <a:rPr lang="en-GB" altLang="zh-CN" sz="2800" dirty="0" err="1">
                <a:latin typeface="Georgia" panose="02040502050405020303" pitchFamily="18" charset="0"/>
              </a:rPr>
              <a:t>imperceptively</a:t>
            </a:r>
            <a:r>
              <a:rPr lang="en-GB" altLang="zh-CN" sz="2800" dirty="0">
                <a:latin typeface="Georgia" panose="02040502050405020303" pitchFamily="18" charset="0"/>
              </a:rPr>
              <a:t> is not clear, then misjudgement appears; to think inappropriately is not wise, then misunderstanding appears.</a:t>
            </a:r>
            <a:endParaRPr lang="en-US" altLang="zh-CN" sz="2800" dirty="0" smtClean="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15</a:t>
            </a:r>
            <a:endParaRPr lang="en-GB" sz="2800" dirty="0">
              <a:solidFill>
                <a:schemeClr val="tx1"/>
              </a:solidFill>
            </a:endParaRPr>
          </a:p>
        </p:txBody>
      </p:sp>
    </p:spTree>
    <p:extLst>
      <p:ext uri="{BB962C8B-B14F-4D97-AF65-F5344CB8AC3E}">
        <p14:creationId xmlns:p14="http://schemas.microsoft.com/office/powerpoint/2010/main" val="495917837"/>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82</a:t>
            </a:fld>
            <a:endParaRPr lang="en-GB"/>
          </a:p>
        </p:txBody>
      </p:sp>
      <p:sp>
        <p:nvSpPr>
          <p:cNvPr id="9" name="TextBox 8"/>
          <p:cNvSpPr txBox="1"/>
          <p:nvPr/>
        </p:nvSpPr>
        <p:spPr>
          <a:xfrm>
            <a:off x="2267744" y="806252"/>
            <a:ext cx="3508653" cy="5431060"/>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論語</a:t>
            </a: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八佾</a:t>
            </a:r>
            <a:r>
              <a:rPr lang="en-US" altLang="zh-TW" sz="3600" b="1" dirty="0" smtClean="0">
                <a:latin typeface="FangSong" panose="02010609060101010101" pitchFamily="49" charset="-122"/>
                <a:ea typeface="FangSong" panose="02010609060101010101" pitchFamily="49" charset="-122"/>
              </a:rPr>
              <a:t>》</a:t>
            </a:r>
          </a:p>
          <a:p>
            <a:pPr algn="ct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子</a:t>
            </a:r>
            <a:r>
              <a:rPr lang="zh-TW" altLang="en-US" sz="3600" b="1" dirty="0">
                <a:latin typeface="FangSong" panose="02010609060101010101" pitchFamily="49" charset="-122"/>
                <a:ea typeface="FangSong" panose="02010609060101010101" pitchFamily="49" charset="-122"/>
              </a:rPr>
              <a:t>夏問</a:t>
            </a:r>
            <a:r>
              <a:rPr lang="zh-TW" altLang="en-US" sz="3600" b="1" dirty="0" smtClean="0">
                <a:latin typeface="FangSong" panose="02010609060101010101" pitchFamily="49" charset="-122"/>
                <a:ea typeface="FangSong" panose="02010609060101010101" pitchFamily="49" charset="-122"/>
              </a:rPr>
              <a:t>曰「</a:t>
            </a:r>
            <a:r>
              <a:rPr lang="en-US" altLang="zh-TW" sz="3600" b="1" dirty="0" smtClean="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巧</a:t>
            </a:r>
            <a:r>
              <a:rPr lang="zh-TW" altLang="en-US" sz="3600" b="1" dirty="0">
                <a:latin typeface="FangSong" panose="02010609060101010101" pitchFamily="49" charset="-122"/>
                <a:ea typeface="FangSong" panose="02010609060101010101" pitchFamily="49" charset="-122"/>
              </a:rPr>
              <a:t>笑倩</a:t>
            </a:r>
            <a:r>
              <a:rPr lang="zh-TW" altLang="en-US" sz="3600" b="1" dirty="0" smtClean="0">
                <a:latin typeface="FangSong" panose="02010609060101010101" pitchFamily="49" charset="-122"/>
                <a:ea typeface="FangSong" panose="02010609060101010101" pitchFamily="49" charset="-122"/>
              </a:rPr>
              <a:t>兮 美</a:t>
            </a:r>
            <a:r>
              <a:rPr lang="zh-TW" altLang="en-US" sz="3600" b="1" dirty="0">
                <a:latin typeface="FangSong" panose="02010609060101010101" pitchFamily="49" charset="-122"/>
                <a:ea typeface="FangSong" panose="02010609060101010101" pitchFamily="49" charset="-122"/>
              </a:rPr>
              <a:t>目盼</a:t>
            </a:r>
            <a:r>
              <a:rPr lang="zh-TW" altLang="en-US" sz="3600" b="1" dirty="0" smtClean="0">
                <a:latin typeface="FangSong" panose="02010609060101010101" pitchFamily="49" charset="-122"/>
                <a:ea typeface="FangSong" panose="02010609060101010101" pitchFamily="49" charset="-122"/>
              </a:rPr>
              <a:t>兮 素</a:t>
            </a:r>
            <a:r>
              <a:rPr lang="zh-TW" altLang="en-US" sz="3600" b="1" dirty="0">
                <a:latin typeface="FangSong" panose="02010609060101010101" pitchFamily="49" charset="-122"/>
                <a:ea typeface="FangSong" panose="02010609060101010101" pitchFamily="49" charset="-122"/>
              </a:rPr>
              <a:t>以為絢兮。</a:t>
            </a:r>
            <a:r>
              <a:rPr lang="en-US" altLang="zh-TW" sz="3600" b="1" dirty="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何謂</a:t>
            </a:r>
            <a:r>
              <a:rPr lang="zh-TW" altLang="en-US" sz="3600" b="1" dirty="0" smtClean="0">
                <a:latin typeface="FangSong" panose="02010609060101010101" pitchFamily="49" charset="-122"/>
                <a:ea typeface="FangSong" panose="02010609060101010101" pitchFamily="49" charset="-122"/>
              </a:rPr>
              <a:t>也</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」子曰「</a:t>
            </a:r>
            <a:r>
              <a:rPr lang="zh-TW" altLang="en-US" sz="3600" b="1" dirty="0">
                <a:solidFill>
                  <a:srgbClr val="0070C0"/>
                </a:solidFill>
                <a:latin typeface="FangSong" panose="02010609060101010101" pitchFamily="49" charset="-122"/>
                <a:ea typeface="FangSong" panose="02010609060101010101" pitchFamily="49" charset="-122"/>
              </a:rPr>
              <a:t>繪事後素</a:t>
            </a:r>
            <a:r>
              <a:rPr lang="zh-TW" altLang="en-US" sz="3600" b="1" dirty="0">
                <a:latin typeface="FangSong" panose="02010609060101010101" pitchFamily="49" charset="-122"/>
                <a:ea typeface="FangSong" panose="02010609060101010101" pitchFamily="49" charset="-122"/>
              </a:rPr>
              <a:t>。」</a:t>
            </a:r>
          </a:p>
        </p:txBody>
      </p:sp>
      <p:sp>
        <p:nvSpPr>
          <p:cNvPr id="6" name="Oval 5"/>
          <p:cNvSpPr/>
          <p:nvPr/>
        </p:nvSpPr>
        <p:spPr>
          <a:xfrm>
            <a:off x="6670283" y="3175393"/>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17</a:t>
            </a:r>
            <a:endParaRPr lang="en-GB" sz="2800" dirty="0">
              <a:solidFill>
                <a:schemeClr val="tx1"/>
              </a:solidFill>
            </a:endParaRPr>
          </a:p>
        </p:txBody>
      </p:sp>
    </p:spTree>
    <p:extLst>
      <p:ext uri="{BB962C8B-B14F-4D97-AF65-F5344CB8AC3E}">
        <p14:creationId xmlns:p14="http://schemas.microsoft.com/office/powerpoint/2010/main" val="2094401346"/>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83</a:t>
            </a:fld>
            <a:endParaRPr lang="en-GB"/>
          </a:p>
        </p:txBody>
      </p:sp>
      <p:sp>
        <p:nvSpPr>
          <p:cNvPr id="7" name="TextBox 6"/>
          <p:cNvSpPr txBox="1"/>
          <p:nvPr/>
        </p:nvSpPr>
        <p:spPr>
          <a:xfrm>
            <a:off x="467544" y="1731690"/>
            <a:ext cx="8208912" cy="4662815"/>
          </a:xfrm>
          <a:prstGeom prst="rect">
            <a:avLst/>
          </a:prstGeom>
          <a:noFill/>
        </p:spPr>
        <p:txBody>
          <a:bodyPr wrap="square" rtlCol="0">
            <a:spAutoFit/>
          </a:bodyPr>
          <a:lstStyle/>
          <a:p>
            <a:pPr marL="514350" indent="-514350">
              <a:buFont typeface="+mj-lt"/>
              <a:buAutoNum type="alphaLcParenR"/>
            </a:pPr>
            <a:r>
              <a:rPr lang="en-GB" altLang="zh-CN" sz="2700" dirty="0">
                <a:solidFill>
                  <a:srgbClr val="0070C0"/>
                </a:solidFill>
                <a:latin typeface="Georgia" panose="02040502050405020303" pitchFamily="18" charset="0"/>
              </a:rPr>
              <a:t>It is only after white background is prepared that any painting is possible. </a:t>
            </a:r>
          </a:p>
          <a:p>
            <a:pPr marL="514350" indent="-514350">
              <a:buFont typeface="+mj-lt"/>
              <a:buAutoNum type="alphaLcParenR"/>
            </a:pPr>
            <a:r>
              <a:rPr lang="en-GB" altLang="zh-CN" sz="2700" dirty="0" smtClean="0">
                <a:solidFill>
                  <a:srgbClr val="0070C0"/>
                </a:solidFill>
                <a:latin typeface="Georgia" panose="02040502050405020303" pitchFamily="18" charset="0"/>
              </a:rPr>
              <a:t>First </a:t>
            </a:r>
            <a:r>
              <a:rPr lang="en-GB" altLang="zh-CN" sz="2700" dirty="0">
                <a:solidFill>
                  <a:srgbClr val="0070C0"/>
                </a:solidFill>
                <a:latin typeface="Georgia" panose="02040502050405020303" pitchFamily="18" charset="0"/>
              </a:rPr>
              <a:t>plain ground is prepared, then the pictures are drawn on it.</a:t>
            </a:r>
          </a:p>
          <a:p>
            <a:pPr marL="514350" indent="-514350">
              <a:buFont typeface="+mj-lt"/>
              <a:buAutoNum type="alphaLcParenR"/>
            </a:pPr>
            <a:r>
              <a:rPr lang="en-GB" altLang="zh-CN" sz="2700" dirty="0" smtClean="0">
                <a:solidFill>
                  <a:srgbClr val="0070C0"/>
                </a:solidFill>
                <a:latin typeface="Georgia" panose="02040502050405020303" pitchFamily="18" charset="0"/>
              </a:rPr>
              <a:t>The </a:t>
            </a:r>
            <a:r>
              <a:rPr lang="en-GB" altLang="zh-CN" sz="2700" dirty="0">
                <a:solidFill>
                  <a:srgbClr val="0070C0"/>
                </a:solidFill>
                <a:latin typeface="Georgia" panose="02040502050405020303" pitchFamily="18" charset="0"/>
              </a:rPr>
              <a:t>plain silk is there first. The colours come afterwards. (D</a:t>
            </a:r>
            <a:r>
              <a:rPr lang="en-GB" altLang="zh-CN" sz="2700" dirty="0" smtClean="0">
                <a:solidFill>
                  <a:srgbClr val="0070C0"/>
                </a:solidFill>
                <a:latin typeface="Georgia" panose="02040502050405020303" pitchFamily="18" charset="0"/>
              </a:rPr>
              <a:t>. C. Lau</a:t>
            </a:r>
            <a:r>
              <a:rPr lang="en-GB" altLang="zh-CN" sz="2700" dirty="0">
                <a:solidFill>
                  <a:srgbClr val="0070C0"/>
                </a:solidFill>
                <a:latin typeface="Georgia" panose="02040502050405020303" pitchFamily="18" charset="0"/>
              </a:rPr>
              <a:t>)                </a:t>
            </a:r>
          </a:p>
          <a:p>
            <a:pPr marL="514350" indent="-514350">
              <a:buFont typeface="+mj-lt"/>
              <a:buAutoNum type="alphaLcParenR"/>
            </a:pPr>
            <a:r>
              <a:rPr lang="en-GB" altLang="zh-CN" sz="2700" dirty="0" smtClean="0">
                <a:solidFill>
                  <a:srgbClr val="0070C0"/>
                </a:solidFill>
                <a:latin typeface="Georgia" panose="02040502050405020303" pitchFamily="18" charset="0"/>
              </a:rPr>
              <a:t>The </a:t>
            </a:r>
            <a:r>
              <a:rPr lang="en-GB" altLang="zh-CN" sz="2700" dirty="0">
                <a:solidFill>
                  <a:srgbClr val="0070C0"/>
                </a:solidFill>
                <a:latin typeface="Georgia" panose="02040502050405020303" pitchFamily="18" charset="0"/>
              </a:rPr>
              <a:t>business of laying on the colours follows the preparation of the plain ground. </a:t>
            </a:r>
            <a:r>
              <a:rPr lang="en-GB" altLang="zh-CN" sz="2700" dirty="0" smtClean="0">
                <a:solidFill>
                  <a:srgbClr val="0070C0"/>
                </a:solidFill>
                <a:latin typeface="Georgia" panose="02040502050405020303" pitchFamily="18" charset="0"/>
              </a:rPr>
              <a:t>(</a:t>
            </a:r>
            <a:r>
              <a:rPr lang="en-GB" altLang="zh-CN" sz="2700" dirty="0">
                <a:solidFill>
                  <a:srgbClr val="0070C0"/>
                </a:solidFill>
                <a:latin typeface="Georgia" panose="02040502050405020303" pitchFamily="18" charset="0"/>
              </a:rPr>
              <a:t>James </a:t>
            </a:r>
            <a:r>
              <a:rPr lang="en-GB" altLang="zh-CN" sz="2700" dirty="0" err="1" smtClean="0">
                <a:solidFill>
                  <a:srgbClr val="0070C0"/>
                </a:solidFill>
                <a:latin typeface="Georgia" panose="02040502050405020303" pitchFamily="18" charset="0"/>
              </a:rPr>
              <a:t>Legge</a:t>
            </a:r>
            <a:r>
              <a:rPr lang="en-GB" altLang="zh-CN" sz="2700" dirty="0">
                <a:solidFill>
                  <a:srgbClr val="0070C0"/>
                </a:solidFill>
                <a:latin typeface="Georgia" panose="02040502050405020303" pitchFamily="18" charset="0"/>
              </a:rPr>
              <a:t>)</a:t>
            </a:r>
          </a:p>
          <a:p>
            <a:pPr marL="514350" indent="-514350">
              <a:buFont typeface="+mj-lt"/>
              <a:buAutoNum type="alphaLcParenR"/>
            </a:pPr>
            <a:r>
              <a:rPr lang="en-GB" altLang="zh-CN" sz="2700" dirty="0" smtClean="0">
                <a:solidFill>
                  <a:srgbClr val="0070C0"/>
                </a:solidFill>
                <a:latin typeface="Georgia" panose="02040502050405020303" pitchFamily="18" charset="0"/>
              </a:rPr>
              <a:t>In </a:t>
            </a:r>
            <a:r>
              <a:rPr lang="en-GB" altLang="zh-CN" sz="2700" dirty="0">
                <a:solidFill>
                  <a:srgbClr val="0070C0"/>
                </a:solidFill>
                <a:latin typeface="Georgia" panose="02040502050405020303" pitchFamily="18" charset="0"/>
              </a:rPr>
              <a:t>painting, ornamentation and colour are matters of secondary importance compared with the groundwork</a:t>
            </a:r>
            <a:r>
              <a:rPr lang="en-GB" altLang="zh-CN" sz="2700" dirty="0" smtClean="0">
                <a:solidFill>
                  <a:srgbClr val="0070C0"/>
                </a:solidFill>
                <a:latin typeface="Georgia" panose="02040502050405020303" pitchFamily="18" charset="0"/>
              </a:rPr>
              <a:t>. (Ku Hung-</a:t>
            </a:r>
            <a:r>
              <a:rPr lang="en-GB" altLang="zh-CN" sz="2700" dirty="0" err="1" smtClean="0">
                <a:solidFill>
                  <a:srgbClr val="0070C0"/>
                </a:solidFill>
                <a:latin typeface="Georgia" panose="02040502050405020303" pitchFamily="18" charset="0"/>
              </a:rPr>
              <a:t>ming</a:t>
            </a:r>
            <a:r>
              <a:rPr lang="en-GB" altLang="zh-CN" sz="2700" dirty="0" smtClean="0">
                <a:solidFill>
                  <a:srgbClr val="0070C0"/>
                </a:solidFill>
                <a:latin typeface="Georgia" panose="02040502050405020303" pitchFamily="18" charset="0"/>
              </a:rPr>
              <a:t>)</a:t>
            </a:r>
            <a:endParaRPr lang="en-GB" altLang="zh-CN" sz="2700" dirty="0">
              <a:solidFill>
                <a:srgbClr val="0070C0"/>
              </a:solidFill>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17</a:t>
            </a:r>
            <a:endParaRPr lang="en-GB" sz="2800" dirty="0">
              <a:solidFill>
                <a:schemeClr val="tx1"/>
              </a:solidFill>
            </a:endParaRPr>
          </a:p>
        </p:txBody>
      </p:sp>
    </p:spTree>
    <p:extLst>
      <p:ext uri="{BB962C8B-B14F-4D97-AF65-F5344CB8AC3E}">
        <p14:creationId xmlns:p14="http://schemas.microsoft.com/office/powerpoint/2010/main" val="2611142280"/>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84</a:t>
            </a:fld>
            <a:endParaRPr lang="en-GB"/>
          </a:p>
        </p:txBody>
      </p:sp>
      <p:sp>
        <p:nvSpPr>
          <p:cNvPr id="7" name="TextBox 6"/>
          <p:cNvSpPr txBox="1"/>
          <p:nvPr/>
        </p:nvSpPr>
        <p:spPr>
          <a:xfrm>
            <a:off x="783149" y="2122458"/>
            <a:ext cx="7688510" cy="523220"/>
          </a:xfrm>
          <a:prstGeom prst="rect">
            <a:avLst/>
          </a:prstGeom>
          <a:noFill/>
        </p:spPr>
        <p:txBody>
          <a:bodyPr wrap="square" rtlCol="0">
            <a:spAutoFit/>
          </a:bodyPr>
          <a:lstStyle/>
          <a:p>
            <a:r>
              <a:rPr lang="en-US" altLang="zh-CN" sz="2800" dirty="0">
                <a:latin typeface="Georgia" panose="02040502050405020303" pitchFamily="18" charset="0"/>
              </a:rPr>
              <a:t>f</a:t>
            </a:r>
            <a:r>
              <a:rPr lang="en-US" altLang="zh-CN" sz="2800" dirty="0" smtClean="0">
                <a:latin typeface="Georgia" panose="02040502050405020303" pitchFamily="18" charset="0"/>
              </a:rPr>
              <a:t>) </a:t>
            </a:r>
            <a:r>
              <a:rPr lang="en-GB" altLang="zh-CN" sz="2800" dirty="0">
                <a:latin typeface="Georgia" panose="02040502050405020303" pitchFamily="18" charset="0"/>
              </a:rPr>
              <a:t>Painting is done against a white background. </a:t>
            </a:r>
            <a:endParaRPr lang="en-US" altLang="zh-CN" sz="2800" dirty="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17</a:t>
            </a:r>
            <a:endParaRPr lang="en-GB" sz="2800" dirty="0">
              <a:solidFill>
                <a:schemeClr val="tx1"/>
              </a:solidFill>
            </a:endParaRPr>
          </a:p>
        </p:txBody>
      </p:sp>
    </p:spTree>
    <p:extLst>
      <p:ext uri="{BB962C8B-B14F-4D97-AF65-F5344CB8AC3E}">
        <p14:creationId xmlns:p14="http://schemas.microsoft.com/office/powerpoint/2010/main" val="2721291389"/>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85</a:t>
            </a:fld>
            <a:endParaRPr lang="en-GB"/>
          </a:p>
        </p:txBody>
      </p:sp>
      <p:sp>
        <p:nvSpPr>
          <p:cNvPr id="9" name="TextBox 8"/>
          <p:cNvSpPr txBox="1"/>
          <p:nvPr/>
        </p:nvSpPr>
        <p:spPr>
          <a:xfrm>
            <a:off x="3131840" y="826790"/>
            <a:ext cx="2400657" cy="5410522"/>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道德經</a:t>
            </a: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三十章</a:t>
            </a:r>
            <a:r>
              <a:rPr lang="en-US" altLang="zh-TW" sz="3600" b="1" dirty="0" smtClean="0">
                <a:latin typeface="FangSong" panose="02010609060101010101" pitchFamily="49" charset="-122"/>
                <a:ea typeface="FangSong" panose="02010609060101010101" pitchFamily="49" charset="-122"/>
              </a:rPr>
              <a:t>》</a:t>
            </a:r>
          </a:p>
          <a:p>
            <a:pPr algn="ct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solidFill>
                  <a:srgbClr val="0070C0"/>
                </a:solidFill>
                <a:latin typeface="FangSong" panose="02010609060101010101" pitchFamily="49" charset="-122"/>
                <a:ea typeface="FangSong" panose="02010609060101010101" pitchFamily="49" charset="-122"/>
              </a:rPr>
              <a:t>    物</a:t>
            </a:r>
            <a:r>
              <a:rPr lang="zh-TW" altLang="en-US" sz="3600" b="1" dirty="0">
                <a:solidFill>
                  <a:srgbClr val="0070C0"/>
                </a:solidFill>
                <a:latin typeface="FangSong" panose="02010609060101010101" pitchFamily="49" charset="-122"/>
                <a:ea typeface="FangSong" panose="02010609060101010101" pitchFamily="49" charset="-122"/>
              </a:rPr>
              <a:t>壯則老 </a:t>
            </a:r>
            <a:r>
              <a:rPr lang="zh-TW" altLang="en-US" sz="3600" b="1" dirty="0">
                <a:latin typeface="FangSong" panose="02010609060101010101" pitchFamily="49" charset="-122"/>
                <a:ea typeface="FangSong" panose="02010609060101010101" pitchFamily="49" charset="-122"/>
              </a:rPr>
              <a:t>是謂不</a:t>
            </a:r>
            <a:r>
              <a:rPr lang="zh-TW" altLang="en-US" sz="3600" b="1" dirty="0" smtClean="0">
                <a:latin typeface="FangSong" panose="02010609060101010101" pitchFamily="49" charset="-122"/>
                <a:ea typeface="FangSong" panose="02010609060101010101" pitchFamily="49" charset="-122"/>
              </a:rPr>
              <a:t>道不</a:t>
            </a:r>
            <a:r>
              <a:rPr lang="zh-TW" altLang="en-US" sz="3600" b="1" dirty="0">
                <a:latin typeface="FangSong" panose="02010609060101010101" pitchFamily="49" charset="-122"/>
                <a:ea typeface="FangSong" panose="02010609060101010101" pitchFamily="49" charset="-122"/>
              </a:rPr>
              <a:t>道早</a:t>
            </a:r>
            <a:r>
              <a:rPr lang="zh-TW" altLang="en-US" sz="3600" b="1" dirty="0" smtClean="0">
                <a:latin typeface="FangSong" panose="02010609060101010101" pitchFamily="49" charset="-122"/>
                <a:ea typeface="FangSong" panose="02010609060101010101" pitchFamily="49" charset="-122"/>
              </a:rPr>
              <a:t>已。</a:t>
            </a:r>
            <a:endParaRPr lang="zh-TW" altLang="en-US" sz="3600" b="1" dirty="0">
              <a:latin typeface="FangSong" panose="02010609060101010101" pitchFamily="49" charset="-122"/>
              <a:ea typeface="FangSong" panose="02010609060101010101" pitchFamily="49" charset="-122"/>
            </a:endParaRPr>
          </a:p>
        </p:txBody>
      </p:sp>
      <p:sp>
        <p:nvSpPr>
          <p:cNvPr id="6" name="Oval 5"/>
          <p:cNvSpPr/>
          <p:nvPr/>
        </p:nvSpPr>
        <p:spPr>
          <a:xfrm>
            <a:off x="6670283" y="3175393"/>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18</a:t>
            </a:r>
            <a:endParaRPr lang="en-GB" sz="2800" dirty="0">
              <a:solidFill>
                <a:schemeClr val="tx1"/>
              </a:solidFill>
            </a:endParaRPr>
          </a:p>
        </p:txBody>
      </p:sp>
    </p:spTree>
    <p:extLst>
      <p:ext uri="{BB962C8B-B14F-4D97-AF65-F5344CB8AC3E}">
        <p14:creationId xmlns:p14="http://schemas.microsoft.com/office/powerpoint/2010/main" val="3920154985"/>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86</a:t>
            </a:fld>
            <a:endParaRPr lang="en-GB"/>
          </a:p>
        </p:txBody>
      </p:sp>
      <p:sp>
        <p:nvSpPr>
          <p:cNvPr id="7" name="TextBox 6"/>
          <p:cNvSpPr txBox="1"/>
          <p:nvPr/>
        </p:nvSpPr>
        <p:spPr>
          <a:xfrm>
            <a:off x="811827" y="2060848"/>
            <a:ext cx="7631154" cy="4247317"/>
          </a:xfrm>
          <a:prstGeom prst="rect">
            <a:avLst/>
          </a:prstGeom>
          <a:noFill/>
        </p:spPr>
        <p:txBody>
          <a:bodyPr wrap="square" rtlCol="0">
            <a:spAutoFit/>
          </a:bodyPr>
          <a:lstStyle/>
          <a:p>
            <a:pPr marL="514350" indent="-514350">
              <a:buFont typeface="+mj-lt"/>
              <a:buAutoNum type="alphaLcParenR"/>
            </a:pPr>
            <a:r>
              <a:rPr lang="en-GB" altLang="zh-CN" sz="2700" dirty="0">
                <a:solidFill>
                  <a:srgbClr val="0070C0"/>
                </a:solidFill>
                <a:latin typeface="Georgia" panose="02040502050405020303" pitchFamily="18" charset="0"/>
              </a:rPr>
              <a:t>Things begin to become old when they have grown strong. (</a:t>
            </a:r>
            <a:r>
              <a:rPr lang="zh-HK" altLang="en-US" sz="2700" dirty="0">
                <a:solidFill>
                  <a:srgbClr val="0070C0"/>
                </a:solidFill>
                <a:latin typeface="Georgia" panose="02040502050405020303" pitchFamily="18" charset="0"/>
              </a:rPr>
              <a:t>任继愈</a:t>
            </a:r>
            <a:r>
              <a:rPr lang="en-US" altLang="zh-HK" sz="2700" dirty="0">
                <a:solidFill>
                  <a:srgbClr val="0070C0"/>
                </a:solidFill>
                <a:latin typeface="Georgia" panose="02040502050405020303" pitchFamily="18" charset="0"/>
              </a:rPr>
              <a:t>)</a:t>
            </a:r>
          </a:p>
          <a:p>
            <a:pPr marL="514350" indent="-514350">
              <a:buFont typeface="+mj-lt"/>
              <a:buAutoNum type="alphaLcParenR"/>
            </a:pPr>
            <a:r>
              <a:rPr lang="en-GB" altLang="zh-CN" sz="2700" dirty="0" smtClean="0">
                <a:solidFill>
                  <a:srgbClr val="0070C0"/>
                </a:solidFill>
                <a:latin typeface="Georgia" panose="02040502050405020303" pitchFamily="18" charset="0"/>
              </a:rPr>
              <a:t>Whatever </a:t>
            </a:r>
            <a:r>
              <a:rPr lang="en-GB" altLang="zh-CN" sz="2700" dirty="0">
                <a:solidFill>
                  <a:srgbClr val="0070C0"/>
                </a:solidFill>
                <a:latin typeface="Georgia" panose="02040502050405020303" pitchFamily="18" charset="0"/>
              </a:rPr>
              <a:t>has a time of vigour also has a time of decay. (Arthur </a:t>
            </a:r>
            <a:r>
              <a:rPr lang="en-GB" altLang="zh-CN" sz="2700" dirty="0" err="1">
                <a:solidFill>
                  <a:srgbClr val="0070C0"/>
                </a:solidFill>
                <a:latin typeface="Georgia" panose="02040502050405020303" pitchFamily="18" charset="0"/>
              </a:rPr>
              <a:t>Waley</a:t>
            </a:r>
            <a:r>
              <a:rPr lang="en-GB" altLang="zh-CN" sz="2700" dirty="0">
                <a:solidFill>
                  <a:srgbClr val="0070C0"/>
                </a:solidFill>
                <a:latin typeface="Georgia" panose="02040502050405020303" pitchFamily="18" charset="0"/>
              </a:rPr>
              <a:t>)</a:t>
            </a:r>
          </a:p>
          <a:p>
            <a:pPr marL="514350" indent="-514350">
              <a:buFont typeface="+mj-lt"/>
              <a:buAutoNum type="alphaLcParenR"/>
            </a:pPr>
            <a:r>
              <a:rPr lang="en-GB" altLang="zh-CN" sz="2700" dirty="0" smtClean="0">
                <a:solidFill>
                  <a:srgbClr val="0070C0"/>
                </a:solidFill>
                <a:latin typeface="Georgia" panose="02040502050405020303" pitchFamily="18" charset="0"/>
              </a:rPr>
              <a:t>A </a:t>
            </a:r>
            <a:r>
              <a:rPr lang="en-GB" altLang="zh-CN" sz="2700" dirty="0">
                <a:solidFill>
                  <a:srgbClr val="0070C0"/>
                </a:solidFill>
                <a:latin typeface="Georgia" panose="02040502050405020303" pitchFamily="18" charset="0"/>
              </a:rPr>
              <a:t>creature in its prime doing harm to the old. (D. C. Lau)</a:t>
            </a:r>
          </a:p>
          <a:p>
            <a:pPr marL="514350" indent="-514350">
              <a:buFont typeface="+mj-lt"/>
              <a:buAutoNum type="alphaLcParenR"/>
            </a:pPr>
            <a:r>
              <a:rPr lang="en-GB" altLang="zh-CN" sz="2700" dirty="0" smtClean="0">
                <a:solidFill>
                  <a:srgbClr val="0070C0"/>
                </a:solidFill>
                <a:latin typeface="Georgia" panose="02040502050405020303" pitchFamily="18" charset="0"/>
              </a:rPr>
              <a:t>When </a:t>
            </a:r>
            <a:r>
              <a:rPr lang="en-GB" altLang="zh-CN" sz="2700" dirty="0">
                <a:solidFill>
                  <a:srgbClr val="0070C0"/>
                </a:solidFill>
                <a:latin typeface="Georgia" panose="02040502050405020303" pitchFamily="18" charset="0"/>
              </a:rPr>
              <a:t>things reach their prime, they get old. . (Robert </a:t>
            </a:r>
            <a:r>
              <a:rPr lang="en-GB" altLang="zh-CN" sz="2700" dirty="0" err="1">
                <a:solidFill>
                  <a:srgbClr val="0070C0"/>
                </a:solidFill>
                <a:latin typeface="Georgia" panose="02040502050405020303" pitchFamily="18" charset="0"/>
              </a:rPr>
              <a:t>G.Henrick</a:t>
            </a:r>
            <a:r>
              <a:rPr lang="en-GB" altLang="zh-CN" sz="2700" dirty="0">
                <a:solidFill>
                  <a:srgbClr val="0070C0"/>
                </a:solidFill>
                <a:latin typeface="Georgia" panose="02040502050405020303" pitchFamily="18" charset="0"/>
              </a:rPr>
              <a:t>)</a:t>
            </a:r>
          </a:p>
          <a:p>
            <a:pPr marL="514350" indent="-514350">
              <a:buFont typeface="+mj-lt"/>
              <a:buAutoNum type="alphaLcParenR"/>
            </a:pPr>
            <a:r>
              <a:rPr lang="en-GB" altLang="zh-CN" sz="2700" dirty="0" smtClean="0">
                <a:solidFill>
                  <a:srgbClr val="0070C0"/>
                </a:solidFill>
                <a:latin typeface="Georgia" panose="02040502050405020303" pitchFamily="18" charset="0"/>
              </a:rPr>
              <a:t>Things </a:t>
            </a:r>
            <a:r>
              <a:rPr lang="en-GB" altLang="zh-CN" sz="2700" dirty="0">
                <a:solidFill>
                  <a:srgbClr val="0070C0"/>
                </a:solidFill>
                <a:latin typeface="Georgia" panose="02040502050405020303" pitchFamily="18" charset="0"/>
              </a:rPr>
              <a:t>in their prime will become old. (Paul. J. Lin)</a:t>
            </a: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18</a:t>
            </a:r>
            <a:endParaRPr lang="en-GB" sz="2800" dirty="0">
              <a:solidFill>
                <a:schemeClr val="tx1"/>
              </a:solidFill>
            </a:endParaRPr>
          </a:p>
        </p:txBody>
      </p:sp>
    </p:spTree>
    <p:extLst>
      <p:ext uri="{BB962C8B-B14F-4D97-AF65-F5344CB8AC3E}">
        <p14:creationId xmlns:p14="http://schemas.microsoft.com/office/powerpoint/2010/main" val="1699659465"/>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87</a:t>
            </a:fld>
            <a:endParaRPr lang="en-GB"/>
          </a:p>
        </p:txBody>
      </p:sp>
      <p:sp>
        <p:nvSpPr>
          <p:cNvPr id="7" name="TextBox 6"/>
          <p:cNvSpPr txBox="1"/>
          <p:nvPr/>
        </p:nvSpPr>
        <p:spPr>
          <a:xfrm>
            <a:off x="1907703" y="2122458"/>
            <a:ext cx="5400601" cy="523220"/>
          </a:xfrm>
          <a:prstGeom prst="rect">
            <a:avLst/>
          </a:prstGeom>
          <a:noFill/>
        </p:spPr>
        <p:txBody>
          <a:bodyPr wrap="square" rtlCol="0">
            <a:spAutoFit/>
          </a:bodyPr>
          <a:lstStyle/>
          <a:p>
            <a:r>
              <a:rPr lang="en-US" altLang="zh-CN" sz="2800" dirty="0">
                <a:latin typeface="Georgia" panose="02040502050405020303" pitchFamily="18" charset="0"/>
              </a:rPr>
              <a:t>f</a:t>
            </a:r>
            <a:r>
              <a:rPr lang="en-US" altLang="zh-CN" sz="2800" dirty="0" smtClean="0">
                <a:latin typeface="Georgia" panose="02040502050405020303" pitchFamily="18" charset="0"/>
              </a:rPr>
              <a:t>) </a:t>
            </a:r>
            <a:r>
              <a:rPr lang="en-GB" altLang="zh-CN" sz="2800" dirty="0">
                <a:latin typeface="Georgia" panose="02040502050405020303" pitchFamily="18" charset="0"/>
              </a:rPr>
              <a:t>To reach prime is to reach old. </a:t>
            </a:r>
            <a:r>
              <a:rPr lang="en-GB" altLang="zh-CN" sz="2800" dirty="0" smtClean="0">
                <a:latin typeface="Georgia" panose="02040502050405020303" pitchFamily="18" charset="0"/>
              </a:rPr>
              <a:t> </a:t>
            </a:r>
            <a:endParaRPr lang="en-US" altLang="zh-CN" sz="2800" dirty="0">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18</a:t>
            </a:r>
            <a:endParaRPr lang="en-GB" sz="2800" dirty="0">
              <a:solidFill>
                <a:schemeClr val="tx1"/>
              </a:solidFill>
            </a:endParaRPr>
          </a:p>
        </p:txBody>
      </p:sp>
    </p:spTree>
    <p:extLst>
      <p:ext uri="{BB962C8B-B14F-4D97-AF65-F5344CB8AC3E}">
        <p14:creationId xmlns:p14="http://schemas.microsoft.com/office/powerpoint/2010/main" val="1421793042"/>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88</a:t>
            </a:fld>
            <a:endParaRPr lang="en-GB"/>
          </a:p>
        </p:txBody>
      </p:sp>
      <p:sp>
        <p:nvSpPr>
          <p:cNvPr id="9" name="TextBox 8"/>
          <p:cNvSpPr txBox="1"/>
          <p:nvPr/>
        </p:nvSpPr>
        <p:spPr>
          <a:xfrm>
            <a:off x="2023844" y="826790"/>
            <a:ext cx="3508653" cy="5410522"/>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莊子外篇</a:t>
            </a: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山木</a:t>
            </a:r>
            <a:r>
              <a:rPr lang="en-US" altLang="zh-TW" sz="3600" b="1" dirty="0" smtClean="0">
                <a:latin typeface="FangSong" panose="02010609060101010101" pitchFamily="49" charset="-122"/>
                <a:ea typeface="FangSong" panose="02010609060101010101" pitchFamily="49" charset="-122"/>
              </a:rPr>
              <a:t>》</a:t>
            </a:r>
          </a:p>
          <a:p>
            <a:pPr algn="ct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且</a:t>
            </a:r>
            <a:r>
              <a:rPr lang="zh-TW" altLang="en-US" sz="3600" b="1" dirty="0">
                <a:latin typeface="FangSong" panose="02010609060101010101" pitchFamily="49" charset="-122"/>
                <a:ea typeface="FangSong" panose="02010609060101010101" pitchFamily="49" charset="-122"/>
              </a:rPr>
              <a:t>君子之交淡若</a:t>
            </a:r>
            <a:r>
              <a:rPr lang="zh-TW" altLang="en-US" sz="3600" b="1" dirty="0" smtClean="0">
                <a:latin typeface="FangSong" panose="02010609060101010101" pitchFamily="49" charset="-122"/>
                <a:ea typeface="FangSong" panose="02010609060101010101" pitchFamily="49" charset="-122"/>
              </a:rPr>
              <a:t>水 小</a:t>
            </a:r>
            <a:r>
              <a:rPr lang="zh-TW" altLang="en-US" sz="3600" b="1" dirty="0">
                <a:latin typeface="FangSong" panose="02010609060101010101" pitchFamily="49" charset="-122"/>
                <a:ea typeface="FangSong" panose="02010609060101010101" pitchFamily="49" charset="-122"/>
              </a:rPr>
              <a:t>人之交甘若</a:t>
            </a:r>
            <a:r>
              <a:rPr lang="zh-TW" altLang="en-US" sz="3600" b="1" dirty="0" smtClean="0">
                <a:latin typeface="FangSong" panose="02010609060101010101" pitchFamily="49" charset="-122"/>
                <a:ea typeface="FangSong" panose="02010609060101010101" pitchFamily="49" charset="-122"/>
              </a:rPr>
              <a:t>醴</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君</a:t>
            </a:r>
            <a:r>
              <a:rPr lang="zh-TW" altLang="en-US" sz="3600" b="1" dirty="0">
                <a:latin typeface="FangSong" panose="02010609060101010101" pitchFamily="49" charset="-122"/>
                <a:ea typeface="FangSong" panose="02010609060101010101" pitchFamily="49" charset="-122"/>
              </a:rPr>
              <a:t>子淡以</a:t>
            </a:r>
            <a:r>
              <a:rPr lang="zh-TW" altLang="en-US" sz="3600" b="1" dirty="0" smtClean="0">
                <a:latin typeface="FangSong" panose="02010609060101010101" pitchFamily="49" charset="-122"/>
                <a:ea typeface="FangSong" panose="02010609060101010101" pitchFamily="49" charset="-122"/>
              </a:rPr>
              <a:t>親 小</a:t>
            </a:r>
            <a:r>
              <a:rPr lang="zh-TW" altLang="en-US" sz="3600" b="1" dirty="0">
                <a:latin typeface="FangSong" panose="02010609060101010101" pitchFamily="49" charset="-122"/>
                <a:ea typeface="FangSong" panose="02010609060101010101" pitchFamily="49" charset="-122"/>
              </a:rPr>
              <a:t>人甘以絕。</a:t>
            </a:r>
            <a:r>
              <a:rPr lang="zh-TW" altLang="en-US" sz="3600" b="1" dirty="0">
                <a:solidFill>
                  <a:srgbClr val="0070C0"/>
                </a:solidFill>
                <a:latin typeface="FangSong" panose="02010609060101010101" pitchFamily="49" charset="-122"/>
                <a:ea typeface="FangSong" panose="02010609060101010101" pitchFamily="49" charset="-122"/>
              </a:rPr>
              <a:t>彼無故以合</a:t>
            </a:r>
            <a:r>
              <a:rPr lang="zh-TW" altLang="en-US" sz="3600" b="1" dirty="0" smtClean="0">
                <a:solidFill>
                  <a:srgbClr val="0070C0"/>
                </a:solidFill>
                <a:latin typeface="FangSong" panose="02010609060101010101" pitchFamily="49" charset="-122"/>
                <a:ea typeface="FangSong" panose="02010609060101010101" pitchFamily="49" charset="-122"/>
              </a:rPr>
              <a:t>者 則</a:t>
            </a:r>
            <a:r>
              <a:rPr lang="zh-TW" altLang="en-US" sz="3600" b="1" dirty="0">
                <a:solidFill>
                  <a:srgbClr val="0070C0"/>
                </a:solidFill>
                <a:latin typeface="FangSong" panose="02010609060101010101" pitchFamily="49" charset="-122"/>
                <a:ea typeface="FangSong" panose="02010609060101010101" pitchFamily="49" charset="-122"/>
              </a:rPr>
              <a:t>無故以離</a:t>
            </a:r>
            <a:r>
              <a:rPr lang="zh-TW" altLang="en-US" sz="3600" b="1" dirty="0">
                <a:latin typeface="FangSong" panose="02010609060101010101" pitchFamily="49" charset="-122"/>
                <a:ea typeface="FangSong" panose="02010609060101010101" pitchFamily="49" charset="-122"/>
              </a:rPr>
              <a:t>。</a:t>
            </a:r>
          </a:p>
        </p:txBody>
      </p:sp>
      <p:sp>
        <p:nvSpPr>
          <p:cNvPr id="6" name="Oval 5"/>
          <p:cNvSpPr/>
          <p:nvPr/>
        </p:nvSpPr>
        <p:spPr>
          <a:xfrm>
            <a:off x="6670283" y="3175393"/>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19</a:t>
            </a:r>
            <a:endParaRPr lang="en-GB" sz="2800" dirty="0">
              <a:solidFill>
                <a:schemeClr val="tx1"/>
              </a:solidFill>
            </a:endParaRPr>
          </a:p>
        </p:txBody>
      </p:sp>
    </p:spTree>
    <p:extLst>
      <p:ext uri="{BB962C8B-B14F-4D97-AF65-F5344CB8AC3E}">
        <p14:creationId xmlns:p14="http://schemas.microsoft.com/office/powerpoint/2010/main" val="3999779277"/>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89</a:t>
            </a:fld>
            <a:endParaRPr lang="en-GB"/>
          </a:p>
        </p:txBody>
      </p:sp>
      <p:sp>
        <p:nvSpPr>
          <p:cNvPr id="7" name="TextBox 6"/>
          <p:cNvSpPr txBox="1"/>
          <p:nvPr/>
        </p:nvSpPr>
        <p:spPr>
          <a:xfrm>
            <a:off x="811827" y="2060848"/>
            <a:ext cx="7631154" cy="3416320"/>
          </a:xfrm>
          <a:prstGeom prst="rect">
            <a:avLst/>
          </a:prstGeom>
          <a:noFill/>
        </p:spPr>
        <p:txBody>
          <a:bodyPr wrap="square" rtlCol="0">
            <a:spAutoFit/>
          </a:bodyPr>
          <a:lstStyle/>
          <a:p>
            <a:pPr marL="514350" indent="-514350">
              <a:buFont typeface="+mj-lt"/>
              <a:buAutoNum type="alphaLcParenR"/>
            </a:pPr>
            <a:r>
              <a:rPr lang="en-GB" altLang="zh-CN" sz="2700" dirty="0">
                <a:solidFill>
                  <a:srgbClr val="0070C0"/>
                </a:solidFill>
                <a:latin typeface="Georgia" panose="02040502050405020303" pitchFamily="18" charset="0"/>
              </a:rPr>
              <a:t>A friendship that is not established in accordance with the moral law will always come to an end in the same way. </a:t>
            </a:r>
            <a:endParaRPr lang="en-GB" altLang="zh-CN" sz="2700" dirty="0" smtClean="0">
              <a:solidFill>
                <a:srgbClr val="0070C0"/>
              </a:solidFill>
              <a:latin typeface="Georgia" panose="02040502050405020303" pitchFamily="18" charset="0"/>
            </a:endParaRPr>
          </a:p>
          <a:p>
            <a:pPr marL="514350" indent="-514350">
              <a:buFont typeface="+mj-lt"/>
              <a:buAutoNum type="alphaLcParenR"/>
            </a:pPr>
            <a:endParaRPr lang="en-GB" altLang="zh-CN" sz="2700" dirty="0">
              <a:solidFill>
                <a:srgbClr val="0070C0"/>
              </a:solidFill>
              <a:latin typeface="Georgia" panose="02040502050405020303" pitchFamily="18" charset="0"/>
            </a:endParaRPr>
          </a:p>
          <a:p>
            <a:pPr marL="514350" indent="-514350">
              <a:buFont typeface="+mj-lt"/>
              <a:buAutoNum type="alphaLcParenR"/>
            </a:pPr>
            <a:r>
              <a:rPr lang="en-GB" altLang="zh-CN" sz="2700" dirty="0" smtClean="0">
                <a:solidFill>
                  <a:srgbClr val="0070C0"/>
                </a:solidFill>
                <a:latin typeface="Georgia" panose="02040502050405020303" pitchFamily="18" charset="0"/>
              </a:rPr>
              <a:t>The </a:t>
            </a:r>
            <a:r>
              <a:rPr lang="en-GB" altLang="zh-CN" sz="2700" dirty="0">
                <a:solidFill>
                  <a:srgbClr val="0070C0"/>
                </a:solidFill>
                <a:latin typeface="Georgia" panose="02040502050405020303" pitchFamily="18" charset="0"/>
              </a:rPr>
              <a:t>friendship of the mean man begins without due cause, and in like manner comes to an end. </a:t>
            </a:r>
            <a:endParaRPr lang="en-GB" altLang="zh-CN" sz="2700" dirty="0" smtClean="0">
              <a:solidFill>
                <a:srgbClr val="0070C0"/>
              </a:solidFill>
              <a:latin typeface="Georgia" panose="02040502050405020303" pitchFamily="18" charset="0"/>
            </a:endParaRPr>
          </a:p>
          <a:p>
            <a:pPr marL="514350" indent="-514350">
              <a:buFont typeface="+mj-lt"/>
              <a:buAutoNum type="alphaLcParenR"/>
            </a:pPr>
            <a:endParaRPr lang="en-US" altLang="zh-CN" sz="2700" dirty="0">
              <a:solidFill>
                <a:srgbClr val="0070C0"/>
              </a:solidFill>
              <a:latin typeface="Georgia" panose="02040502050405020303" pitchFamily="18" charset="0"/>
            </a:endParaRP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19</a:t>
            </a:r>
            <a:endParaRPr lang="en-GB" sz="2800" dirty="0">
              <a:solidFill>
                <a:schemeClr val="tx1"/>
              </a:solidFill>
            </a:endParaRPr>
          </a:p>
        </p:txBody>
      </p:sp>
    </p:spTree>
    <p:extLst>
      <p:ext uri="{BB962C8B-B14F-4D97-AF65-F5344CB8AC3E}">
        <p14:creationId xmlns:p14="http://schemas.microsoft.com/office/powerpoint/2010/main" val="2682044499"/>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90</a:t>
            </a:fld>
            <a:endParaRPr lang="en-GB"/>
          </a:p>
        </p:txBody>
      </p:sp>
      <p:sp>
        <p:nvSpPr>
          <p:cNvPr id="7" name="TextBox 6"/>
          <p:cNvSpPr txBox="1"/>
          <p:nvPr/>
        </p:nvSpPr>
        <p:spPr>
          <a:xfrm>
            <a:off x="811827" y="2060848"/>
            <a:ext cx="7631154" cy="3831818"/>
          </a:xfrm>
          <a:prstGeom prst="rect">
            <a:avLst/>
          </a:prstGeom>
          <a:noFill/>
        </p:spPr>
        <p:txBody>
          <a:bodyPr wrap="square" rtlCol="0">
            <a:spAutoFit/>
          </a:bodyPr>
          <a:lstStyle/>
          <a:p>
            <a:pPr marL="514350" indent="-514350">
              <a:buFont typeface="+mj-lt"/>
              <a:buAutoNum type="alphaLcParenR"/>
            </a:pPr>
            <a:r>
              <a:rPr lang="en-GB" altLang="zh-CN" sz="2700" dirty="0">
                <a:solidFill>
                  <a:srgbClr val="0070C0"/>
                </a:solidFill>
                <a:latin typeface="Georgia" panose="02040502050405020303" pitchFamily="18" charset="0"/>
              </a:rPr>
              <a:t>A friendship that is not established in accordance with the moral law will always come to an end in the same way. </a:t>
            </a:r>
            <a:endParaRPr lang="en-GB" altLang="zh-CN" sz="2700" dirty="0" smtClean="0">
              <a:solidFill>
                <a:srgbClr val="0070C0"/>
              </a:solidFill>
              <a:latin typeface="Georgia" panose="02040502050405020303" pitchFamily="18" charset="0"/>
            </a:endParaRPr>
          </a:p>
          <a:p>
            <a:pPr marL="514350" indent="-514350">
              <a:buFont typeface="+mj-lt"/>
              <a:buAutoNum type="alphaLcParenR"/>
            </a:pPr>
            <a:endParaRPr lang="en-GB" altLang="zh-CN" sz="2700" dirty="0">
              <a:solidFill>
                <a:srgbClr val="0070C0"/>
              </a:solidFill>
              <a:latin typeface="Georgia" panose="02040502050405020303" pitchFamily="18" charset="0"/>
            </a:endParaRPr>
          </a:p>
          <a:p>
            <a:pPr marL="514350" indent="-514350">
              <a:buFont typeface="+mj-lt"/>
              <a:buAutoNum type="alphaLcParenR"/>
            </a:pPr>
            <a:r>
              <a:rPr lang="en-GB" altLang="zh-CN" sz="2700" dirty="0" smtClean="0">
                <a:solidFill>
                  <a:srgbClr val="0070C0"/>
                </a:solidFill>
                <a:latin typeface="Georgia" panose="02040502050405020303" pitchFamily="18" charset="0"/>
              </a:rPr>
              <a:t>The </a:t>
            </a:r>
            <a:r>
              <a:rPr lang="en-GB" altLang="zh-CN" sz="2700" dirty="0">
                <a:solidFill>
                  <a:srgbClr val="0070C0"/>
                </a:solidFill>
                <a:latin typeface="Georgia" panose="02040502050405020303" pitchFamily="18" charset="0"/>
              </a:rPr>
              <a:t>friendship of the mean man begins without due cause, and in like manner comes to an end. </a:t>
            </a:r>
            <a:endParaRPr lang="en-GB" altLang="zh-CN" sz="2700" dirty="0" smtClean="0">
              <a:solidFill>
                <a:srgbClr val="0070C0"/>
              </a:solidFill>
              <a:latin typeface="Georgia" panose="02040502050405020303" pitchFamily="18" charset="0"/>
            </a:endParaRPr>
          </a:p>
          <a:p>
            <a:pPr marL="514350" indent="-514350">
              <a:buFont typeface="+mj-lt"/>
              <a:buAutoNum type="alphaLcParenR"/>
            </a:pPr>
            <a:endParaRPr lang="en-US" altLang="zh-CN" sz="2700" dirty="0">
              <a:solidFill>
                <a:srgbClr val="0070C0"/>
              </a:solidFill>
              <a:latin typeface="Georgia" panose="02040502050405020303" pitchFamily="18" charset="0"/>
            </a:endParaRPr>
          </a:p>
          <a:p>
            <a:pPr marL="514350" indent="-514350">
              <a:buFont typeface="+mj-lt"/>
              <a:buAutoNum type="alphaLcParenR"/>
            </a:pPr>
            <a:r>
              <a:rPr lang="en-GB" altLang="zh-CN" sz="2700" dirty="0">
                <a:latin typeface="Georgia" panose="02040502050405020303" pitchFamily="18" charset="0"/>
              </a:rPr>
              <a:t>Causelessly gather, causelessly part. </a:t>
            </a: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19</a:t>
            </a:r>
            <a:endParaRPr lang="en-GB" sz="2800" dirty="0">
              <a:solidFill>
                <a:schemeClr val="tx1"/>
              </a:solidFill>
            </a:endParaRPr>
          </a:p>
        </p:txBody>
      </p:sp>
    </p:spTree>
    <p:extLst>
      <p:ext uri="{BB962C8B-B14F-4D97-AF65-F5344CB8AC3E}">
        <p14:creationId xmlns:p14="http://schemas.microsoft.com/office/powerpoint/2010/main" val="40703534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38931</TotalTime>
  <Words>4939</Words>
  <Application>Microsoft Office PowerPoint</Application>
  <PresentationFormat>On-screen Show (4:3)</PresentationFormat>
  <Paragraphs>531</Paragraphs>
  <Slides>90</Slides>
  <Notes>89</Notes>
  <HiddenSlides>0</HiddenSlides>
  <MMClips>6</MMClips>
  <ScaleCrop>false</ScaleCrop>
  <HeadingPairs>
    <vt:vector size="4" baseType="variant">
      <vt:variant>
        <vt:lpstr>Theme</vt:lpstr>
      </vt:variant>
      <vt:variant>
        <vt:i4>1</vt:i4>
      </vt:variant>
      <vt:variant>
        <vt:lpstr>Slide Titles</vt:lpstr>
      </vt:variant>
      <vt:variant>
        <vt:i4>90</vt:i4>
      </vt:variant>
    </vt:vector>
  </HeadingPairs>
  <TitlesOfParts>
    <vt:vector size="91" baseType="lpstr">
      <vt:lpstr>Executive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孝親尊師知恩報恩</dc:creator>
  <cp:lastModifiedBy>Robbie</cp:lastModifiedBy>
  <cp:revision>446</cp:revision>
  <dcterms:created xsi:type="dcterms:W3CDTF">2016-12-03T11:57:52Z</dcterms:created>
  <dcterms:modified xsi:type="dcterms:W3CDTF">2020-09-29T05:43:43Z</dcterms:modified>
</cp:coreProperties>
</file>