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3461676-3349-4D8D-B7C2-4E3022EEC3B9}" type="datetimeFigureOut">
              <a:rPr lang="en-US" smtClean="0"/>
              <a:t>6/13/2019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730A7EE-594A-4A48-93ED-CEEC77F9C879}" type="slidenum">
              <a:rPr lang="en-US" smtClean="0"/>
              <a:t>‹#›</a:t>
            </a:fld>
            <a:endParaRPr lang="en-US"/>
          </a:p>
        </p:txBody>
      </p:sp>
    </p:spTree>
    <p:extLst>
      <p:ext uri="{BB962C8B-B14F-4D97-AF65-F5344CB8AC3E}">
        <p14:creationId xmlns:p14="http://schemas.microsoft.com/office/powerpoint/2010/main" val="34131702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Knowledge</a:t>
            </a:r>
            <a:r>
              <a:rPr lang="en-US" baseline="0" dirty="0" smtClean="0"/>
              <a:t> Management System comprises of all the data and information shared within and outside of the organization that is carefully stored and managed in computer databases, employees and other confidantes for any business. Collectively all this data and information is shared across the organization to get the work job done in the most efficient manner. There are several sources of data and information for an organization that enables it to function in a systematic way, like:</a:t>
            </a:r>
          </a:p>
          <a:p>
            <a:endParaRPr lang="en-US" baseline="0" dirty="0" smtClean="0"/>
          </a:p>
          <a:p>
            <a:r>
              <a:rPr lang="en-US" baseline="0" dirty="0" smtClean="0"/>
              <a:t>Organizational culture</a:t>
            </a:r>
          </a:p>
          <a:p>
            <a:r>
              <a:rPr lang="en-US" baseline="0" dirty="0" smtClean="0"/>
              <a:t>Social Networks</a:t>
            </a:r>
          </a:p>
          <a:p>
            <a:r>
              <a:rPr lang="en-US" baseline="0" dirty="0" smtClean="0"/>
              <a:t>Employee Portals</a:t>
            </a:r>
          </a:p>
          <a:p>
            <a:r>
              <a:rPr lang="en-US" baseline="0" dirty="0" smtClean="0"/>
              <a:t>Organizational norms</a:t>
            </a:r>
          </a:p>
          <a:p>
            <a:r>
              <a:rPr lang="en-US" baseline="0" dirty="0" smtClean="0"/>
              <a:t>Information Systems</a:t>
            </a:r>
          </a:p>
          <a:p>
            <a:endParaRPr lang="en-US" dirty="0"/>
          </a:p>
        </p:txBody>
      </p:sp>
      <p:sp>
        <p:nvSpPr>
          <p:cNvPr id="4" name="Slide Number Placeholder 3"/>
          <p:cNvSpPr>
            <a:spLocks noGrp="1"/>
          </p:cNvSpPr>
          <p:nvPr>
            <p:ph type="sldNum" sz="quarter" idx="10"/>
          </p:nvPr>
        </p:nvSpPr>
        <p:spPr/>
        <p:txBody>
          <a:bodyPr/>
          <a:lstStyle/>
          <a:p>
            <a:fld id="{0730A7EE-594A-4A48-93ED-CEEC77F9C879}" type="slidenum">
              <a:rPr lang="en-US" smtClean="0"/>
              <a:t>5</a:t>
            </a:fld>
            <a:endParaRPr lang="en-US"/>
          </a:p>
        </p:txBody>
      </p:sp>
    </p:spTree>
    <p:extLst>
      <p:ext uri="{BB962C8B-B14F-4D97-AF65-F5344CB8AC3E}">
        <p14:creationId xmlns:p14="http://schemas.microsoft.com/office/powerpoint/2010/main" val="15779316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F38C5049-B582-4AF4-AC88-94CF3BEA4B89}" type="datetimeFigureOut">
              <a:rPr lang="en-US" smtClean="0"/>
              <a:t>6/13/2019</a:t>
            </a:fld>
            <a:endParaRPr lang="en-US"/>
          </a:p>
        </p:txBody>
      </p:sp>
      <p:sp>
        <p:nvSpPr>
          <p:cNvPr id="20" name="Footer Placeholder 19"/>
          <p:cNvSpPr>
            <a:spLocks noGrp="1"/>
          </p:cNvSpPr>
          <p:nvPr>
            <p:ph type="ftr" sz="quarter" idx="11"/>
          </p:nvPr>
        </p:nvSpPr>
        <p:spPr/>
        <p:txBody>
          <a:bodyPr/>
          <a:lstStyle>
            <a:extLst/>
          </a:lstStyle>
          <a:p>
            <a:endParaRPr lang="en-US"/>
          </a:p>
        </p:txBody>
      </p:sp>
      <p:sp>
        <p:nvSpPr>
          <p:cNvPr id="10" name="Slide Number Placeholder 9"/>
          <p:cNvSpPr>
            <a:spLocks noGrp="1"/>
          </p:cNvSpPr>
          <p:nvPr>
            <p:ph type="sldNum" sz="quarter" idx="12"/>
          </p:nvPr>
        </p:nvSpPr>
        <p:spPr/>
        <p:txBody>
          <a:bodyPr/>
          <a:lstStyle>
            <a:extLst/>
          </a:lstStyle>
          <a:p>
            <a:fld id="{8822A88C-F05C-4E26-BBBD-0E7BC23BC8E1}" type="slidenum">
              <a:rPr lang="en-US" smtClean="0"/>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38C5049-B582-4AF4-AC88-94CF3BEA4B89}" type="datetimeFigureOut">
              <a:rPr lang="en-US" smtClean="0"/>
              <a:t>6/13/2019</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8822A88C-F05C-4E26-BBBD-0E7BC23BC8E1}"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F38C5049-B582-4AF4-AC88-94CF3BEA4B89}" type="datetimeFigureOut">
              <a:rPr lang="en-US" smtClean="0"/>
              <a:t>6/13/2019</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8822A88C-F05C-4E26-BBBD-0E7BC23BC8E1}" type="slidenum">
              <a:rPr lang="en-US" smtClean="0"/>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F38C5049-B582-4AF4-AC88-94CF3BEA4B89}" type="datetimeFigureOut">
              <a:rPr lang="en-US" smtClean="0"/>
              <a:t>6/13/2019</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8822A88C-F05C-4E26-BBBD-0E7BC23BC8E1}"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F38C5049-B582-4AF4-AC88-94CF3BEA4B89}" type="datetimeFigureOut">
              <a:rPr lang="en-US" smtClean="0"/>
              <a:t>6/13/2019</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8822A88C-F05C-4E26-BBBD-0E7BC23BC8E1}"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F38C5049-B582-4AF4-AC88-94CF3BEA4B89}" type="datetimeFigureOut">
              <a:rPr lang="en-US" smtClean="0"/>
              <a:t>6/13/2019</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8822A88C-F05C-4E26-BBBD-0E7BC23BC8E1}"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F38C5049-B582-4AF4-AC88-94CF3BEA4B89}" type="datetimeFigureOut">
              <a:rPr lang="en-US" smtClean="0"/>
              <a:t>6/13/2019</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8822A88C-F05C-4E26-BBBD-0E7BC23BC8E1}" type="slidenum">
              <a:rPr lang="en-US" smtClean="0"/>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F38C5049-B582-4AF4-AC88-94CF3BEA4B89}" type="datetimeFigureOut">
              <a:rPr lang="en-US" smtClean="0"/>
              <a:t>6/13/2019</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8822A88C-F05C-4E26-BBBD-0E7BC23BC8E1}"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F38C5049-B582-4AF4-AC88-94CF3BEA4B89}" type="datetimeFigureOut">
              <a:rPr lang="en-US" smtClean="0"/>
              <a:t>6/13/2019</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8822A88C-F05C-4E26-BBBD-0E7BC23BC8E1}" type="slidenum">
              <a:rPr lang="en-US" smtClean="0"/>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38C5049-B582-4AF4-AC88-94CF3BEA4B89}" type="datetimeFigureOut">
              <a:rPr lang="en-US" smtClean="0"/>
              <a:t>6/13/2019</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8822A88C-F05C-4E26-BBBD-0E7BC23BC8E1}"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38C5049-B582-4AF4-AC88-94CF3BEA4B89}" type="datetimeFigureOut">
              <a:rPr lang="en-US" smtClean="0"/>
              <a:t>6/13/2019</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8822A88C-F05C-4E26-BBBD-0E7BC23BC8E1}"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F38C5049-B582-4AF4-AC88-94CF3BEA4B89}" type="datetimeFigureOut">
              <a:rPr lang="en-US" smtClean="0"/>
              <a:t>6/13/2019</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8822A88C-F05C-4E26-BBBD-0E7BC23BC8E1}" type="slidenum">
              <a:rPr lang="en-US" smtClean="0"/>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theguardian.com/education/shortcuts/2012/feb/22/what-is-john-lewis-mode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Knowledge Management System</a:t>
            </a:r>
            <a:endParaRPr lang="en-US" dirty="0"/>
          </a:p>
        </p:txBody>
      </p:sp>
      <p:sp>
        <p:nvSpPr>
          <p:cNvPr id="3" name="Subtitle 2"/>
          <p:cNvSpPr>
            <a:spLocks noGrp="1"/>
          </p:cNvSpPr>
          <p:nvPr>
            <p:ph type="subTitle" idx="1"/>
          </p:nvPr>
        </p:nvSpPr>
        <p:spPr/>
        <p:txBody>
          <a:bodyPr>
            <a:normAutofit/>
          </a:bodyPr>
          <a:lstStyle/>
          <a:p>
            <a:r>
              <a:rPr lang="en-US" dirty="0" smtClean="0"/>
              <a:t>A case study on John Lewis</a:t>
            </a:r>
          </a:p>
          <a:p>
            <a:r>
              <a:rPr lang="en-US" dirty="0" smtClean="0"/>
              <a:t>[Name of Writer]</a:t>
            </a:r>
          </a:p>
          <a:p>
            <a:r>
              <a:rPr lang="en-US" dirty="0" smtClean="0"/>
              <a:t>[Name of Institute]</a:t>
            </a:r>
            <a:endParaRPr lang="en-US" dirty="0"/>
          </a:p>
        </p:txBody>
      </p:sp>
    </p:spTree>
    <p:extLst>
      <p:ext uri="{BB962C8B-B14F-4D97-AF65-F5344CB8AC3E}">
        <p14:creationId xmlns:p14="http://schemas.microsoft.com/office/powerpoint/2010/main" val="1256588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John Lewis</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John Lewis-High Street Retailer in UK.</a:t>
            </a:r>
          </a:p>
          <a:p>
            <a:endParaRPr lang="en-US" dirty="0" smtClean="0"/>
          </a:p>
          <a:p>
            <a:r>
              <a:rPr lang="en-US" dirty="0" smtClean="0"/>
              <a:t>In the past decade, faced rapid growth in profits and in the number of customers.</a:t>
            </a:r>
          </a:p>
          <a:p>
            <a:endParaRPr lang="en-US" dirty="0" smtClean="0"/>
          </a:p>
          <a:p>
            <a:r>
              <a:rPr lang="en-US" dirty="0" smtClean="0"/>
              <a:t>Retailing Industry faced with intense competition.</a:t>
            </a:r>
          </a:p>
          <a:p>
            <a:endParaRPr lang="en-US" dirty="0" smtClean="0"/>
          </a:p>
          <a:p>
            <a:r>
              <a:rPr lang="en-US" dirty="0" smtClean="0"/>
              <a:t>Employee Profit Sharing Scheme- An approach to keep all employees as an equal in the organization.</a:t>
            </a:r>
            <a:endParaRPr lang="en-US" dirty="0"/>
          </a:p>
        </p:txBody>
      </p:sp>
    </p:spTree>
    <p:extLst>
      <p:ext uri="{BB962C8B-B14F-4D97-AF65-F5344CB8AC3E}">
        <p14:creationId xmlns:p14="http://schemas.microsoft.com/office/powerpoint/2010/main" val="15058054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Challenges faced by John Lewis</a:t>
            </a:r>
            <a:endParaRPr lang="en-US" dirty="0"/>
          </a:p>
        </p:txBody>
      </p:sp>
      <p:sp>
        <p:nvSpPr>
          <p:cNvPr id="3" name="Content Placeholder 2"/>
          <p:cNvSpPr>
            <a:spLocks noGrp="1"/>
          </p:cNvSpPr>
          <p:nvPr>
            <p:ph sz="half" idx="1"/>
          </p:nvPr>
        </p:nvSpPr>
        <p:spPr/>
        <p:txBody>
          <a:bodyPr>
            <a:normAutofit fontScale="70000" lnSpcReduction="20000"/>
          </a:bodyPr>
          <a:lstStyle/>
          <a:p>
            <a:r>
              <a:rPr lang="en-US" dirty="0" smtClean="0"/>
              <a:t>Due to the increased competition, the customers are losing interest in John Lewis retail business.</a:t>
            </a:r>
          </a:p>
          <a:p>
            <a:endParaRPr lang="en-US" dirty="0" smtClean="0"/>
          </a:p>
          <a:p>
            <a:r>
              <a:rPr lang="en-US" dirty="0" smtClean="0"/>
              <a:t>The profits sank by a major percentage of 45%.</a:t>
            </a:r>
          </a:p>
          <a:p>
            <a:endParaRPr lang="en-US" dirty="0" smtClean="0"/>
          </a:p>
          <a:p>
            <a:r>
              <a:rPr lang="en-US" dirty="0" smtClean="0"/>
              <a:t>As a result, profit share of the employees also went down.</a:t>
            </a:r>
          </a:p>
          <a:p>
            <a:endParaRPr lang="en-US" dirty="0" smtClean="0"/>
          </a:p>
          <a:p>
            <a:r>
              <a:rPr lang="en-US" dirty="0" smtClean="0"/>
              <a:t>Employee morale crashes and their motivation levels also suffer</a:t>
            </a:r>
            <a:endParaRPr lang="en-US"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76850" y="2027237"/>
            <a:ext cx="3657600" cy="3657600"/>
          </a:xfrm>
        </p:spPr>
      </p:pic>
    </p:spTree>
    <p:extLst>
      <p:ext uri="{BB962C8B-B14F-4D97-AF65-F5344CB8AC3E}">
        <p14:creationId xmlns:p14="http://schemas.microsoft.com/office/powerpoint/2010/main" val="4193913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Knowledge Management and its Significance</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Knowledge management is the basic foundation of retail businesses.</a:t>
            </a:r>
          </a:p>
          <a:p>
            <a:endParaRPr lang="en-US" dirty="0"/>
          </a:p>
          <a:p>
            <a:r>
              <a:rPr lang="en-US" dirty="0" smtClean="0"/>
              <a:t>Knowledge Management is basically the sharing of information through effective communication channels between employees and their managers.</a:t>
            </a:r>
          </a:p>
          <a:p>
            <a:endParaRPr lang="en-US" dirty="0" smtClean="0"/>
          </a:p>
          <a:p>
            <a:r>
              <a:rPr lang="en-US" dirty="0" smtClean="0"/>
              <a:t>Information sharing is basically the transfer of knowledge at all levels of organization.</a:t>
            </a:r>
          </a:p>
          <a:p>
            <a:endParaRPr lang="en-US" dirty="0" smtClean="0"/>
          </a:p>
          <a:p>
            <a:r>
              <a:rPr lang="en-US" dirty="0" smtClean="0"/>
              <a:t>Loss of “talent” (Loyal employees) is a loss of knowledge for an organization.</a:t>
            </a:r>
          </a:p>
          <a:p>
            <a:endParaRPr lang="en-US" dirty="0"/>
          </a:p>
        </p:txBody>
      </p:sp>
    </p:spTree>
    <p:extLst>
      <p:ext uri="{BB962C8B-B14F-4D97-AF65-F5344CB8AC3E}">
        <p14:creationId xmlns:p14="http://schemas.microsoft.com/office/powerpoint/2010/main" val="1037639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Value chain of Knowledge Management</a:t>
            </a:r>
            <a:endParaRPr lang="en-US"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219200" y="1828800"/>
            <a:ext cx="7174084" cy="4505325"/>
          </a:xfrm>
        </p:spPr>
      </p:pic>
    </p:spTree>
    <p:extLst>
      <p:ext uri="{BB962C8B-B14F-4D97-AF65-F5344CB8AC3E}">
        <p14:creationId xmlns:p14="http://schemas.microsoft.com/office/powerpoint/2010/main" val="13987308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John Lewis approach to Knowledge Management</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Each employee is an asset for John Lewis business.</a:t>
            </a:r>
          </a:p>
          <a:p>
            <a:endParaRPr lang="en-US" dirty="0"/>
          </a:p>
          <a:p>
            <a:r>
              <a:rPr lang="en-US" dirty="0"/>
              <a:t>The retailer's employee-owned partnership model operates differently from private-equity backed </a:t>
            </a:r>
            <a:r>
              <a:rPr lang="en-US" dirty="0" smtClean="0"/>
              <a:t>businesses.</a:t>
            </a:r>
          </a:p>
          <a:p>
            <a:endParaRPr lang="en-US" dirty="0"/>
          </a:p>
          <a:p>
            <a:r>
              <a:rPr lang="en-US" dirty="0"/>
              <a:t>The power structure involves a staff council – for ideas and complaints to filter up to the </a:t>
            </a:r>
            <a:r>
              <a:rPr lang="en-US" dirty="0" smtClean="0"/>
              <a:t>board.</a:t>
            </a:r>
          </a:p>
          <a:p>
            <a:endParaRPr lang="en-US" dirty="0" smtClean="0"/>
          </a:p>
          <a:p>
            <a:r>
              <a:rPr lang="en-US" dirty="0" smtClean="0"/>
              <a:t>John Lewis keeps the share of employees high in terms of profits as well as knowledge sharing.</a:t>
            </a:r>
            <a:endParaRPr lang="en-US" dirty="0"/>
          </a:p>
          <a:p>
            <a:endParaRPr lang="en-US" dirty="0" smtClean="0"/>
          </a:p>
          <a:p>
            <a:endParaRPr lang="en-US" dirty="0"/>
          </a:p>
        </p:txBody>
      </p:sp>
    </p:spTree>
    <p:extLst>
      <p:ext uri="{BB962C8B-B14F-4D97-AF65-F5344CB8AC3E}">
        <p14:creationId xmlns:p14="http://schemas.microsoft.com/office/powerpoint/2010/main" val="6510748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Recommendation for John Lewis Business Challenge</a:t>
            </a:r>
            <a:endParaRPr lang="en-US" dirty="0"/>
          </a:p>
        </p:txBody>
      </p:sp>
      <p:sp>
        <p:nvSpPr>
          <p:cNvPr id="3" name="Content Placeholder 2"/>
          <p:cNvSpPr>
            <a:spLocks noGrp="1"/>
          </p:cNvSpPr>
          <p:nvPr>
            <p:ph idx="1"/>
          </p:nvPr>
        </p:nvSpPr>
        <p:spPr>
          <a:xfrm>
            <a:off x="1435608" y="1447800"/>
            <a:ext cx="7479792" cy="5029200"/>
          </a:xfrm>
        </p:spPr>
        <p:txBody>
          <a:bodyPr>
            <a:normAutofit fontScale="70000" lnSpcReduction="20000"/>
          </a:bodyPr>
          <a:lstStyle/>
          <a:p>
            <a:r>
              <a:rPr lang="en-US" dirty="0" smtClean="0"/>
              <a:t>Currently the retail giant is facing loss due to intense competition</a:t>
            </a:r>
          </a:p>
          <a:p>
            <a:endParaRPr lang="en-US" dirty="0"/>
          </a:p>
          <a:p>
            <a:r>
              <a:rPr lang="en-US" dirty="0" smtClean="0"/>
              <a:t>The company must ensure that the employees are kept motivated towards achieving the organizational goals through other modes of rewarding their performances, like:</a:t>
            </a:r>
          </a:p>
          <a:p>
            <a:endParaRPr lang="en-US" dirty="0" smtClean="0"/>
          </a:p>
          <a:p>
            <a:pPr lvl="1"/>
            <a:r>
              <a:rPr lang="en-US" dirty="0" smtClean="0"/>
              <a:t>Be a supportive manager to your employees</a:t>
            </a:r>
          </a:p>
          <a:p>
            <a:pPr lvl="1"/>
            <a:r>
              <a:rPr lang="en-US" dirty="0" smtClean="0"/>
              <a:t>Give employee rewards in terms of verbal recognition if not possible through bonuses or pay raises</a:t>
            </a:r>
          </a:p>
          <a:p>
            <a:pPr lvl="1"/>
            <a:r>
              <a:rPr lang="en-US" dirty="0" smtClean="0"/>
              <a:t>Create a more effective feedback channel</a:t>
            </a:r>
          </a:p>
          <a:p>
            <a:pPr lvl="1"/>
            <a:r>
              <a:rPr lang="en-US" dirty="0" smtClean="0"/>
              <a:t>Make them a part of the struggle and involve them in important decision making processes</a:t>
            </a:r>
          </a:p>
          <a:p>
            <a:pPr lvl="1"/>
            <a:r>
              <a:rPr lang="en-US" dirty="0" smtClean="0"/>
              <a:t>Show the employees the bigger picture, if the company is not doing well in terms of profits, motivate them to enhance their performance capacity to gain better profits</a:t>
            </a:r>
            <a:endParaRPr lang="en-US" dirty="0"/>
          </a:p>
        </p:txBody>
      </p:sp>
    </p:spTree>
    <p:extLst>
      <p:ext uri="{BB962C8B-B14F-4D97-AF65-F5344CB8AC3E}">
        <p14:creationId xmlns:p14="http://schemas.microsoft.com/office/powerpoint/2010/main" val="5345815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idx="1"/>
          </p:nvPr>
        </p:nvSpPr>
        <p:spPr>
          <a:xfrm>
            <a:off x="1435608" y="1447800"/>
            <a:ext cx="7555992" cy="5105400"/>
          </a:xfrm>
        </p:spPr>
        <p:txBody>
          <a:bodyPr>
            <a:normAutofit fontScale="77500" lnSpcReduction="20000"/>
          </a:bodyPr>
          <a:lstStyle/>
          <a:p>
            <a:r>
              <a:rPr lang="en-US" dirty="0" smtClean="0"/>
              <a:t>Retaining Employees means retaining the knowledge and information within the means of the organization.</a:t>
            </a:r>
          </a:p>
          <a:p>
            <a:endParaRPr lang="en-US" dirty="0"/>
          </a:p>
          <a:p>
            <a:r>
              <a:rPr lang="en-US" dirty="0" smtClean="0"/>
              <a:t>John Lewis need to seek other ways to give a boost to the employee morale.</a:t>
            </a:r>
          </a:p>
          <a:p>
            <a:endParaRPr lang="en-US" dirty="0"/>
          </a:p>
          <a:p>
            <a:r>
              <a:rPr lang="en-US" dirty="0" smtClean="0"/>
              <a:t>If profit sharing does not work, the company should go back to basic salary for a short time and give appraisals on performance of the employees instead. </a:t>
            </a:r>
          </a:p>
          <a:p>
            <a:endParaRPr lang="en-US" dirty="0"/>
          </a:p>
          <a:p>
            <a:r>
              <a:rPr lang="en-US" dirty="0" smtClean="0"/>
              <a:t>The employees must be made an essential part of the entire struggle throughout the ups and downs of an organization</a:t>
            </a:r>
            <a:endParaRPr lang="en-US" dirty="0"/>
          </a:p>
        </p:txBody>
      </p:sp>
    </p:spTree>
    <p:extLst>
      <p:ext uri="{BB962C8B-B14F-4D97-AF65-F5344CB8AC3E}">
        <p14:creationId xmlns:p14="http://schemas.microsoft.com/office/powerpoint/2010/main" val="3903650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Autofit/>
          </a:bodyPr>
          <a:lstStyle/>
          <a:p>
            <a:r>
              <a:rPr lang="en-US" sz="1500" dirty="0"/>
              <a:t>Bradley, K. and </a:t>
            </a:r>
            <a:r>
              <a:rPr lang="en-US" sz="1500" dirty="0" err="1"/>
              <a:t>Estrin</a:t>
            </a:r>
            <a:r>
              <a:rPr lang="en-US" sz="1500" dirty="0"/>
              <a:t>, S., 1992. Profit sharing in the British retail trade sector: The relative performance of the John Lewis Partnership. </a:t>
            </a:r>
            <a:r>
              <a:rPr lang="en-US" sz="1500" i="1" dirty="0"/>
              <a:t>The Journal of Industrial Economics</a:t>
            </a:r>
            <a:r>
              <a:rPr lang="en-US" sz="1500" dirty="0"/>
              <a:t>, pp.291-304</a:t>
            </a:r>
            <a:r>
              <a:rPr lang="en-US" sz="1500" dirty="0" smtClean="0"/>
              <a:t>.</a:t>
            </a:r>
          </a:p>
          <a:p>
            <a:r>
              <a:rPr lang="en-US" sz="1500" dirty="0" smtClean="0"/>
              <a:t>Carlucci</a:t>
            </a:r>
            <a:r>
              <a:rPr lang="en-US" sz="1500" dirty="0"/>
              <a:t>, D., Marr, B. and </a:t>
            </a:r>
            <a:r>
              <a:rPr lang="en-US" sz="1500" dirty="0" err="1"/>
              <a:t>Schiuma</a:t>
            </a:r>
            <a:r>
              <a:rPr lang="en-US" sz="1500" dirty="0"/>
              <a:t>, G., 2004. The knowledge value chain: how intellectual capital impacts on business performance. </a:t>
            </a:r>
            <a:r>
              <a:rPr lang="en-US" sz="1500" i="1" dirty="0"/>
              <a:t>International Journal of Technology Management</a:t>
            </a:r>
            <a:r>
              <a:rPr lang="en-US" sz="1500" dirty="0"/>
              <a:t>, </a:t>
            </a:r>
            <a:r>
              <a:rPr lang="en-US" sz="1500" i="1" dirty="0"/>
              <a:t>27</a:t>
            </a:r>
            <a:r>
              <a:rPr lang="en-US" sz="1500" dirty="0"/>
              <a:t>(6-7), pp.575-590</a:t>
            </a:r>
            <a:r>
              <a:rPr lang="en-US" sz="1500" dirty="0" smtClean="0"/>
              <a:t>.</a:t>
            </a:r>
          </a:p>
          <a:p>
            <a:r>
              <a:rPr lang="en-US" sz="1500" dirty="0" err="1"/>
              <a:t>Cathcart</a:t>
            </a:r>
            <a:r>
              <a:rPr lang="en-US" sz="1500" dirty="0"/>
              <a:t>, A., 2013. Directing democracy: Competing interests and contested terrain in the John Lewis Partnership. </a:t>
            </a:r>
            <a:r>
              <a:rPr lang="en-US" sz="1500" i="1" dirty="0"/>
              <a:t>Journal of Industrial Relations</a:t>
            </a:r>
            <a:r>
              <a:rPr lang="en-US" sz="1500" dirty="0"/>
              <a:t>, </a:t>
            </a:r>
            <a:r>
              <a:rPr lang="en-US" sz="1500" i="1" dirty="0"/>
              <a:t>55</a:t>
            </a:r>
            <a:r>
              <a:rPr lang="en-US" sz="1500" dirty="0"/>
              <a:t>(4), pp.601-620</a:t>
            </a:r>
            <a:r>
              <a:rPr lang="en-US" sz="1500" dirty="0" smtClean="0"/>
              <a:t>.</a:t>
            </a:r>
          </a:p>
          <a:p>
            <a:r>
              <a:rPr lang="en-US" sz="1500" dirty="0" err="1"/>
              <a:t>Cathcart</a:t>
            </a:r>
            <a:r>
              <a:rPr lang="en-US" sz="1500" dirty="0"/>
              <a:t>, A., 2014. Paradoxes of participation: non-union workplace partnership in John Lewis. </a:t>
            </a:r>
            <a:r>
              <a:rPr lang="en-US" sz="1500" i="1" dirty="0"/>
              <a:t>The International Journal of Human Resource Management</a:t>
            </a:r>
            <a:r>
              <a:rPr lang="en-US" sz="1500" dirty="0"/>
              <a:t>, </a:t>
            </a:r>
            <a:r>
              <a:rPr lang="en-US" sz="1500" i="1" dirty="0"/>
              <a:t>25</a:t>
            </a:r>
            <a:r>
              <a:rPr lang="en-US" sz="1500" dirty="0"/>
              <a:t>(6), pp.762-780</a:t>
            </a:r>
            <a:r>
              <a:rPr lang="en-US" sz="1500" dirty="0" smtClean="0"/>
              <a:t>.</a:t>
            </a:r>
          </a:p>
          <a:p>
            <a:r>
              <a:rPr lang="en-US" sz="1500" dirty="0" err="1" smtClean="0"/>
              <a:t>Chyi</a:t>
            </a:r>
            <a:r>
              <a:rPr lang="en-US" sz="1500" dirty="0" smtClean="0"/>
              <a:t> </a:t>
            </a:r>
            <a:r>
              <a:rPr lang="en-US" sz="1500" dirty="0"/>
              <a:t>Lee, C. and Yang, J., 2000. Knowledge value chain. Journal of management development, 19(9), pp.783-794</a:t>
            </a:r>
            <a:r>
              <a:rPr lang="en-US" sz="1500" dirty="0" smtClean="0"/>
              <a:t>.</a:t>
            </a:r>
          </a:p>
          <a:p>
            <a:r>
              <a:rPr lang="en-US" sz="1500" dirty="0" smtClean="0"/>
              <a:t>Kingsley</a:t>
            </a:r>
            <a:r>
              <a:rPr lang="en-US" sz="1500" dirty="0"/>
              <a:t>, P. (2019). </a:t>
            </a:r>
            <a:r>
              <a:rPr lang="en-US" sz="1500" i="1" dirty="0"/>
              <a:t>What exactly is the 'John Lewis model'?</a:t>
            </a:r>
            <a:r>
              <a:rPr lang="en-US" sz="1500" dirty="0"/>
              <a:t>. [online] the Guardian. Available at: </a:t>
            </a:r>
            <a:r>
              <a:rPr lang="en-US" sz="1500" dirty="0">
                <a:hlinkClick r:id="rId2"/>
              </a:rPr>
              <a:t>https://</a:t>
            </a:r>
            <a:r>
              <a:rPr lang="en-US" sz="1500" dirty="0" smtClean="0">
                <a:hlinkClick r:id="rId2"/>
              </a:rPr>
              <a:t>www.theguardian.com/education/shortcuts/2012/feb/22/what-is-john-lewis-model</a:t>
            </a:r>
            <a:endParaRPr lang="en-US" sz="1500" dirty="0" smtClean="0"/>
          </a:p>
          <a:p>
            <a:r>
              <a:rPr lang="en-US" sz="1500" dirty="0"/>
              <a:t>Robertson, M. and O’Malley </a:t>
            </a:r>
            <a:r>
              <a:rPr lang="en-US" sz="1500" dirty="0" err="1"/>
              <a:t>Hammersley</a:t>
            </a:r>
            <a:r>
              <a:rPr lang="en-US" sz="1500" dirty="0"/>
              <a:t>, G., 2000. Knowledge management practices within a knowledge-intensive firm: the significance of the people management dimension. Journal of European Industrial Training, 24(2/3/4), pp.241-253.</a:t>
            </a:r>
            <a:endParaRPr lang="en-US" sz="1500" dirty="0" smtClean="0"/>
          </a:p>
        </p:txBody>
      </p:sp>
    </p:spTree>
    <p:extLst>
      <p:ext uri="{BB962C8B-B14F-4D97-AF65-F5344CB8AC3E}">
        <p14:creationId xmlns:p14="http://schemas.microsoft.com/office/powerpoint/2010/main" val="199872801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135</TotalTime>
  <Words>716</Words>
  <Application>Microsoft Office PowerPoint</Application>
  <PresentationFormat>On-screen Show (4:3)</PresentationFormat>
  <Paragraphs>71</Paragraphs>
  <Slides>9</Slides>
  <Notes>1</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Solstice</vt:lpstr>
      <vt:lpstr>Knowledge Management System</vt:lpstr>
      <vt:lpstr>John Lewis</vt:lpstr>
      <vt:lpstr>Challenges faced by John Lewis</vt:lpstr>
      <vt:lpstr>Knowledge Management and its Significance</vt:lpstr>
      <vt:lpstr>Value chain of Knowledge Management</vt:lpstr>
      <vt:lpstr>John Lewis approach to Knowledge Management</vt:lpstr>
      <vt:lpstr>Recommendation for John Lewis Business Challenge</vt:lpstr>
      <vt:lpstr>Conclusion</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Management System</dc:title>
  <dc:creator>HP</dc:creator>
  <cp:lastModifiedBy>HP</cp:lastModifiedBy>
  <cp:revision>6</cp:revision>
  <dcterms:created xsi:type="dcterms:W3CDTF">2019-06-13T06:08:54Z</dcterms:created>
  <dcterms:modified xsi:type="dcterms:W3CDTF">2019-06-13T08:24:42Z</dcterms:modified>
</cp:coreProperties>
</file>