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notesMasterIdLst>
    <p:notesMasterId r:id="rId41"/>
  </p:notesMasterIdLst>
  <p:sldIdLst>
    <p:sldId id="256" r:id="rId2"/>
    <p:sldId id="287" r:id="rId3"/>
    <p:sldId id="259" r:id="rId4"/>
    <p:sldId id="286" r:id="rId5"/>
    <p:sldId id="260" r:id="rId6"/>
    <p:sldId id="284" r:id="rId7"/>
    <p:sldId id="319" r:id="rId8"/>
    <p:sldId id="261" r:id="rId9"/>
    <p:sldId id="315" r:id="rId10"/>
    <p:sldId id="314" r:id="rId11"/>
    <p:sldId id="313" r:id="rId12"/>
    <p:sldId id="316" r:id="rId13"/>
    <p:sldId id="276" r:id="rId14"/>
    <p:sldId id="280" r:id="rId15"/>
    <p:sldId id="281" r:id="rId16"/>
    <p:sldId id="266" r:id="rId17"/>
    <p:sldId id="288" r:id="rId18"/>
    <p:sldId id="292" r:id="rId19"/>
    <p:sldId id="300" r:id="rId20"/>
    <p:sldId id="303" r:id="rId21"/>
    <p:sldId id="301" r:id="rId22"/>
    <p:sldId id="304" r:id="rId23"/>
    <p:sldId id="302" r:id="rId24"/>
    <p:sldId id="305" r:id="rId25"/>
    <p:sldId id="317" r:id="rId26"/>
    <p:sldId id="318" r:id="rId27"/>
    <p:sldId id="306" r:id="rId28"/>
    <p:sldId id="262" r:id="rId29"/>
    <p:sldId id="297" r:id="rId30"/>
    <p:sldId id="257" r:id="rId31"/>
    <p:sldId id="258" r:id="rId32"/>
    <p:sldId id="293" r:id="rId33"/>
    <p:sldId id="294" r:id="rId34"/>
    <p:sldId id="295" r:id="rId35"/>
    <p:sldId id="296" r:id="rId36"/>
    <p:sldId id="263" r:id="rId37"/>
    <p:sldId id="264" r:id="rId38"/>
    <p:sldId id="298" r:id="rId39"/>
    <p:sldId id="29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2F0D9"/>
    <a:srgbClr val="FFFF99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 varScale="1">
        <p:scale>
          <a:sx n="65" d="100"/>
          <a:sy n="65" d="100"/>
        </p:scale>
        <p:origin x="27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DF3A-32AE-477F-A19D-E0B2985109F7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25701-0F52-4E8A-A82E-BB4CA8CCFA9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90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25701-0F52-4E8A-A82E-BB4CA8CCFA9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476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25701-0F52-4E8A-A82E-BB4CA8CCFA9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69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ca04805f2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ca04805f2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70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ca04805f21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ca04805f21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105169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ca04805f21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ca04805f21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4961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ca04805f21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ca04805f21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91062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ca04805f21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ca04805f21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82971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ca04805f2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ca04805f2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82043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c7b9e0b4ca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c7b9e0b4ca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69523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c7b9e0b4ca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c7b9e0b4ca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4253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E84B-5734-23F5-2AAA-782E00B0B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FEC4F-FF20-EB21-68A5-E4ABE8D7F8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0574E-FEEF-40C2-3DBC-75814A59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E1FC0-D7E6-0742-053F-E8EB0038B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F387F-FD94-D4CA-04D9-07339EF5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14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465B4-9A1D-FC7B-A73C-7074EEE0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C96BC-D7CD-9DAE-0117-07F9AC26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9136B-7488-C10C-2165-271D4C9B1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F7B1D-2B55-116D-63A1-DBC6AA71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15F8B-9A58-73B2-8B23-5F58DB175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5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80680-B59A-E9A4-69ED-D98CC2397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EEC03-0367-4FE0-EEA7-ABF5D160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C4C6A-4DBE-B4C2-129C-489B192A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8A244-757C-CF78-2814-AF25954AD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09260-B3EA-D455-94AA-007CCB7AE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90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25F6-B5BE-3599-A3FB-3283D6A34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90069-D105-6849-87B2-B73EB824CC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9C32A-A691-E66D-074B-715D3EEC9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70C88-431B-8B0F-75A7-F2FA2513E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0346E-B39D-41D7-14D5-B02AD764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4D5D3-2B36-02EB-861A-0F7E887D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223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6CA2-42A9-FEC2-EFD1-AE33D09E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8017D-2B61-9269-9E8F-8E3797C86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6F95-53CF-5056-6A6F-C5994B355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CF64D4-5499-FE63-F326-2F5426B68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40E8B-7629-88E0-7C43-8049C69DE7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5BCCBF-1285-423D-0C83-2EEB6A6DD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59550-3437-E4ED-428E-7FEF1E065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05C47-5C78-1BEF-34D6-25CB543C8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04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C157-ED69-C2A6-605A-86DB17976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B15982-BA7E-FE8E-4A58-51AA44B0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3F061F-56CD-3A0D-189A-8031D93E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4BD4A-EEB3-9ED2-3195-23A0E12B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9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6D9C3F-E1A6-13B9-775D-269425255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34E3F2-CE39-ACA7-AE3B-62F88BE8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6E567-6D2E-E51C-37BE-0D6333FB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0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E2AD8-F62D-EF0A-C34C-1541D61A2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60F2E-E7F3-4473-1CFB-4403DC55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E3C1E-EF70-3D42-DCDA-FE9D1C22B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F49BE-9C26-AB73-3C44-0953A9193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FA871-1DEB-50E4-25B0-A5E053912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81467-3FCB-2AD1-FB66-832E7F00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06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579A1-8EF8-273E-3DA0-9D8EE40A4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D901A-0F94-186C-9CDC-560AB3854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3A020-F391-33C1-9459-F8943657A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F8A45-DC2E-ADBB-797D-FE989D223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5958-4ED1-C48E-C5C8-3173B2DA8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6E0DB-B3CB-891A-D9C4-EE056BD23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30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C123-E6F6-B8B9-F7A2-A71F40BB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B31F8C-6691-2942-7BFE-00BBDD4BB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F74A9-137E-6A1F-B58E-20B78AB80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F23C4-F008-E894-564C-DB570DC2B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A33D7-59AD-77A5-85C9-A3CA3533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416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7ACF5-F380-1019-395F-E8AA9E9B8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0322C-9649-B6B2-4641-FB872A904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9E1C-AA6A-A7CD-8DE9-06C3EE6CF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34F8A-66CB-BACC-0481-AB1B42EDC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0107A-5D76-77C0-4BE6-984CA0B96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61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19949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FBCE-EC58-2877-512C-A4B5DEA7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C041A-59FF-5230-F6C1-400DC3CC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4ACB5-1153-6466-82E6-73D4C251C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C2006-B055-67C6-272C-B054B1277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F716-30F9-9BBF-9A27-8FB039A941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79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jpeg"/><Relationship Id="rId10" Type="http://schemas.openxmlformats.org/officeDocument/2006/relationships/image" Target="../media/image15.pn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12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pn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21.png"/><Relationship Id="rId3" Type="http://schemas.openxmlformats.org/officeDocument/2006/relationships/image" Target="../media/image24.jpeg"/><Relationship Id="rId7" Type="http://schemas.openxmlformats.org/officeDocument/2006/relationships/image" Target="../media/image27.png"/><Relationship Id="rId12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microsoft.com/office/2007/relationships/hdphoto" Target="../media/hdphoto4.wdp"/><Relationship Id="rId5" Type="http://schemas.openxmlformats.org/officeDocument/2006/relationships/image" Target="../media/image26.jpeg"/><Relationship Id="rId10" Type="http://schemas.openxmlformats.org/officeDocument/2006/relationships/image" Target="../media/image30.png"/><Relationship Id="rId4" Type="http://schemas.openxmlformats.org/officeDocument/2006/relationships/image" Target="../media/image22.jpeg"/><Relationship Id="rId9" Type="http://schemas.openxmlformats.org/officeDocument/2006/relationships/image" Target="../media/image29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jpe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jpeg"/><Relationship Id="rId9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935B-3E2E-33CC-C4E9-BD11F7120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899"/>
            <a:ext cx="9144000" cy="931863"/>
          </a:xfrm>
        </p:spPr>
        <p:txBody>
          <a:bodyPr>
            <a:normAutofit/>
          </a:bodyPr>
          <a:lstStyle/>
          <a:p>
            <a:r>
              <a:rPr lang="cy-GB" sz="4400" b="1" noProof="0" dirty="0"/>
              <a:t>Tasg Portffolio Ysgrifennu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9943-F706-DD4B-B343-02D3D6418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700" y="1773238"/>
            <a:ext cx="9144000" cy="1655762"/>
          </a:xfrm>
        </p:spPr>
        <p:txBody>
          <a:bodyPr/>
          <a:lstStyle/>
          <a:p>
            <a:pPr algn="l"/>
            <a:r>
              <a:rPr lang="cy-GB" noProof="0" dirty="0"/>
              <a:t>Sarah Powell</a:t>
            </a:r>
          </a:p>
          <a:p>
            <a:pPr algn="l"/>
            <a:r>
              <a:rPr lang="cy-GB" noProof="0" dirty="0"/>
              <a:t>0900030</a:t>
            </a:r>
          </a:p>
        </p:txBody>
      </p:sp>
    </p:spTree>
    <p:extLst>
      <p:ext uri="{BB962C8B-B14F-4D97-AF65-F5344CB8AC3E}">
        <p14:creationId xmlns:p14="http://schemas.microsoft.com/office/powerpoint/2010/main" val="29545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B8D099-D751-4B16-46F2-0293687B2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82802"/>
            <a:ext cx="9144000" cy="2387600"/>
          </a:xfrm>
        </p:spPr>
        <p:txBody>
          <a:bodyPr>
            <a:normAutofit/>
          </a:bodyPr>
          <a:lstStyle/>
          <a:p>
            <a:r>
              <a:rPr lang="cy-GB" sz="9600" b="1" noProof="0" dirty="0">
                <a:latin typeface="Sassoon Primary" pitchFamily="50" charset="0"/>
              </a:rPr>
              <a:t>Fy Ardal</a:t>
            </a:r>
          </a:p>
        </p:txBody>
      </p:sp>
    </p:spTree>
    <p:extLst>
      <p:ext uri="{BB962C8B-B14F-4D97-AF65-F5344CB8AC3E}">
        <p14:creationId xmlns:p14="http://schemas.microsoft.com/office/powerpoint/2010/main" val="3733065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357F2-6EEA-1F57-F059-8E066483A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4400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2400" b="1" kern="1200" noProof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Cynllunio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DF88BB-84B4-D1DD-45B8-79B904F828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221688"/>
              </p:ext>
            </p:extLst>
          </p:nvPr>
        </p:nvGraphicFramePr>
        <p:xfrm>
          <a:off x="111802" y="624840"/>
          <a:ext cx="11943038" cy="6059485"/>
        </p:xfrm>
        <a:graphic>
          <a:graphicData uri="http://schemas.openxmlformats.org/drawingml/2006/table">
            <a:tbl>
              <a:tblPr firstRow="1" firstCol="1" bandRow="1"/>
              <a:tblGrid>
                <a:gridCol w="3830175">
                  <a:extLst>
                    <a:ext uri="{9D8B030D-6E8A-4147-A177-3AD203B41FA5}">
                      <a16:colId xmlns:a16="http://schemas.microsoft.com/office/drawing/2014/main" val="1877660065"/>
                    </a:ext>
                  </a:extLst>
                </a:gridCol>
                <a:gridCol w="3843064">
                  <a:extLst>
                    <a:ext uri="{9D8B030D-6E8A-4147-A177-3AD203B41FA5}">
                      <a16:colId xmlns:a16="http://schemas.microsoft.com/office/drawing/2014/main" val="866425061"/>
                    </a:ext>
                  </a:extLst>
                </a:gridCol>
                <a:gridCol w="4269799">
                  <a:extLst>
                    <a:ext uri="{9D8B030D-6E8A-4147-A177-3AD203B41FA5}">
                      <a16:colId xmlns:a16="http://schemas.microsoft.com/office/drawing/2014/main" val="954834100"/>
                    </a:ext>
                  </a:extLst>
                </a:gridCol>
              </a:tblGrid>
              <a:tr h="6048355"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Ieithoedd, Llythrennedd a Chyfathrebu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Gwella’r ardal leol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  <a:tabLst>
                          <a:tab pos="1974850" algn="l"/>
                        </a:tabLst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  <a:tabLst>
                          <a:tab pos="1974850" algn="l"/>
                        </a:tabLst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  <a:tabLst>
                          <a:tab pos="1974850" algn="l"/>
                        </a:tabLst>
                      </a:pPr>
                      <a:endParaRPr lang="cy-GB" sz="12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hoffech chi wella am yr ardal leol?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Hoffwn 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Trap-ddôr – bydd y plant yn ymarfer defnyddio’r patrwm ‘hoffwn i’.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ysgrifennu llythyr at y cynghorydd lleol. Byddan nhw’n trafod pethau hoffen nhw wella neu ychwanegu yn yr ardal leol.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ardal leol / gwella / cael / gweld / mynd / gwneud / ychwanegu / parc / maes chwarae / llyfrgell / siop / caffi / ysgol / stadiwm / archfarchnad / tafarn / canolfan hamdden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D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Mathemateg a Rhifedd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Busnesau lleol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 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Faint ohonyn nhw sy’n...?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______ ohonyn nhw.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edrych ar fap o ganol dinas Abertawe yn dangos busnesau lleol. Byddan nhw’n gofyn ac yn ateb y cwestiwn ‘Faint ohonyn nhw sy’n...? </a:t>
                      </a:r>
                      <a:r>
                        <a:rPr lang="cy-GB" sz="12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(e.e. Faint ohonyn nhw sy’n siopau bwyd?’).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lvl="0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cyfrif y gwahanol fusnesau ac yn rhoi’r wybodaeth ar siart.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siopau bwyd / siopau dillad / tafarndai / sinemâu / bwytai / theatrau / siopau esgidiau / salonau / siopau barbwr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E4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Iechyd a Lles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Defnyddio’r synhwyrau yn yr ardal leol 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Clywais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Aroglais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Blasais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Teimlais 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cerdded o gwmpas yr ardal leol. Byddan nhw’n gwneud nodiadau am beth maen nhw’n gallu: gweld, clywed, arogli, blasu a theimlo (yn gorfforol ac yn emosiynol). Byddan nhw’n defnyddio eu synhwyrau i greu cerdd am yr ardal.  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gweld / clywed / arogli / blasu / teimlo / dail / traffig / blodau / pobl / siopau / coed / Mynydd Cilfái / ysgol / plant / llyfrgell / Bae Abertawe / parc / gorsaf heddlu / pysgod a sglodion / tafarn / geifr / ceffylau / tai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DB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96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819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764DE19-2665-B110-09E6-3D25F94811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651683"/>
              </p:ext>
            </p:extLst>
          </p:nvPr>
        </p:nvGraphicFramePr>
        <p:xfrm>
          <a:off x="103239" y="132735"/>
          <a:ext cx="11960942" cy="6592530"/>
        </p:xfrm>
        <a:graphic>
          <a:graphicData uri="http://schemas.openxmlformats.org/drawingml/2006/table">
            <a:tbl>
              <a:tblPr firstRow="1" firstCol="1" bandRow="1"/>
              <a:tblGrid>
                <a:gridCol w="3641681">
                  <a:extLst>
                    <a:ext uri="{9D8B030D-6E8A-4147-A177-3AD203B41FA5}">
                      <a16:colId xmlns:a16="http://schemas.microsoft.com/office/drawing/2014/main" val="3210214833"/>
                    </a:ext>
                  </a:extLst>
                </a:gridCol>
                <a:gridCol w="4530017">
                  <a:extLst>
                    <a:ext uri="{9D8B030D-6E8A-4147-A177-3AD203B41FA5}">
                      <a16:colId xmlns:a16="http://schemas.microsoft.com/office/drawing/2014/main" val="3867761366"/>
                    </a:ext>
                  </a:extLst>
                </a:gridCol>
                <a:gridCol w="3789244">
                  <a:extLst>
                    <a:ext uri="{9D8B030D-6E8A-4147-A177-3AD203B41FA5}">
                      <a16:colId xmlns:a16="http://schemas.microsoft.com/office/drawing/2014/main" val="475502842"/>
                    </a:ext>
                  </a:extLst>
                </a:gridCol>
              </a:tblGrid>
              <a:tr h="6592530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Gwyddoniaeth a Thechnoleg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tywydd lleol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mae’r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 hi’n...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oedd y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Roedd hi’n...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bydd y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Bydd hi'n...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disgrifio’r tywydd yn eu hardal leol. 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gwrando ar fwletin tywydd ac yn ateb cwestiynau am y darn.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creu bwletin tywydd eu hunain am eu hardal leol – Pentrechwyth.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highlight>
                            <a:srgbClr val="FF00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tywydd / braf / oer / heulog / niwlog / stormus / poeth / cymylog / gwyntog / bwrw glaw / bwrw eira / bwrw cesair / rhewllyd / gwlyb / sych / tymheredd / gradd Celsius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Celfyddydau Mynegiannol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Celfyddyd Gymreig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rwyt ti’n hoffi am y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Rydw i’n hoffi...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dwyt ti ddim yn hoffi am y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Dydw i ddim yn hoffi...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ydy dy farn di am y llun? / Beth rwyt ti’n feddwl o’r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Mae’r llun yn... / Rydw i’n meddwl bod y llun yn...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mae’r llun yn gwneud i ti deimlo?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Mae’r llun yn gwneud i fi deimlo’n...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Pa lun sy’n well gyda ti?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Mae’n well gyda 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edrych ar waith celf Gymreig gan artistiaid lleol. Byddan nhw’n trafod y gwaith celf ac yn mynegi eu barn.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/  llun / lliwiau / siapiau / effeithiol / diddorol / drawiadol / diflas / siomedig / cyffrous / gwych / lliwgar / hapus / trist / ofnus / tawel / bywiog / tebyg / gwahanol / golau / tywyll</a:t>
                      </a: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1A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Dyniaethau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Cymharu Cestyll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Pa gastell ydy’r...?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Castell _____ ydy’r............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darllen y wybodaeth am gestyll yn Abertawe. Wedyn, byddan nhw’n ateb cwestiynau a chymharu’r cestyll</a:t>
                      </a:r>
                      <a:r>
                        <a:rPr lang="cy-GB" sz="12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(Mae rhaid iddyn nhw ddefnyddio’r radd eithaf.)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castell / cestyll / Abertawe / Pennard / Weobley / Oxwich / Penrice / Penmaen / Casllwchwr / Ystymllwynarth / mwyaf / lleiaf / hynaf / ifancaf / pellaf / agosaf / uchaf / isaf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165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757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AB11-874C-AD54-997F-669FC2F25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8857"/>
            <a:ext cx="10515600" cy="796018"/>
          </a:xfrm>
        </p:spPr>
        <p:txBody>
          <a:bodyPr>
            <a:normAutofit fontScale="90000"/>
          </a:bodyPr>
          <a:lstStyle/>
          <a:p>
            <a:r>
              <a:rPr lang="cy-GB" sz="2800" b="1" u="sng" noProof="0" dirty="0"/>
              <a:t>Cyflwyniad</a:t>
            </a:r>
            <a:br>
              <a:rPr lang="cy-GB" sz="2800" noProof="0" dirty="0"/>
            </a:br>
            <a:endParaRPr lang="cy-GB" sz="2800" b="1" u="sng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A2EA5-4B1E-095E-6943-BDD0C647D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558800"/>
            <a:ext cx="11945257" cy="6190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700" noProof="0" dirty="0"/>
              <a:t>Rydw i wedi creu adnoddau ar gyfer y thema ‘Fy Ardal’ yn y portffolio hwn. Mae ‘Fy Ardal’ yn thema eang ac mae yn rhywbeth perthnasol i’r plant. Mae cymaint o gyfleoedd i ddatblygu sgiliau gan gynnwys darllen, gwrando, ysgrifennu a siarad. Rydych chi’n gallu dysgu amrywiaeth o batrymau a chynllunio llawer o weithgareddau ar draws y cwricwlwm.</a:t>
            </a:r>
          </a:p>
          <a:p>
            <a:pPr marL="0" indent="0">
              <a:buNone/>
            </a:pPr>
            <a:r>
              <a:rPr lang="cy-GB" sz="1700" noProof="0" dirty="0"/>
              <a:t>Rydw i wedi cynllunio gweithgareddau ar gyfer pob maes dysgu a phrofiad. Mae’r gweithgareddau hyn wedi’u cynllunio i ddatblygu sgiliau iaith plant o fewn Cam Cynnydd 3. Rydw i wedi canolbwyntio ar dri maes dysgu a phrofiad. Rydw i’n credu bydd y gweithgareddau yn datblygu sgiliau siarad, ysgrifennu, gwrando a darllen ac mae pob gweithgaredd yn cwmpasu mwy nag un sgil.</a:t>
            </a:r>
          </a:p>
          <a:p>
            <a:pPr marL="0" indent="0">
              <a:buNone/>
            </a:pPr>
            <a:endParaRPr lang="cy-GB" sz="1700" noProof="0" dirty="0"/>
          </a:p>
          <a:p>
            <a:pPr marL="0" indent="0">
              <a:buNone/>
            </a:pPr>
            <a:r>
              <a:rPr lang="cy-GB" sz="17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Chyfathrebu:</a:t>
            </a:r>
          </a:p>
          <a:p>
            <a:pPr marL="0" indent="0">
              <a:buNone/>
            </a:pP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Yn y maes dysgu hwn, bydd y plant yn datblygu sgiliau ysgrifennu trwy ysgrifennu llythyrau. Fodd bynnag, bydd y plant yn cael cyfleoedd i ddarllen, siarad a gwrando er mwyn adeiladu at y canlyniad terfynol. Yn gyntaf, bydd y plant yn ymarfer y patrwm ‘hoffwn i’ trwy gêm o ‘Trap-ddôr’. Yn y gêm hon, mae’r plant yn gallu gweld y patrwm iaith gyda gwahanol opsiynau geirfa. Dydw i ddim wedi defnyddio’r gweithgaredd ‘Trap-ddôr’ gyda fy nisgyblion o’r blaen, ond galla i weld y manteision. Mae rhaid iddyn nhw ailadrodd y patrymau, gwrando’n ofalus ar eu partneriaid a chofio’r patrymau. Mae hyn yn helpu’r plant i adeiladu eu cof cyhyr. Hefyd, bydd y plant yn gyfarwydd â’r patrwm cyn ddefnyddio yn eu hysgrifennu. </a:t>
            </a:r>
          </a:p>
          <a:p>
            <a:pPr marL="0" indent="0">
              <a:buNone/>
            </a:pPr>
            <a:r>
              <a:rPr lang="cy-GB" sz="1700" kern="0" dirty="0">
                <a:latin typeface="Aptos" panose="020B0004020202020204" pitchFamily="34" charset="0"/>
                <a:cs typeface="Times New Roman" panose="02020603050405020304" pitchFamily="18" charset="0"/>
              </a:rPr>
              <a:t>Ar ôl hynny, bydd y plant yn ysgrifennu llythyr at y cynghorydd lleol. Byddan nhw’n trafod pethau hoffen nhw wella neu ychwanegu yn eu hardal leol. Mae’r dasg hon yn rhoi cyfle i’r plant ddefnyddio’r patrwm iaith mewn cyd-destun bywyd go iawn. Rydw i wedi cynnwys llythyr enghreifftiol i fodelu disgwyliadau i’r disgyblion. </a:t>
            </a:r>
            <a:r>
              <a:rPr lang="cy-GB" sz="1700" noProof="0" dirty="0"/>
              <a:t>Rydw i wedi gwahaniaethu’r  templed llythyrau i gefnogi plant sy’n gweithio ar lefelau gwahanol. Hefyd, rydw i wedi creu mat iaith (taflen help llaw), i roi syniadau i’r plant os oes angen. Yn ychwanegol, bydd y mat iaith yn helpu’r plant i adeiladu rhestr o eirfa i’w defnyddio drwy’r thema. Mae cyfleoedd i ymestyn y wers hon trwy darllen eu llythyr yn uchel, newid y person, ychwanegu mwy o resymau a defnyddio patrymau amodol eraill.</a:t>
            </a:r>
          </a:p>
        </p:txBody>
      </p:sp>
    </p:spTree>
    <p:extLst>
      <p:ext uri="{BB962C8B-B14F-4D97-AF65-F5344CB8AC3E}">
        <p14:creationId xmlns:p14="http://schemas.microsoft.com/office/powerpoint/2010/main" val="2716504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8935C-8BDE-3EBF-AC77-703C82C3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42388C-55E1-F0F5-9BB8-03AF6043AE98}"/>
              </a:ext>
            </a:extLst>
          </p:cNvPr>
          <p:cNvSpPr txBox="1"/>
          <p:nvPr/>
        </p:nvSpPr>
        <p:spPr>
          <a:xfrm>
            <a:off x="276533" y="404336"/>
            <a:ext cx="11802396" cy="58631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7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Gwyddoniaeth a Thechnoleg:</a:t>
            </a:r>
          </a:p>
          <a:p>
            <a:pPr marL="0" indent="0">
              <a:buNone/>
            </a:pP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Yn y maes dysgu hwn, bydd y plant yn cael cyfleoedd i ddatblygu sgiliau gwrando a siarad. Mae’r gweithgaredd cyntaf yn weithgaredd gwrando. Bydd y plant yn gwrando ar fwletin tywydd lleol a nodi'r tywydd ar bob dydd o'r wythnos. Rydw i wedi recordio tri bwletin gwahaniaethol. Mae pob bwletin yn cynnwys ychydig mwy o wybodaeth i herio disgyblion sy’n gweithio ar wahanol lefelau. Ar ben hynny, rydw i wedi gwahaniaethu’r gridiau tywydd. Er enghraifft, mae’r plant sy’n gweithio ar lefel is yn gallu rhoi cylch o amgylch y lluniau cywir, tra bod y plant sy’n gweithio ar lefel uwch yn gallu </a:t>
            </a:r>
            <a:r>
              <a:rPr lang="cy-GB" sz="1700" b="1" dirty="0"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’r tywydd bob dydd. O ganlyniad i hyn, bydda i’n gallu herio pob plentyn </a:t>
            </a:r>
            <a:r>
              <a:rPr lang="cy-GB" sz="1700" dirty="0">
                <a:highlight>
                  <a:srgbClr val="FF00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yn briodol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. Rydw i wedi dysgu bod gwrando </a:t>
            </a:r>
            <a:r>
              <a:rPr lang="cy-GB" sz="1700" dirty="0">
                <a:highlight>
                  <a:srgbClr val="FF00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mor bwysig 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ar gyfer dysgu iaith. Bydd y plant yn clywed ynganiad, gwybodaeth allweddol ac iaith ar waith. Os oes angen, bydd y plant yn gallu saib a gwrando eto ar wahanol rannau.</a:t>
            </a:r>
          </a:p>
          <a:p>
            <a:pPr marL="0" indent="0">
              <a:buNone/>
            </a:pPr>
            <a:endParaRPr lang="cy-GB" sz="17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Nesaf, bydd y plant yn creu bwletin tywydd eu hunain i ddatblygu sgiliau siarad. Byddan nhw’n gallu defnyddio’r gweithgaredd gwrando fel enghraifft i’w helpu nhw. Hefyd, bydd y plant yn gallu defnyddio mat iaith i’w hatgoffa nhw o’r gwahanol batrymau a geirfa, neu i’w helpu nhw i ymestyn eu hiaith.  </a:t>
            </a:r>
          </a:p>
          <a:p>
            <a:pPr marL="0" indent="0">
              <a:buNone/>
            </a:pPr>
            <a:endParaRPr lang="cy-GB" sz="1700" b="1" u="sng" noProof="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7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 Dyniaethau:</a:t>
            </a:r>
          </a:p>
          <a:p>
            <a:pPr marL="0" indent="0">
              <a:buNone/>
            </a:pP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Nod y gweithgaredd hwn ydy datblygu sgiliau darllen, ond, bydd y plant yn cael cyfle i ddatblygu sgiliau siarad hefyd. 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Mae r</a:t>
            </a: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haid i’r plant ddarllen y wybodaeth am y cestyll er mwyn ateb y cwestiynau yn defnyddio iaith gymharol. Byddan nhw’n gweithio gyda phartner i ddarllen y wybodaeth ac ateb y cwestiynau. 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Byddan nhw’n gallu darllen yn uchel, a gofyn ac ateb y cwestiynau trwy siarad yn ogystal ag ysgrifennu. Bydd angen iddyn nhw ddefnyddio’r cwestiynau i chwilio am wybodaeth allweddol yn y testun er mwyn ateb y cwestiynau. Mae hon yn sgil anodd, felly rydw i wedi creu mat iaith syml i gefnogi’r plant os oes angen. Mae'r patrymau yn ailadroddus er mwyn </a:t>
            </a:r>
            <a:r>
              <a:rPr lang="cy-GB" sz="1700" dirty="0">
                <a:highlight>
                  <a:srgbClr val="FF00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toli </a:t>
            </a:r>
            <a:r>
              <a:rPr lang="cy-GB" sz="1700" dirty="0">
                <a:ea typeface="Aptos" panose="020B0004020202020204" pitchFamily="34" charset="0"/>
                <a:cs typeface="Times New Roman" panose="02020603050405020304" pitchFamily="18" charset="0"/>
              </a:rPr>
              <a:t>llwyth gwybyddol a chanolbwyntio ar y sgil.</a:t>
            </a:r>
            <a:endParaRPr lang="cy-GB" sz="1800" b="1" u="sng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64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B879E1-97B7-9E63-AB90-751CE2C46F0D}"/>
              </a:ext>
            </a:extLst>
          </p:cNvPr>
          <p:cNvSpPr txBox="1"/>
          <p:nvPr/>
        </p:nvSpPr>
        <p:spPr>
          <a:xfrm>
            <a:off x="232287" y="230576"/>
            <a:ext cx="1162541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1" u="sng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 – </a:t>
            </a:r>
            <a:r>
              <a:rPr lang="en-US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how the activities in the pack are different to</a:t>
            </a:r>
          </a:p>
          <a:p>
            <a:r>
              <a:rPr lang="en-US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what you would normally do in school. I.e. Which new ideas</a:t>
            </a:r>
          </a:p>
          <a:p>
            <a:r>
              <a:rPr lang="en-US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do you have now? How? Why? What effect will these</a:t>
            </a:r>
          </a:p>
          <a:p>
            <a:r>
              <a:rPr lang="en-US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activities and tasks have on Welsh standards in class/</a:t>
            </a:r>
          </a:p>
          <a:p>
            <a:r>
              <a:rPr lang="en-US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school?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New </a:t>
            </a:r>
            <a:r>
              <a:rPr lang="cy-GB" sz="1800" b="1" u="sng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ideas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cy-GB" sz="1800" b="1" u="sng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Effect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800" b="1" u="sng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on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Welsh </a:t>
            </a:r>
            <a:r>
              <a:rPr lang="cy-GB" sz="1800" b="1" u="sng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standards</a:t>
            </a:r>
            <a:r>
              <a:rPr lang="cy-GB" sz="1800" b="1" u="sng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- 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Creating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iaiths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to 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support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language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acquisition</a:t>
            </a:r>
            <a:r>
              <a:rPr lang="cy-GB" sz="1800" noProof="0" dirty="0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cy-GB" sz="1800" noProof="0" dirty="0" err="1">
                <a:highlight>
                  <a:srgbClr val="FFFF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new</a:t>
            </a:r>
            <a:endParaRPr lang="cy-GB" sz="1800" noProof="0" dirty="0">
              <a:highlight>
                <a:srgbClr val="FFFF00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>
              <a:highlight>
                <a:srgbClr val="FFFF00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800" noProof="0" dirty="0">
                <a:ea typeface="Aptos" panose="020B0004020202020204" pitchFamily="34" charset="0"/>
                <a:cs typeface="Times New Roman" panose="02020603050405020304" pitchFamily="18" charset="0"/>
              </a:rPr>
              <a:t>Mae’r gweithgareddau yn y pecyn hwn yn wahanol i fy nghynllunio arferol achos nawr, rydw i’n deall pa mor bwysig </a:t>
            </a:r>
            <a:r>
              <a:rPr lang="cy-GB" sz="1800" noProof="0" dirty="0">
                <a:highlight>
                  <a:srgbClr val="FF00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ydy cael proses ddysgu</a:t>
            </a:r>
            <a:r>
              <a:rPr lang="cy-GB" sz="1800" noProof="0" dirty="0"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cy-GB" dirty="0">
                <a:ea typeface="Aptos" panose="020B0004020202020204" pitchFamily="34" charset="0"/>
                <a:cs typeface="Times New Roman" panose="02020603050405020304" pitchFamily="18" charset="0"/>
              </a:rPr>
              <a:t>Cyn y cwrs hwn, weithiau baswn i wedi canolbwyntio mwy ar y canlyniad na’r ffocws iaith. Fodd bynnag, nawr, bydda i’n dewis ffocws iaith yn gyntaf ac yn treulio mwy o amser yn adeiladu ac yn ymgorffori patrymau iaith, geirfa a chysyniadau. Mae’n fwy pwysig bod y canlyniad yn dangos holl ddysgu'r plant. </a:t>
            </a:r>
          </a:p>
          <a:p>
            <a:endParaRPr lang="cy-GB" sz="1800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800" noProof="0" dirty="0">
                <a:ea typeface="Aptos" panose="020B0004020202020204" pitchFamily="34" charset="0"/>
                <a:cs typeface="Times New Roman" panose="02020603050405020304" pitchFamily="18" charset="0"/>
              </a:rPr>
              <a:t>Cyn y cwrs, doeddwn i ddim yn mwynhau drilio achos roeddwn i'n meddwl ei fod yn rhy ailadroddus ac yn ddiflas i’r plant</a:t>
            </a:r>
            <a:r>
              <a:rPr lang="cy-GB" dirty="0">
                <a:ea typeface="Aptos" panose="020B0004020202020204" pitchFamily="34" charset="0"/>
                <a:cs typeface="Times New Roman" panose="02020603050405020304" pitchFamily="18" charset="0"/>
              </a:rPr>
              <a:t>. Nawr, rydw i’n gallu gweld </a:t>
            </a:r>
            <a:r>
              <a:rPr lang="cy-GB" dirty="0">
                <a:highlight>
                  <a:srgbClr val="FF0000"/>
                </a:highlight>
                <a:ea typeface="Aptos" panose="020B0004020202020204" pitchFamily="34" charset="0"/>
                <a:cs typeface="Times New Roman" panose="02020603050405020304" pitchFamily="18" charset="0"/>
              </a:rPr>
              <a:t>pa mor ddefnyddiol ydy drilio. </a:t>
            </a:r>
            <a:r>
              <a:rPr lang="cy-GB" dirty="0"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ailadrodd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bwysig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caffael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cymaint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ffyrdd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wneud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drilio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hwyl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wahanol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gemau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dirty="0" err="1"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US" dirty="0"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US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kern="0" dirty="0">
                <a:latin typeface="Aptos" panose="020B0004020202020204" pitchFamily="34" charset="0"/>
                <a:cs typeface="Times New Roman" panose="02020603050405020304" pitchFamily="18" charset="0"/>
              </a:rPr>
              <a:t>Rydw i’n ddiolchgar iawn am y cyfle i wneud y cwrs hwn. Rydw i’n gwybod bod fy nysgu iaith ac mae fy hyder wedi gwella o ganlyniad i’r cwrs. </a:t>
            </a:r>
            <a:r>
              <a:rPr lang="cy-GB" sz="18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Gobeithio, gallwch chi weld sut mae’r gweithgareddau yn y pecyn hwn yn gallu datblygu a gwella amrywiaeth o sgiliau yn </a:t>
            </a:r>
            <a:r>
              <a:rPr lang="cy-GB" sz="1800" kern="0" noProof="0" dirty="0" err="1">
                <a:latin typeface="Aptos" panose="020B0004020202020204" pitchFamily="34" charset="0"/>
                <a:cs typeface="Times New Roman" panose="02020603050405020304" pitchFamily="18" charset="0"/>
              </a:rPr>
              <a:t>osgystal</a:t>
            </a:r>
            <a:r>
              <a:rPr lang="cy-GB" sz="18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 â chodi safonau yn y dosbarth.</a:t>
            </a:r>
            <a:endParaRPr lang="cy-GB" sz="1800" noProof="0" dirty="0">
              <a:highlight>
                <a:srgbClr val="FFFF00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845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07AE-1945-4437-8D6F-6C7CF6BD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19" y="0"/>
            <a:ext cx="10515600" cy="835319"/>
          </a:xfrm>
        </p:spPr>
        <p:txBody>
          <a:bodyPr>
            <a:normAutofit/>
          </a:bodyPr>
          <a:lstStyle/>
          <a:p>
            <a:r>
              <a:rPr lang="cy-GB" sz="28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</a:t>
            </a: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23B3-E20E-B277-ACBC-62F8B42B2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19" y="781523"/>
            <a:ext cx="11754465" cy="6076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/>
              <a:t>Ffocws Iaith: </a:t>
            </a:r>
            <a:r>
              <a:rPr lang="cy-GB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Gwella’r ardal leol</a:t>
            </a:r>
            <a:r>
              <a:rPr lang="cy-GB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i="1" noProof="0" dirty="0"/>
              <a:t>(*Siarad ac ysgrifennu)</a:t>
            </a:r>
          </a:p>
          <a:p>
            <a:pPr marL="0" indent="0">
              <a:buNone/>
            </a:pPr>
            <a:r>
              <a:rPr lang="cy-GB" sz="180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</a:t>
            </a:r>
            <a:endParaRPr lang="cy-GB" sz="18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Trosolwg:</a:t>
            </a:r>
          </a:p>
          <a:p>
            <a:pPr marL="514350" indent="-514350">
              <a:buAutoNum type="arabicPeriod"/>
            </a:pPr>
            <a:r>
              <a:rPr lang="cy-GB" noProof="0" dirty="0"/>
              <a:t>Gweithgaredd trap-ddôr </a:t>
            </a:r>
          </a:p>
          <a:p>
            <a:pPr marL="514350" indent="-514350">
              <a:buAutoNum type="arabicPeriod"/>
            </a:pPr>
            <a:r>
              <a:rPr lang="cy-GB" noProof="0" dirty="0"/>
              <a:t>Tasg ysgrifennu - ysgrifennu llythyr at y </a:t>
            </a:r>
            <a:r>
              <a:rPr lang="cy-GB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cynghorydd lleol - trafod pethau hoffai’r plant wella neu ychwanegu </a:t>
            </a:r>
            <a:r>
              <a:rPr lang="cy-GB" kern="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cy-GB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ardal leol.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DFDAD4-D50A-5671-1EFC-8CF89C8271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775962"/>
              </p:ext>
            </p:extLst>
          </p:nvPr>
        </p:nvGraphicFramePr>
        <p:xfrm>
          <a:off x="2515733" y="1616842"/>
          <a:ext cx="728343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32906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350530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latin typeface="+mn-lt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latin typeface="+mn-lt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hoffech chi wella?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Hoffwn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237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61375-6D25-BBAC-46B4-7CF97E71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cy-GB" noProof="0" dirty="0">
                <a:latin typeface="+mn-lt"/>
              </a:rPr>
              <a:t>Trap-ddôr: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90085-6F0D-C03A-F3F9-E28E5CDC7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y-GB" noProof="0" dirty="0"/>
              <a:t>Mewn parau, bydd y plant yn dewis opsiwn o bob ‘trap-ddôr’, heb ddweud wrth eu partner!</a:t>
            </a:r>
          </a:p>
          <a:p>
            <a:pPr marL="342900" indent="-342900">
              <a:buAutoNum type="arabicPeriod"/>
            </a:pPr>
            <a:r>
              <a:rPr lang="cy-GB" noProof="0" dirty="0"/>
              <a:t> Bydd partner 1 yn darllen y brawddegau yn uchel gan ddyfalu beth mae eu partner wedi'i ddewis. </a:t>
            </a:r>
          </a:p>
          <a:p>
            <a:pPr marL="342900" indent="-342900">
              <a:buAutoNum type="arabicPeriod"/>
            </a:pPr>
            <a:r>
              <a:rPr lang="cy-GB" noProof="0" dirty="0"/>
              <a:t>Os ydyn nhw’n dyfalu'n gywir, mae rhaid iddyn nhw barhau i’r ‘trap-ddôr’ nesaf. Os ydyn nhw’n dyfalu'n anghywir, mae rhaid iddyn nhw fynd yn ôl i'r dechrau. Bydd hyn yn parhau nes iddyn nhw gyrraedd y diwedd.</a:t>
            </a:r>
          </a:p>
          <a:p>
            <a:pPr marL="342900" indent="-342900">
              <a:buAutoNum type="arabicPeriod"/>
            </a:pPr>
            <a:r>
              <a:rPr lang="cy-GB" noProof="0" dirty="0"/>
              <a:t>Bydd partner 2 yn ailadrodd yr un camau.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 descr="Clipart Listening Ears - Clip Art Listening Ears , Free Transparent ...">
            <a:extLst>
              <a:ext uri="{FF2B5EF4-FFF2-40B4-BE49-F238E27FC236}">
                <a16:creationId xmlns:a16="http://schemas.microsoft.com/office/drawing/2014/main" id="{186B0B57-F0A6-ADC6-DADF-04E494DDB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219217" y="178747"/>
            <a:ext cx="895360" cy="79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83FBC187-BD42-3535-9815-BF31BF5F2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562" y="130629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6201574B-2DEB-B2C5-C5E5-B5D8A089F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8339" y="9785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733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4750-324B-C4A3-3D6C-F059B5EFD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0" y="249561"/>
            <a:ext cx="3394588" cy="661445"/>
          </a:xfrm>
        </p:spPr>
        <p:txBody>
          <a:bodyPr>
            <a:normAutofit/>
          </a:bodyPr>
          <a:lstStyle/>
          <a:p>
            <a:pPr algn="ctr"/>
            <a:r>
              <a:rPr lang="cy-GB" sz="3200" b="1" u="sng" noProof="0" dirty="0">
                <a:latin typeface="Sassoon Primary" pitchFamily="50" charset="0"/>
              </a:rPr>
              <a:t>Trap-ddôr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FD3454-80DB-C21B-A1EE-34FF356B947C}"/>
              </a:ext>
            </a:extLst>
          </p:cNvPr>
          <p:cNvSpPr/>
          <p:nvPr/>
        </p:nvSpPr>
        <p:spPr>
          <a:xfrm>
            <a:off x="224567" y="1953368"/>
            <a:ext cx="11518490" cy="64751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Yn fy ardal leol. Hoffwn i weld mwy o	          	          Hoffwn i gael llyfrgell newydd achos basai hi’n  </a:t>
            </a:r>
          </a:p>
        </p:txBody>
      </p:sp>
      <p:pic>
        <p:nvPicPr>
          <p:cNvPr id="1026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D2922815-2C71-1479-2F54-D229ADA3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54" y="1520816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0716CC7-DAD9-FFBD-1018-4D7444524E6D}"/>
              </a:ext>
            </a:extLst>
          </p:cNvPr>
          <p:cNvSpPr/>
          <p:nvPr/>
        </p:nvSpPr>
        <p:spPr>
          <a:xfrm>
            <a:off x="224567" y="3643240"/>
            <a:ext cx="11518490" cy="66144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Hoffwn i wella’r		      achos mae’n ddiflas.	Hefyd, hoffwn i gael siop elusen achos mae’n 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AA2B2C-9484-F18B-C521-9D577ADC703A}"/>
              </a:ext>
            </a:extLst>
          </p:cNvPr>
          <p:cNvSpPr/>
          <p:nvPr/>
        </p:nvSpPr>
        <p:spPr>
          <a:xfrm>
            <a:off x="224567" y="5549160"/>
            <a:ext cx="11518490" cy="674201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i helpu. Hoffwn i chwarae			felly, hoffwn i weld		       	       newydd. Diolch yn fawr.   </a:t>
            </a:r>
          </a:p>
        </p:txBody>
      </p:sp>
      <p:pic>
        <p:nvPicPr>
          <p:cNvPr id="7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AC190718-C1C1-61FF-D818-6A560BFB0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092" y="1625136"/>
            <a:ext cx="1947517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588319-B422-4304-0151-34B00794C975}"/>
              </a:ext>
            </a:extLst>
          </p:cNvPr>
          <p:cNvSpPr txBox="1"/>
          <p:nvPr/>
        </p:nvSpPr>
        <p:spPr>
          <a:xfrm>
            <a:off x="4162815" y="1761446"/>
            <a:ext cx="9733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barciau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siopau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blodau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E5502-AA4A-F6F1-B95E-04D17E61B836}"/>
              </a:ext>
            </a:extLst>
          </p:cNvPr>
          <p:cNvSpPr txBox="1"/>
          <p:nvPr/>
        </p:nvSpPr>
        <p:spPr>
          <a:xfrm>
            <a:off x="10060255" y="1845986"/>
            <a:ext cx="14576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hwyl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ddefnyddiol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ddiddorol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0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B9499E05-512C-68E0-8BD0-1F73BBFA4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855" y="3366469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97D86D-CC0D-DC6E-C69E-1BE9725CD814}"/>
              </a:ext>
            </a:extLst>
          </p:cNvPr>
          <p:cNvSpPr txBox="1"/>
          <p:nvPr/>
        </p:nvSpPr>
        <p:spPr>
          <a:xfrm>
            <a:off x="2149042" y="3611460"/>
            <a:ext cx="97339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tafarn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caffi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ysgol</a:t>
            </a: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2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D816BF74-A492-9DB7-BCBA-8705677CA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440" y="3510600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30D11B0-8D41-2A31-0790-B80B062D5F66}"/>
              </a:ext>
            </a:extLst>
          </p:cNvPr>
          <p:cNvSpPr txBox="1"/>
          <p:nvPr/>
        </p:nvSpPr>
        <p:spPr>
          <a:xfrm>
            <a:off x="10386381" y="3749054"/>
            <a:ext cx="14576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dda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neis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bwysig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4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7DEAEA98-F15B-663D-0397-3B20BE11E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929" y="4858037"/>
            <a:ext cx="2252913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FA1FB4A-6B8E-F151-D75C-90B1114E9C0E}"/>
              </a:ext>
            </a:extLst>
          </p:cNvPr>
          <p:cNvSpPr txBox="1"/>
          <p:nvPr/>
        </p:nvSpPr>
        <p:spPr>
          <a:xfrm>
            <a:off x="3000343" y="5064049"/>
            <a:ext cx="164916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tenis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pêl-droed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gyda ffrindiau</a:t>
            </a: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6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30C53107-9FEF-4C41-83E8-2E633CB30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69" y="4929957"/>
            <a:ext cx="2843893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A90920E-390A-2ECB-E23F-C4A74CFF1833}"/>
              </a:ext>
            </a:extLst>
          </p:cNvPr>
          <p:cNvSpPr txBox="1"/>
          <p:nvPr/>
        </p:nvSpPr>
        <p:spPr>
          <a:xfrm>
            <a:off x="6982101" y="5134049"/>
            <a:ext cx="217026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parc</a:t>
            </a:r>
          </a:p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maes chwarae</a:t>
            </a:r>
          </a:p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canolfan hamdden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1CD20D-644F-2CE3-88EE-C081ECB6B0FE}"/>
              </a:ext>
            </a:extLst>
          </p:cNvPr>
          <p:cNvSpPr txBox="1"/>
          <p:nvPr/>
        </p:nvSpPr>
        <p:spPr>
          <a:xfrm>
            <a:off x="6315721" y="97604"/>
            <a:ext cx="5751872" cy="14465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Dewiswch un opsiwn o bob ‘trap-ddôr’. (Peidiwch â dweud wrth eich partner!)</a:t>
            </a:r>
          </a:p>
          <a:p>
            <a:pPr marL="0" indent="0">
              <a:buNone/>
            </a:pPr>
            <a:r>
              <a:rPr lang="cy-GB" sz="1100" dirty="0">
                <a:latin typeface="Sassoon Primary" pitchFamily="50" charset="0"/>
              </a:rPr>
              <a:t>Bydd Partner 1 yn dechrau. Darllenwch y brawddegau yn uchel a dyfalu’r opsiynau mae Partner 2 wedi’u dewis.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Os ydych chi’n dyfalu’</a:t>
            </a:r>
            <a:r>
              <a:rPr lang="cy-GB" sz="1100" dirty="0">
                <a:latin typeface="Sassoon Primary" pitchFamily="50" charset="0"/>
              </a:rPr>
              <a:t>n gywir, mae rhaid i chi fynd i’r </a:t>
            </a:r>
            <a:r>
              <a:rPr lang="cy-GB" sz="1100" noProof="0" dirty="0">
                <a:latin typeface="Sassoon Primary" pitchFamily="50" charset="0"/>
              </a:rPr>
              <a:t>‘trap-ddôr’ nesaf. </a:t>
            </a:r>
          </a:p>
          <a:p>
            <a:pPr marL="0" indent="0">
              <a:buNone/>
            </a:pPr>
            <a:r>
              <a:rPr lang="cy-GB" sz="1100" dirty="0">
                <a:latin typeface="Sassoon Primary" pitchFamily="50" charset="0"/>
              </a:rPr>
              <a:t>Os ydych chi’n dyfalu’n anghywir, mae rhaid i chi fynd yn </a:t>
            </a:r>
            <a:r>
              <a:rPr lang="cy-GB" sz="1100" noProof="0" dirty="0">
                <a:latin typeface="Sassoon Primary" pitchFamily="50" charset="0"/>
              </a:rPr>
              <a:t>ôl i'r dechrau.</a:t>
            </a:r>
          </a:p>
          <a:p>
            <a:pPr marL="0" indent="0">
              <a:buNone/>
            </a:pPr>
            <a:r>
              <a:rPr lang="cy-GB" sz="1100" dirty="0">
                <a:latin typeface="Sassoon Primary" pitchFamily="50" charset="0"/>
              </a:rPr>
              <a:t>Daliwch ati nes i chi gyrraedd y diwedd.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Bydd Partner 2 yn dilyn yr un camau. </a:t>
            </a:r>
          </a:p>
          <a:p>
            <a:pPr marL="0" indent="0">
              <a:buNone/>
            </a:pPr>
            <a:r>
              <a:rPr lang="cy-GB" sz="1100" dirty="0">
                <a:latin typeface="Sassoon Primary" pitchFamily="50" charset="0"/>
              </a:rPr>
              <a:t>Pob lwc. </a:t>
            </a:r>
            <a:r>
              <a:rPr lang="cy-GB" sz="1100" dirty="0">
                <a:latin typeface="Sassoon Primary" pitchFamily="50" charset="0"/>
                <a:sym typeface="Wingdings" panose="05000000000000000000" pitchFamily="2" charset="2"/>
              </a:rPr>
              <a:t></a:t>
            </a:r>
            <a:endParaRPr lang="cy-GB" sz="1100" noProof="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458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6E13E-E0AE-16E8-0F76-C6BAC0965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u="sng" noProof="0" dirty="0">
                <a:latin typeface="Sassoon Primary" pitchFamily="50" charset="0"/>
              </a:rPr>
              <a:t>Tasg ysgrifennu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592B-FD51-3885-8354-72ADA37DE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Darllenwch yr enghraifft.</a:t>
            </a:r>
          </a:p>
          <a:p>
            <a:r>
              <a:rPr lang="cy-GB" noProof="0" dirty="0">
                <a:latin typeface="Sassoon Primary" pitchFamily="50" charset="0"/>
              </a:rPr>
              <a:t>Meddyliwch am ein hardal leol ‘Pentrechwyth’.</a:t>
            </a:r>
          </a:p>
          <a:p>
            <a:r>
              <a:rPr lang="cy-GB" noProof="0" dirty="0">
                <a:latin typeface="Sassoon Primary" pitchFamily="50" charset="0"/>
              </a:rPr>
              <a:t>Meddyliwch am y pethau hoffech chi wella neu ychwanegu yn yr ardal.</a:t>
            </a:r>
          </a:p>
          <a:p>
            <a:r>
              <a:rPr lang="cy-GB" noProof="0" dirty="0">
                <a:latin typeface="Sassoon Primary" pitchFamily="50" charset="0"/>
              </a:rPr>
              <a:t>Ysgrifennwch lythyr at y </a:t>
            </a:r>
            <a:r>
              <a:rPr lang="cy-GB" kern="0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cynghorydd lleol</a:t>
            </a:r>
            <a:r>
              <a:rPr lang="cy-GB" noProof="0" dirty="0">
                <a:latin typeface="Sassoon Primary" pitchFamily="50" charset="0"/>
              </a:rPr>
              <a:t> ‘Mrs Evans’ i ddweud eich syniadau wrthi hi.</a:t>
            </a:r>
          </a:p>
          <a:p>
            <a:r>
              <a:rPr lang="cy-GB" noProof="0" dirty="0">
                <a:latin typeface="Sassoon Primary" pitchFamily="50" charset="0"/>
              </a:rPr>
              <a:t>Defnyddiwch y patrwm ‘hoffwn i…’</a:t>
            </a:r>
          </a:p>
        </p:txBody>
      </p:sp>
      <p:pic>
        <p:nvPicPr>
          <p:cNvPr id="2050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C563CD4F-C618-8E1C-8EA6-342F3F96D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669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C6AB-607D-38A1-1BAE-26707ED0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1" y="53555"/>
            <a:ext cx="10515600" cy="637765"/>
          </a:xfrm>
        </p:spPr>
        <p:txBody>
          <a:bodyPr>
            <a:normAutofit/>
          </a:bodyPr>
          <a:lstStyle/>
          <a:p>
            <a:r>
              <a:rPr lang="cy-GB" sz="2800" b="1" u="sng" noProof="0" dirty="0">
                <a:solidFill>
                  <a:srgbClr val="0070C0"/>
                </a:solidFill>
                <a:latin typeface="Sassoon Primary" pitchFamily="50" charset="0"/>
              </a:rPr>
              <a:t>Enghraifft: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23E1C8-DCA8-FCB4-1C9D-42B220A011D2}"/>
              </a:ext>
            </a:extLst>
          </p:cNvPr>
          <p:cNvSpPr txBox="1"/>
          <p:nvPr/>
        </p:nvSpPr>
        <p:spPr>
          <a:xfrm>
            <a:off x="410496" y="969135"/>
            <a:ext cx="1200272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u="sng" noProof="0" dirty="0">
                <a:latin typeface="Sassoon Primary" pitchFamily="50" charset="0"/>
              </a:rPr>
              <a:t>Jac </a:t>
            </a:r>
            <a:r>
              <a:rPr lang="cy-GB" noProof="0" dirty="0">
                <a:latin typeface="Sassoon Primary" pitchFamily="50" charset="0"/>
              </a:rPr>
              <a:t>ydw i. Rydw i’n byw </a:t>
            </a:r>
            <a:r>
              <a:rPr lang="cy-GB" u="sng" noProof="0" dirty="0">
                <a:latin typeface="Sassoon Primary" pitchFamily="50" charset="0"/>
              </a:rPr>
              <a:t>ym mhentref Pentrechwyth yn Abertawe ac rydw i’n mynd i Ysgol Gynradd Pentrechwyth. Mae Pentrechwyth yn fach ac yn gyfeillgar iawn.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weld </a:t>
            </a:r>
            <a:r>
              <a:rPr lang="cy-GB" u="sng" noProof="0" dirty="0">
                <a:latin typeface="Sassoon Primary" pitchFamily="50" charset="0"/>
              </a:rPr>
              <a:t>mwy o chwaraeon yn y stadiwm achos mae’r stadiwm yn drawiadol.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gael </a:t>
            </a:r>
            <a:r>
              <a:rPr lang="cy-GB" u="sng" noProof="0" dirty="0">
                <a:latin typeface="Sassoon Primary" pitchFamily="50" charset="0"/>
              </a:rPr>
              <a:t>parc newydd achos does dim digon o offer yn y parc nawr.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wella’</a:t>
            </a:r>
            <a:r>
              <a:rPr lang="cy-GB" u="sng" noProof="0" dirty="0">
                <a:latin typeface="Sassoon Primary" pitchFamily="50" charset="0"/>
              </a:rPr>
              <a:t>r maes chwarae achos rydw i’n mwynhau chwarae pêl-droed gyda ffrindiau</a:t>
            </a:r>
            <a:r>
              <a:rPr lang="cy-GB" noProof="0" dirty="0">
                <a:latin typeface="Sassoon Primary" pitchFamily="50" charset="0"/>
              </a:rPr>
              <a:t>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</a:t>
            </a:r>
            <a:r>
              <a:rPr lang="cy-GB" u="sng" noProof="0" dirty="0">
                <a:latin typeface="Sassoon Primary" pitchFamily="50" charset="0"/>
              </a:rPr>
              <a:t>ychwanegu caffi newydd achos mae’n hwyl cwrdd â ffrindiau.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</a:t>
            </a:r>
            <a:r>
              <a:rPr lang="cy-GB" u="sng" noProof="0" dirty="0">
                <a:latin typeface="Sassoon Primary" pitchFamily="50" charset="0"/>
              </a:rPr>
              <a:t>blannu llawer o blodau achos mae’r ardal yn ddiflas ar hyn o bryd.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Jac Jones</a:t>
            </a:r>
          </a:p>
        </p:txBody>
      </p:sp>
      <p:pic>
        <p:nvPicPr>
          <p:cNvPr id="3078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FFB1F1DD-C492-5AB3-1980-30579C7F2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69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282337C-1951-816A-6DFD-FC73523B3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740CD0-DB85-96A8-845B-6A790D0F20F0}"/>
              </a:ext>
            </a:extLst>
          </p:cNvPr>
          <p:cNvSpPr txBox="1"/>
          <p:nvPr/>
        </p:nvSpPr>
        <p:spPr>
          <a:xfrm>
            <a:off x="1017639" y="394692"/>
            <a:ext cx="1054509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 ydw i. Rydw i’n byw ym mhentref 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weld 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gael 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 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2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7436E66A-2BE6-6C16-A23C-1BE1D866F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789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7AB407-0297-FB7F-7A4D-AEB5A958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6F573781-BE27-F81D-191E-70AAF8C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1BEB0067-4E8C-48A1-06BB-D757F670F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73714C-797B-8569-DF95-F2E10949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5C14E9-3FD9-7D5B-EAB8-D81FE8595E3D}"/>
              </a:ext>
            </a:extLst>
          </p:cNvPr>
          <p:cNvSpPr txBox="1"/>
          <p:nvPr/>
        </p:nvSpPr>
        <p:spPr>
          <a:xfrm>
            <a:off x="198211" y="117693"/>
            <a:ext cx="1180578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 ydw i. Rydw i’n byw__________________________ ac rydw i’n mynd i Ysgol 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gael 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ychwanegu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 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4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7EFFAC9F-3C86-D75E-68E5-221936E85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710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40E63-66A2-79F5-236D-F0E885290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546C76-7C06-AE92-7EB3-9A8AE688B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82A06C6B-E44E-9BB2-7FAD-6EC5ADBC8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B18AE9E-087B-64D9-D158-5A2BC7AE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88E03C-BB36-3010-73EA-142BF9EB1660}"/>
              </a:ext>
            </a:extLst>
          </p:cNvPr>
          <p:cNvSpPr txBox="1"/>
          <p:nvPr/>
        </p:nvSpPr>
        <p:spPr>
          <a:xfrm>
            <a:off x="198211" y="117693"/>
            <a:ext cx="11805783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Annwyl_____________________,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Hefyd, </a:t>
            </a:r>
            <a:r>
              <a:rPr lang="cy-GB" noProof="0" dirty="0" err="1">
                <a:latin typeface="Sassoon Primary" pitchFamily="50" charset="0"/>
              </a:rPr>
              <a:t>hhoffwn</a:t>
            </a:r>
            <a:r>
              <a:rPr lang="cy-GB" noProof="0" dirty="0">
                <a:latin typeface="Sassoon Primary" pitchFamily="50" charset="0"/>
              </a:rPr>
              <a:t> i 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ychwanegol, 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4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EADB3159-1D14-2E64-5F17-FD4721E4D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573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D190C-5CA8-389C-7649-C0DE52C41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4AB9-0032-1639-2248-A6B40790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770F306-C10C-A727-3B74-E12E72C54C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415810"/>
              </p:ext>
            </p:extLst>
          </p:nvPr>
        </p:nvGraphicFramePr>
        <p:xfrm>
          <a:off x="265822" y="574789"/>
          <a:ext cx="1881228" cy="50308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8122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59672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Berfau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558156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ella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ynd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wneud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ychwanegu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lannu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*Cofiwch – </a:t>
                      </a: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ar ôl ‘hoffwn i...’ (does dim ‘yn’/’n ar ôl y rhagenw)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0E0DBC4C-A9E8-C9D9-1F3A-7022E2C047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842424"/>
              </p:ext>
            </p:extLst>
          </p:nvPr>
        </p:nvGraphicFramePr>
        <p:xfrm>
          <a:off x="9092079" y="3437068"/>
          <a:ext cx="2220893" cy="33649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0893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76689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0601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achos...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yn fy marn i...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does dim...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mwy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llawer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gormod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digon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does dim digon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‘o’)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DC9C0E0D-45EB-CC03-3751-0F49CE427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685207"/>
              </p:ext>
            </p:extLst>
          </p:nvPr>
        </p:nvGraphicFramePr>
        <p:xfrm>
          <a:off x="2330956" y="561676"/>
          <a:ext cx="5509003" cy="88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48967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2560036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hoffech chi wella am yr ardal leol?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Hoffwn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FA4888A-753C-53F4-DD5E-7B8B674A2E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089893"/>
              </p:ext>
            </p:extLst>
          </p:nvPr>
        </p:nvGraphicFramePr>
        <p:xfrm>
          <a:off x="2671732" y="1678741"/>
          <a:ext cx="5168227" cy="50062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764">
                  <a:extLst>
                    <a:ext uri="{9D8B030D-6E8A-4147-A177-3AD203B41FA5}">
                      <a16:colId xmlns:a16="http://schemas.microsoft.com/office/drawing/2014/main" val="2990394937"/>
                    </a:ext>
                  </a:extLst>
                </a:gridCol>
                <a:gridCol w="1689968">
                  <a:extLst>
                    <a:ext uri="{9D8B030D-6E8A-4147-A177-3AD203B41FA5}">
                      <a16:colId xmlns:a16="http://schemas.microsoft.com/office/drawing/2014/main" val="4215836936"/>
                    </a:ext>
                  </a:extLst>
                </a:gridCol>
                <a:gridCol w="1767495">
                  <a:extLst>
                    <a:ext uri="{9D8B030D-6E8A-4147-A177-3AD203B41FA5}">
                      <a16:colId xmlns:a16="http://schemas.microsoft.com/office/drawing/2014/main" val="2662336623"/>
                    </a:ext>
                  </a:extLst>
                </a:gridCol>
              </a:tblGrid>
              <a:tr h="617164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noProof="0" dirty="0">
                          <a:latin typeface="Sassoon Primary" pitchFamily="50" charset="0"/>
                        </a:rPr>
                        <a:t>Yr ardal…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04749"/>
                  </a:ext>
                </a:extLst>
              </a:tr>
              <a:tr h="11584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sinema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parc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stadiwm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335050"/>
                  </a:ext>
                </a:extLst>
              </a:tr>
              <a:tr h="10885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archfarchnad/siop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ysgol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llyfrgell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0143894"/>
                  </a:ext>
                </a:extLst>
              </a:tr>
              <a:tr h="9837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tafarn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caffi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maes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chwarae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528821"/>
                  </a:ext>
                </a:extLst>
              </a:tr>
              <a:tr h="8862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canolfan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hamdden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traffig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blodau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9755759"/>
                  </a:ext>
                </a:extLst>
              </a:tr>
            </a:tbl>
          </a:graphicData>
        </a:graphic>
      </p:graphicFrame>
      <p:pic>
        <p:nvPicPr>
          <p:cNvPr id="5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3F5CE69A-3A55-2C0D-7067-AF6B4D76E6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3441514" y="2451402"/>
            <a:ext cx="569628" cy="80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6" descr="park clipart - Clip Art Library">
            <a:extLst>
              <a:ext uri="{FF2B5EF4-FFF2-40B4-BE49-F238E27FC236}">
                <a16:creationId xmlns:a16="http://schemas.microsoft.com/office/drawing/2014/main" id="{6A855759-7233-AFBB-8B70-8FBA1418EF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4822383" y="2540278"/>
            <a:ext cx="906459" cy="80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Premium Vector | Grocery aisle">
            <a:extLst>
              <a:ext uri="{FF2B5EF4-FFF2-40B4-BE49-F238E27FC236}">
                <a16:creationId xmlns:a16="http://schemas.microsoft.com/office/drawing/2014/main" id="{06BB82C7-4134-7DA3-1012-F91C71A9B1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427" y="3790184"/>
            <a:ext cx="952173" cy="71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Pub Bar Clip Art">
            <a:extLst>
              <a:ext uri="{FF2B5EF4-FFF2-40B4-BE49-F238E27FC236}">
                <a16:creationId xmlns:a16="http://schemas.microsoft.com/office/drawing/2014/main" id="{4EE53EFC-1753-8D53-91A4-98465AF77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509" y="4800446"/>
            <a:ext cx="992382" cy="63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Students playing in front of school 455459 Vector Art at Vecteezy">
            <a:extLst>
              <a:ext uri="{FF2B5EF4-FFF2-40B4-BE49-F238E27FC236}">
                <a16:creationId xmlns:a16="http://schemas.microsoft.com/office/drawing/2014/main" id="{2A8DCC22-EBA1-F841-ADB6-496525413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603" y="3751145"/>
            <a:ext cx="740396" cy="74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Library Books Vector Art, Icons, and Graphics for Free Download">
            <a:extLst>
              <a:ext uri="{FF2B5EF4-FFF2-40B4-BE49-F238E27FC236}">
                <a16:creationId xmlns:a16="http://schemas.microsoft.com/office/drawing/2014/main" id="{668AA76B-E6F7-404B-D9E2-6FA5937032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167" y="3791404"/>
            <a:ext cx="1079498" cy="7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8" descr="Coffee House Clipart">
            <a:extLst>
              <a:ext uri="{FF2B5EF4-FFF2-40B4-BE49-F238E27FC236}">
                <a16:creationId xmlns:a16="http://schemas.microsoft.com/office/drawing/2014/main" id="{FB614FAC-BB35-F25E-53C9-4C975A3E9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55" y="4761743"/>
            <a:ext cx="764311" cy="7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0" descr="The LC2 - Swansea © Mick Lobb :: Geograph Britain and Ireland">
            <a:extLst>
              <a:ext uri="{FF2B5EF4-FFF2-40B4-BE49-F238E27FC236}">
                <a16:creationId xmlns:a16="http://schemas.microsoft.com/office/drawing/2014/main" id="{2BAEEF4C-E5C0-8728-AAAC-62958A1A2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068" y="5861280"/>
            <a:ext cx="1137823" cy="7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4" descr="Stadium Clipart - Png Download - Full Size Clipart (#3075123) - PinClipart">
            <a:extLst>
              <a:ext uri="{FF2B5EF4-FFF2-40B4-BE49-F238E27FC236}">
                <a16:creationId xmlns:a16="http://schemas.microsoft.com/office/drawing/2014/main" id="{E1CD4155-35A3-B97D-23BF-A8C94C26C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977" y="2694812"/>
            <a:ext cx="734847" cy="56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e Transparent Flower Cliparts, Download Free Transparent Flower ...">
            <a:extLst>
              <a:ext uri="{FF2B5EF4-FFF2-40B4-BE49-F238E27FC236}">
                <a16:creationId xmlns:a16="http://schemas.microsoft.com/office/drawing/2014/main" id="{FBACCE36-E4F5-C923-CB52-8FCAC2947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77" y="5796777"/>
            <a:ext cx="1062009" cy="81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remium Vector | Kids soccer game. boys playing soccer football on the ...">
            <a:extLst>
              <a:ext uri="{FF2B5EF4-FFF2-40B4-BE49-F238E27FC236}">
                <a16:creationId xmlns:a16="http://schemas.microsoft.com/office/drawing/2014/main" id="{EDA93D7F-6A5D-72AF-38E1-BDF45D107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432" y="4874822"/>
            <a:ext cx="867233" cy="61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27" name="Table 4126">
            <a:extLst>
              <a:ext uri="{FF2B5EF4-FFF2-40B4-BE49-F238E27FC236}">
                <a16:creationId xmlns:a16="http://schemas.microsoft.com/office/drawing/2014/main" id="{467ACD22-39E5-4BE1-014D-4842A667E9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86871"/>
              </p:ext>
            </p:extLst>
          </p:nvPr>
        </p:nvGraphicFramePr>
        <p:xfrm>
          <a:off x="8023865" y="179161"/>
          <a:ext cx="3999848" cy="3154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43204">
                  <a:extLst>
                    <a:ext uri="{9D8B030D-6E8A-4147-A177-3AD203B41FA5}">
                      <a16:colId xmlns:a16="http://schemas.microsoft.com/office/drawing/2014/main" val="700736042"/>
                    </a:ext>
                  </a:extLst>
                </a:gridCol>
                <a:gridCol w="2056644">
                  <a:extLst>
                    <a:ext uri="{9D8B030D-6E8A-4147-A177-3AD203B41FA5}">
                      <a16:colId xmlns:a16="http://schemas.microsoft.com/office/drawing/2014/main" val="17641713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Ansoddeiriau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(*Cofiwch – </a:t>
                      </a: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– ansoddeiriau ar ôl ‘yn’/’n’.)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4244013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m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awr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ach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694005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yffrous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iflas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53814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wysig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ofnadwy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121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iddorol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anniddorol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988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awel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ysur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649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rhad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rud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1187828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ân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rwnt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318822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ert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hyll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3796645"/>
                  </a:ext>
                </a:extLst>
              </a:tr>
            </a:tbl>
          </a:graphicData>
        </a:graphic>
      </p:graphicFrame>
      <p:pic>
        <p:nvPicPr>
          <p:cNvPr id="14338" name="Picture 2" descr="Traffic Roundup Colorful Cars Illustration In Cartoon Vector Clipart ...">
            <a:extLst>
              <a:ext uri="{FF2B5EF4-FFF2-40B4-BE49-F238E27FC236}">
                <a16:creationId xmlns:a16="http://schemas.microsoft.com/office/drawing/2014/main" id="{8F90F2AD-09D8-7E8A-C050-10C8BAD06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857" y="5808892"/>
            <a:ext cx="755053" cy="7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83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79A3A-E655-3100-9C04-9EC959280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ECABB-6B20-D097-154E-32D3D2670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Gwyddoniaeth</a:t>
            </a:r>
            <a:r>
              <a:rPr lang="cy-GB" sz="31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z="31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Thechnoleg</a:t>
            </a:r>
            <a:b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cy-GB" sz="2800" b="1" noProof="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FF31E2-5BC0-CF40-40F5-CBF445676377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400" noProof="0" dirty="0"/>
              <a:t>Ffocws Iaith: Y tywydd lleol </a:t>
            </a:r>
            <a:r>
              <a:rPr lang="cy-GB" sz="2400" i="1" noProof="0" dirty="0"/>
              <a:t>(*Gwrando a siarad)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noProof="0" dirty="0"/>
              <a:t>Trosolwg: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y-GB" sz="2400" noProof="0" dirty="0"/>
              <a:t>Tasg wrando – gwrando ar y bwletin tywydd a llenwi y bylchau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y-GB" sz="2400" noProof="0" dirty="0"/>
              <a:t>Tasg siarad – recordio bwletin tywydd am yr ardal leol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21B2F2D-C7A7-7412-2835-DF0741FE14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77263"/>
              </p:ext>
            </p:extLst>
          </p:nvPr>
        </p:nvGraphicFramePr>
        <p:xfrm>
          <a:off x="1825522" y="1870040"/>
          <a:ext cx="686127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0639">
                  <a:extLst>
                    <a:ext uri="{9D8B030D-6E8A-4147-A177-3AD203B41FA5}">
                      <a16:colId xmlns:a16="http://schemas.microsoft.com/office/drawing/2014/main" val="4184409092"/>
                    </a:ext>
                  </a:extLst>
                </a:gridCol>
                <a:gridCol w="3430639">
                  <a:extLst>
                    <a:ext uri="{9D8B030D-6E8A-4147-A177-3AD203B41FA5}">
                      <a16:colId xmlns:a16="http://schemas.microsoft.com/office/drawing/2014/main" val="3883546131"/>
                    </a:ext>
                  </a:extLst>
                </a:gridCol>
              </a:tblGrid>
              <a:tr h="283650">
                <a:tc>
                  <a:txBody>
                    <a:bodyPr/>
                    <a:lstStyle/>
                    <a:p>
                      <a:r>
                        <a:rPr lang="cy-GB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2188461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oedd y tywydd?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Roedd hi’n...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353076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mae’r tywydd?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hi’n...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022239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bydd y tywydd?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 hi'n...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8284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8845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83773-1D67-EAFB-99B9-9DEE3DD4D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u="sng" noProof="0" dirty="0">
                <a:latin typeface="Sassoon Primary" pitchFamily="50" charset="0"/>
              </a:rPr>
              <a:t>Tasg wrando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00492-A3E8-7748-F062-B3250014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Gwrandewch yn ofalus ar y bwletin tywydd.</a:t>
            </a:r>
          </a:p>
          <a:p>
            <a:r>
              <a:rPr lang="cy-GB" noProof="0" dirty="0">
                <a:latin typeface="Sassoon Primary" pitchFamily="50" charset="0"/>
              </a:rPr>
              <a:t>Llenwch y bylchau gyda’r tywydd bob dydd.</a:t>
            </a:r>
          </a:p>
        </p:txBody>
      </p:sp>
      <p:pic>
        <p:nvPicPr>
          <p:cNvPr id="1026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3431CCB5-F0ED-83AE-892D-FA597EF57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942" y="0"/>
            <a:ext cx="1755058" cy="156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230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05DF2-EBDC-3345-678B-08E8DC78A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2A3FD69E-ECAA-FEC0-19C5-5EE4388503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CF95C3-72DA-6D82-E36C-34B810B858A5}"/>
              </a:ext>
            </a:extLst>
          </p:cNvPr>
          <p:cNvSpPr txBox="1"/>
          <p:nvPr/>
        </p:nvSpPr>
        <p:spPr>
          <a:xfrm>
            <a:off x="2208394" y="277565"/>
            <a:ext cx="77752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</a:t>
            </a:r>
          </a:p>
          <a:p>
            <a:r>
              <a:rPr lang="cy-GB" noProof="0" dirty="0"/>
              <a:t>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drwm.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</a:t>
            </a:r>
            <a:r>
              <a:rPr lang="cy-GB" noProof="0" dirty="0"/>
              <a:t>.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.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 </a:t>
            </a:r>
            <a:r>
              <a:rPr lang="cy-GB" b="1" noProof="0" dirty="0"/>
              <a:t>sych</a:t>
            </a:r>
            <a:r>
              <a:rPr lang="cy-GB" noProof="0" dirty="0"/>
              <a:t> ac yn </a:t>
            </a:r>
            <a:r>
              <a:rPr lang="cy-GB" b="1" noProof="0" dirty="0"/>
              <a:t>braf</a:t>
            </a:r>
            <a:r>
              <a:rPr lang="cy-GB" noProof="0" dirty="0"/>
              <a:t> yn Abertawe - diolch byth 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heulog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Ddydd Sul, efallai bydd hi’n </a:t>
            </a:r>
            <a:r>
              <a:rPr lang="cy-GB" b="1" noProof="0" dirty="0"/>
              <a:t>stormus </a:t>
            </a:r>
            <a:r>
              <a:rPr lang="cy-GB" noProof="0" dirty="0"/>
              <a:t>ac yn bwrw </a:t>
            </a:r>
            <a:r>
              <a:rPr lang="cy-GB" b="1" noProof="0" dirty="0"/>
              <a:t>eira</a:t>
            </a:r>
            <a:r>
              <a:rPr lang="cy-GB" noProof="0" dirty="0"/>
              <a:t>.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051C77D0-5359-41B5-84BA-F785BD31D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933471" y="130629"/>
            <a:ext cx="1258529" cy="112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F1DA07-6D23-1DE1-D718-8DE876EF61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76235" y="3905863"/>
            <a:ext cx="1639529" cy="163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5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A6686-EAE0-1ED6-03DF-B102F09B2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59603425-B5C5-ACBD-4DAC-315B8560B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8" y="129142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0CEC0E0-2154-593C-0469-8639510DA8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875053"/>
              </p:ext>
            </p:extLst>
          </p:nvPr>
        </p:nvGraphicFramePr>
        <p:xfrm>
          <a:off x="1794272" y="900240"/>
          <a:ext cx="8321368" cy="56073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0365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6491003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Mae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F9FF112-8BBA-F308-0664-4A7E6C85023A}"/>
              </a:ext>
            </a:extLst>
          </p:cNvPr>
          <p:cNvSpPr txBox="1"/>
          <p:nvPr/>
        </p:nvSpPr>
        <p:spPr>
          <a:xfrm>
            <a:off x="714741" y="129142"/>
            <a:ext cx="10656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>
                <a:latin typeface="Sassoon Primary" pitchFamily="50" charset="0"/>
              </a:rPr>
              <a:t>Rhowch gylch o amgylch y lluniau cywir yn dangos y tywydd bob dydd. </a:t>
            </a:r>
            <a:r>
              <a:rPr lang="cy-GB" i="1" noProof="0" dirty="0">
                <a:latin typeface="Sassoon Primary" pitchFamily="50" charset="0"/>
              </a:rPr>
              <a:t>(Cliw: Efallai bydd mwy nag un llun ar gyfer pob diwrnod)</a:t>
            </a:r>
          </a:p>
        </p:txBody>
      </p:sp>
      <p:pic>
        <p:nvPicPr>
          <p:cNvPr id="2" name="Picture 2" descr="Weather Symbols For Children - ClipArt Best">
            <a:extLst>
              <a:ext uri="{FF2B5EF4-FFF2-40B4-BE49-F238E27FC236}">
                <a16:creationId xmlns:a16="http://schemas.microsoft.com/office/drawing/2014/main" id="{B105D7B8-5A91-F7A2-F926-15246A2F9B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7892687" y="971441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A7788A98-B185-4249-796D-241303A541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6536512" y="943629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Weather Symbols For Children - ClipArt Best">
            <a:extLst>
              <a:ext uri="{FF2B5EF4-FFF2-40B4-BE49-F238E27FC236}">
                <a16:creationId xmlns:a16="http://schemas.microsoft.com/office/drawing/2014/main" id="{8F0E3A59-0212-CD1E-8C0E-9C7DE80B0E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5418839" y="1718346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ail Storm Clipart Images">
            <a:extLst>
              <a:ext uri="{FF2B5EF4-FFF2-40B4-BE49-F238E27FC236}">
                <a16:creationId xmlns:a16="http://schemas.microsoft.com/office/drawing/2014/main" id="{942817F8-EF84-1982-C27B-3EE0546C8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701" y="1780425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eather Symbols For Children - ClipArt Best">
            <a:extLst>
              <a:ext uri="{FF2B5EF4-FFF2-40B4-BE49-F238E27FC236}">
                <a16:creationId xmlns:a16="http://schemas.microsoft.com/office/drawing/2014/main" id="{A10538A8-57E1-4052-0FD4-E28946D8A7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5418839" y="2586059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DC4FA4C5-6891-F13C-647A-A320AD1187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7837117" y="2555541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Breezy Weather Clipart Dressing">
            <a:extLst>
              <a:ext uri="{FF2B5EF4-FFF2-40B4-BE49-F238E27FC236}">
                <a16:creationId xmlns:a16="http://schemas.microsoft.com/office/drawing/2014/main" id="{BAB42249-323A-2E49-111D-76EE3D2FA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348" y="3358977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Weather Symbols For Children - ClipArt Best">
            <a:extLst>
              <a:ext uri="{FF2B5EF4-FFF2-40B4-BE49-F238E27FC236}">
                <a16:creationId xmlns:a16="http://schemas.microsoft.com/office/drawing/2014/main" id="{07A78EF4-4D9B-97F9-6620-EB624FB578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9241547" y="4171084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4B8FE365-A4FA-58AA-113D-D7F67F1E0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39" y="4138280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Weather Symbols For Children - ClipArt Best">
            <a:extLst>
              <a:ext uri="{FF2B5EF4-FFF2-40B4-BE49-F238E27FC236}">
                <a16:creationId xmlns:a16="http://schemas.microsoft.com/office/drawing/2014/main" id="{5F9014C5-30CC-B0C4-222E-C52630EC30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429724" y="4916608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Weather Symbols For Children - ClipArt Best">
            <a:extLst>
              <a:ext uri="{FF2B5EF4-FFF2-40B4-BE49-F238E27FC236}">
                <a16:creationId xmlns:a16="http://schemas.microsoft.com/office/drawing/2014/main" id="{A8011A70-FBD4-B199-69F7-9D6B75DA5D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6718572" y="5781298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Weather Symbols For Children - ClipArt Best">
            <a:extLst>
              <a:ext uri="{FF2B5EF4-FFF2-40B4-BE49-F238E27FC236}">
                <a16:creationId xmlns:a16="http://schemas.microsoft.com/office/drawing/2014/main" id="{91EE2D79-3066-99A5-EB11-F5379AF4CB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t="57877"/>
          <a:stretch/>
        </p:blipFill>
        <p:spPr bwMode="auto">
          <a:xfrm>
            <a:off x="9088638" y="5781298"/>
            <a:ext cx="768148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3CFBAED3-2295-23D2-3AF7-14E753B80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247" y="4922403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>
            <a:extLst>
              <a:ext uri="{FF2B5EF4-FFF2-40B4-BE49-F238E27FC236}">
                <a16:creationId xmlns:a16="http://schemas.microsoft.com/office/drawing/2014/main" id="{ADDFF192-7974-8DBB-432B-34AF9381F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834" y="5781435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711BE204-BE82-F249-A9AB-F396814D0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058" y="4995404"/>
            <a:ext cx="1103869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453AC06B-2DFD-BEDF-6F39-C71899E8B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5376157" y="5738809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E193C633-7352-B4A2-8F2A-F443F4EF9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6175" y="4934799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Weather Symbols For Children - ClipArt Best">
            <a:extLst>
              <a:ext uri="{FF2B5EF4-FFF2-40B4-BE49-F238E27FC236}">
                <a16:creationId xmlns:a16="http://schemas.microsoft.com/office/drawing/2014/main" id="{6BB20E7F-8DA9-2F3A-2098-53F0BE7E42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6553154" y="3361373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5C61350E-9F11-B2A5-BC03-1F24C8BD0A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7926766" y="4119006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Weather Symbols For Children - ClipArt Best">
            <a:extLst>
              <a:ext uri="{FF2B5EF4-FFF2-40B4-BE49-F238E27FC236}">
                <a16:creationId xmlns:a16="http://schemas.microsoft.com/office/drawing/2014/main" id="{1305439B-73D4-A300-1962-246D8BE302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5425272" y="4172816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8">
            <a:extLst>
              <a:ext uri="{FF2B5EF4-FFF2-40B4-BE49-F238E27FC236}">
                <a16:creationId xmlns:a16="http://schemas.microsoft.com/office/drawing/2014/main" id="{D15615BF-4E8D-531C-4E48-2D3B8E93F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346" y="3377019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B126B3-B093-2C23-2AD6-5CA3C367477A}"/>
              </a:ext>
            </a:extLst>
          </p:cNvPr>
          <p:cNvSpPr txBox="1"/>
          <p:nvPr/>
        </p:nvSpPr>
        <p:spPr>
          <a:xfrm>
            <a:off x="73683" y="1373546"/>
            <a:ext cx="182299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Geirfa: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wlyb</a:t>
            </a:r>
          </a:p>
          <a:p>
            <a:r>
              <a:rPr lang="cy-GB" noProof="0" dirty="0">
                <a:latin typeface="Sassoon Primary" pitchFamily="50" charset="0"/>
              </a:rPr>
              <a:t>bwrw glaw</a:t>
            </a:r>
          </a:p>
          <a:p>
            <a:r>
              <a:rPr lang="cy-GB" noProof="0" dirty="0">
                <a:latin typeface="Sassoon Primary" pitchFamily="50" charset="0"/>
              </a:rPr>
              <a:t>stormus</a:t>
            </a:r>
          </a:p>
          <a:p>
            <a:r>
              <a:rPr lang="cy-GB" noProof="0" dirty="0">
                <a:latin typeface="Sassoon Primary" pitchFamily="50" charset="0"/>
              </a:rPr>
              <a:t>bwrw cesair 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c</a:t>
            </a:r>
            <a:r>
              <a:rPr lang="cy-GB" noProof="0" dirty="0">
                <a:latin typeface="Sassoon Primary" pitchFamily="50" charset="0"/>
              </a:rPr>
              <a:t>ymylog</a:t>
            </a:r>
          </a:p>
          <a:p>
            <a:r>
              <a:rPr lang="cy-GB" noProof="0" dirty="0">
                <a:latin typeface="Sassoon Primary" pitchFamily="50" charset="0"/>
              </a:rPr>
              <a:t>oer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wyntog</a:t>
            </a:r>
          </a:p>
          <a:p>
            <a:r>
              <a:rPr lang="cy-GB" noProof="0" dirty="0">
                <a:latin typeface="Sassoon Primary" pitchFamily="50" charset="0"/>
              </a:rPr>
              <a:t>sych</a:t>
            </a:r>
          </a:p>
          <a:p>
            <a:r>
              <a:rPr lang="cy-GB" noProof="0" dirty="0">
                <a:latin typeface="Sassoon Primary" pitchFamily="50" charset="0"/>
              </a:rPr>
              <a:t>braf</a:t>
            </a:r>
          </a:p>
          <a:p>
            <a:r>
              <a:rPr lang="cy-GB" noProof="0" dirty="0">
                <a:latin typeface="Sassoon Primary" pitchFamily="50" charset="0"/>
              </a:rPr>
              <a:t>heulog</a:t>
            </a:r>
          </a:p>
          <a:p>
            <a:r>
              <a:rPr lang="cy-GB" noProof="0" dirty="0">
                <a:latin typeface="Sassoon Primary" pitchFamily="50" charset="0"/>
              </a:rPr>
              <a:t>bwrw eira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*Cofiwch: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noProof="0" dirty="0">
                <a:latin typeface="Sassoon Primary" pitchFamily="50" charset="0"/>
              </a:rPr>
              <a:t> ar ôl ‘n’ gyda ansoddeiriau (e.e. Mae hi’n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ymylog)</a:t>
            </a:r>
          </a:p>
          <a:p>
            <a:endParaRPr lang="cy-GB" noProof="0" dirty="0">
              <a:latin typeface="Sassoon Primary" pitchFamily="50" charset="0"/>
            </a:endParaRPr>
          </a:p>
        </p:txBody>
      </p:sp>
      <p:pic>
        <p:nvPicPr>
          <p:cNvPr id="27" name="Picture 4" descr="Breezy Weather Clipart Dressing">
            <a:extLst>
              <a:ext uri="{FF2B5EF4-FFF2-40B4-BE49-F238E27FC236}">
                <a16:creationId xmlns:a16="http://schemas.microsoft.com/office/drawing/2014/main" id="{7A33241B-52D7-98C1-2944-36083D1B48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65" y="933845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Hail Storm Clipart Images">
            <a:extLst>
              <a:ext uri="{FF2B5EF4-FFF2-40B4-BE49-F238E27FC236}">
                <a16:creationId xmlns:a16="http://schemas.microsoft.com/office/drawing/2014/main" id="{DBB892E7-FBD4-8CDD-3CCE-6DECE228A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65" y="2555541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Weather Symbols For Children - ClipArt Best">
            <a:extLst>
              <a:ext uri="{FF2B5EF4-FFF2-40B4-BE49-F238E27FC236}">
                <a16:creationId xmlns:a16="http://schemas.microsoft.com/office/drawing/2014/main" id="{98317A96-3D6D-B1BF-8713-DB90A82AA4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391797" y="949500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 descr="Weather Symbols For Children - ClipArt Best">
            <a:extLst>
              <a:ext uri="{FF2B5EF4-FFF2-40B4-BE49-F238E27FC236}">
                <a16:creationId xmlns:a16="http://schemas.microsoft.com/office/drawing/2014/main" id="{72943DD8-D6E4-5FB4-A6A4-C60DF2AB54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9118741" y="1752106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46FA3FAD-79CA-30A0-DCCB-CD0F4BE71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154" y="2523067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" name="Picture 2" descr="Weather Symbols For Children - ClipArt Best">
            <a:extLst>
              <a:ext uri="{FF2B5EF4-FFF2-40B4-BE49-F238E27FC236}">
                <a16:creationId xmlns:a16="http://schemas.microsoft.com/office/drawing/2014/main" id="{940D9DD3-4199-4E07-B321-D11CBF1F0F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6595865" y="1752085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6EC5432E-1A45-CFED-23F8-EC90FE78C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498" y="3408141"/>
            <a:ext cx="1103869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7" name="TextBox 6146">
            <a:extLst>
              <a:ext uri="{FF2B5EF4-FFF2-40B4-BE49-F238E27FC236}">
                <a16:creationId xmlns:a16="http://schemas.microsoft.com/office/drawing/2014/main" id="{D728DDC3-DCA0-505D-FE00-1F6EACE5B51D}"/>
              </a:ext>
            </a:extLst>
          </p:cNvPr>
          <p:cNvSpPr txBox="1"/>
          <p:nvPr/>
        </p:nvSpPr>
        <p:spPr>
          <a:xfrm>
            <a:off x="10293262" y="5018609"/>
            <a:ext cx="1822993" cy="1477328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**Her:</a:t>
            </a:r>
          </a:p>
          <a:p>
            <a:r>
              <a:rPr lang="cy-GB" noProof="0" dirty="0">
                <a:latin typeface="Sassoon Primary" pitchFamily="50" charset="0"/>
              </a:rPr>
              <a:t>Ysgrifennwch y geiriau tywydd cywir bob dydd.</a:t>
            </a:r>
          </a:p>
        </p:txBody>
      </p:sp>
      <p:pic>
        <p:nvPicPr>
          <p:cNvPr id="6148" name="Picture 6147" descr="Writing Drawing Clip art - writing png download - 2383*1898 - Free ...">
            <a:extLst>
              <a:ext uri="{FF2B5EF4-FFF2-40B4-BE49-F238E27FC236}">
                <a16:creationId xmlns:a16="http://schemas.microsoft.com/office/drawing/2014/main" id="{E70C9C55-5D3C-F730-692A-724F0EBD7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1006" y="42815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32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EB245-86A1-51FF-264C-DBBC7D8DA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F96E0700-2383-9BB4-C03D-8B431D892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D8ABA5C8-4111-E39C-64C4-BA774FA460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3A8100-84C5-0A00-CFEA-8EC23CD4EF0E}"/>
              </a:ext>
            </a:extLst>
          </p:cNvPr>
          <p:cNvSpPr txBox="1"/>
          <p:nvPr/>
        </p:nvSpPr>
        <p:spPr>
          <a:xfrm>
            <a:off x="1932975" y="250488"/>
            <a:ext cx="87457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</a:t>
            </a:r>
          </a:p>
          <a:p>
            <a:r>
              <a:rPr lang="cy-GB" noProof="0" dirty="0"/>
              <a:t>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drwm. Nos Lun a bore dydd Mawrth, roedd hi’n </a:t>
            </a:r>
            <a:r>
              <a:rPr lang="cy-GB" b="1" noProof="0" dirty="0"/>
              <a:t>stormus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cesair. 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 ac yn </a:t>
            </a:r>
            <a:r>
              <a:rPr lang="cy-GB" b="1" noProof="0" dirty="0"/>
              <a:t>oer </a:t>
            </a:r>
            <a:r>
              <a:rPr lang="cy-GB" noProof="0" dirty="0"/>
              <a:t>eto.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 </a:t>
            </a:r>
            <a:r>
              <a:rPr lang="cy-GB" b="1" noProof="0" dirty="0"/>
              <a:t>sych</a:t>
            </a:r>
            <a:r>
              <a:rPr lang="cy-GB" noProof="0" dirty="0"/>
              <a:t> ac yn </a:t>
            </a:r>
            <a:r>
              <a:rPr lang="cy-GB" b="1" noProof="0" dirty="0"/>
              <a:t>braf</a:t>
            </a:r>
            <a:r>
              <a:rPr lang="cy-GB" noProof="0" dirty="0"/>
              <a:t> ym mhob man - diolch byth - ond cofiwch wisgo cot achos mae hi’n </a:t>
            </a:r>
            <a:r>
              <a:rPr lang="cy-GB" b="1" noProof="0" dirty="0"/>
              <a:t>oer</a:t>
            </a:r>
            <a:r>
              <a:rPr lang="cy-GB" noProof="0" dirty="0"/>
              <a:t>. Heno, bydd hi’n </a:t>
            </a:r>
            <a:r>
              <a:rPr lang="cy-GB" b="1" noProof="0" dirty="0"/>
              <a:t>rhewllyd </a:t>
            </a:r>
            <a:r>
              <a:rPr lang="cy-GB" noProof="0" dirty="0"/>
              <a:t>ac yn </a:t>
            </a:r>
            <a:r>
              <a:rPr lang="cy-GB" b="1" noProof="0" dirty="0"/>
              <a:t>niwlog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heulog</a:t>
            </a:r>
            <a:r>
              <a:rPr lang="cy-GB" noProof="0" dirty="0"/>
              <a:t> ac yn </a:t>
            </a:r>
            <a:r>
              <a:rPr lang="cy-GB" b="1" noProof="0" dirty="0"/>
              <a:t>sych</a:t>
            </a:r>
            <a:r>
              <a:rPr lang="cy-GB" noProof="0" dirty="0"/>
              <a:t> ond ddydd Sul, efallai bydd hi’n </a:t>
            </a:r>
            <a:r>
              <a:rPr lang="cy-GB" b="1" noProof="0" dirty="0"/>
              <a:t>stormus</a:t>
            </a:r>
            <a:r>
              <a:rPr lang="cy-GB" noProof="0" dirty="0"/>
              <a:t> ac yn </a:t>
            </a:r>
            <a:r>
              <a:rPr lang="cy-GB" b="1" noProof="0" dirty="0"/>
              <a:t>bwrw eira</a:t>
            </a:r>
            <a:r>
              <a:rPr lang="cy-GB" noProof="0" dirty="0"/>
              <a:t>. 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B99C210A-1282-4E4E-7F16-0CFF2C623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10452" y="0"/>
            <a:ext cx="1081548" cy="965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51DE31-9D0C-9A79-27E4-94295DD88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90768" y="4407310"/>
            <a:ext cx="1757516" cy="175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25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DFEE9-BE2A-0402-BE51-53194A189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6BF936D6-EAD4-5159-35B5-28749F15D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A9D88F5E-D1CD-2648-898D-D79EA5B77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99C178F-E61C-099B-248B-506604CC8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913619"/>
              </p:ext>
            </p:extLst>
          </p:nvPr>
        </p:nvGraphicFramePr>
        <p:xfrm>
          <a:off x="2379526" y="820603"/>
          <a:ext cx="8321368" cy="5834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0365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6491003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  <a:p>
                      <a:r>
                        <a:rPr lang="cy-GB" noProof="0" dirty="0">
                          <a:latin typeface="Sassoon Primary" pitchFamily="50" charset="0"/>
                        </a:rPr>
                        <a:t>Nos: Roedd hi’n...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latin typeface="Sassoon Primary" pitchFamily="50" charset="0"/>
                        </a:rPr>
                        <a:t>Bore: Roedd hi’n…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latin typeface="Sassoon Primary" pitchFamily="50" charset="0"/>
                        </a:rPr>
                        <a:t>Roedd hi’n...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Mae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12018C-B178-7B0F-1569-BC284C212C14}"/>
              </a:ext>
            </a:extLst>
          </p:cNvPr>
          <p:cNvSpPr txBox="1"/>
          <p:nvPr/>
        </p:nvSpPr>
        <p:spPr>
          <a:xfrm>
            <a:off x="123793" y="1091380"/>
            <a:ext cx="182299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Geirfa:</a:t>
            </a:r>
          </a:p>
          <a:p>
            <a:r>
              <a:rPr lang="cy-GB" noProof="0" dirty="0">
                <a:latin typeface="Sassoon Primary" pitchFamily="50" charset="0"/>
              </a:rPr>
              <a:t>gwlyb</a:t>
            </a:r>
          </a:p>
          <a:p>
            <a:r>
              <a:rPr lang="cy-GB" noProof="0" dirty="0">
                <a:latin typeface="Sassoon Primary" pitchFamily="50" charset="0"/>
              </a:rPr>
              <a:t>bwrw glaw</a:t>
            </a:r>
          </a:p>
          <a:p>
            <a:r>
              <a:rPr lang="cy-GB" noProof="0" dirty="0">
                <a:latin typeface="Sassoon Primary" pitchFamily="50" charset="0"/>
              </a:rPr>
              <a:t>stormus</a:t>
            </a:r>
          </a:p>
          <a:p>
            <a:r>
              <a:rPr lang="cy-GB" noProof="0" dirty="0">
                <a:latin typeface="Sassoon Primary" pitchFamily="50" charset="0"/>
              </a:rPr>
              <a:t>bwrw cesair </a:t>
            </a:r>
          </a:p>
          <a:p>
            <a:r>
              <a:rPr lang="cy-GB" noProof="0" dirty="0">
                <a:latin typeface="Sassoon Primary" pitchFamily="50" charset="0"/>
              </a:rPr>
              <a:t>cymylog</a:t>
            </a:r>
          </a:p>
          <a:p>
            <a:r>
              <a:rPr lang="cy-GB" noProof="0" dirty="0">
                <a:latin typeface="Sassoon Primary" pitchFamily="50" charset="0"/>
              </a:rPr>
              <a:t>oer</a:t>
            </a:r>
          </a:p>
          <a:p>
            <a:r>
              <a:rPr lang="cy-GB" noProof="0" dirty="0">
                <a:latin typeface="Sassoon Primary" pitchFamily="50" charset="0"/>
              </a:rPr>
              <a:t>gwyntog</a:t>
            </a:r>
          </a:p>
          <a:p>
            <a:r>
              <a:rPr lang="cy-GB" noProof="0" dirty="0">
                <a:latin typeface="Sassoon Primary" pitchFamily="50" charset="0"/>
              </a:rPr>
              <a:t>sych</a:t>
            </a:r>
          </a:p>
          <a:p>
            <a:r>
              <a:rPr lang="cy-GB" noProof="0" dirty="0">
                <a:latin typeface="Sassoon Primary" pitchFamily="50" charset="0"/>
              </a:rPr>
              <a:t>braf</a:t>
            </a:r>
          </a:p>
          <a:p>
            <a:r>
              <a:rPr lang="cy-GB" noProof="0" dirty="0">
                <a:latin typeface="Sassoon Primary" pitchFamily="50" charset="0"/>
              </a:rPr>
              <a:t>rhewllyd</a:t>
            </a:r>
          </a:p>
          <a:p>
            <a:r>
              <a:rPr lang="cy-GB" noProof="0" dirty="0">
                <a:latin typeface="Sassoon Primary" pitchFamily="50" charset="0"/>
              </a:rPr>
              <a:t>niwlog </a:t>
            </a:r>
          </a:p>
          <a:p>
            <a:r>
              <a:rPr lang="cy-GB" noProof="0" dirty="0">
                <a:latin typeface="Sassoon Primary" pitchFamily="50" charset="0"/>
              </a:rPr>
              <a:t>heulog</a:t>
            </a:r>
          </a:p>
          <a:p>
            <a:r>
              <a:rPr lang="cy-GB" noProof="0" dirty="0">
                <a:latin typeface="Sassoon Primary" pitchFamily="50" charset="0"/>
              </a:rPr>
              <a:t>bwrw eira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*Cofiwch: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noProof="0" dirty="0">
                <a:latin typeface="Sassoon Primary" pitchFamily="50" charset="0"/>
              </a:rPr>
              <a:t> ar ôl ‘n’ gyda ansoddeiriau (e.e. Mae hi’n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ymylog)</a:t>
            </a:r>
          </a:p>
          <a:p>
            <a:endParaRPr lang="cy-GB" noProof="0" dirty="0">
              <a:latin typeface="Sassoon Primary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35A244-D350-E682-E362-E4089D4449CD}"/>
              </a:ext>
            </a:extLst>
          </p:cNvPr>
          <p:cNvSpPr txBox="1"/>
          <p:nvPr/>
        </p:nvSpPr>
        <p:spPr>
          <a:xfrm>
            <a:off x="2379526" y="130629"/>
            <a:ext cx="954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latin typeface="Sassoon Primary" pitchFamily="50" charset="0"/>
              </a:rPr>
              <a:t>Llenwch y grid gyda’r tywydd bob dydd</a:t>
            </a:r>
            <a:r>
              <a:rPr lang="cy-GB" b="1" noProof="0" dirty="0"/>
              <a:t>. </a:t>
            </a:r>
          </a:p>
          <a:p>
            <a:r>
              <a:rPr lang="cy-GB" b="1" noProof="0" dirty="0">
                <a:latin typeface="Sassoon Primary" pitchFamily="50" charset="0"/>
              </a:rPr>
              <a:t>Gorffennwch y brawddegau</a:t>
            </a:r>
            <a:r>
              <a:rPr lang="cy-GB" b="1" noProof="0" dirty="0"/>
              <a:t>.</a:t>
            </a:r>
          </a:p>
        </p:txBody>
      </p:sp>
      <p:pic>
        <p:nvPicPr>
          <p:cNvPr id="3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CE710A55-9717-5C50-C8DD-F78F5FF7D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983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6EBC9-3B25-5595-815C-4FE8B51A3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9BD051C0-851B-474A-157F-A3CBA3EF9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F8079C8-E0C4-6CE7-AD2E-9C8CDAF1D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F9CBA12B-6919-E7DF-5521-66FC88A3A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A99ADA-4FAE-AC5D-4D37-E7FA64CBE954}"/>
              </a:ext>
            </a:extLst>
          </p:cNvPr>
          <p:cNvSpPr txBox="1"/>
          <p:nvPr/>
        </p:nvSpPr>
        <p:spPr>
          <a:xfrm>
            <a:off x="1962003" y="265002"/>
            <a:ext cx="87457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 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drwm, yn anffodus. </a:t>
            </a:r>
          </a:p>
          <a:p>
            <a:r>
              <a:rPr lang="cy-GB" noProof="0" dirty="0"/>
              <a:t>Nos Lun a bore dydd Mawrth, roedd hi’n </a:t>
            </a:r>
            <a:r>
              <a:rPr lang="cy-GB" b="1" noProof="0" dirty="0"/>
              <a:t>stormus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 </a:t>
            </a:r>
            <a:r>
              <a:rPr lang="cy-GB" noProof="0" dirty="0"/>
              <a:t>yn Abertawe, ond roedd hi’n </a:t>
            </a:r>
            <a:r>
              <a:rPr lang="cy-GB" b="1" noProof="0" dirty="0"/>
              <a:t>braf</a:t>
            </a:r>
            <a:r>
              <a:rPr lang="cy-GB" noProof="0" dirty="0"/>
              <a:t> yn y gogledd. 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yn Abertawe ond roedd hi’n </a:t>
            </a:r>
            <a:r>
              <a:rPr lang="cy-GB" b="1" noProof="0" dirty="0"/>
              <a:t>bwrw glaw </a:t>
            </a:r>
            <a:r>
              <a:rPr lang="cy-GB" noProof="0" dirty="0"/>
              <a:t>yn y gogledd. 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</a:t>
            </a:r>
            <a:r>
              <a:rPr lang="cy-GB" b="1" noProof="0" dirty="0"/>
              <a:t> sych </a:t>
            </a:r>
            <a:r>
              <a:rPr lang="cy-GB" noProof="0" dirty="0"/>
              <a:t>ac yn </a:t>
            </a:r>
            <a:r>
              <a:rPr lang="cy-GB" b="1" noProof="0" dirty="0"/>
              <a:t>braf</a:t>
            </a:r>
            <a:r>
              <a:rPr lang="cy-GB" noProof="0" dirty="0"/>
              <a:t> ym mhob man - diolch byth – ond mae hi’n </a:t>
            </a:r>
            <a:r>
              <a:rPr lang="cy-GB" b="1" noProof="0" dirty="0"/>
              <a:t>oer</a:t>
            </a:r>
            <a:r>
              <a:rPr lang="cy-GB" noProof="0" dirty="0"/>
              <a:t>, felly</a:t>
            </a:r>
            <a:r>
              <a:rPr lang="cy-GB" b="1" noProof="0" dirty="0"/>
              <a:t> </a:t>
            </a:r>
            <a:r>
              <a:rPr lang="cy-GB" noProof="0" dirty="0"/>
              <a:t>cofiwch wisgo cot! Heno, bydd hi’n </a:t>
            </a:r>
            <a:r>
              <a:rPr lang="cy-GB" b="1" noProof="0" dirty="0"/>
              <a:t>rhewllyd</a:t>
            </a:r>
            <a:r>
              <a:rPr lang="cy-GB" noProof="0" dirty="0"/>
              <a:t> ac yn </a:t>
            </a:r>
            <a:r>
              <a:rPr lang="cy-GB" b="1" noProof="0" dirty="0"/>
              <a:t>niwlog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braf</a:t>
            </a:r>
            <a:r>
              <a:rPr lang="cy-GB" noProof="0" dirty="0"/>
              <a:t>. </a:t>
            </a:r>
          </a:p>
          <a:p>
            <a:r>
              <a:rPr lang="cy-GB" noProof="0" dirty="0"/>
              <a:t>Ddydd Sul, bydd hi’n </a:t>
            </a:r>
            <a:r>
              <a:rPr lang="cy-GB" b="1" noProof="0" dirty="0"/>
              <a:t>heulog</a:t>
            </a:r>
            <a:r>
              <a:rPr lang="cy-GB" noProof="0" dirty="0"/>
              <a:t> ac yn </a:t>
            </a:r>
            <a:r>
              <a:rPr lang="cy-GB" b="1" noProof="0" dirty="0"/>
              <a:t>sych</a:t>
            </a:r>
            <a:r>
              <a:rPr lang="cy-GB" noProof="0" dirty="0"/>
              <a:t>, ond nos Sul, efallai bydd hi’n </a:t>
            </a:r>
            <a:r>
              <a:rPr lang="cy-GB" b="1" noProof="0" dirty="0"/>
              <a:t>stormus</a:t>
            </a:r>
            <a:r>
              <a:rPr lang="cy-GB" noProof="0" dirty="0"/>
              <a:t> ac yn </a:t>
            </a:r>
            <a:r>
              <a:rPr lang="cy-GB" b="1" noProof="0" dirty="0"/>
              <a:t>bwrw eira</a:t>
            </a:r>
            <a:r>
              <a:rPr lang="cy-GB" noProof="0" dirty="0"/>
              <a:t>.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5778A0B1-E14B-E02C-522D-52591A8F8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02867" y="80024"/>
            <a:ext cx="1089133" cy="97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38BABB-A071-42DB-F7FD-BE461A0DF0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65622" y="4525296"/>
            <a:ext cx="1860755" cy="186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5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7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0E46E-0F3A-705B-87ED-D23653478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D9229F2-166F-F7AB-3AEC-17C9DCAEE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B3D210C-3E71-6601-37EB-C1BABFAC1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2492B9E7-1FAF-CE74-2433-ADF16DEAD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133EFF2-84C8-C24F-ED3B-9F50B91456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424943"/>
              </p:ext>
            </p:extLst>
          </p:nvPr>
        </p:nvGraphicFramePr>
        <p:xfrm>
          <a:off x="1465942" y="1175658"/>
          <a:ext cx="9260115" cy="5533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840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7531275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EF62788-6143-8AD2-0B8B-75F94633611E}"/>
              </a:ext>
            </a:extLst>
          </p:cNvPr>
          <p:cNvSpPr txBox="1"/>
          <p:nvPr/>
        </p:nvSpPr>
        <p:spPr>
          <a:xfrm>
            <a:off x="2089240" y="501526"/>
            <a:ext cx="954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latin typeface="Sassoon Primary" pitchFamily="50" charset="0"/>
              </a:rPr>
              <a:t>Llenwch y grid gyda’r tywydd bob dydd</a:t>
            </a:r>
            <a:r>
              <a:rPr lang="cy-GB" b="1" noProof="0" dirty="0"/>
              <a:t>.</a:t>
            </a:r>
          </a:p>
        </p:txBody>
      </p:sp>
      <p:pic>
        <p:nvPicPr>
          <p:cNvPr id="5" name="Picture 4" descr="Writing Drawing Clip art - writing png download - 2383*1898 - Free ...">
            <a:extLst>
              <a:ext uri="{FF2B5EF4-FFF2-40B4-BE49-F238E27FC236}">
                <a16:creationId xmlns:a16="http://schemas.microsoft.com/office/drawing/2014/main" id="{C600EA67-2A3C-B979-209C-69ACA25D3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10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56EB2-B2BE-FE5D-58CE-F56ECE147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C7ABE-B4F2-0828-F3EB-AF4475804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noProof="0" dirty="0">
                <a:latin typeface="Sassoon Primary" pitchFamily="50" charset="0"/>
              </a:rPr>
              <a:t>Tasg llafar: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E1A2B-B816-80AC-8212-A922BBD2E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Sassoon Primary" pitchFamily="50" charset="0"/>
              </a:rPr>
              <a:t>Rydw i eisiau i chi greu ‘bwletin tywydd’ am eich ardal leol.</a:t>
            </a:r>
          </a:p>
          <a:p>
            <a:r>
              <a:rPr lang="cy-GB" noProof="0" dirty="0">
                <a:latin typeface="Sassoon Primary" pitchFamily="50" charset="0"/>
              </a:rPr>
              <a:t>Meddyliwch am y tywydd bob dydd am wythnos.</a:t>
            </a:r>
          </a:p>
          <a:p>
            <a:r>
              <a:rPr lang="cy-GB" noProof="0" dirty="0">
                <a:latin typeface="Sassoon Primary" pitchFamily="50" charset="0"/>
              </a:rPr>
              <a:t>Llenwch y grid gyda’r tywydd bob dydd.</a:t>
            </a:r>
          </a:p>
          <a:p>
            <a:r>
              <a:rPr lang="cy-GB" noProof="0" dirty="0">
                <a:latin typeface="Sassoon Primary" pitchFamily="50" charset="0"/>
              </a:rPr>
              <a:t>Cofiwch ddefnyddio’r amserau gwahanol </a:t>
            </a:r>
            <a:r>
              <a:rPr lang="cy-GB" i="1" noProof="0" dirty="0">
                <a:latin typeface="Sassoon Primary" pitchFamily="50" charset="0"/>
              </a:rPr>
              <a:t>(roedd hi’n / mae hi’n / bydd hi’n).</a:t>
            </a:r>
          </a:p>
          <a:p>
            <a:r>
              <a:rPr lang="cy-GB" noProof="0" dirty="0">
                <a:latin typeface="Sassoon Primary" pitchFamily="50" charset="0"/>
              </a:rPr>
              <a:t>Defnyddiwch y daflen ‘help llaw’ i’ch helpu chi.</a:t>
            </a: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r>
              <a:rPr lang="cy-GB" b="1" noProof="0" dirty="0">
                <a:latin typeface="Sassoon Primary" pitchFamily="50" charset="0"/>
              </a:rPr>
              <a:t>Bydd rhaid i chi gyflwyno eich bwletin i gr</a:t>
            </a:r>
            <a:r>
              <a:rPr lang="cy-GB" b="1" noProof="0" dirty="0">
                <a:latin typeface="Sassoon Primary" pitchFamily="50" charset="0"/>
                <a:cs typeface="Sanskrit Text" panose="020B0502040204020203" pitchFamily="18" charset="0"/>
              </a:rPr>
              <a:t>ŵ</a:t>
            </a:r>
            <a:r>
              <a:rPr lang="cy-GB" b="1" noProof="0" dirty="0">
                <a:latin typeface="Sassoon Primary" pitchFamily="50" charset="0"/>
              </a:rPr>
              <a:t>p!</a:t>
            </a:r>
          </a:p>
          <a:p>
            <a:endParaRPr lang="cy-GB" b="1" noProof="0" dirty="0">
              <a:latin typeface="Sassoon Primary" pitchFamily="50" charset="0"/>
            </a:endParaRPr>
          </a:p>
          <a:p>
            <a:pPr marL="0" indent="0" algn="ctr">
              <a:buNone/>
            </a:pPr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</a:rPr>
              <a:t>Pob lwc! </a:t>
            </a:r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  <a:sym typeface="Wingdings" panose="05000000000000000000" pitchFamily="2" charset="2"/>
              </a:rPr>
              <a:t></a:t>
            </a:r>
            <a:endParaRPr lang="cy-GB" b="1" noProof="0" dirty="0">
              <a:solidFill>
                <a:srgbClr val="FF0000"/>
              </a:solidFill>
              <a:latin typeface="Sassoon Primary" pitchFamily="50" charset="0"/>
            </a:endParaRPr>
          </a:p>
        </p:txBody>
      </p:sp>
      <p:pic>
        <p:nvPicPr>
          <p:cNvPr id="4098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85FD5148-B6F0-6AAB-DA12-1DB0F4C7C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9115" y="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2127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BE915-2E6F-0635-9FB4-89722DB6A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C0DDA3D-2CE9-BB97-C197-AFA125E698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709482"/>
              </p:ext>
            </p:extLst>
          </p:nvPr>
        </p:nvGraphicFramePr>
        <p:xfrm>
          <a:off x="1465942" y="1175658"/>
          <a:ext cx="9260115" cy="5533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840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7531275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D01696-9450-978A-68D8-391A62997B66}"/>
              </a:ext>
            </a:extLst>
          </p:cNvPr>
          <p:cNvSpPr txBox="1"/>
          <p:nvPr/>
        </p:nvSpPr>
        <p:spPr>
          <a:xfrm>
            <a:off x="1324895" y="148695"/>
            <a:ext cx="954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</a:rPr>
              <a:t>Llenwch y grid gyda’r tywydd bob dydd yn eich ardal leol (Pentrechwyth). </a:t>
            </a:r>
          </a:p>
          <a:p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</a:rPr>
              <a:t>Defnyddiwch y nodiadau i helpu gyda’ch bwletin.</a:t>
            </a:r>
          </a:p>
        </p:txBody>
      </p:sp>
      <p:pic>
        <p:nvPicPr>
          <p:cNvPr id="5" name="Picture 4" descr="Writing Drawing Clip art - writing png download - 2383*1898 - Free ...">
            <a:extLst>
              <a:ext uri="{FF2B5EF4-FFF2-40B4-BE49-F238E27FC236}">
                <a16:creationId xmlns:a16="http://schemas.microsoft.com/office/drawing/2014/main" id="{78CA1A52-209B-9B92-A19A-068C5A9DE2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529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2C321-499C-6D5D-A4C6-7ED12058E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923A9D82-1BE3-EB36-7A23-7F6D2F963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887294"/>
              </p:ext>
            </p:extLst>
          </p:nvPr>
        </p:nvGraphicFramePr>
        <p:xfrm>
          <a:off x="2985932" y="1510620"/>
          <a:ext cx="6581316" cy="44295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329">
                  <a:extLst>
                    <a:ext uri="{9D8B030D-6E8A-4147-A177-3AD203B41FA5}">
                      <a16:colId xmlns:a16="http://schemas.microsoft.com/office/drawing/2014/main" val="2074918127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2479990014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1092432954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1964664623"/>
                    </a:ext>
                  </a:extLst>
                </a:gridCol>
              </a:tblGrid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braf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heulog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poeth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sych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612833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cymylog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gwyntog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oer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niwlog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783801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glaw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gwlyb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cesair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eira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1395919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rhewllyd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stormus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tymheredd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gradd Celsius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216620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1C96F08-0137-0143-8627-00C57670D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408" y="114601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721FB7-D995-AAB5-EF3D-DBD1D51C013A}"/>
              </a:ext>
            </a:extLst>
          </p:cNvPr>
          <p:cNvSpPr txBox="1"/>
          <p:nvPr/>
        </p:nvSpPr>
        <p:spPr>
          <a:xfrm>
            <a:off x="4732662" y="653298"/>
            <a:ext cx="2215436" cy="470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400" u="sng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Y Tywydd</a:t>
            </a:r>
          </a:p>
        </p:txBody>
      </p:sp>
      <p:pic>
        <p:nvPicPr>
          <p:cNvPr id="2050" name="Picture 2" descr="Weather Symbols For Children - ClipArt Best">
            <a:extLst>
              <a:ext uri="{FF2B5EF4-FFF2-40B4-BE49-F238E27FC236}">
                <a16:creationId xmlns:a16="http://schemas.microsoft.com/office/drawing/2014/main" id="{10E11773-2E41-BF84-C67E-20EA3BF0BA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5110136" y="5150737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Weather Symbols For Children - ClipArt Best">
            <a:extLst>
              <a:ext uri="{FF2B5EF4-FFF2-40B4-BE49-F238E27FC236}">
                <a16:creationId xmlns:a16="http://schemas.microsoft.com/office/drawing/2014/main" id="{CA108D8C-62D4-B67E-F462-61D7FA4783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3508404" y="4042591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Weather Symbols For Children - ClipArt Best">
            <a:extLst>
              <a:ext uri="{FF2B5EF4-FFF2-40B4-BE49-F238E27FC236}">
                <a16:creationId xmlns:a16="http://schemas.microsoft.com/office/drawing/2014/main" id="{39A1FD26-807C-F4A1-5C1F-224615C180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3474641" y="1845510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eather Symbols For Children - ClipArt Best">
            <a:extLst>
              <a:ext uri="{FF2B5EF4-FFF2-40B4-BE49-F238E27FC236}">
                <a16:creationId xmlns:a16="http://schemas.microsoft.com/office/drawing/2014/main" id="{602852FA-18D1-145E-10E8-7AD5438F98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110136" y="1761748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eather Symbols For Children - ClipArt Best">
            <a:extLst>
              <a:ext uri="{FF2B5EF4-FFF2-40B4-BE49-F238E27FC236}">
                <a16:creationId xmlns:a16="http://schemas.microsoft.com/office/drawing/2014/main" id="{D71D8C33-2290-1BF9-27EC-4BC1D8E89F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3447615" y="2948173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Weather Symbols For Children - ClipArt Best">
            <a:extLst>
              <a:ext uri="{FF2B5EF4-FFF2-40B4-BE49-F238E27FC236}">
                <a16:creationId xmlns:a16="http://schemas.microsoft.com/office/drawing/2014/main" id="{43BE09F2-F655-C69E-89DE-681AB8C05E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t="57877"/>
          <a:stretch/>
        </p:blipFill>
        <p:spPr bwMode="auto">
          <a:xfrm>
            <a:off x="8308196" y="4065456"/>
            <a:ext cx="768148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reezy Weather Clipart Dressing">
            <a:extLst>
              <a:ext uri="{FF2B5EF4-FFF2-40B4-BE49-F238E27FC236}">
                <a16:creationId xmlns:a16="http://schemas.microsoft.com/office/drawing/2014/main" id="{14E41D9F-7FA0-319D-D6EF-171F3DDE7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319" y="2918436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ail Storm Clipart Images">
            <a:extLst>
              <a:ext uri="{FF2B5EF4-FFF2-40B4-BE49-F238E27FC236}">
                <a16:creationId xmlns:a16="http://schemas.microsoft.com/office/drawing/2014/main" id="{208791CB-B860-2489-57DA-9DBC8419B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462" y="4042591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B733A798-09C5-A771-54EB-0B2401C5F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641" y="2918436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8C6CD862-A317-3153-A6A6-650ED801DD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6808056" y="2907929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>
            <a:extLst>
              <a:ext uri="{FF2B5EF4-FFF2-40B4-BE49-F238E27FC236}">
                <a16:creationId xmlns:a16="http://schemas.microsoft.com/office/drawing/2014/main" id="{0FD68549-8EF8-32F4-8B88-C89FFCA9D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10" y="1827976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A677CBB1-582A-A04D-F395-6BC993C0F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62" y="5198214"/>
            <a:ext cx="1260842" cy="78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lipart Panda - Free Clipart Images">
            <a:extLst>
              <a:ext uri="{FF2B5EF4-FFF2-40B4-BE49-F238E27FC236}">
                <a16:creationId xmlns:a16="http://schemas.microsoft.com/office/drawing/2014/main" id="{C06A8561-93BE-98D1-4E69-3FDEEB9CC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46" y="5161366"/>
            <a:ext cx="644942" cy="75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Degree Celsius Clip Art, PNG, 512x512px, Degree, Area, Black And White ...">
            <a:extLst>
              <a:ext uri="{FF2B5EF4-FFF2-40B4-BE49-F238E27FC236}">
                <a16:creationId xmlns:a16="http://schemas.microsoft.com/office/drawing/2014/main" id="{DB01BE48-CFFC-B55D-71A7-97C5F997C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172" b="97461" l="10000" r="90000">
                        <a14:foregroundMark x1="26098" y1="7813" x2="26098" y2="7813"/>
                        <a14:foregroundMark x1="40366" y1="12891" x2="40366" y2="12891"/>
                        <a14:foregroundMark x1="26341" y1="3320" x2="26341" y2="3320"/>
                        <a14:foregroundMark x1="63537" y1="97656" x2="63537" y2="97656"/>
                        <a14:foregroundMark x1="64268" y1="1172" x2="64268" y2="11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643" y="5254762"/>
            <a:ext cx="968869" cy="60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51613C-8C5C-A4B4-755D-3DBC2817FAF3}"/>
              </a:ext>
            </a:extLst>
          </p:cNvPr>
          <p:cNvSpPr txBox="1"/>
          <p:nvPr/>
        </p:nvSpPr>
        <p:spPr>
          <a:xfrm>
            <a:off x="143712" y="3750587"/>
            <a:ext cx="2649873" cy="138499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noProof="0" dirty="0">
                <a:latin typeface="Sassoon Primary" pitchFamily="50" charset="0"/>
              </a:rPr>
              <a:t>Cofiwch: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sz="1200" noProof="0" dirty="0">
                <a:latin typeface="Sassoon Primary" pitchFamily="50" charset="0"/>
              </a:rPr>
              <a:t> ar ôl yn/’n gyda’r rhan fwyaf o </a:t>
            </a:r>
            <a:r>
              <a:rPr lang="cy-GB" sz="1200" noProof="0" dirty="0">
                <a:solidFill>
                  <a:srgbClr val="7030A0"/>
                </a:solidFill>
                <a:latin typeface="Sassoon Primary" pitchFamily="50" charset="0"/>
              </a:rPr>
              <a:t>ansoddeiriau:</a:t>
            </a:r>
          </a:p>
          <a:p>
            <a:endParaRPr lang="cy-GB" sz="1200" noProof="0" dirty="0">
              <a:latin typeface="Sassoon Primary" pitchFamily="50" charset="0"/>
            </a:endParaRPr>
          </a:p>
          <a:p>
            <a:r>
              <a:rPr lang="cy-GB" sz="1200" noProof="0" dirty="0">
                <a:latin typeface="Sassoon Primary" pitchFamily="50" charset="0"/>
              </a:rPr>
              <a:t>Er enghraifft:</a:t>
            </a:r>
          </a:p>
          <a:p>
            <a:r>
              <a:rPr lang="cy-GB" sz="1200" noProof="0" dirty="0">
                <a:latin typeface="Sassoon Primary" pitchFamily="50" charset="0"/>
              </a:rPr>
              <a:t>Roedd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b</a:t>
            </a:r>
            <a:r>
              <a:rPr lang="cy-GB" sz="1200" noProof="0" dirty="0">
                <a:latin typeface="Sassoon Primary" pitchFamily="50" charset="0"/>
              </a:rPr>
              <a:t>oeth </a:t>
            </a:r>
          </a:p>
          <a:p>
            <a:r>
              <a:rPr lang="cy-GB" sz="1200" noProof="0" dirty="0">
                <a:latin typeface="Sassoon Primary" pitchFamily="50" charset="0"/>
              </a:rPr>
              <a:t>Mae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_</a:t>
            </a:r>
            <a:r>
              <a:rPr lang="cy-GB" sz="1200" noProof="0" dirty="0">
                <a:latin typeface="Sassoon Primary" pitchFamily="50" charset="0"/>
              </a:rPr>
              <a:t>wlyb</a:t>
            </a:r>
          </a:p>
          <a:p>
            <a:r>
              <a:rPr lang="cy-GB" sz="1200" noProof="0" dirty="0">
                <a:latin typeface="Sassoon Primary" pitchFamily="50" charset="0"/>
              </a:rPr>
              <a:t>Bydd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sz="1200" noProof="0" dirty="0">
                <a:latin typeface="Sassoon Primary" pitchFamily="50" charset="0"/>
              </a:rPr>
              <a:t>ymylog</a:t>
            </a:r>
          </a:p>
        </p:txBody>
      </p:sp>
      <p:pic>
        <p:nvPicPr>
          <p:cNvPr id="2078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A2CF1A66-CC2F-5F3E-CE86-C0DDD4937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262" y="1865076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96D1DDA1-D623-7564-8AE1-B104B3701B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5093546" y="4012854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330C00C-3FDD-178C-D305-E3CF871CAA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4188116"/>
              </p:ext>
            </p:extLst>
          </p:nvPr>
        </p:nvGraphicFramePr>
        <p:xfrm>
          <a:off x="148946" y="1510620"/>
          <a:ext cx="2649873" cy="18523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6440">
                  <a:extLst>
                    <a:ext uri="{9D8B030D-6E8A-4147-A177-3AD203B41FA5}">
                      <a16:colId xmlns:a16="http://schemas.microsoft.com/office/drawing/2014/main" val="1694155522"/>
                    </a:ext>
                  </a:extLst>
                </a:gridCol>
                <a:gridCol w="1373433">
                  <a:extLst>
                    <a:ext uri="{9D8B030D-6E8A-4147-A177-3AD203B41FA5}">
                      <a16:colId xmlns:a16="http://schemas.microsoft.com/office/drawing/2014/main" val="1812767295"/>
                    </a:ext>
                  </a:extLst>
                </a:gridCol>
              </a:tblGrid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Roedd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(e.e. ddoe)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6580306"/>
                  </a:ext>
                </a:extLst>
              </a:tr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Mae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(e.e. heddiw)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863850"/>
                  </a:ext>
                </a:extLst>
              </a:tr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Bydd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(e.e. yfory)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660674"/>
                  </a:ext>
                </a:extLst>
              </a:tr>
            </a:tbl>
          </a:graphicData>
        </a:graphic>
      </p:graphicFrame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165E69A-0490-13DF-0004-5C1FFBF7596E}"/>
              </a:ext>
            </a:extLst>
          </p:cNvPr>
          <p:cNvCxnSpPr/>
          <p:nvPr/>
        </p:nvCxnSpPr>
        <p:spPr>
          <a:xfrm flipH="1">
            <a:off x="1458576" y="1903342"/>
            <a:ext cx="1228678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30321B1-04D1-5041-FF2D-50B5C70C26B3}"/>
              </a:ext>
            </a:extLst>
          </p:cNvPr>
          <p:cNvCxnSpPr/>
          <p:nvPr/>
        </p:nvCxnSpPr>
        <p:spPr>
          <a:xfrm>
            <a:off x="2677693" y="2163914"/>
            <a:ext cx="0" cy="572024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E36ECEA-47A5-50AA-C945-4E16FF7F25A6}"/>
              </a:ext>
            </a:extLst>
          </p:cNvPr>
          <p:cNvCxnSpPr/>
          <p:nvPr/>
        </p:nvCxnSpPr>
        <p:spPr>
          <a:xfrm>
            <a:off x="1458576" y="3263395"/>
            <a:ext cx="121911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4AE2F34-9A20-435D-9350-A500E26859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8424497"/>
              </p:ext>
            </p:extLst>
          </p:nvPr>
        </p:nvGraphicFramePr>
        <p:xfrm>
          <a:off x="9777032" y="653298"/>
          <a:ext cx="2242548" cy="58366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254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624523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  <a:p>
                      <a:pPr algn="ctr"/>
                      <a:r>
                        <a:rPr lang="cy-GB" sz="1400" b="1" i="1" noProof="0" dirty="0">
                          <a:latin typeface="Sassoon Primary" pitchFamily="50" charset="0"/>
                        </a:rPr>
                        <a:t>(tymheredd)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4895136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gradd Celsius: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un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dwy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tair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gradd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pedair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pum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chwe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saith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wyth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naw gradd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deg 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gradd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yn/’n (e.e. Mae hi’n </a:t>
                      </a:r>
                    </a:p>
                    <a:p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wy radd Celsius)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minws un radd Celsius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minws dwy radd Celsius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**(gradd = enw benywaidd + rhifau benywaidd)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i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8798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24059-8F87-C331-F51A-CEA147FA6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 Dyniaethau</a:t>
            </a:r>
            <a:b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cy-GB" sz="2800" b="1" noProof="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75A500-CF2E-99FA-200F-4C3FFAF2807E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Ffocws Iaith: Cymharu cestyll </a:t>
            </a:r>
            <a:r>
              <a:rPr lang="cy-GB" i="1" noProof="0" dirty="0"/>
              <a:t>(*y radd eithaf) - </a:t>
            </a:r>
            <a:r>
              <a:rPr lang="cy-GB" noProof="0" dirty="0"/>
              <a:t>*</a:t>
            </a:r>
            <a:r>
              <a:rPr lang="cy-GB" b="1" noProof="0" dirty="0"/>
              <a:t>Darllen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i="1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Trosolwg:</a:t>
            </a:r>
          </a:p>
          <a:p>
            <a:r>
              <a:rPr lang="cy-GB" noProof="0" dirty="0"/>
              <a:t>Tasg ddarllen – darllen y wybodaeth am gestyll Abertawe ac ateb cwestiynau am y cestyll yn defnyddio iaith gymharol.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1AA676-E86B-590F-CCB7-1D3BBCE11B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609579"/>
              </p:ext>
            </p:extLst>
          </p:nvPr>
        </p:nvGraphicFramePr>
        <p:xfrm>
          <a:off x="2375075" y="1913583"/>
          <a:ext cx="6861278" cy="89262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0639">
                  <a:extLst>
                    <a:ext uri="{9D8B030D-6E8A-4147-A177-3AD203B41FA5}">
                      <a16:colId xmlns:a16="http://schemas.microsoft.com/office/drawing/2014/main" val="4184409092"/>
                    </a:ext>
                  </a:extLst>
                </a:gridCol>
                <a:gridCol w="3430639">
                  <a:extLst>
                    <a:ext uri="{9D8B030D-6E8A-4147-A177-3AD203B41FA5}">
                      <a16:colId xmlns:a16="http://schemas.microsoft.com/office/drawing/2014/main" val="3883546131"/>
                    </a:ext>
                  </a:extLst>
                </a:gridCol>
              </a:tblGrid>
              <a:tr h="283650">
                <a:tc>
                  <a:txBody>
                    <a:bodyPr/>
                    <a:lstStyle/>
                    <a:p>
                      <a:pPr algn="ctr"/>
                      <a:r>
                        <a:rPr lang="cy-GB" sz="2000" b="1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2188461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ydy’r...?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Castell _____ ydy’r............</a:t>
                      </a:r>
                      <a:endParaRPr lang="cy-GB" sz="20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353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63826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804D5-7F39-B66B-A905-FF4AEE77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34" y="150023"/>
            <a:ext cx="10515600" cy="1325563"/>
          </a:xfrm>
        </p:spPr>
        <p:txBody>
          <a:bodyPr/>
          <a:lstStyle/>
          <a:p>
            <a:r>
              <a:rPr lang="cy-GB" b="1" u="sng" noProof="0" dirty="0">
                <a:latin typeface="Sassoon Primary" pitchFamily="50" charset="0"/>
              </a:rPr>
              <a:t>Cestyll Abertawe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9B75-DC08-89F5-66E6-12E5BDA38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4" y="1253331"/>
            <a:ext cx="3910781" cy="4351338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Mae Abertawe yn llawn hanes.</a:t>
            </a: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Darllenwch y wybodaeth am gestyll Abertawe ac atebwch y cwestiynau.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087E72-00D3-C85D-24F0-515ECF84B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985" y="552475"/>
            <a:ext cx="6236129" cy="5753049"/>
          </a:xfrm>
          <a:prstGeom prst="rect">
            <a:avLst/>
          </a:prstGeom>
        </p:spPr>
      </p:pic>
      <p:pic>
        <p:nvPicPr>
          <p:cNvPr id="4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F0161F64-BE9A-9D0A-F638-E602732D6E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6639" y="-82557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989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163200" y="5024833"/>
            <a:ext cx="5769600" cy="1646800"/>
          </a:xfrm>
          <a:prstGeom prst="rect">
            <a:avLst/>
          </a:prstGeom>
          <a:ln>
            <a:noFill/>
          </a:ln>
        </p:spPr>
        <p:txBody>
          <a:bodyPr spcFirstLastPara="1" vert="horz" wrap="square" lIns="121900" tIns="121900" rIns="121900" bIns="121900" rtlCol="0" anchor="b" anchorCtr="0">
            <a:normAutofit fontScale="90000"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Abertawe</a:t>
            </a:r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7"/>
            <a:ext cx="6096000" cy="457200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/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5932801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Abertawe.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Abertawe yng nghanol y ddinas.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18,615m²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15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2.4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26E54561-B4B7-4627-E8D3-1953A9FCA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7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54000" y="4681867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Pennard</a:t>
            </a:r>
          </a:p>
        </p:txBody>
      </p:sp>
      <p:pic>
        <p:nvPicPr>
          <p:cNvPr id="85" name="Google Shape;8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"/>
            <a:ext cx="6096000" cy="453390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A4E54CF-56B8-4CED-BD22-DD05E7F0721B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965433"/>
            <a:ext cx="6096000" cy="525838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Pennard.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Pennard yn agos i’r traeth.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1107.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141m²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8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9.9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BF10D7AD-5BF4-32DF-BE9D-77AC46311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46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/>
              <a:t>Weobley</a:t>
            </a:r>
          </a:p>
        </p:txBody>
      </p:sp>
      <p:sp>
        <p:nvSpPr>
          <p:cNvPr id="93" name="Google Shape;93;p18"/>
          <p:cNvSpPr txBox="1">
            <a:spLocks noGrp="1"/>
          </p:cNvSpPr>
          <p:nvPr>
            <p:ph type="subTitle" idx="1"/>
          </p:nvPr>
        </p:nvSpPr>
        <p:spPr>
          <a:xfrm>
            <a:off x="351200" y="4762400"/>
            <a:ext cx="5393600" cy="1872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cy-GB" sz="5600" noProof="0" dirty="0">
                <a:latin typeface="Sassoon Primary" pitchFamily="50" charset="0"/>
              </a:rPr>
              <a:t>Castell</a:t>
            </a:r>
          </a:p>
          <a:p>
            <a:pPr marL="0" indent="0"/>
            <a:r>
              <a:rPr lang="cy-GB" sz="5600" noProof="0" dirty="0">
                <a:latin typeface="Sassoon Primary" pitchFamily="50" charset="0"/>
              </a:rPr>
              <a:t> Weobley</a:t>
            </a:r>
          </a:p>
        </p:txBody>
      </p:sp>
      <p:pic>
        <p:nvPicPr>
          <p:cNvPr id="94" name="Google Shape;9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" y="0"/>
            <a:ext cx="6096001" cy="40554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1E4A9CA5-C2F9-75E0-4A9C-225D0706022E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Weobley.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Weobley ar dir fferm.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1304.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90m²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15 milltir i ffwrdd o’r ysgol.</a:t>
            </a:r>
          </a:p>
        </p:txBody>
      </p:sp>
      <p:pic>
        <p:nvPicPr>
          <p:cNvPr id="2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E1A6EB1A-EDC5-ABCD-2103-68AA16A41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4959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9"/>
          <p:cNvSpPr txBox="1">
            <a:spLocks noGrp="1"/>
          </p:cNvSpPr>
          <p:nvPr>
            <p:ph type="title"/>
          </p:nvPr>
        </p:nvSpPr>
        <p:spPr>
          <a:xfrm>
            <a:off x="354000" y="47564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 fontScale="90000"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Ystymllwynarth</a:t>
            </a:r>
          </a:p>
        </p:txBody>
      </p:sp>
      <p:pic>
        <p:nvPicPr>
          <p:cNvPr id="102" name="Google Shape;10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6096000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F5CD808-DD1E-4766-8D0F-B0099D67293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Ystymllwynarth.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Ystymllwynarth yn sefyll uwchben Y Mwmbwls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1,906m²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12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8.2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E76D1043-E8E0-A7F8-062F-6AAB0193C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3400" y="0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7308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0"/>
          <p:cNvSpPr txBox="1">
            <a:spLocks noGrp="1"/>
          </p:cNvSpPr>
          <p:nvPr>
            <p:ph type="title"/>
          </p:nvPr>
        </p:nvSpPr>
        <p:spPr>
          <a:xfrm>
            <a:off x="354000" y="4663233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Oxwich</a:t>
            </a:r>
          </a:p>
        </p:txBody>
      </p:sp>
      <p:pic>
        <p:nvPicPr>
          <p:cNvPr id="110" name="Google Shape;11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" y="1"/>
            <a:ext cx="6096000" cy="457200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EBC423-27F3-6E53-518E-0F83866B0C0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Oxwich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Oxwich uwch ben traeth Oxwich.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1520.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119m²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16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B199D987-04F8-BE4A-8B48-105A2F5CFC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68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21"/>
          <p:cNvPicPr preferRelativeResize="0"/>
          <p:nvPr/>
        </p:nvPicPr>
        <p:blipFill rotWithShape="1">
          <a:blip r:embed="rId3">
            <a:alphaModFix/>
          </a:blip>
          <a:srcRect t="10604" b="9904"/>
          <a:stretch/>
        </p:blipFill>
        <p:spPr>
          <a:xfrm>
            <a:off x="0" y="0"/>
            <a:ext cx="6096000" cy="4472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21"/>
          <p:cNvSpPr txBox="1">
            <a:spLocks noGrp="1"/>
          </p:cNvSpPr>
          <p:nvPr>
            <p:ph type="title"/>
          </p:nvPr>
        </p:nvSpPr>
        <p:spPr>
          <a:xfrm>
            <a:off x="354000" y="4588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Casllwchwr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7353EEC-5F6F-5B67-4682-DD178CC3705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213988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Casllwchwr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Casllwchwr ym mhentref Casllwchwr.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378m²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12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8.7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8968C024-906B-6AF4-2994-F04D16D18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25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>
            <a:spLocks noGrp="1"/>
          </p:cNvSpPr>
          <p:nvPr>
            <p:ph type="title"/>
          </p:nvPr>
        </p:nvSpPr>
        <p:spPr>
          <a:xfrm>
            <a:off x="167667" y="4793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Penrice</a:t>
            </a:r>
          </a:p>
        </p:txBody>
      </p:sp>
      <p:pic>
        <p:nvPicPr>
          <p:cNvPr id="126" name="Google Shape;12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"/>
            <a:ext cx="6095999" cy="406554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ACE5505-730C-569D-6BB3-363453FC2167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277897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Penrice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Penrice tua hanner milltir o draeth Oxwich.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1201.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4,675m²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sz="2800" noProof="0" dirty="0">
                <a:latin typeface="Sassoon Primary" pitchFamily="50" charset="0"/>
              </a:rPr>
              <a:t>Roedd e tua 9 metr o uchder.</a:t>
            </a: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14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90CADD2F-8320-EC99-D644-1D78E3D09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83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3"/>
          <p:cNvSpPr txBox="1">
            <a:spLocks noGrp="1"/>
          </p:cNvSpPr>
          <p:nvPr>
            <p:ph type="title"/>
          </p:nvPr>
        </p:nvSpPr>
        <p:spPr>
          <a:xfrm>
            <a:off x="354000" y="4588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Penmaen</a:t>
            </a:r>
          </a:p>
        </p:txBody>
      </p:sp>
      <p:pic>
        <p:nvPicPr>
          <p:cNvPr id="134" name="Google Shape;13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" y="1"/>
            <a:ext cx="6096000" cy="442976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5218A17-9D99-297C-7895-56D1A5C2567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Penmaen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Castell Penmaen ar glogwyn yn edrych dros Fae Tor. 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Does dim byd ar ôl o’r castell.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1237.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888m²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4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13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06915CF9-920C-62FC-BAD4-73407F709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336" y="147516"/>
            <a:ext cx="588103" cy="58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190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512D605-C674-743B-C9E3-9B801448D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429" y="1"/>
            <a:ext cx="10515600" cy="770542"/>
          </a:xfrm>
        </p:spPr>
        <p:txBody>
          <a:bodyPr>
            <a:normAutofit/>
          </a:bodyPr>
          <a:lstStyle/>
          <a:p>
            <a:r>
              <a:rPr lang="cy-GB" sz="2400" b="1" u="sng" noProof="0" dirty="0">
                <a:latin typeface="Sassoon Primary" pitchFamily="50" charset="0"/>
              </a:rPr>
              <a:t>Cwestiynau: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E5F92EF-85A3-7403-9510-39886C54A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57" y="610886"/>
            <a:ext cx="9813529" cy="770542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Gweithiwch </a:t>
            </a:r>
            <a:r>
              <a:rPr lang="cy-GB" sz="1800" noProof="0" dirty="0"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gyda phartner. </a:t>
            </a:r>
            <a:r>
              <a:rPr lang="cy-GB" sz="1800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Cymerwch eich tro i ofyn ac ateb y cwestiynau isod. </a:t>
            </a:r>
            <a:r>
              <a:rPr lang="cy-GB" sz="1800" noProof="0" dirty="0"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Atebwch mewn brawddegau llawn. Defnyddiwch y daflen ‘help llaw’ i’ch helpu os oes angen.</a:t>
            </a:r>
            <a:endParaRPr lang="cy-GB" sz="1800" noProof="0" dirty="0">
              <a:effectLst/>
              <a:latin typeface="Sassoon Primary" pitchFamily="50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33FF29-5330-D0F5-D6A6-2F1092040D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4592021"/>
              </p:ext>
            </p:extLst>
          </p:nvPr>
        </p:nvGraphicFramePr>
        <p:xfrm>
          <a:off x="145143" y="1637771"/>
          <a:ext cx="11901714" cy="5003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3557494706"/>
                    </a:ext>
                  </a:extLst>
                </a:gridCol>
                <a:gridCol w="3947886">
                  <a:extLst>
                    <a:ext uri="{9D8B030D-6E8A-4147-A177-3AD203B41FA5}">
                      <a16:colId xmlns:a16="http://schemas.microsoft.com/office/drawing/2014/main" val="3799254099"/>
                    </a:ext>
                  </a:extLst>
                </a:gridCol>
                <a:gridCol w="4296228">
                  <a:extLst>
                    <a:ext uri="{9D8B030D-6E8A-4147-A177-3AD203B41FA5}">
                      <a16:colId xmlns:a16="http://schemas.microsoft.com/office/drawing/2014/main" val="41882017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Cwestiynau: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Atebion partner a: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Atebion partner b: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72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mwyaf?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1634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lleiaf?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511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hynaf?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20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ifancaf?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355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uchaf?</a:t>
                      </a:r>
                      <a:endParaRPr lang="cy-GB" sz="1600" noProof="0" dirty="0">
                        <a:effectLst/>
                        <a:highlight>
                          <a:srgbClr val="FF0000"/>
                        </a:highlight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66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isaf?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36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pellaf o’r ysgol?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328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agosaf at yr ysgol?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025506"/>
                  </a:ext>
                </a:extLst>
              </a:tr>
            </a:tbl>
          </a:graphicData>
        </a:graphic>
      </p:graphicFrame>
      <p:pic>
        <p:nvPicPr>
          <p:cNvPr id="3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94FA19EA-E249-18A3-2E10-9940BD790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9115" y="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Writing Drawing Clip art - writing png download - 2383*1898 - Free ...">
            <a:extLst>
              <a:ext uri="{FF2B5EF4-FFF2-40B4-BE49-F238E27FC236}">
                <a16:creationId xmlns:a16="http://schemas.microsoft.com/office/drawing/2014/main" id="{1779577D-9F21-F17B-706B-C920A79DC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7449" y="152861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9586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D09B2-ACAD-8B3E-1D64-F822D4FF5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756"/>
            <a:ext cx="10515600" cy="490281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BFCC-56C4-5A5B-C34E-9DB2398BD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291" y="1020739"/>
            <a:ext cx="5887065" cy="1035562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		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587521-834E-0BB0-1110-26801017ED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856078"/>
              </p:ext>
            </p:extLst>
          </p:nvPr>
        </p:nvGraphicFramePr>
        <p:xfrm>
          <a:off x="8007952" y="269792"/>
          <a:ext cx="3705124" cy="63184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2562">
                  <a:extLst>
                    <a:ext uri="{9D8B030D-6E8A-4147-A177-3AD203B41FA5}">
                      <a16:colId xmlns:a16="http://schemas.microsoft.com/office/drawing/2014/main" val="3355378707"/>
                    </a:ext>
                  </a:extLst>
                </a:gridCol>
                <a:gridCol w="1852562">
                  <a:extLst>
                    <a:ext uri="{9D8B030D-6E8A-4147-A177-3AD203B41FA5}">
                      <a16:colId xmlns:a16="http://schemas.microsoft.com/office/drawing/2014/main" val="2034844191"/>
                    </a:ext>
                  </a:extLst>
                </a:gridCol>
              </a:tblGrid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mwyaf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lleiaf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055029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hynaf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ifancaf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844971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pellaf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agosaf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399887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uchaf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isaf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149128"/>
                  </a:ext>
                </a:extLst>
              </a:tr>
            </a:tbl>
          </a:graphicData>
        </a:graphic>
      </p:graphicFrame>
      <p:pic>
        <p:nvPicPr>
          <p:cNvPr id="1026" name="Picture 2" descr="large in ARASAAC · Global Symbols">
            <a:extLst>
              <a:ext uri="{FF2B5EF4-FFF2-40B4-BE49-F238E27FC236}">
                <a16:creationId xmlns:a16="http://schemas.microsoft.com/office/drawing/2014/main" id="{8CFECE77-499B-FB7A-2123-CBB487006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395" y="467993"/>
            <a:ext cx="1248845" cy="124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large in ARASAAC · Global Symbols">
            <a:extLst>
              <a:ext uri="{FF2B5EF4-FFF2-40B4-BE49-F238E27FC236}">
                <a16:creationId xmlns:a16="http://schemas.microsoft.com/office/drawing/2014/main" id="{FC81C329-68F3-C6CA-750F-45B8833CDE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00"/>
          <a:stretch/>
        </p:blipFill>
        <p:spPr bwMode="auto">
          <a:xfrm>
            <a:off x="9914735" y="881719"/>
            <a:ext cx="1305661" cy="865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3C02C95-E093-B4D3-847B-6D72F8E8BD02}"/>
              </a:ext>
            </a:extLst>
          </p:cNvPr>
          <p:cNvCxnSpPr>
            <a:cxnSpLocks/>
          </p:cNvCxnSpPr>
          <p:nvPr/>
        </p:nvCxnSpPr>
        <p:spPr>
          <a:xfrm>
            <a:off x="11089558" y="1045915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Opposite adjectives words with old and young 1591796 Vector Art at Vecteezy">
            <a:extLst>
              <a:ext uri="{FF2B5EF4-FFF2-40B4-BE49-F238E27FC236}">
                <a16:creationId xmlns:a16="http://schemas.microsoft.com/office/drawing/2014/main" id="{A09B2E99-5F66-8E46-3AC8-4A3B262562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1" b="14884"/>
          <a:stretch/>
        </p:blipFill>
        <p:spPr bwMode="auto">
          <a:xfrm>
            <a:off x="8694643" y="2266932"/>
            <a:ext cx="752537" cy="107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F2D0D1-AD18-5F51-E750-24A3FD829FF6}"/>
              </a:ext>
            </a:extLst>
          </p:cNvPr>
          <p:cNvCxnSpPr>
            <a:cxnSpLocks/>
          </p:cNvCxnSpPr>
          <p:nvPr/>
        </p:nvCxnSpPr>
        <p:spPr>
          <a:xfrm>
            <a:off x="8955958" y="1927650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4" descr="Opposite adjectives words with old and young 1591796 Vector Art at Vecteezy">
            <a:extLst>
              <a:ext uri="{FF2B5EF4-FFF2-40B4-BE49-F238E27FC236}">
                <a16:creationId xmlns:a16="http://schemas.microsoft.com/office/drawing/2014/main" id="{D28E7D33-788F-59EC-B5BF-DCD5A224DB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1" b="14884"/>
          <a:stretch/>
        </p:blipFill>
        <p:spPr bwMode="auto">
          <a:xfrm>
            <a:off x="10337021" y="2235304"/>
            <a:ext cx="752537" cy="107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674EDAA-B33F-2337-76A9-D8189E0C5DD9}"/>
              </a:ext>
            </a:extLst>
          </p:cNvPr>
          <p:cNvCxnSpPr>
            <a:cxnSpLocks/>
          </p:cNvCxnSpPr>
          <p:nvPr/>
        </p:nvCxnSpPr>
        <p:spPr>
          <a:xfrm>
            <a:off x="10892913" y="2235304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Near And Far Coloring Pages Sketch Coloring Page">
            <a:extLst>
              <a:ext uri="{FF2B5EF4-FFF2-40B4-BE49-F238E27FC236}">
                <a16:creationId xmlns:a16="http://schemas.microsoft.com/office/drawing/2014/main" id="{5835D35C-2EC9-FABE-E6E2-DA476B7FA4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7" t="24849" r="11480" b="16086"/>
          <a:stretch/>
        </p:blipFill>
        <p:spPr bwMode="auto">
          <a:xfrm>
            <a:off x="8081840" y="4015071"/>
            <a:ext cx="1748236" cy="95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Near And Far Coloring Pages Sketch Coloring Page">
            <a:extLst>
              <a:ext uri="{FF2B5EF4-FFF2-40B4-BE49-F238E27FC236}">
                <a16:creationId xmlns:a16="http://schemas.microsoft.com/office/drawing/2014/main" id="{776E9263-6321-A5C9-33A0-E57EAD7BA8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7" t="24849" r="11480" b="16086"/>
          <a:stretch/>
        </p:blipFill>
        <p:spPr bwMode="auto">
          <a:xfrm>
            <a:off x="9903964" y="4015071"/>
            <a:ext cx="1748236" cy="95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63B3711-E9EF-5851-FD78-245DF41CE9FF}"/>
              </a:ext>
            </a:extLst>
          </p:cNvPr>
          <p:cNvCxnSpPr>
            <a:cxnSpLocks/>
          </p:cNvCxnSpPr>
          <p:nvPr/>
        </p:nvCxnSpPr>
        <p:spPr>
          <a:xfrm>
            <a:off x="8277532" y="3707417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10B817F-4F0B-F869-5E8A-1DEA3037556B}"/>
              </a:ext>
            </a:extLst>
          </p:cNvPr>
          <p:cNvCxnSpPr>
            <a:cxnSpLocks/>
          </p:cNvCxnSpPr>
          <p:nvPr/>
        </p:nvCxnSpPr>
        <p:spPr>
          <a:xfrm>
            <a:off x="11054584" y="3707417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B6AFF534-1054-7769-5CE2-628A07FE3F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7362101"/>
              </p:ext>
            </p:extLst>
          </p:nvPr>
        </p:nvGraphicFramePr>
        <p:xfrm>
          <a:off x="264896" y="1054428"/>
          <a:ext cx="5753661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85401">
                  <a:extLst>
                    <a:ext uri="{9D8B030D-6E8A-4147-A177-3AD203B41FA5}">
                      <a16:colId xmlns:a16="http://schemas.microsoft.com/office/drawing/2014/main" val="3363263118"/>
                    </a:ext>
                  </a:extLst>
                </a:gridCol>
                <a:gridCol w="4068260">
                  <a:extLst>
                    <a:ext uri="{9D8B030D-6E8A-4147-A177-3AD203B41FA5}">
                      <a16:colId xmlns:a16="http://schemas.microsoft.com/office/drawing/2014/main" val="26800954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Cwestiwn: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Sassoon Primary" pitchFamily="50" charset="0"/>
                        </a:rPr>
                        <a:t>Pa gastell ydy’r....?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522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Ateb: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Castell _____ ydy’r......</a:t>
                      </a:r>
                      <a:endParaRPr lang="cy-GB" sz="2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572221"/>
                  </a:ext>
                </a:extLst>
              </a:tr>
            </a:tbl>
          </a:graphicData>
        </a:graphic>
      </p:graphicFrame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9F599B4-BBB7-EC6D-160A-05ED3B2284CF}"/>
              </a:ext>
            </a:extLst>
          </p:cNvPr>
          <p:cNvCxnSpPr>
            <a:cxnSpLocks/>
          </p:cNvCxnSpPr>
          <p:nvPr/>
        </p:nvCxnSpPr>
        <p:spPr>
          <a:xfrm>
            <a:off x="6096000" y="1503155"/>
            <a:ext cx="1750142" cy="0"/>
          </a:xfrm>
          <a:prstGeom prst="straightConnector1">
            <a:avLst/>
          </a:prstGeom>
          <a:ln w="76200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8392ECA9-AD12-FF73-845B-CE9B2918D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242" y="3149315"/>
            <a:ext cx="1417729" cy="159966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18E3322-03DE-FAE4-9DF3-1A3675C601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7243" y="3149315"/>
            <a:ext cx="1398580" cy="157805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6511840-8EEC-225D-A0A7-864781CFB7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3653" y="3170922"/>
            <a:ext cx="1401967" cy="157805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8EEC557-E995-B166-A83E-28F9A87F4A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0713" y="3149314"/>
            <a:ext cx="1398580" cy="1580563"/>
          </a:xfrm>
          <a:prstGeom prst="rect">
            <a:avLst/>
          </a:prstGeom>
        </p:spPr>
      </p:pic>
      <p:pic>
        <p:nvPicPr>
          <p:cNvPr id="1025" name="Picture 1024">
            <a:extLst>
              <a:ext uri="{FF2B5EF4-FFF2-40B4-BE49-F238E27FC236}">
                <a16:creationId xmlns:a16="http://schemas.microsoft.com/office/drawing/2014/main" id="{03434FFE-57A5-F459-3204-457EFC17F0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420" y="4902434"/>
            <a:ext cx="1433106" cy="1599666"/>
          </a:xfrm>
          <a:prstGeom prst="rect">
            <a:avLst/>
          </a:prstGeom>
        </p:spPr>
      </p:pic>
      <p:pic>
        <p:nvPicPr>
          <p:cNvPr id="1029" name="Picture 1028">
            <a:extLst>
              <a:ext uri="{FF2B5EF4-FFF2-40B4-BE49-F238E27FC236}">
                <a16:creationId xmlns:a16="http://schemas.microsoft.com/office/drawing/2014/main" id="{4449FAE7-0BC3-8CC0-069A-87CEB0A6DE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61217" y="4889172"/>
            <a:ext cx="1430370" cy="1599666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3090AC01-4963-9155-8CC9-CBD5FE478EB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3653" y="4942671"/>
            <a:ext cx="1400825" cy="1578059"/>
          </a:xfrm>
          <a:prstGeom prst="rect">
            <a:avLst/>
          </a:prstGeom>
        </p:spPr>
      </p:pic>
      <p:pic>
        <p:nvPicPr>
          <p:cNvPr id="1036" name="Picture 1035">
            <a:extLst>
              <a:ext uri="{FF2B5EF4-FFF2-40B4-BE49-F238E27FC236}">
                <a16:creationId xmlns:a16="http://schemas.microsoft.com/office/drawing/2014/main" id="{45EEF4F2-09CD-A528-F13C-33812F1BA42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403277" y="4942673"/>
            <a:ext cx="1385446" cy="1578057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026C8DE-3C39-A1C2-D3EC-05A6F22E0CB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1040" name="Picture 14" descr="Short Building Clipart">
            <a:extLst>
              <a:ext uri="{FF2B5EF4-FFF2-40B4-BE49-F238E27FC236}">
                <a16:creationId xmlns:a16="http://schemas.microsoft.com/office/drawing/2014/main" id="{697A8EBF-16BF-8C20-5C0A-08E705788B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9"/>
          <a:stretch/>
        </p:blipFill>
        <p:spPr bwMode="auto">
          <a:xfrm flipH="1">
            <a:off x="8333489" y="5425379"/>
            <a:ext cx="1474844" cy="11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4" descr="Short Building Clipart">
            <a:extLst>
              <a:ext uri="{FF2B5EF4-FFF2-40B4-BE49-F238E27FC236}">
                <a16:creationId xmlns:a16="http://schemas.microsoft.com/office/drawing/2014/main" id="{3DE1D487-8A20-6A7C-6D5C-D868A4BCD7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9"/>
          <a:stretch/>
        </p:blipFill>
        <p:spPr bwMode="auto">
          <a:xfrm flipH="1">
            <a:off x="10060717" y="5403411"/>
            <a:ext cx="1474844" cy="11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2" name="Straight Arrow Connector 1041">
            <a:extLst>
              <a:ext uri="{FF2B5EF4-FFF2-40B4-BE49-F238E27FC236}">
                <a16:creationId xmlns:a16="http://schemas.microsoft.com/office/drawing/2014/main" id="{F283CE00-0773-BD8A-DBD2-C7827A3E2DDC}"/>
              </a:ext>
            </a:extLst>
          </p:cNvPr>
          <p:cNvCxnSpPr>
            <a:cxnSpLocks/>
          </p:cNvCxnSpPr>
          <p:nvPr/>
        </p:nvCxnSpPr>
        <p:spPr>
          <a:xfrm>
            <a:off x="8694643" y="5117725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3" name="Straight Arrow Connector 1042">
            <a:extLst>
              <a:ext uri="{FF2B5EF4-FFF2-40B4-BE49-F238E27FC236}">
                <a16:creationId xmlns:a16="http://schemas.microsoft.com/office/drawing/2014/main" id="{7A098114-02D3-F207-298E-1C88636848C7}"/>
              </a:ext>
            </a:extLst>
          </p:cNvPr>
          <p:cNvCxnSpPr>
            <a:cxnSpLocks/>
          </p:cNvCxnSpPr>
          <p:nvPr/>
        </p:nvCxnSpPr>
        <p:spPr>
          <a:xfrm>
            <a:off x="11203658" y="5487478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445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32925</TotalTime>
  <Words>4213</Words>
  <Application>Microsoft Office PowerPoint</Application>
  <PresentationFormat>Widescreen</PresentationFormat>
  <Paragraphs>718</Paragraphs>
  <Slides>39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Aptos</vt:lpstr>
      <vt:lpstr>Aptos Display</vt:lpstr>
      <vt:lpstr>Arial</vt:lpstr>
      <vt:lpstr>Sassoon Primary</vt:lpstr>
      <vt:lpstr>Office Theme</vt:lpstr>
      <vt:lpstr>Tasg Portffolio Ysgrifennu</vt:lpstr>
      <vt:lpstr>Fy Ardal</vt:lpstr>
      <vt:lpstr>Cynllunio</vt:lpstr>
      <vt:lpstr>PowerPoint Presentation</vt:lpstr>
      <vt:lpstr>Cyflwyniad </vt:lpstr>
      <vt:lpstr>PowerPoint Presentation</vt:lpstr>
      <vt:lpstr>PowerPoint Presentation</vt:lpstr>
      <vt:lpstr>Ieithoedd, Llythrennedd a Chyfathrebu</vt:lpstr>
      <vt:lpstr>Trap-ddôr:</vt:lpstr>
      <vt:lpstr>Trap-ddôr</vt:lpstr>
      <vt:lpstr>Tasg ysgrifennu</vt:lpstr>
      <vt:lpstr>Enghraifft:</vt:lpstr>
      <vt:lpstr>PowerPoint Presentation</vt:lpstr>
      <vt:lpstr>PowerPoint Presentation</vt:lpstr>
      <vt:lpstr>PowerPoint Presentation</vt:lpstr>
      <vt:lpstr>Help Llaw</vt:lpstr>
      <vt:lpstr>Gwyddoniaeth a Thechnoleg  </vt:lpstr>
      <vt:lpstr>Tasg wrando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llafar:</vt:lpstr>
      <vt:lpstr>PowerPoint Presentation</vt:lpstr>
      <vt:lpstr>Help Llaw</vt:lpstr>
      <vt:lpstr>Y Dyniaethau  </vt:lpstr>
      <vt:lpstr>Cestyll Abertawe</vt:lpstr>
      <vt:lpstr>Castell Abertawe</vt:lpstr>
      <vt:lpstr>Castell Pennard</vt:lpstr>
      <vt:lpstr>Weobley</vt:lpstr>
      <vt:lpstr>Castell Ystymllwynarth</vt:lpstr>
      <vt:lpstr>Castell Oxwich</vt:lpstr>
      <vt:lpstr>Castell Casllwchwr</vt:lpstr>
      <vt:lpstr>Castell Penrice</vt:lpstr>
      <vt:lpstr>Castell Penmaen</vt:lpstr>
      <vt:lpstr>Cwestiynau:</vt:lpstr>
      <vt:lpstr>Help Llaw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234</cp:revision>
  <dcterms:created xsi:type="dcterms:W3CDTF">2024-11-21T12:27:23Z</dcterms:created>
  <dcterms:modified xsi:type="dcterms:W3CDTF">2025-03-06T23:16:53Z</dcterms:modified>
</cp:coreProperties>
</file>