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591" r:id="rId2"/>
    <p:sldId id="592" r:id="rId3"/>
    <p:sldId id="593" r:id="rId4"/>
    <p:sldId id="595" r:id="rId5"/>
    <p:sldId id="285" r:id="rId6"/>
    <p:sldId id="286" r:id="rId7"/>
    <p:sldId id="287" r:id="rId8"/>
    <p:sldId id="288" r:id="rId9"/>
    <p:sldId id="289" r:id="rId10"/>
    <p:sldId id="290" r:id="rId11"/>
    <p:sldId id="291" r:id="rId12"/>
    <p:sldId id="596" r:id="rId13"/>
    <p:sldId id="307" r:id="rId14"/>
    <p:sldId id="310" r:id="rId15"/>
    <p:sldId id="296" r:id="rId16"/>
    <p:sldId id="600" r:id="rId17"/>
    <p:sldId id="300" r:id="rId18"/>
    <p:sldId id="601" r:id="rId19"/>
    <p:sldId id="556" r:id="rId20"/>
    <p:sldId id="563" r:id="rId21"/>
    <p:sldId id="602" r:id="rId22"/>
    <p:sldId id="603" r:id="rId23"/>
    <p:sldId id="564" r:id="rId24"/>
    <p:sldId id="57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D81FD4D-5980-4DDD-8251-70D227583F73}">
          <p14:sldIdLst>
            <p14:sldId id="591"/>
            <p14:sldId id="592"/>
            <p14:sldId id="593"/>
            <p14:sldId id="595"/>
            <p14:sldId id="285"/>
            <p14:sldId id="286"/>
            <p14:sldId id="287"/>
            <p14:sldId id="288"/>
            <p14:sldId id="289"/>
            <p14:sldId id="290"/>
            <p14:sldId id="291"/>
            <p14:sldId id="596"/>
            <p14:sldId id="307"/>
            <p14:sldId id="310"/>
            <p14:sldId id="296"/>
          </p14:sldIdLst>
        </p14:section>
        <p14:section name="Untitled Section" id="{C765A228-0097-4B9F-A3E8-73BB9541FF39}">
          <p14:sldIdLst>
            <p14:sldId id="600"/>
            <p14:sldId id="300"/>
            <p14:sldId id="601"/>
            <p14:sldId id="556"/>
            <p14:sldId id="563"/>
            <p14:sldId id="602"/>
            <p14:sldId id="603"/>
            <p14:sldId id="564"/>
            <p14:sldId id="5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210"/>
    <p:restoredTop sz="81973"/>
  </p:normalViewPr>
  <p:slideViewPr>
    <p:cSldViewPr snapToGrid="0" snapToObjects="1">
      <p:cViewPr varScale="1">
        <p:scale>
          <a:sx n="70" d="100"/>
          <a:sy n="70" d="100"/>
        </p:scale>
        <p:origin x="152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82742C-D5D1-414A-B282-2A46FAC0ECD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a:t>-Robbery Sec.8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67C94180-3BB7-FE4A-8B23-C8E956EC7620}" type="pres">
      <dgm:prSet presAssocID="{D482742C-D5D1-414A-B282-2A46FAC0ECD0}" presName="linear" presStyleCnt="0">
        <dgm:presLayoutVars>
          <dgm:animLvl val="lvl"/>
          <dgm:resizeHandles val="exact"/>
        </dgm:presLayoutVars>
      </dgm:prSet>
      <dgm:spPr/>
    </dgm:pt>
    <dgm:pt modelId="{E80300BF-D280-1D4A-81FB-E59726682F4F}" type="pres">
      <dgm:prSet presAssocID="{43A8BACF-E83F-4092-B737-EFF4515CC8B1}" presName="parentText" presStyleLbl="node1" presStyleIdx="0" presStyleCnt="3">
        <dgm:presLayoutVars>
          <dgm:chMax val="0"/>
          <dgm:bulletEnabled val="1"/>
        </dgm:presLayoutVars>
      </dgm:prSet>
      <dgm:spPr/>
    </dgm:pt>
    <dgm:pt modelId="{1850FF26-BF53-F440-8D7A-71A810684F93}" type="pres">
      <dgm:prSet presAssocID="{4E5B7F26-EBBD-47CF-B0B3-16AF6F03CFBA}" presName="spacer" presStyleCnt="0"/>
      <dgm:spPr/>
    </dgm:pt>
    <dgm:pt modelId="{1CEEE5B9-DCBB-304C-B137-9A11015F565F}" type="pres">
      <dgm:prSet presAssocID="{10E8F019-F136-47DA-813C-0427B9DC32DE}" presName="parentText" presStyleLbl="node1" presStyleIdx="1" presStyleCnt="3">
        <dgm:presLayoutVars>
          <dgm:chMax val="0"/>
          <dgm:bulletEnabled val="1"/>
        </dgm:presLayoutVars>
      </dgm:prSet>
      <dgm:spPr/>
    </dgm:pt>
    <dgm:pt modelId="{54814CF2-EA61-3644-9367-2E16E210BA88}" type="pres">
      <dgm:prSet presAssocID="{E62EC1FA-66E1-4351-ACEE-9E2FB96EDC24}" presName="spacer" presStyleCnt="0"/>
      <dgm:spPr/>
    </dgm:pt>
    <dgm:pt modelId="{7B5C2241-9661-9949-BF44-5460CC9FC971}" type="pres">
      <dgm:prSet presAssocID="{2F784339-FBC2-451D-9AF4-B2A4FACBF07D}" presName="parentText" presStyleLbl="node1" presStyleIdx="2" presStyleCnt="3">
        <dgm:presLayoutVars>
          <dgm:chMax val="0"/>
          <dgm:bulletEnabled val="1"/>
        </dgm:presLayoutVars>
      </dgm:prSet>
      <dgm:spPr/>
    </dgm:pt>
  </dgm:ptLst>
  <dgm:cxnLst>
    <dgm:cxn modelId="{077A302A-0318-464B-BAE2-95F75F58A08C}" srcId="{D482742C-D5D1-414A-B282-2A46FAC0ECD0}" destId="{2F784339-FBC2-451D-9AF4-B2A4FACBF07D}" srcOrd="2" destOrd="0" parTransId="{332817E4-9919-4A04-95AE-94533C2DA84D}" sibTransId="{0EC51DCC-1FC5-4CD1-B3D0-E0F1BA82CC66}"/>
    <dgm:cxn modelId="{ECFDA257-2D7F-A542-805C-5F9CEFBAD212}" type="presOf" srcId="{10E8F019-F136-47DA-813C-0427B9DC32DE}" destId="{1CEEE5B9-DCBB-304C-B137-9A11015F565F}" srcOrd="0" destOrd="0" presId="urn:microsoft.com/office/officeart/2005/8/layout/vList2"/>
    <dgm:cxn modelId="{220D4180-24D6-2E43-9041-2969951C0DA6}" type="presOf" srcId="{D482742C-D5D1-414A-B282-2A46FAC0ECD0}" destId="{67C94180-3BB7-FE4A-8B23-C8E956EC7620}" srcOrd="0" destOrd="0" presId="urn:microsoft.com/office/officeart/2005/8/layout/vList2"/>
    <dgm:cxn modelId="{DDE618CD-2D90-4F7F-995B-AE8CAB6280DB}" srcId="{D482742C-D5D1-414A-B282-2A46FAC0ECD0}" destId="{43A8BACF-E83F-4092-B737-EFF4515CC8B1}" srcOrd="0" destOrd="0" parTransId="{765928B2-6DD0-4B89-B1DE-1ED6FCFC5613}" sibTransId="{4E5B7F26-EBBD-47CF-B0B3-16AF6F03CFBA}"/>
    <dgm:cxn modelId="{66AB91E2-A118-584F-B47A-9D622C30152E}" type="presOf" srcId="{43A8BACF-E83F-4092-B737-EFF4515CC8B1}" destId="{E80300BF-D280-1D4A-81FB-E59726682F4F}" srcOrd="0" destOrd="0" presId="urn:microsoft.com/office/officeart/2005/8/layout/vList2"/>
    <dgm:cxn modelId="{35481EEB-2812-482A-B68F-EB294E061198}" srcId="{D482742C-D5D1-414A-B282-2A46FAC0ECD0}" destId="{10E8F019-F136-47DA-813C-0427B9DC32DE}" srcOrd="1" destOrd="0" parTransId="{A8615964-9215-40B0-B1C9-CA900FD09A72}" sibTransId="{E62EC1FA-66E1-4351-ACEE-9E2FB96EDC24}"/>
    <dgm:cxn modelId="{83F42AF3-7138-D748-B551-43286A4DD19F}" type="presOf" srcId="{2F784339-FBC2-451D-9AF4-B2A4FACBF07D}" destId="{7B5C2241-9661-9949-BF44-5460CC9FC971}" srcOrd="0" destOrd="0" presId="urn:microsoft.com/office/officeart/2005/8/layout/vList2"/>
    <dgm:cxn modelId="{7DF05386-2B45-8E44-96FD-5A07DE371348}" type="presParOf" srcId="{67C94180-3BB7-FE4A-8B23-C8E956EC7620}" destId="{E80300BF-D280-1D4A-81FB-E59726682F4F}" srcOrd="0" destOrd="0" presId="urn:microsoft.com/office/officeart/2005/8/layout/vList2"/>
    <dgm:cxn modelId="{45E24C7C-2392-F546-85AB-4380FBF3CE72}" type="presParOf" srcId="{67C94180-3BB7-FE4A-8B23-C8E956EC7620}" destId="{1850FF26-BF53-F440-8D7A-71A810684F93}" srcOrd="1" destOrd="0" presId="urn:microsoft.com/office/officeart/2005/8/layout/vList2"/>
    <dgm:cxn modelId="{E6334480-0609-E742-887C-E163DD0EA7E5}" type="presParOf" srcId="{67C94180-3BB7-FE4A-8B23-C8E956EC7620}" destId="{1CEEE5B9-DCBB-304C-B137-9A11015F565F}" srcOrd="2" destOrd="0" presId="urn:microsoft.com/office/officeart/2005/8/layout/vList2"/>
    <dgm:cxn modelId="{08AFFC3A-97C7-B947-9C66-490D0CB040A4}" type="presParOf" srcId="{67C94180-3BB7-FE4A-8B23-C8E956EC7620}" destId="{54814CF2-EA61-3644-9367-2E16E210BA88}" srcOrd="3" destOrd="0" presId="urn:microsoft.com/office/officeart/2005/8/layout/vList2"/>
    <dgm:cxn modelId="{6DED4113-3CF0-6044-AFD2-5C5BC6477E9C}" type="presParOf" srcId="{67C94180-3BB7-FE4A-8B23-C8E956EC7620}" destId="{7B5C2241-9661-9949-BF44-5460CC9FC97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B1F457B-372F-400B-990E-7EB9A7A18146}" type="doc">
      <dgm:prSet loTypeId="urn:microsoft.com/office/officeart/2005/8/layout/chart3" loCatId="process" qsTypeId="urn:microsoft.com/office/officeart/2005/8/quickstyle/simple1" qsCatId="simple" csTypeId="urn:microsoft.com/office/officeart/2005/8/colors/colorful1" csCatId="colorful" phldr="1"/>
      <dgm:spPr/>
    </dgm:pt>
    <dgm:pt modelId="{0E3FA1F5-5D8E-45E6-AD1C-EFEB7D19BEA1}">
      <dgm:prSet phldrT="[Text]" custT="1"/>
      <dgm:spPr/>
      <dgm:t>
        <a:bodyPr/>
        <a:lstStyle/>
        <a:p>
          <a:r>
            <a:rPr lang="en-US" sz="2800"/>
            <a:t>Made</a:t>
          </a:r>
          <a:endParaRPr lang="en-US" sz="2800" dirty="0"/>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dgm:t>
        <a:bodyPr/>
        <a:lstStyle/>
        <a:p>
          <a:r>
            <a:rPr lang="en-US" sz="2800"/>
            <a:t>Adapted</a:t>
          </a:r>
          <a:endParaRPr lang="en-US" sz="2800" dirty="0"/>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dgm:t>
        <a:bodyPr/>
        <a:lstStyle/>
        <a:p>
          <a:r>
            <a:rPr lang="en-US" sz="2800"/>
            <a:t>Intended</a:t>
          </a:r>
          <a:endParaRPr lang="en-US" sz="2800" dirty="0"/>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927F175E-9B13-6A4F-BFC4-7ED92F35AC2B}" type="pres">
      <dgm:prSet presAssocID="{7B1F457B-372F-400B-990E-7EB9A7A18146}" presName="compositeShape" presStyleCnt="0">
        <dgm:presLayoutVars>
          <dgm:chMax val="7"/>
          <dgm:dir/>
          <dgm:resizeHandles val="exact"/>
        </dgm:presLayoutVars>
      </dgm:prSet>
      <dgm:spPr/>
    </dgm:pt>
    <dgm:pt modelId="{AE68ECBE-23B2-B74E-B2DB-27574EB96583}" type="pres">
      <dgm:prSet presAssocID="{7B1F457B-372F-400B-990E-7EB9A7A18146}" presName="wedge1" presStyleLbl="node1" presStyleIdx="0" presStyleCnt="3" custLinFactNeighborX="-3461" custLinFactNeighborY="2719"/>
      <dgm:spPr/>
    </dgm:pt>
    <dgm:pt modelId="{69633AFC-E9B4-FC47-9C63-A3357F8C2F7E}" type="pres">
      <dgm:prSet presAssocID="{7B1F457B-372F-400B-990E-7EB9A7A18146}" presName="wedge1Tx" presStyleLbl="node1" presStyleIdx="0" presStyleCnt="3">
        <dgm:presLayoutVars>
          <dgm:chMax val="0"/>
          <dgm:chPref val="0"/>
          <dgm:bulletEnabled val="1"/>
        </dgm:presLayoutVars>
      </dgm:prSet>
      <dgm:spPr/>
    </dgm:pt>
    <dgm:pt modelId="{23D9B5CA-2270-AC41-B0E5-6A321C46C91C}" type="pres">
      <dgm:prSet presAssocID="{7B1F457B-372F-400B-990E-7EB9A7A18146}" presName="wedge2" presStyleLbl="node1" presStyleIdx="1" presStyleCnt="3" custLinFactNeighborX="494" custLinFactNeighborY="1976"/>
      <dgm:spPr/>
    </dgm:pt>
    <dgm:pt modelId="{A83295D3-16BC-AF45-BD58-6B766410A578}" type="pres">
      <dgm:prSet presAssocID="{7B1F457B-372F-400B-990E-7EB9A7A18146}" presName="wedge2Tx" presStyleLbl="node1" presStyleIdx="1" presStyleCnt="3">
        <dgm:presLayoutVars>
          <dgm:chMax val="0"/>
          <dgm:chPref val="0"/>
          <dgm:bulletEnabled val="1"/>
        </dgm:presLayoutVars>
      </dgm:prSet>
      <dgm:spPr/>
    </dgm:pt>
    <dgm:pt modelId="{189300D0-8711-1A45-B2B5-BA1DB1EFBE54}" type="pres">
      <dgm:prSet presAssocID="{7B1F457B-372F-400B-990E-7EB9A7A18146}" presName="wedge3" presStyleLbl="node1" presStyleIdx="2" presStyleCnt="3"/>
      <dgm:spPr/>
    </dgm:pt>
    <dgm:pt modelId="{8B1B6AA7-E0A0-8C46-BDB1-60D23DA94A78}" type="pres">
      <dgm:prSet presAssocID="{7B1F457B-372F-400B-990E-7EB9A7A18146}" presName="wedge3Tx" presStyleLbl="node1" presStyleIdx="2" presStyleCnt="3">
        <dgm:presLayoutVars>
          <dgm:chMax val="0"/>
          <dgm:chPref val="0"/>
          <dgm:bulletEnabled val="1"/>
        </dgm:presLayoutVars>
      </dgm:prSet>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A7DCA12B-D893-5641-AC11-1A9555FECAFA}" type="presOf" srcId="{01B79414-93B5-4E5E-9B9E-49B083E45F49}" destId="{23D9B5CA-2270-AC41-B0E5-6A321C46C91C}" srcOrd="0" destOrd="0" presId="urn:microsoft.com/office/officeart/2005/8/layout/chart3"/>
    <dgm:cxn modelId="{2DC7F259-8666-8749-B456-FCDC7C414D8F}" type="presOf" srcId="{0E3FA1F5-5D8E-45E6-AD1C-EFEB7D19BEA1}" destId="{AE68ECBE-23B2-B74E-B2DB-27574EB96583}" srcOrd="0" destOrd="0" presId="urn:microsoft.com/office/officeart/2005/8/layout/chart3"/>
    <dgm:cxn modelId="{C753827B-F5B1-4343-8A63-AE8B2437B026}" srcId="{7B1F457B-372F-400B-990E-7EB9A7A18146}" destId="{0E3FA1F5-5D8E-45E6-AD1C-EFEB7D19BEA1}" srcOrd="0" destOrd="0" parTransId="{2BB06C79-8EF8-4324-AC1D-A45C233E41F2}" sibTransId="{0EF6A399-F546-4B3A-8469-EFD242C7967F}"/>
    <dgm:cxn modelId="{A1BCE18B-432C-C64C-B781-954B998369E6}" type="presOf" srcId="{01B79414-93B5-4E5E-9B9E-49B083E45F49}" destId="{A83295D3-16BC-AF45-BD58-6B766410A578}" srcOrd="1" destOrd="0" presId="urn:microsoft.com/office/officeart/2005/8/layout/chart3"/>
    <dgm:cxn modelId="{A56F678D-4835-7A43-9783-6B5894AEE44E}" type="presOf" srcId="{6C991026-EFA6-4CE4-88FC-5F969F501E89}" destId="{8B1B6AA7-E0A0-8C46-BDB1-60D23DA94A78}" srcOrd="1" destOrd="0" presId="urn:microsoft.com/office/officeart/2005/8/layout/chart3"/>
    <dgm:cxn modelId="{376047C5-8C9A-1C40-9E39-6898AC504C5D}" type="presOf" srcId="{7B1F457B-372F-400B-990E-7EB9A7A18146}" destId="{927F175E-9B13-6A4F-BFC4-7ED92F35AC2B}" srcOrd="0" destOrd="0" presId="urn:microsoft.com/office/officeart/2005/8/layout/chart3"/>
    <dgm:cxn modelId="{AFA395DF-2FA1-DC48-A791-18938140EDE9}" type="presOf" srcId="{6C991026-EFA6-4CE4-88FC-5F969F501E89}" destId="{189300D0-8711-1A45-B2B5-BA1DB1EFBE54}" srcOrd="0" destOrd="0" presId="urn:microsoft.com/office/officeart/2005/8/layout/chart3"/>
    <dgm:cxn modelId="{7A2990F1-8D08-FA49-BD2E-DB1CFF7B79B5}" type="presOf" srcId="{0E3FA1F5-5D8E-45E6-AD1C-EFEB7D19BEA1}" destId="{69633AFC-E9B4-FC47-9C63-A3357F8C2F7E}" srcOrd="1" destOrd="0" presId="urn:microsoft.com/office/officeart/2005/8/layout/chart3"/>
    <dgm:cxn modelId="{96B6BDA3-0C66-C64F-B8F2-895E3BD4FFAA}" type="presParOf" srcId="{927F175E-9B13-6A4F-BFC4-7ED92F35AC2B}" destId="{AE68ECBE-23B2-B74E-B2DB-27574EB96583}" srcOrd="0" destOrd="0" presId="urn:microsoft.com/office/officeart/2005/8/layout/chart3"/>
    <dgm:cxn modelId="{1C9C2EAC-6231-C740-B2C4-77311380AB93}" type="presParOf" srcId="{927F175E-9B13-6A4F-BFC4-7ED92F35AC2B}" destId="{69633AFC-E9B4-FC47-9C63-A3357F8C2F7E}" srcOrd="1" destOrd="0" presId="urn:microsoft.com/office/officeart/2005/8/layout/chart3"/>
    <dgm:cxn modelId="{0365224D-1EE8-2D4C-B77E-1044B259B195}" type="presParOf" srcId="{927F175E-9B13-6A4F-BFC4-7ED92F35AC2B}" destId="{23D9B5CA-2270-AC41-B0E5-6A321C46C91C}" srcOrd="2" destOrd="0" presId="urn:microsoft.com/office/officeart/2005/8/layout/chart3"/>
    <dgm:cxn modelId="{7559E44D-6512-E041-A588-EE9CFDFEF287}" type="presParOf" srcId="{927F175E-9B13-6A4F-BFC4-7ED92F35AC2B}" destId="{A83295D3-16BC-AF45-BD58-6B766410A578}" srcOrd="3" destOrd="0" presId="urn:microsoft.com/office/officeart/2005/8/layout/chart3"/>
    <dgm:cxn modelId="{1D303FE5-352C-E14D-89B6-1EE292163E65}" type="presParOf" srcId="{927F175E-9B13-6A4F-BFC4-7ED92F35AC2B}" destId="{189300D0-8711-1A45-B2B5-BA1DB1EFBE54}" srcOrd="4" destOrd="0" presId="urn:microsoft.com/office/officeart/2005/8/layout/chart3"/>
    <dgm:cxn modelId="{FC09C938-AA64-B542-8D63-F361D60518C1}" type="presParOf" srcId="{927F175E-9B13-6A4F-BFC4-7ED92F35AC2B}" destId="{8B1B6AA7-E0A0-8C46-BDB1-60D23DA94A78}"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7C9812A-F9B9-48E5-88B1-EF09AFFD3CFD}" type="doc">
      <dgm:prSet loTypeId="urn:microsoft.com/office/officeart/2008/layout/LinedList" loCatId="process" qsTypeId="urn:microsoft.com/office/officeart/2005/8/quickstyle/simple2" qsCatId="simple" csTypeId="urn:microsoft.com/office/officeart/2005/8/colors/accent1_2" csCatId="accent1" phldr="1"/>
      <dgm:spPr/>
    </dgm:pt>
    <dgm:pt modelId="{586A2F57-A469-4B4D-94AB-C861C903E660}">
      <dgm:prSet phldrT="[Text]" custT="1"/>
      <dgm:spPr/>
      <dgm:t>
        <a:bodyPr/>
        <a:lstStyle/>
        <a:p>
          <a:r>
            <a:rPr lang="en-GB" sz="2400" dirty="0"/>
            <a:t>NO THEFT = NO ROBBERY!!! </a:t>
          </a:r>
        </a:p>
        <a:p>
          <a:br>
            <a:rPr lang="en-GB" sz="2400" dirty="0"/>
          </a:br>
          <a:r>
            <a:rPr lang="en-GB" sz="2400" dirty="0"/>
            <a:t>You cannot fear for someone else’s safety – that is Blackmail</a:t>
          </a:r>
        </a:p>
      </dgm:t>
    </dgm:pt>
    <dgm:pt modelId="{3295EB05-F50C-44F9-BBA7-8DE65193340C}" type="parTrans" cxnId="{DC182FA1-8B14-4CA6-9C27-477568EAD4D1}">
      <dgm:prSet/>
      <dgm:spPr/>
      <dgm:t>
        <a:bodyPr/>
        <a:lstStyle/>
        <a:p>
          <a:endParaRPr lang="en-GB"/>
        </a:p>
      </dgm:t>
    </dgm:pt>
    <dgm:pt modelId="{8E0C9E57-689B-4C2A-8E12-FDA308F069F3}" type="sibTrans" cxnId="{DC182FA1-8B14-4CA6-9C27-477568EAD4D1}">
      <dgm:prSet/>
      <dgm:spPr/>
      <dgm:t>
        <a:bodyPr/>
        <a:lstStyle/>
        <a:p>
          <a:endParaRPr lang="en-GB"/>
        </a:p>
      </dgm:t>
    </dgm:pt>
    <dgm:pt modelId="{48494887-2DFE-42D7-9774-B3E700513D24}">
      <dgm:prSet phldrT="[Text]" custT="1"/>
      <dgm:spPr/>
      <dgm:t>
        <a:bodyPr/>
        <a:lstStyle/>
        <a:p>
          <a:r>
            <a:rPr lang="en-GB" sz="2400" dirty="0"/>
            <a:t>The accused’s </a:t>
          </a:r>
          <a:r>
            <a:rPr lang="en-GB" sz="2400" b="1" i="1" u="none" dirty="0"/>
            <a:t>intention</a:t>
          </a:r>
          <a:r>
            <a:rPr lang="en-GB" sz="2400" dirty="0"/>
            <a:t> making the threat must be to put a person in </a:t>
          </a:r>
          <a:r>
            <a:rPr lang="en-GB" sz="2400" b="1" i="1" u="none" dirty="0"/>
            <a:t>fear of force being used against </a:t>
          </a:r>
          <a:r>
            <a:rPr lang="en-GB" sz="2400" b="1" i="1" u="sng" dirty="0"/>
            <a:t>them</a:t>
          </a:r>
          <a:br>
            <a:rPr lang="en-GB" sz="2400" b="1" i="1" u="sng" dirty="0"/>
          </a:br>
          <a:r>
            <a:rPr lang="en-GB" sz="2400" b="1" i="1" u="sng" dirty="0"/>
            <a:t> </a:t>
          </a:r>
          <a:br>
            <a:rPr lang="en-GB" sz="2400" b="1" i="1" u="sng" dirty="0"/>
          </a:br>
          <a:r>
            <a:rPr lang="en-GB" sz="2400" dirty="0"/>
            <a:t>(Interesting case law - R v Taylor 1996)</a:t>
          </a:r>
        </a:p>
      </dgm:t>
    </dgm:pt>
    <dgm:pt modelId="{AD2303C7-AAAD-4F38-83CD-AB64278A7DA6}" type="parTrans" cxnId="{DD797E9B-F13F-46F4-AA90-AAD2A672E60B}">
      <dgm:prSet/>
      <dgm:spPr/>
      <dgm:t>
        <a:bodyPr/>
        <a:lstStyle/>
        <a:p>
          <a:endParaRPr lang="en-GB"/>
        </a:p>
      </dgm:t>
    </dgm:pt>
    <dgm:pt modelId="{87BD47E2-9902-47AE-B125-F3D012BEAFC3}" type="sibTrans" cxnId="{DD797E9B-F13F-46F4-AA90-AAD2A672E60B}">
      <dgm:prSet/>
      <dgm:spPr/>
      <dgm:t>
        <a:bodyPr/>
        <a:lstStyle/>
        <a:p>
          <a:endParaRPr lang="en-GB"/>
        </a:p>
      </dgm:t>
    </dgm:pt>
    <dgm:pt modelId="{342C4AD1-7D86-4821-9856-8AACCA38283B}">
      <dgm:prSet phldrT="[Text]" custT="1"/>
      <dgm:spPr/>
      <dgm:t>
        <a:bodyPr/>
        <a:lstStyle/>
        <a:p>
          <a:br>
            <a:rPr lang="en-GB" sz="2400" dirty="0"/>
          </a:br>
          <a:r>
            <a:rPr lang="en-GB" sz="2400" dirty="0"/>
            <a:t>An </a:t>
          </a:r>
          <a:r>
            <a:rPr lang="en-GB" sz="2400" b="1" i="1" dirty="0"/>
            <a:t>intention</a:t>
          </a:r>
          <a:r>
            <a:rPr lang="en-GB" sz="2400" dirty="0"/>
            <a:t> to put the recipient of the threat in </a:t>
          </a:r>
          <a:r>
            <a:rPr lang="en-GB" sz="2400" b="1" i="1" dirty="0"/>
            <a:t>fear of force being used against </a:t>
          </a:r>
          <a:r>
            <a:rPr lang="en-GB" sz="2400" b="1" i="1" u="sng" dirty="0"/>
            <a:t>another</a:t>
          </a:r>
          <a:r>
            <a:rPr lang="en-GB" sz="2400" b="1" i="1" dirty="0"/>
            <a:t> is insufficient</a:t>
          </a:r>
          <a:r>
            <a:rPr lang="en-GB" sz="2400" dirty="0"/>
            <a:t>….= </a:t>
          </a:r>
          <a:r>
            <a:rPr lang="en-GB" sz="2400" b="1" dirty="0"/>
            <a:t>Blackmail</a:t>
          </a:r>
        </a:p>
      </dgm:t>
    </dgm:pt>
    <dgm:pt modelId="{D49FD767-7002-4A76-A148-631C2A46EE92}" type="parTrans" cxnId="{B43914BC-3FCA-4138-8920-172696184E9D}">
      <dgm:prSet/>
      <dgm:spPr/>
      <dgm:t>
        <a:bodyPr/>
        <a:lstStyle/>
        <a:p>
          <a:endParaRPr lang="en-GB"/>
        </a:p>
      </dgm:t>
    </dgm:pt>
    <dgm:pt modelId="{75F439F9-356F-4A13-AA55-FB97D4FC9A56}" type="sibTrans" cxnId="{B43914BC-3FCA-4138-8920-172696184E9D}">
      <dgm:prSet/>
      <dgm:spPr/>
      <dgm:t>
        <a:bodyPr/>
        <a:lstStyle/>
        <a:p>
          <a:endParaRPr lang="en-GB"/>
        </a:p>
      </dgm:t>
    </dgm:pt>
    <dgm:pt modelId="{172BB321-BE1B-B04C-8808-F506C9185874}" type="pres">
      <dgm:prSet presAssocID="{77C9812A-F9B9-48E5-88B1-EF09AFFD3CFD}" presName="vert0" presStyleCnt="0">
        <dgm:presLayoutVars>
          <dgm:dir/>
          <dgm:animOne val="branch"/>
          <dgm:animLvl val="lvl"/>
        </dgm:presLayoutVars>
      </dgm:prSet>
      <dgm:spPr/>
    </dgm:pt>
    <dgm:pt modelId="{6809CB17-0012-C64F-859F-7B9F925FA21F}" type="pres">
      <dgm:prSet presAssocID="{586A2F57-A469-4B4D-94AB-C861C903E660}" presName="thickLine" presStyleLbl="alignNode1" presStyleIdx="0" presStyleCnt="3"/>
      <dgm:spPr/>
    </dgm:pt>
    <dgm:pt modelId="{BF638406-F3A5-3F43-9FE7-1F4F39959E0F}" type="pres">
      <dgm:prSet presAssocID="{586A2F57-A469-4B4D-94AB-C861C903E660}" presName="horz1" presStyleCnt="0"/>
      <dgm:spPr/>
    </dgm:pt>
    <dgm:pt modelId="{EDE17E3F-99BE-AC4A-9BB3-94799FEE8A31}" type="pres">
      <dgm:prSet presAssocID="{586A2F57-A469-4B4D-94AB-C861C903E660}" presName="tx1" presStyleLbl="revTx" presStyleIdx="0" presStyleCnt="3"/>
      <dgm:spPr/>
    </dgm:pt>
    <dgm:pt modelId="{7BD7F5D9-2289-0544-9A27-39DA1D059267}" type="pres">
      <dgm:prSet presAssocID="{586A2F57-A469-4B4D-94AB-C861C903E660}" presName="vert1" presStyleCnt="0"/>
      <dgm:spPr/>
    </dgm:pt>
    <dgm:pt modelId="{A7A98C58-23D9-6B48-B267-15643398240E}" type="pres">
      <dgm:prSet presAssocID="{48494887-2DFE-42D7-9774-B3E700513D24}" presName="thickLine" presStyleLbl="alignNode1" presStyleIdx="1" presStyleCnt="3"/>
      <dgm:spPr/>
    </dgm:pt>
    <dgm:pt modelId="{1390EADF-9072-0E40-8B6D-DD3490BF72CB}" type="pres">
      <dgm:prSet presAssocID="{48494887-2DFE-42D7-9774-B3E700513D24}" presName="horz1" presStyleCnt="0"/>
      <dgm:spPr/>
    </dgm:pt>
    <dgm:pt modelId="{137E3EF6-23EB-3A46-B70A-7D80BEEC9A41}" type="pres">
      <dgm:prSet presAssocID="{48494887-2DFE-42D7-9774-B3E700513D24}" presName="tx1" presStyleLbl="revTx" presStyleIdx="1" presStyleCnt="3"/>
      <dgm:spPr/>
    </dgm:pt>
    <dgm:pt modelId="{D094DB81-6931-1942-A199-7567016B27A0}" type="pres">
      <dgm:prSet presAssocID="{48494887-2DFE-42D7-9774-B3E700513D24}" presName="vert1" presStyleCnt="0"/>
      <dgm:spPr/>
    </dgm:pt>
    <dgm:pt modelId="{69A6B70A-6803-C84A-8C9B-DF3E788385CF}" type="pres">
      <dgm:prSet presAssocID="{342C4AD1-7D86-4821-9856-8AACCA38283B}" presName="thickLine" presStyleLbl="alignNode1" presStyleIdx="2" presStyleCnt="3"/>
      <dgm:spPr/>
    </dgm:pt>
    <dgm:pt modelId="{B02E6864-821B-1F4D-87A2-42644A62F055}" type="pres">
      <dgm:prSet presAssocID="{342C4AD1-7D86-4821-9856-8AACCA38283B}" presName="horz1" presStyleCnt="0"/>
      <dgm:spPr/>
    </dgm:pt>
    <dgm:pt modelId="{1C8DB98E-EF26-3E46-9FAF-C40BA6AEE91E}" type="pres">
      <dgm:prSet presAssocID="{342C4AD1-7D86-4821-9856-8AACCA38283B}" presName="tx1" presStyleLbl="revTx" presStyleIdx="2" presStyleCnt="3"/>
      <dgm:spPr/>
    </dgm:pt>
    <dgm:pt modelId="{63C3CE51-2202-964E-8AD6-B1DA1B6188FA}" type="pres">
      <dgm:prSet presAssocID="{342C4AD1-7D86-4821-9856-8AACCA38283B}" presName="vert1" presStyleCnt="0"/>
      <dgm:spPr/>
    </dgm:pt>
  </dgm:ptLst>
  <dgm:cxnLst>
    <dgm:cxn modelId="{FE8D1D16-5AF8-2848-AA99-5AFC01F1E9E2}" type="presOf" srcId="{586A2F57-A469-4B4D-94AB-C861C903E660}" destId="{EDE17E3F-99BE-AC4A-9BB3-94799FEE8A31}" srcOrd="0" destOrd="0" presId="urn:microsoft.com/office/officeart/2008/layout/LinedList"/>
    <dgm:cxn modelId="{DD797E9B-F13F-46F4-AA90-AAD2A672E60B}" srcId="{77C9812A-F9B9-48E5-88B1-EF09AFFD3CFD}" destId="{48494887-2DFE-42D7-9774-B3E700513D24}" srcOrd="1" destOrd="0" parTransId="{AD2303C7-AAAD-4F38-83CD-AB64278A7DA6}" sibTransId="{87BD47E2-9902-47AE-B125-F3D012BEAFC3}"/>
    <dgm:cxn modelId="{DC182FA1-8B14-4CA6-9C27-477568EAD4D1}" srcId="{77C9812A-F9B9-48E5-88B1-EF09AFFD3CFD}" destId="{586A2F57-A469-4B4D-94AB-C861C903E660}" srcOrd="0" destOrd="0" parTransId="{3295EB05-F50C-44F9-BBA7-8DE65193340C}" sibTransId="{8E0C9E57-689B-4C2A-8E12-FDA308F069F3}"/>
    <dgm:cxn modelId="{DEF141AA-B3E7-5B49-8805-D42DE1F7D1D3}" type="presOf" srcId="{342C4AD1-7D86-4821-9856-8AACCA38283B}" destId="{1C8DB98E-EF26-3E46-9FAF-C40BA6AEE91E}" srcOrd="0" destOrd="0" presId="urn:microsoft.com/office/officeart/2008/layout/LinedList"/>
    <dgm:cxn modelId="{B43914BC-3FCA-4138-8920-172696184E9D}" srcId="{77C9812A-F9B9-48E5-88B1-EF09AFFD3CFD}" destId="{342C4AD1-7D86-4821-9856-8AACCA38283B}" srcOrd="2" destOrd="0" parTransId="{D49FD767-7002-4A76-A148-631C2A46EE92}" sibTransId="{75F439F9-356F-4A13-AA55-FB97D4FC9A56}"/>
    <dgm:cxn modelId="{2EE945DC-71B4-2141-A1A4-0B159882D906}" type="presOf" srcId="{48494887-2DFE-42D7-9774-B3E700513D24}" destId="{137E3EF6-23EB-3A46-B70A-7D80BEEC9A41}" srcOrd="0" destOrd="0" presId="urn:microsoft.com/office/officeart/2008/layout/LinedList"/>
    <dgm:cxn modelId="{0D6565DD-C890-6E4F-97A7-3C80EB6BBC7C}" type="presOf" srcId="{77C9812A-F9B9-48E5-88B1-EF09AFFD3CFD}" destId="{172BB321-BE1B-B04C-8808-F506C9185874}" srcOrd="0" destOrd="0" presId="urn:microsoft.com/office/officeart/2008/layout/LinedList"/>
    <dgm:cxn modelId="{21A32CCA-4A2B-E646-B0F1-9C7EBB8E3924}" type="presParOf" srcId="{172BB321-BE1B-B04C-8808-F506C9185874}" destId="{6809CB17-0012-C64F-859F-7B9F925FA21F}" srcOrd="0" destOrd="0" presId="urn:microsoft.com/office/officeart/2008/layout/LinedList"/>
    <dgm:cxn modelId="{65169317-49F1-7B49-B9B4-C344966DC2B6}" type="presParOf" srcId="{172BB321-BE1B-B04C-8808-F506C9185874}" destId="{BF638406-F3A5-3F43-9FE7-1F4F39959E0F}" srcOrd="1" destOrd="0" presId="urn:microsoft.com/office/officeart/2008/layout/LinedList"/>
    <dgm:cxn modelId="{204A70AB-6FC7-8143-8273-66F1E797BFCE}" type="presParOf" srcId="{BF638406-F3A5-3F43-9FE7-1F4F39959E0F}" destId="{EDE17E3F-99BE-AC4A-9BB3-94799FEE8A31}" srcOrd="0" destOrd="0" presId="urn:microsoft.com/office/officeart/2008/layout/LinedList"/>
    <dgm:cxn modelId="{21C5EB56-31D9-A340-91C6-BD02F6470611}" type="presParOf" srcId="{BF638406-F3A5-3F43-9FE7-1F4F39959E0F}" destId="{7BD7F5D9-2289-0544-9A27-39DA1D059267}" srcOrd="1" destOrd="0" presId="urn:microsoft.com/office/officeart/2008/layout/LinedList"/>
    <dgm:cxn modelId="{F30BF627-D41E-BB4B-B4D8-FCF7DFC0D97F}" type="presParOf" srcId="{172BB321-BE1B-B04C-8808-F506C9185874}" destId="{A7A98C58-23D9-6B48-B267-15643398240E}" srcOrd="2" destOrd="0" presId="urn:microsoft.com/office/officeart/2008/layout/LinedList"/>
    <dgm:cxn modelId="{AE267275-9CEC-3742-B7E0-2D8A9514C640}" type="presParOf" srcId="{172BB321-BE1B-B04C-8808-F506C9185874}" destId="{1390EADF-9072-0E40-8B6D-DD3490BF72CB}" srcOrd="3" destOrd="0" presId="urn:microsoft.com/office/officeart/2008/layout/LinedList"/>
    <dgm:cxn modelId="{AD62A57A-8581-4043-856F-1C05E4BD6900}" type="presParOf" srcId="{1390EADF-9072-0E40-8B6D-DD3490BF72CB}" destId="{137E3EF6-23EB-3A46-B70A-7D80BEEC9A41}" srcOrd="0" destOrd="0" presId="urn:microsoft.com/office/officeart/2008/layout/LinedList"/>
    <dgm:cxn modelId="{244609BB-0702-2E49-858A-D1C35AE4FED8}" type="presParOf" srcId="{1390EADF-9072-0E40-8B6D-DD3490BF72CB}" destId="{D094DB81-6931-1942-A199-7567016B27A0}" srcOrd="1" destOrd="0" presId="urn:microsoft.com/office/officeart/2008/layout/LinedList"/>
    <dgm:cxn modelId="{4BF814FC-B4A1-6442-8052-EBCEEDDB4E0F}" type="presParOf" srcId="{172BB321-BE1B-B04C-8808-F506C9185874}" destId="{69A6B70A-6803-C84A-8C9B-DF3E788385CF}" srcOrd="4" destOrd="0" presId="urn:microsoft.com/office/officeart/2008/layout/LinedList"/>
    <dgm:cxn modelId="{E40E9FD7-9951-324A-BB12-1757E8DD5EE4}" type="presParOf" srcId="{172BB321-BE1B-B04C-8808-F506C9185874}" destId="{B02E6864-821B-1F4D-87A2-42644A62F055}" srcOrd="5" destOrd="0" presId="urn:microsoft.com/office/officeart/2008/layout/LinedList"/>
    <dgm:cxn modelId="{77887275-88D5-7642-A2C0-8E2252C48947}" type="presParOf" srcId="{B02E6864-821B-1F4D-87A2-42644A62F055}" destId="{1C8DB98E-EF26-3E46-9FAF-C40BA6AEE91E}" srcOrd="0" destOrd="0" presId="urn:microsoft.com/office/officeart/2008/layout/LinedList"/>
    <dgm:cxn modelId="{CBF035E5-991A-8944-9DE7-FCF251186ED3}" type="presParOf" srcId="{B02E6864-821B-1F4D-87A2-42644A62F055}" destId="{63C3CE51-2202-964E-8AD6-B1DA1B6188F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C37CD21-0E82-4529-970C-5177B630BA77}" type="doc">
      <dgm:prSet loTypeId="urn:microsoft.com/office/officeart/2005/8/layout/process4" loCatId="process" qsTypeId="urn:microsoft.com/office/officeart/2005/8/quickstyle/simple1" qsCatId="simple" csTypeId="urn:microsoft.com/office/officeart/2005/8/colors/accent1_1" csCatId="accent1" phldr="1"/>
      <dgm:spPr/>
    </dgm:pt>
    <dgm:pt modelId="{D2A60EAA-892C-4224-847A-A9A6106D1DFB}">
      <dgm:prSet phldrT="[Text]" custT="1"/>
      <dgm:spPr/>
      <dgm:t>
        <a:bodyPr/>
        <a:lstStyle/>
        <a:p>
          <a:r>
            <a:rPr lang="en-GB" sz="2400" u="sng" dirty="0"/>
            <a:t>A baby </a:t>
          </a:r>
          <a:r>
            <a:rPr lang="en-GB" sz="2400" dirty="0"/>
            <a:t>or a </a:t>
          </a:r>
          <a:r>
            <a:rPr lang="en-GB" sz="2400" u="sng" dirty="0"/>
            <a:t>very young child </a:t>
          </a:r>
          <a:r>
            <a:rPr lang="en-GB" sz="2400" dirty="0"/>
            <a:t>may be </a:t>
          </a:r>
          <a:r>
            <a:rPr lang="en-GB" sz="2400" b="1" i="1" dirty="0"/>
            <a:t>too young to be ‘put in fear’ </a:t>
          </a:r>
          <a:r>
            <a:rPr lang="en-GB" sz="2400" b="0" i="0" dirty="0"/>
            <a:t>(Too young to understand) </a:t>
          </a:r>
        </a:p>
      </dgm:t>
    </dgm:pt>
    <dgm:pt modelId="{666F580A-CDEF-4874-ACBA-7FB615805969}" type="parTrans" cxnId="{D18B3D65-803A-4386-AFC1-600CA6C6C830}">
      <dgm:prSet/>
      <dgm:spPr/>
      <dgm:t>
        <a:bodyPr/>
        <a:lstStyle/>
        <a:p>
          <a:endParaRPr lang="en-GB"/>
        </a:p>
      </dgm:t>
    </dgm:pt>
    <dgm:pt modelId="{00433A38-A309-44DB-9B81-8E66265D0DE3}" type="sibTrans" cxnId="{D18B3D65-803A-4386-AFC1-600CA6C6C830}">
      <dgm:prSet/>
      <dgm:spPr/>
      <dgm:t>
        <a:bodyPr/>
        <a:lstStyle/>
        <a:p>
          <a:endParaRPr lang="en-GB"/>
        </a:p>
      </dgm:t>
    </dgm:pt>
    <dgm:pt modelId="{67DF4D54-7CFD-420D-9E00-207EDD60283C}">
      <dgm:prSet phldrT="[Text]" custT="1"/>
      <dgm:spPr/>
      <dgm:t>
        <a:bodyPr/>
        <a:lstStyle/>
        <a:p>
          <a:r>
            <a:rPr lang="en-GB" sz="2400" dirty="0"/>
            <a:t>Cannot be </a:t>
          </a:r>
          <a:r>
            <a:rPr lang="en-GB" sz="2400" b="1" i="1" dirty="0"/>
            <a:t>‘put in fear’ </a:t>
          </a:r>
          <a:r>
            <a:rPr lang="en-GB" sz="2400" b="0" i="0" dirty="0"/>
            <a:t>and therefore not be possible </a:t>
          </a:r>
          <a:r>
            <a:rPr lang="en-GB" sz="2400" i="0" dirty="0"/>
            <a:t>to </a:t>
          </a:r>
          <a:r>
            <a:rPr lang="en-GB" sz="2400" b="1" i="1" dirty="0"/>
            <a:t>‘seek to put’ </a:t>
          </a:r>
          <a:r>
            <a:rPr lang="en-GB" sz="2400" dirty="0"/>
            <a:t>such a child in fear =  N</a:t>
          </a:r>
          <a:r>
            <a:rPr lang="en-GB" sz="2400" b="1" i="0" u="sng" dirty="0"/>
            <a:t>ot</a:t>
          </a:r>
          <a:r>
            <a:rPr lang="en-GB" sz="2400" b="1" i="0" dirty="0"/>
            <a:t> robbery</a:t>
          </a:r>
        </a:p>
      </dgm:t>
    </dgm:pt>
    <dgm:pt modelId="{153181D2-435B-413D-869C-3EB269A00DB1}" type="parTrans" cxnId="{E818DF68-93A1-418D-9652-F666FCC9EF5E}">
      <dgm:prSet/>
      <dgm:spPr/>
      <dgm:t>
        <a:bodyPr/>
        <a:lstStyle/>
        <a:p>
          <a:endParaRPr lang="en-GB"/>
        </a:p>
      </dgm:t>
    </dgm:pt>
    <dgm:pt modelId="{4A823395-ED9C-490E-B6AD-178BF5D2988F}" type="sibTrans" cxnId="{E818DF68-93A1-418D-9652-F666FCC9EF5E}">
      <dgm:prSet/>
      <dgm:spPr/>
      <dgm:t>
        <a:bodyPr/>
        <a:lstStyle/>
        <a:p>
          <a:endParaRPr lang="en-GB"/>
        </a:p>
      </dgm:t>
    </dgm:pt>
    <dgm:pt modelId="{DF174787-16E9-42B1-8EF8-5158AA2AE875}">
      <dgm:prSet phldrT="[Text]" custT="1"/>
      <dgm:spPr/>
      <dgm:t>
        <a:bodyPr/>
        <a:lstStyle/>
        <a:p>
          <a:r>
            <a:rPr lang="en-GB" sz="2400" dirty="0"/>
            <a:t>It would however amount to an </a:t>
          </a:r>
          <a:r>
            <a:rPr lang="en-GB" sz="2400" b="1" u="sng" dirty="0"/>
            <a:t>attempted robbery</a:t>
          </a:r>
        </a:p>
      </dgm:t>
    </dgm:pt>
    <dgm:pt modelId="{24816121-DB26-4870-86F2-FEC9A9BCD5FF}" type="parTrans" cxnId="{A4A46FAE-FABA-4A26-881C-14C4AB078044}">
      <dgm:prSet/>
      <dgm:spPr/>
      <dgm:t>
        <a:bodyPr/>
        <a:lstStyle/>
        <a:p>
          <a:endParaRPr lang="en-GB"/>
        </a:p>
      </dgm:t>
    </dgm:pt>
    <dgm:pt modelId="{D5E52483-2818-4803-93B5-CEB4A5051223}" type="sibTrans" cxnId="{A4A46FAE-FABA-4A26-881C-14C4AB078044}">
      <dgm:prSet/>
      <dgm:spPr/>
      <dgm:t>
        <a:bodyPr/>
        <a:lstStyle/>
        <a:p>
          <a:endParaRPr lang="en-GB"/>
        </a:p>
      </dgm:t>
    </dgm:pt>
    <dgm:pt modelId="{923271CB-A00E-2D4D-8A44-C83CFE824D91}" type="pres">
      <dgm:prSet presAssocID="{BC37CD21-0E82-4529-970C-5177B630BA77}" presName="Name0" presStyleCnt="0">
        <dgm:presLayoutVars>
          <dgm:dir/>
          <dgm:animLvl val="lvl"/>
          <dgm:resizeHandles val="exact"/>
        </dgm:presLayoutVars>
      </dgm:prSet>
      <dgm:spPr/>
    </dgm:pt>
    <dgm:pt modelId="{24B7C1A0-5764-DA44-996C-9ADACD6C6BE4}" type="pres">
      <dgm:prSet presAssocID="{DF174787-16E9-42B1-8EF8-5158AA2AE875}" presName="boxAndChildren" presStyleCnt="0"/>
      <dgm:spPr/>
    </dgm:pt>
    <dgm:pt modelId="{AA9C2494-AA93-8545-BA15-79BB0813333C}" type="pres">
      <dgm:prSet presAssocID="{DF174787-16E9-42B1-8EF8-5158AA2AE875}" presName="parentTextBox" presStyleLbl="node1" presStyleIdx="0" presStyleCnt="3"/>
      <dgm:spPr/>
    </dgm:pt>
    <dgm:pt modelId="{A7DE7BC6-F4F6-3F43-83E4-25F443D6085D}" type="pres">
      <dgm:prSet presAssocID="{4A823395-ED9C-490E-B6AD-178BF5D2988F}" presName="sp" presStyleCnt="0"/>
      <dgm:spPr/>
    </dgm:pt>
    <dgm:pt modelId="{D23BE2FF-1C1C-4E4A-8C40-E0ADCFF50305}" type="pres">
      <dgm:prSet presAssocID="{67DF4D54-7CFD-420D-9E00-207EDD60283C}" presName="arrowAndChildren" presStyleCnt="0"/>
      <dgm:spPr/>
    </dgm:pt>
    <dgm:pt modelId="{8C7403E1-2600-BE4E-BD2B-EF7412F139DA}" type="pres">
      <dgm:prSet presAssocID="{67DF4D54-7CFD-420D-9E00-207EDD60283C}" presName="parentTextArrow" presStyleLbl="node1" presStyleIdx="1" presStyleCnt="3"/>
      <dgm:spPr/>
    </dgm:pt>
    <dgm:pt modelId="{14CD6B30-BB24-7944-BBF9-6DF1A495FF32}" type="pres">
      <dgm:prSet presAssocID="{00433A38-A309-44DB-9B81-8E66265D0DE3}" presName="sp" presStyleCnt="0"/>
      <dgm:spPr/>
    </dgm:pt>
    <dgm:pt modelId="{B7D9FA3A-AE84-624C-B35A-9D55FDF3AF39}" type="pres">
      <dgm:prSet presAssocID="{D2A60EAA-892C-4224-847A-A9A6106D1DFB}" presName="arrowAndChildren" presStyleCnt="0"/>
      <dgm:spPr/>
    </dgm:pt>
    <dgm:pt modelId="{C21B82E0-5E95-AB47-A1C2-A8F2C3C31F1A}" type="pres">
      <dgm:prSet presAssocID="{D2A60EAA-892C-4224-847A-A9A6106D1DFB}" presName="parentTextArrow" presStyleLbl="node1" presStyleIdx="2" presStyleCnt="3"/>
      <dgm:spPr/>
    </dgm:pt>
  </dgm:ptLst>
  <dgm:cxnLst>
    <dgm:cxn modelId="{9629BA2E-0213-B44A-B23E-6094986143E0}" type="presOf" srcId="{D2A60EAA-892C-4224-847A-A9A6106D1DFB}" destId="{C21B82E0-5E95-AB47-A1C2-A8F2C3C31F1A}" srcOrd="0" destOrd="0" presId="urn:microsoft.com/office/officeart/2005/8/layout/process4"/>
    <dgm:cxn modelId="{D18B3D65-803A-4386-AFC1-600CA6C6C830}" srcId="{BC37CD21-0E82-4529-970C-5177B630BA77}" destId="{D2A60EAA-892C-4224-847A-A9A6106D1DFB}" srcOrd="0" destOrd="0" parTransId="{666F580A-CDEF-4874-ACBA-7FB615805969}" sibTransId="{00433A38-A309-44DB-9B81-8E66265D0DE3}"/>
    <dgm:cxn modelId="{E818DF68-93A1-418D-9652-F666FCC9EF5E}" srcId="{BC37CD21-0E82-4529-970C-5177B630BA77}" destId="{67DF4D54-7CFD-420D-9E00-207EDD60283C}" srcOrd="1" destOrd="0" parTransId="{153181D2-435B-413D-869C-3EB269A00DB1}" sibTransId="{4A823395-ED9C-490E-B6AD-178BF5D2988F}"/>
    <dgm:cxn modelId="{5A84CE81-E064-AE40-9FAA-D85DCE6E6488}" type="presOf" srcId="{67DF4D54-7CFD-420D-9E00-207EDD60283C}" destId="{8C7403E1-2600-BE4E-BD2B-EF7412F139DA}" srcOrd="0" destOrd="0" presId="urn:microsoft.com/office/officeart/2005/8/layout/process4"/>
    <dgm:cxn modelId="{A4A46FAE-FABA-4A26-881C-14C4AB078044}" srcId="{BC37CD21-0E82-4529-970C-5177B630BA77}" destId="{DF174787-16E9-42B1-8EF8-5158AA2AE875}" srcOrd="2" destOrd="0" parTransId="{24816121-DB26-4870-86F2-FEC9A9BCD5FF}" sibTransId="{D5E52483-2818-4803-93B5-CEB4A5051223}"/>
    <dgm:cxn modelId="{C452EFDA-5B5F-2242-86FC-2A16D0C37F21}" type="presOf" srcId="{BC37CD21-0E82-4529-970C-5177B630BA77}" destId="{923271CB-A00E-2D4D-8A44-C83CFE824D91}" srcOrd="0" destOrd="0" presId="urn:microsoft.com/office/officeart/2005/8/layout/process4"/>
    <dgm:cxn modelId="{E208ECF0-6160-4545-963A-C40F86DF7D57}" type="presOf" srcId="{DF174787-16E9-42B1-8EF8-5158AA2AE875}" destId="{AA9C2494-AA93-8545-BA15-79BB0813333C}" srcOrd="0" destOrd="0" presId="urn:microsoft.com/office/officeart/2005/8/layout/process4"/>
    <dgm:cxn modelId="{C8B85284-74F0-3448-8B8E-F0EB3F5A5540}" type="presParOf" srcId="{923271CB-A00E-2D4D-8A44-C83CFE824D91}" destId="{24B7C1A0-5764-DA44-996C-9ADACD6C6BE4}" srcOrd="0" destOrd="0" presId="urn:microsoft.com/office/officeart/2005/8/layout/process4"/>
    <dgm:cxn modelId="{383151DA-3ADD-EE4A-AA78-E056B2BB4C3A}" type="presParOf" srcId="{24B7C1A0-5764-DA44-996C-9ADACD6C6BE4}" destId="{AA9C2494-AA93-8545-BA15-79BB0813333C}" srcOrd="0" destOrd="0" presId="urn:microsoft.com/office/officeart/2005/8/layout/process4"/>
    <dgm:cxn modelId="{0469E045-C6D9-E640-A260-BB161261E0DE}" type="presParOf" srcId="{923271CB-A00E-2D4D-8A44-C83CFE824D91}" destId="{A7DE7BC6-F4F6-3F43-83E4-25F443D6085D}" srcOrd="1" destOrd="0" presId="urn:microsoft.com/office/officeart/2005/8/layout/process4"/>
    <dgm:cxn modelId="{186FD5B3-DAAA-364E-A7CC-9CC0C84678B1}" type="presParOf" srcId="{923271CB-A00E-2D4D-8A44-C83CFE824D91}" destId="{D23BE2FF-1C1C-4E4A-8C40-E0ADCFF50305}" srcOrd="2" destOrd="0" presId="urn:microsoft.com/office/officeart/2005/8/layout/process4"/>
    <dgm:cxn modelId="{34B4DA4D-1FC7-8149-88FD-D7DF93C689EA}" type="presParOf" srcId="{D23BE2FF-1C1C-4E4A-8C40-E0ADCFF50305}" destId="{8C7403E1-2600-BE4E-BD2B-EF7412F139DA}" srcOrd="0" destOrd="0" presId="urn:microsoft.com/office/officeart/2005/8/layout/process4"/>
    <dgm:cxn modelId="{34DBD5CB-99D5-1343-B460-A1BFE03F6720}" type="presParOf" srcId="{923271CB-A00E-2D4D-8A44-C83CFE824D91}" destId="{14CD6B30-BB24-7944-BBF9-6DF1A495FF32}" srcOrd="3" destOrd="0" presId="urn:microsoft.com/office/officeart/2005/8/layout/process4"/>
    <dgm:cxn modelId="{E3F74B4D-BAA3-DD4E-AA78-1EFB7658D116}" type="presParOf" srcId="{923271CB-A00E-2D4D-8A44-C83CFE824D91}" destId="{B7D9FA3A-AE84-624C-B35A-9D55FDF3AF39}" srcOrd="4" destOrd="0" presId="urn:microsoft.com/office/officeart/2005/8/layout/process4"/>
    <dgm:cxn modelId="{D9EDFD7C-A8CD-C04B-A58E-91794F447650}" type="presParOf" srcId="{B7D9FA3A-AE84-624C-B35A-9D55FDF3AF39}" destId="{C21B82E0-5E95-AB47-A1C2-A8F2C3C31F1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300BF-D280-1D4A-81FB-E59726682F4F}">
      <dsp:nvSpPr>
        <dsp:cNvPr id="0" name=""/>
        <dsp:cNvSpPr/>
      </dsp:nvSpPr>
      <dsp:spPr>
        <a:xfrm>
          <a:off x="0" y="143"/>
          <a:ext cx="4943647" cy="1750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dirty="0"/>
            <a:t>To understand what amounts to:</a:t>
          </a:r>
        </a:p>
      </dsp:txBody>
      <dsp:txXfrm>
        <a:off x="85444" y="85587"/>
        <a:ext cx="4772759" cy="1579432"/>
      </dsp:txXfrm>
    </dsp:sp>
    <dsp:sp modelId="{1CEEE5B9-DCBB-304C-B137-9A11015F565F}">
      <dsp:nvSpPr>
        <dsp:cNvPr id="0" name=""/>
        <dsp:cNvSpPr/>
      </dsp:nvSpPr>
      <dsp:spPr>
        <a:xfrm>
          <a:off x="0" y="1877183"/>
          <a:ext cx="4943647" cy="17503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-Burglary Sec. 91A/91B</a:t>
          </a:r>
        </a:p>
      </dsp:txBody>
      <dsp:txXfrm>
        <a:off x="85444" y="1962627"/>
        <a:ext cx="4772759" cy="1579432"/>
      </dsp:txXfrm>
    </dsp:sp>
    <dsp:sp modelId="{7B5C2241-9661-9949-BF44-5460CC9FC971}">
      <dsp:nvSpPr>
        <dsp:cNvPr id="0" name=""/>
        <dsp:cNvSpPr/>
      </dsp:nvSpPr>
      <dsp:spPr>
        <a:xfrm>
          <a:off x="0" y="3754224"/>
          <a:ext cx="4943647" cy="17503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-Robbery Sec.8</a:t>
          </a:r>
        </a:p>
      </dsp:txBody>
      <dsp:txXfrm>
        <a:off x="85444" y="3839668"/>
        <a:ext cx="4772759" cy="1579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ECBE-23B2-B74E-B2DB-27574EB96583}">
      <dsp:nvSpPr>
        <dsp:cNvPr id="0" name=""/>
        <dsp:cNvSpPr/>
      </dsp:nvSpPr>
      <dsp:spPr>
        <a:xfrm>
          <a:off x="589887" y="437153"/>
          <a:ext cx="4064759" cy="4064759"/>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a:off x="2799858" y="1187198"/>
        <a:ext cx="1379114" cy="1354919"/>
      </dsp:txXfrm>
    </dsp:sp>
    <dsp:sp modelId="{23D9B5CA-2270-AC41-B0E5-6A321C46C91C}">
      <dsp:nvSpPr>
        <dsp:cNvPr id="0" name=""/>
        <dsp:cNvSpPr/>
      </dsp:nvSpPr>
      <dsp:spPr>
        <a:xfrm>
          <a:off x="541120" y="527927"/>
          <a:ext cx="4064759" cy="4064759"/>
        </a:xfrm>
        <a:prstGeom prst="pie">
          <a:avLst>
            <a:gd name="adj1" fmla="val 1800000"/>
            <a:gd name="adj2" fmla="val 90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a:off x="1654089" y="3092596"/>
        <a:ext cx="1838819" cy="1258139"/>
      </dsp:txXfrm>
    </dsp:sp>
    <dsp:sp modelId="{189300D0-8711-1A45-B2B5-BA1DB1EFBE54}">
      <dsp:nvSpPr>
        <dsp:cNvPr id="0" name=""/>
        <dsp:cNvSpPr/>
      </dsp:nvSpPr>
      <dsp:spPr>
        <a:xfrm>
          <a:off x="521040" y="447607"/>
          <a:ext cx="4064759" cy="4064759"/>
        </a:xfrm>
        <a:prstGeom prst="pie">
          <a:avLst>
            <a:gd name="adj1" fmla="val 90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a:off x="956550" y="1246042"/>
        <a:ext cx="1379114" cy="13549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9CB17-0012-C64F-859F-7B9F925FA21F}">
      <dsp:nvSpPr>
        <dsp:cNvPr id="0" name=""/>
        <dsp:cNvSpPr/>
      </dsp:nvSpPr>
      <dsp:spPr>
        <a:xfrm>
          <a:off x="0" y="2320"/>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E17E3F-99BE-AC4A-9BB3-94799FEE8A31}">
      <dsp:nvSpPr>
        <dsp:cNvPr id="0" name=""/>
        <dsp:cNvSpPr/>
      </dsp:nvSpPr>
      <dsp:spPr>
        <a:xfrm>
          <a:off x="0" y="2320"/>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NO THEFT = NO ROBBERY!!! </a:t>
          </a:r>
        </a:p>
        <a:p>
          <a:pPr marL="0" lvl="0" indent="0" algn="l" defTabSz="1066800">
            <a:lnSpc>
              <a:spcPct val="90000"/>
            </a:lnSpc>
            <a:spcBef>
              <a:spcPct val="0"/>
            </a:spcBef>
            <a:spcAft>
              <a:spcPct val="35000"/>
            </a:spcAft>
            <a:buNone/>
          </a:pPr>
          <a:br>
            <a:rPr lang="en-GB" sz="2400" kern="1200" dirty="0"/>
          </a:br>
          <a:r>
            <a:rPr lang="en-GB" sz="2400" kern="1200" dirty="0"/>
            <a:t>You cannot fear for someone else’s safety – that is Blackmail</a:t>
          </a:r>
        </a:p>
      </dsp:txBody>
      <dsp:txXfrm>
        <a:off x="0" y="2320"/>
        <a:ext cx="7903790" cy="1582628"/>
      </dsp:txXfrm>
    </dsp:sp>
    <dsp:sp modelId="{A7A98C58-23D9-6B48-B267-15643398240E}">
      <dsp:nvSpPr>
        <dsp:cNvPr id="0" name=""/>
        <dsp:cNvSpPr/>
      </dsp:nvSpPr>
      <dsp:spPr>
        <a:xfrm>
          <a:off x="0" y="1584949"/>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37E3EF6-23EB-3A46-B70A-7D80BEEC9A41}">
      <dsp:nvSpPr>
        <dsp:cNvPr id="0" name=""/>
        <dsp:cNvSpPr/>
      </dsp:nvSpPr>
      <dsp:spPr>
        <a:xfrm>
          <a:off x="0" y="1584949"/>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accused’s </a:t>
          </a:r>
          <a:r>
            <a:rPr lang="en-GB" sz="2400" b="1" i="1" u="none" kern="1200" dirty="0"/>
            <a:t>intention</a:t>
          </a:r>
          <a:r>
            <a:rPr lang="en-GB" sz="2400" kern="1200" dirty="0"/>
            <a:t> making the threat must be to put a person in </a:t>
          </a:r>
          <a:r>
            <a:rPr lang="en-GB" sz="2400" b="1" i="1" u="none" kern="1200" dirty="0"/>
            <a:t>fear of force being used against </a:t>
          </a:r>
          <a:r>
            <a:rPr lang="en-GB" sz="2400" b="1" i="1" u="sng" kern="1200" dirty="0"/>
            <a:t>them</a:t>
          </a:r>
          <a:br>
            <a:rPr lang="en-GB" sz="2400" b="1" i="1" u="sng" kern="1200" dirty="0"/>
          </a:br>
          <a:r>
            <a:rPr lang="en-GB" sz="2400" b="1" i="1" u="sng" kern="1200" dirty="0"/>
            <a:t> </a:t>
          </a:r>
          <a:br>
            <a:rPr lang="en-GB" sz="2400" b="1" i="1" u="sng" kern="1200" dirty="0"/>
          </a:br>
          <a:r>
            <a:rPr lang="en-GB" sz="2400" kern="1200" dirty="0"/>
            <a:t>(Interesting case law - R v Taylor 1996)</a:t>
          </a:r>
        </a:p>
      </dsp:txBody>
      <dsp:txXfrm>
        <a:off x="0" y="1584949"/>
        <a:ext cx="7903790" cy="1582628"/>
      </dsp:txXfrm>
    </dsp:sp>
    <dsp:sp modelId="{69A6B70A-6803-C84A-8C9B-DF3E788385CF}">
      <dsp:nvSpPr>
        <dsp:cNvPr id="0" name=""/>
        <dsp:cNvSpPr/>
      </dsp:nvSpPr>
      <dsp:spPr>
        <a:xfrm>
          <a:off x="0" y="3167578"/>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8DB98E-EF26-3E46-9FAF-C40BA6AEE91E}">
      <dsp:nvSpPr>
        <dsp:cNvPr id="0" name=""/>
        <dsp:cNvSpPr/>
      </dsp:nvSpPr>
      <dsp:spPr>
        <a:xfrm>
          <a:off x="0" y="3167578"/>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br>
            <a:rPr lang="en-GB" sz="2400" kern="1200" dirty="0"/>
          </a:br>
          <a:r>
            <a:rPr lang="en-GB" sz="2400" kern="1200" dirty="0"/>
            <a:t>An </a:t>
          </a:r>
          <a:r>
            <a:rPr lang="en-GB" sz="2400" b="1" i="1" kern="1200" dirty="0"/>
            <a:t>intention</a:t>
          </a:r>
          <a:r>
            <a:rPr lang="en-GB" sz="2400" kern="1200" dirty="0"/>
            <a:t> to put the recipient of the threat in </a:t>
          </a:r>
          <a:r>
            <a:rPr lang="en-GB" sz="2400" b="1" i="1" kern="1200" dirty="0"/>
            <a:t>fear of force being used against </a:t>
          </a:r>
          <a:r>
            <a:rPr lang="en-GB" sz="2400" b="1" i="1" u="sng" kern="1200" dirty="0"/>
            <a:t>another</a:t>
          </a:r>
          <a:r>
            <a:rPr lang="en-GB" sz="2400" b="1" i="1" kern="1200" dirty="0"/>
            <a:t> is insufficient</a:t>
          </a:r>
          <a:r>
            <a:rPr lang="en-GB" sz="2400" kern="1200" dirty="0"/>
            <a:t>….= </a:t>
          </a:r>
          <a:r>
            <a:rPr lang="en-GB" sz="2400" b="1" kern="1200" dirty="0"/>
            <a:t>Blackmail</a:t>
          </a:r>
        </a:p>
      </dsp:txBody>
      <dsp:txXfrm>
        <a:off x="0" y="3167578"/>
        <a:ext cx="7903790" cy="158262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C2494-AA93-8545-BA15-79BB0813333C}">
      <dsp:nvSpPr>
        <dsp:cNvPr id="0" name=""/>
        <dsp:cNvSpPr/>
      </dsp:nvSpPr>
      <dsp:spPr>
        <a:xfrm>
          <a:off x="0" y="3428051"/>
          <a:ext cx="8064896" cy="112516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It would however amount to an </a:t>
          </a:r>
          <a:r>
            <a:rPr lang="en-GB" sz="2400" b="1" u="sng" kern="1200" dirty="0"/>
            <a:t>attempted robbery</a:t>
          </a:r>
        </a:p>
      </dsp:txBody>
      <dsp:txXfrm>
        <a:off x="0" y="3428051"/>
        <a:ext cx="8064896" cy="1125163"/>
      </dsp:txXfrm>
    </dsp:sp>
    <dsp:sp modelId="{8C7403E1-2600-BE4E-BD2B-EF7412F139DA}">
      <dsp:nvSpPr>
        <dsp:cNvPr id="0" name=""/>
        <dsp:cNvSpPr/>
      </dsp:nvSpPr>
      <dsp:spPr>
        <a:xfrm rot="10800000">
          <a:off x="0" y="1714428"/>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Cannot be </a:t>
          </a:r>
          <a:r>
            <a:rPr lang="en-GB" sz="2400" b="1" i="1" kern="1200" dirty="0"/>
            <a:t>‘put in fear’ </a:t>
          </a:r>
          <a:r>
            <a:rPr lang="en-GB" sz="2400" b="0" i="0" kern="1200" dirty="0"/>
            <a:t>and therefore not be possible </a:t>
          </a:r>
          <a:r>
            <a:rPr lang="en-GB" sz="2400" i="0" kern="1200" dirty="0"/>
            <a:t>to </a:t>
          </a:r>
          <a:r>
            <a:rPr lang="en-GB" sz="2400" b="1" i="1" kern="1200" dirty="0"/>
            <a:t>‘seek to put’ </a:t>
          </a:r>
          <a:r>
            <a:rPr lang="en-GB" sz="2400" kern="1200" dirty="0"/>
            <a:t>such a child in fear =  N</a:t>
          </a:r>
          <a:r>
            <a:rPr lang="en-GB" sz="2400" b="1" i="0" u="sng" kern="1200" dirty="0"/>
            <a:t>ot</a:t>
          </a:r>
          <a:r>
            <a:rPr lang="en-GB" sz="2400" b="1" i="0" kern="1200" dirty="0"/>
            <a:t> robbery</a:t>
          </a:r>
        </a:p>
      </dsp:txBody>
      <dsp:txXfrm rot="10800000">
        <a:off x="0" y="1714428"/>
        <a:ext cx="8064896" cy="1124427"/>
      </dsp:txXfrm>
    </dsp:sp>
    <dsp:sp modelId="{C21B82E0-5E95-AB47-A1C2-A8F2C3C31F1A}">
      <dsp:nvSpPr>
        <dsp:cNvPr id="0" name=""/>
        <dsp:cNvSpPr/>
      </dsp:nvSpPr>
      <dsp:spPr>
        <a:xfrm rot="10800000">
          <a:off x="0" y="804"/>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t>A baby </a:t>
          </a:r>
          <a:r>
            <a:rPr lang="en-GB" sz="2400" kern="1200" dirty="0"/>
            <a:t>or a </a:t>
          </a:r>
          <a:r>
            <a:rPr lang="en-GB" sz="2400" u="sng" kern="1200" dirty="0"/>
            <a:t>very young child </a:t>
          </a:r>
          <a:r>
            <a:rPr lang="en-GB" sz="2400" kern="1200" dirty="0"/>
            <a:t>may be </a:t>
          </a:r>
          <a:r>
            <a:rPr lang="en-GB" sz="2400" b="1" i="1" kern="1200" dirty="0"/>
            <a:t>too young to be ‘put in fear’ </a:t>
          </a:r>
          <a:r>
            <a:rPr lang="en-GB" sz="2400" b="0" i="0" kern="1200" dirty="0"/>
            <a:t>(Too young to understand) </a:t>
          </a:r>
        </a:p>
      </dsp:txBody>
      <dsp:txXfrm rot="10800000">
        <a:off x="0" y="804"/>
        <a:ext cx="8064896" cy="11244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70A5D-D722-F644-B95C-F5653BC18A36}" type="datetimeFigureOut">
              <a:rPr lang="en-US" smtClean="0"/>
              <a:t>10/26/2022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C13C87-6BFE-2A43-998D-094C8C444360}" type="slidenum">
              <a:rPr lang="en-US" smtClean="0"/>
              <a:t>‹#›</a:t>
            </a:fld>
            <a:endParaRPr lang="en-US"/>
          </a:p>
        </p:txBody>
      </p:sp>
    </p:spTree>
    <p:extLst>
      <p:ext uri="{BB962C8B-B14F-4D97-AF65-F5344CB8AC3E}">
        <p14:creationId xmlns:p14="http://schemas.microsoft.com/office/powerpoint/2010/main" val="2098244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dirty="0">
                <a:latin typeface="Arial" charset="0"/>
              </a:rPr>
              <a:t>The offence of Burglary is contained within the Theft Act 1968</a:t>
            </a:r>
          </a:p>
          <a:p>
            <a:pPr>
              <a:lnSpc>
                <a:spcPct val="100000"/>
              </a:lnSpc>
            </a:pPr>
            <a:endParaRPr lang="en-GB" altLang="en-US" sz="1200" dirty="0">
              <a:latin typeface="Arial" charset="0"/>
            </a:endParaRPr>
          </a:p>
          <a:p>
            <a:pPr>
              <a:lnSpc>
                <a:spcPct val="100000"/>
              </a:lnSpc>
              <a:defRPr/>
            </a:pPr>
            <a:r>
              <a:rPr lang="en-GB" altLang="en-US" sz="1200" dirty="0">
                <a:latin typeface="Arial" charset="0"/>
              </a:rPr>
              <a:t>There are two types of burglary.  </a:t>
            </a:r>
          </a:p>
          <a:p>
            <a:pPr>
              <a:lnSpc>
                <a:spcPct val="100000"/>
              </a:lnSpc>
              <a:defRPr/>
            </a:pPr>
            <a:endParaRPr lang="en-GB" altLang="en-US" sz="1200" dirty="0">
              <a:latin typeface="Arial" charset="0"/>
            </a:endParaRPr>
          </a:p>
          <a:p>
            <a:pPr>
              <a:lnSpc>
                <a:spcPct val="100000"/>
              </a:lnSpc>
              <a:defRPr/>
            </a:pPr>
            <a:r>
              <a:rPr lang="en-GB" altLang="en-US" sz="1200" dirty="0">
                <a:latin typeface="Arial" charset="0"/>
              </a:rPr>
              <a:t>The first one is concerned with the defendants intentions when entering a building or part of a building.</a:t>
            </a:r>
          </a:p>
          <a:p>
            <a:pPr>
              <a:lnSpc>
                <a:spcPct val="100000"/>
              </a:lnSpc>
              <a:defRPr/>
            </a:pPr>
            <a:endParaRPr lang="en-GB" altLang="en-US" sz="1200" dirty="0">
              <a:latin typeface="Arial" charset="0"/>
            </a:endParaRPr>
          </a:p>
          <a:p>
            <a:pPr>
              <a:lnSpc>
                <a:spcPct val="100000"/>
              </a:lnSpc>
            </a:pPr>
            <a:r>
              <a:rPr lang="en-GB" altLang="en-US" sz="1200" dirty="0">
                <a:latin typeface="Arial" charset="0"/>
              </a:rPr>
              <a:t>This is commonly referred to as ‘burglary with intent’ and is covered by Section 9(1)(a) Theft Act 1968</a:t>
            </a:r>
          </a:p>
          <a:p>
            <a:pPr>
              <a:lnSpc>
                <a:spcPct val="100000"/>
              </a:lnSpc>
            </a:pPr>
            <a:endParaRPr lang="en-GB" altLang="en-US" sz="1200" dirty="0">
              <a:latin typeface="Arial" charset="0"/>
            </a:endParaRPr>
          </a:p>
          <a:p>
            <a:pPr>
              <a:lnSpc>
                <a:spcPct val="100000"/>
              </a:lnSpc>
            </a:pPr>
            <a:r>
              <a:rPr lang="en-GB" altLang="en-US" sz="1200" dirty="0">
                <a:latin typeface="Arial" charset="0"/>
              </a:rPr>
              <a:t>For an offence under this section the acts do not have to be committed, only intended.</a:t>
            </a:r>
          </a:p>
          <a:p>
            <a:pPr>
              <a:lnSpc>
                <a:spcPct val="100000"/>
              </a:lnSpc>
            </a:pPr>
            <a:endParaRPr lang="en-GB" altLang="en-US" sz="1200" dirty="0">
              <a:latin typeface="Arial" charset="0"/>
            </a:endParaRPr>
          </a:p>
          <a:p>
            <a:pPr>
              <a:lnSpc>
                <a:spcPct val="100000"/>
              </a:lnSpc>
            </a:pPr>
            <a:r>
              <a:rPr lang="en-GB" altLang="en-US" sz="1200" dirty="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dirty="0">
              <a:latin typeface="Arial" charset="0"/>
            </a:endParaRPr>
          </a:p>
          <a:p>
            <a:pPr>
              <a:lnSpc>
                <a:spcPct val="100000"/>
              </a:lnSpc>
            </a:pPr>
            <a:r>
              <a:rPr lang="en-GB" altLang="en-US" sz="1200" dirty="0">
                <a:latin typeface="Arial" charset="0"/>
              </a:rPr>
              <a:t>We will look at the elements highlighted in red in more detail shortly.</a:t>
            </a:r>
          </a:p>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4</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Entry can be gained in a number of ways:</a:t>
            </a:r>
          </a:p>
          <a:p>
            <a:pPr>
              <a:spcAft>
                <a:spcPts val="1800"/>
              </a:spcAft>
            </a:pPr>
            <a:r>
              <a:rPr lang="en-GB" altLang="en-US" sz="1200" b="1" dirty="0">
                <a:latin typeface="Arial" panose="020B0604020202020204" pitchFamily="34" charset="0"/>
                <a:cs typeface="Arial" panose="020B0604020202020204" pitchFamily="34" charset="0"/>
              </a:rPr>
              <a:t>In person –</a:t>
            </a:r>
            <a:r>
              <a:rPr lang="en-GB" altLang="en-US" sz="1200" dirty="0">
                <a:latin typeface="Arial" panose="020B0604020202020204" pitchFamily="34" charset="0"/>
                <a:cs typeface="Arial" panose="020B0604020202020204" pitchFamily="34" charset="0"/>
              </a:rPr>
              <a:t> either completely or by inserting a body part e.g. arm/leg through a window or letter box.</a:t>
            </a:r>
            <a:r>
              <a:rPr lang="en-GB" sz="1200" dirty="0">
                <a:latin typeface="Arial" panose="020B0604020202020204" pitchFamily="34" charset="0"/>
                <a:cs typeface="Arial" panose="020B0604020202020204" pitchFamily="34" charset="0"/>
              </a:rPr>
              <a:t> The entry must be with intent to commit one of the offences mentioned in section 9(2). The entry must be effective otherwise it may only be an attempt.</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 tool/article – </a:t>
            </a:r>
            <a:r>
              <a:rPr lang="en-GB" altLang="en-US" sz="1200" dirty="0">
                <a:latin typeface="Arial" panose="020B0604020202020204" pitchFamily="34" charset="0"/>
                <a:cs typeface="Arial" panose="020B0604020202020204" pitchFamily="34" charset="0"/>
              </a:rPr>
              <a:t>as an extension of the </a:t>
            </a:r>
            <a:r>
              <a:rPr lang="en-GB" sz="1200" dirty="0">
                <a:latin typeface="Arial" panose="020B0604020202020204" pitchFamily="34" charset="0"/>
                <a:cs typeface="Arial" panose="020B0604020202020204" pitchFamily="34" charset="0"/>
              </a:rPr>
              <a:t> burglar, e.</a:t>
            </a:r>
            <a:r>
              <a:rPr lang="en-GB" altLang="en-US" sz="1200" dirty="0">
                <a:latin typeface="Arial" panose="020B0604020202020204" pitchFamily="34" charset="0"/>
                <a:cs typeface="Arial" panose="020B0604020202020204" pitchFamily="34" charset="0"/>
              </a:rPr>
              <a:t>g. a long stick pushed through the letter box in order to steal car keys from a table.  However, if the tool or article is put through the letterbox to get the keys to open the door it will not be classed as entry.</a:t>
            </a:r>
            <a:r>
              <a:rPr lang="en-GB" sz="1200" dirty="0">
                <a:latin typeface="Arial" panose="020B0604020202020204" pitchFamily="34" charset="0"/>
                <a:cs typeface="Arial" panose="020B0604020202020204" pitchFamily="34" charset="0"/>
              </a:rPr>
              <a:t> If the instrument is used merely to try to gain entry (e.g. a cordless drill being used to try to drill out a lock), then at that stage it may be no more than an attempted burglary.</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an innocent agent – </a:t>
            </a:r>
            <a:r>
              <a:rPr lang="en-GB" altLang="en-US" sz="1200" dirty="0">
                <a:latin typeface="Arial" panose="020B0604020202020204" pitchFamily="34" charset="0"/>
                <a:cs typeface="Arial" panose="020B0604020202020204" pitchFamily="34" charset="0"/>
              </a:rPr>
              <a:t>e.g. a child under the age of criminal responsibility (10yrs) or a trained animal e.g. a monkey, sent into a building to steal.  If the ‘agent’ is used to open doors or windows to prepare entry and nothing stolen then offence is NOT committed (but may be an attempt).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a:t>
            </a:r>
            <a:r>
              <a:rPr lang="en-GB" sz="1200" b="1" dirty="0">
                <a:latin typeface="Arial" panose="020B0604020202020204" pitchFamily="34" charset="0"/>
                <a:cs typeface="Arial" panose="020B0604020202020204" pitchFamily="34" charset="0"/>
              </a:rPr>
              <a:t> R v Brown </a:t>
            </a:r>
            <a:r>
              <a:rPr lang="en-GB" sz="1200" dirty="0">
                <a:latin typeface="Arial" panose="020B0604020202020204" pitchFamily="34" charset="0"/>
                <a:cs typeface="Arial" panose="020B0604020202020204" pitchFamily="34" charset="0"/>
              </a:rPr>
              <a:t>–  Brown had broken into a shop having smashed the bottom panel of the door.</a:t>
            </a:r>
          </a:p>
          <a:p>
            <a:r>
              <a:rPr lang="en-GB" sz="1200" dirty="0">
                <a:latin typeface="Arial" panose="020B0604020202020204" pitchFamily="34" charset="0"/>
                <a:cs typeface="Arial" panose="020B0604020202020204" pitchFamily="34" charset="0"/>
              </a:rPr>
              <a:t>He was half way in through the broken door panel when he got stuck. </a:t>
            </a:r>
          </a:p>
          <a:p>
            <a:r>
              <a:rPr lang="en-GB" sz="1200" dirty="0">
                <a:latin typeface="Arial" panose="020B0604020202020204" pitchFamily="34" charset="0"/>
                <a:cs typeface="Arial" panose="020B0604020202020204" pitchFamily="34" charset="0"/>
              </a:rPr>
              <a:t>The shop owner caught him - half of his body inside the shop and half outside</a:t>
            </a:r>
          </a:p>
          <a:p>
            <a:r>
              <a:rPr lang="en-GB" sz="1200" dirty="0">
                <a:latin typeface="Arial" panose="020B0604020202020204" pitchFamily="34" charset="0"/>
                <a:cs typeface="Arial" panose="020B0604020202020204" pitchFamily="34" charset="0"/>
              </a:rPr>
              <a:t>He argued in Court that he hadn’t actually </a:t>
            </a:r>
            <a:r>
              <a:rPr lang="en-GB" sz="1200" b="1" dirty="0">
                <a:latin typeface="Arial" panose="020B0604020202020204" pitchFamily="34" charset="0"/>
                <a:cs typeface="Arial" panose="020B0604020202020204" pitchFamily="34" charset="0"/>
              </a:rPr>
              <a:t>‘entered the building’ </a:t>
            </a:r>
          </a:p>
          <a:p>
            <a:r>
              <a:rPr lang="en-GB" sz="1200" dirty="0">
                <a:latin typeface="Arial" panose="020B0604020202020204" pitchFamily="34" charset="0"/>
                <a:cs typeface="Arial" panose="020B0604020202020204" pitchFamily="34" charset="0"/>
              </a:rPr>
              <a:t>The Court held that </a:t>
            </a:r>
            <a:r>
              <a:rPr lang="en-GB" sz="1200" b="1" dirty="0">
                <a:latin typeface="Arial" panose="020B0604020202020204" pitchFamily="34" charset="0"/>
                <a:cs typeface="Arial" panose="020B0604020202020204" pitchFamily="34" charset="0"/>
              </a:rPr>
              <a:t>yes he had </a:t>
            </a:r>
            <a:r>
              <a:rPr lang="en-GB" sz="1200" dirty="0">
                <a:latin typeface="Arial" panose="020B0604020202020204" pitchFamily="34" charset="0"/>
                <a:cs typeface="Arial" panose="020B0604020202020204" pitchFamily="34" charset="0"/>
              </a:rPr>
              <a:t>– you only have to show that entry had been </a:t>
            </a:r>
            <a:r>
              <a:rPr lang="en-GB" sz="1200" b="1" dirty="0">
                <a:latin typeface="Arial" panose="020B0604020202020204" pitchFamily="34" charset="0"/>
                <a:cs typeface="Arial" panose="020B0604020202020204" pitchFamily="34" charset="0"/>
              </a:rPr>
              <a:t>‘effected’ </a:t>
            </a:r>
            <a:r>
              <a:rPr lang="en-GB" sz="1200" dirty="0">
                <a:latin typeface="Arial" panose="020B0604020202020204" pitchFamily="34" charset="0"/>
                <a:cs typeface="Arial" panose="020B0604020202020204" pitchFamily="34" charset="0"/>
              </a:rPr>
              <a:t>as per above.</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200" dirty="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200" dirty="0">
                <a:latin typeface="Arial" panose="020B0604020202020204" pitchFamily="34" charset="0"/>
                <a:cs typeface="Arial" panose="020B0604020202020204" pitchFamily="34" charset="0"/>
              </a:rPr>
              <a:t>A tent, marquee, open-sided bus shelter or car port are </a:t>
            </a:r>
            <a:r>
              <a:rPr lang="en-GB" altLang="en-US" sz="1200" b="1" dirty="0">
                <a:solidFill>
                  <a:srgbClr val="FF0000"/>
                </a:solidFill>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buildings for the purposes of Burglary.</a:t>
            </a:r>
          </a:p>
          <a:p>
            <a:pPr>
              <a:spcAft>
                <a:spcPts val="1800"/>
              </a:spcAft>
            </a:pPr>
            <a:r>
              <a:rPr lang="en-GB" altLang="en-US" sz="1200" dirty="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200" dirty="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200" dirty="0">
                <a:latin typeface="Arial" panose="020B0604020202020204" pitchFamily="34" charset="0"/>
                <a:cs typeface="Arial" panose="020B0604020202020204" pitchFamily="34" charset="0"/>
              </a:rPr>
              <a:t>Touring caravans capable of being towed will only be buildings </a:t>
            </a:r>
            <a:r>
              <a:rPr lang="en-GB" altLang="en-US" sz="1200" b="1" dirty="0">
                <a:latin typeface="Arial" panose="020B0604020202020204" pitchFamily="34" charset="0"/>
                <a:cs typeface="Arial" panose="020B0604020202020204" pitchFamily="34" charset="0"/>
              </a:rPr>
              <a:t>when occupied</a:t>
            </a:r>
            <a:r>
              <a:rPr lang="en-GB" altLang="en-US" sz="1200" dirty="0">
                <a:latin typeface="Arial" panose="020B0604020202020204" pitchFamily="34" charset="0"/>
                <a:cs typeface="Arial" panose="020B0604020202020204" pitchFamily="34" charset="0"/>
              </a:rPr>
              <a:t>.</a:t>
            </a:r>
          </a:p>
          <a:p>
            <a:pPr>
              <a:spcAft>
                <a:spcPts val="1800"/>
              </a:spcAft>
            </a:pPr>
            <a:r>
              <a:rPr lang="en-GB" sz="1200" dirty="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dirty="0"/>
          </a:p>
          <a:p>
            <a:pPr>
              <a:spcAft>
                <a:spcPts val="1800"/>
              </a:spcAft>
            </a:pPr>
            <a:r>
              <a:rPr lang="en-GB" altLang="en-US" sz="1200" b="1" dirty="0">
                <a:solidFill>
                  <a:srgbClr val="0000FF"/>
                </a:solidFill>
                <a:latin typeface="Arial" panose="020B0604020202020204" pitchFamily="34" charset="0"/>
                <a:cs typeface="Arial" panose="020B0604020202020204" pitchFamily="34" charset="0"/>
              </a:rPr>
              <a:t>Part of a building:</a:t>
            </a:r>
          </a:p>
          <a:p>
            <a:pPr>
              <a:spcAft>
                <a:spcPts val="1800"/>
              </a:spcAft>
            </a:pPr>
            <a:r>
              <a:rPr lang="en-GB" altLang="en-US" sz="1200" dirty="0">
                <a:latin typeface="Arial" panose="020B0604020202020204" pitchFamily="34" charset="0"/>
                <a:cs typeface="Arial" panose="020B0604020202020204" pitchFamily="34" charset="0"/>
              </a:rPr>
              <a:t>This term is included to cover a situation where, in the same building, a person may have a right to be in one place, but not in another.</a:t>
            </a:r>
          </a:p>
          <a:p>
            <a:r>
              <a:rPr lang="en-GB" altLang="en-US" sz="1200" dirty="0">
                <a:latin typeface="Arial" panose="020B0604020202020204" pitchFamily="34" charset="0"/>
                <a:cs typeface="Arial" panose="020B0604020202020204" pitchFamily="34" charset="0"/>
              </a:rPr>
              <a:t>Examples of this may include:</a:t>
            </a:r>
          </a:p>
          <a:p>
            <a:endParaRPr lang="en-GB"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1) As a general rule we all have permission to enter shops during their opening hours.</a:t>
            </a:r>
          </a:p>
          <a:p>
            <a:r>
              <a:rPr lang="en-US" altLang="en-US" sz="1200" dirty="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A physical division in a room (</a:t>
            </a:r>
            <a:r>
              <a:rPr lang="en-GB" altLang="en-US" sz="1200" i="1" dirty="0">
                <a:latin typeface="Arial" panose="020B0604020202020204" pitchFamily="34" charset="0"/>
                <a:cs typeface="Arial" panose="020B0604020202020204" pitchFamily="34" charset="0"/>
              </a:rPr>
              <a:t>such as in example (1) above</a:t>
            </a:r>
            <a:r>
              <a:rPr lang="en-GB" altLang="en-US" sz="1200" dirty="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200" b="1" dirty="0">
                <a:latin typeface="Arial" panose="020B0604020202020204" pitchFamily="34" charset="0"/>
                <a:cs typeface="Arial" panose="020B0604020202020204" pitchFamily="34" charset="0"/>
              </a:rPr>
              <a:t>R v </a:t>
            </a:r>
            <a:r>
              <a:rPr lang="en-GB" altLang="en-US" sz="1200" b="1" dirty="0" err="1">
                <a:latin typeface="Arial" panose="020B0604020202020204" pitchFamily="34" charset="0"/>
                <a:cs typeface="Arial" panose="020B0604020202020204" pitchFamily="34" charset="0"/>
              </a:rPr>
              <a:t>Walkington</a:t>
            </a:r>
            <a:r>
              <a:rPr lang="en-GB" altLang="en-US" sz="1200" b="1" dirty="0">
                <a:latin typeface="Arial" panose="020B0604020202020204" pitchFamily="34" charset="0"/>
                <a:cs typeface="Arial" panose="020B0604020202020204" pitchFamily="34" charset="0"/>
              </a:rPr>
              <a:t> 1979   -  'Staff only' area </a:t>
            </a:r>
            <a:r>
              <a:rPr lang="en-GB" altLang="en-US" sz="1200" dirty="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200" dirty="0" err="1">
                <a:latin typeface="Arial" panose="020B0604020202020204" pitchFamily="34" charset="0"/>
                <a:cs typeface="Arial" panose="020B0604020202020204" pitchFamily="34" charset="0"/>
              </a:rPr>
              <a:t>stea</a:t>
            </a: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200" dirty="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dirty="0"/>
          </a:p>
          <a:p>
            <a:r>
              <a:rPr lang="en-GB" altLang="en-US" dirty="0"/>
              <a:t>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200" b="1" dirty="0">
                <a:latin typeface="Arial" panose="020B0604020202020204" pitchFamily="34" charset="0"/>
                <a:cs typeface="Arial" panose="020B0604020202020204" pitchFamily="34" charset="0"/>
              </a:rPr>
              <a:t>Subjective recklessness – they foresee a risk but go on to take that risk</a:t>
            </a:r>
          </a:p>
          <a:p>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 be guilty of burglary the defendant must know or be subjectively reckless to the fact they are entering as a trespasser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i.e. they must know they are entering without a right by law or with express or implied permission – or being reckless as to that fact.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Sometimes a defendant may have a general permission to enter a building or part of a building for a legitimate purpose. However, the true intention of the defendant when entering is not for that legitimate purpose – but in order to steal / inflict GBH / cause damage.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 these intentions invariably form no part of the permission to enter – any entry 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means that the defendant becomes a trespasser the moment they enter the building or part of it because businesses, such as banks, only extend an invitation for individuals to be on their premises if they have legitimate business there.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the exceeding of the granted permission places the defendant in a position of being a trespasser from the outset.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difficulty is proving their intentions, but the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can sometimes help.</a:t>
            </a:r>
            <a:endParaRPr lang="en-GB" altLang="en-US"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order to prove a trespass for the criminal law, guilty state of mind, or (to use the Latin term) '</a:t>
            </a:r>
            <a:r>
              <a:rPr lang="en-GB" sz="1200" dirty="0">
                <a:latin typeface="Arial" panose="020B0604020202020204" pitchFamily="34" charset="0"/>
                <a:cs typeface="Arial" panose="020B0604020202020204" pitchFamily="34" charset="0"/>
                <a:hlinkClick r:id="rId3" action="ppaction://hlinkfile"/>
              </a:rPr>
              <a:t> </a:t>
            </a:r>
            <a:r>
              <a:rPr lang="en-GB" sz="1200" dirty="0" err="1">
                <a:latin typeface="Arial" panose="020B0604020202020204" pitchFamily="34" charset="0"/>
                <a:cs typeface="Arial" panose="020B0604020202020204" pitchFamily="34" charset="0"/>
                <a:hlinkClick r:id="rId3" action="ppaction://hlinkfile"/>
              </a:rPr>
              <a:t>mens</a:t>
            </a:r>
            <a:r>
              <a:rPr lang="en-GB" sz="1200" dirty="0">
                <a:latin typeface="Arial" panose="020B0604020202020204" pitchFamily="34" charset="0"/>
                <a:cs typeface="Arial" panose="020B0604020202020204" pitchFamily="34" charset="0"/>
                <a:hlinkClick r:id="rId3" action="ppaction://hlinkfile"/>
              </a:rPr>
              <a:t> rea</a:t>
            </a:r>
            <a:r>
              <a:rPr lang="en-GB" sz="1200" dirty="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i.e. </a:t>
            </a:r>
            <a:r>
              <a:rPr lang="en-GB" sz="1200" b="1" dirty="0">
                <a:latin typeface="Arial" panose="020B0604020202020204" pitchFamily="34" charset="0"/>
                <a:cs typeface="Arial" panose="020B0604020202020204" pitchFamily="34" charset="0"/>
              </a:rPr>
              <a:t>t</a:t>
            </a:r>
            <a:r>
              <a:rPr lang="en-GB" altLang="en-US" sz="1200" b="1" dirty="0">
                <a:latin typeface="Arial" panose="020B0604020202020204" pitchFamily="34" charset="0"/>
                <a:cs typeface="Arial" panose="020B0604020202020204" pitchFamily="34" charset="0"/>
              </a:rPr>
              <a:t>he person must have guilty knowledge that they are trespassing or not care whether they are or not.</a:t>
            </a:r>
          </a:p>
          <a:p>
            <a:endParaRPr lang="en-GB" altLang="en-US"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200" b="1"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There are, however, exceptions to this rule: e.g.</a:t>
            </a:r>
          </a:p>
          <a:p>
            <a:endParaRPr lang="en-GB" sz="12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Exceeding the scope of the consent to enter:</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 A consents to B entering their building as a guest for a specific purpose  (e.g.to fix the boiler).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 will have </a:t>
            </a:r>
            <a:r>
              <a:rPr lang="en-GB" sz="1200" b="1" dirty="0">
                <a:latin typeface="Arial" panose="020B0604020202020204" pitchFamily="34" charset="0"/>
                <a:cs typeface="Arial" panose="020B0604020202020204" pitchFamily="34" charset="0"/>
              </a:rPr>
              <a:t>entered</a:t>
            </a:r>
            <a:r>
              <a:rPr lang="en-GB" sz="1200" dirty="0">
                <a:latin typeface="Arial" panose="020B0604020202020204" pitchFamily="34" charset="0"/>
                <a:cs typeface="Arial" panose="020B0604020202020204" pitchFamily="34" charset="0"/>
              </a:rPr>
              <a:t> the building as a </a:t>
            </a:r>
            <a:r>
              <a:rPr lang="en-GB" sz="1200" b="1" dirty="0">
                <a:latin typeface="Arial" panose="020B0604020202020204" pitchFamily="34" charset="0"/>
                <a:cs typeface="Arial" panose="020B0604020202020204" pitchFamily="34" charset="0"/>
              </a:rPr>
              <a:t>trespasser</a:t>
            </a:r>
            <a:r>
              <a:rPr lang="en-GB" sz="1200" dirty="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200" b="1" dirty="0">
              <a:solidFill>
                <a:srgbClr val="FFFF00"/>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2) A neighbour is given house keys to check on their neighbour’s house whilst they are away.</a:t>
            </a:r>
            <a:r>
              <a:rPr lang="en-GB" sz="1200" baseline="0" dirty="0">
                <a:latin typeface="Arial" panose="020B0604020202020204" pitchFamily="34" charset="0"/>
                <a:cs typeface="Arial" panose="020B0604020202020204" pitchFamily="34" charset="0"/>
              </a:rPr>
              <a:t>  I</a:t>
            </a:r>
            <a:r>
              <a:rPr lang="en-GB" sz="1200" dirty="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 v Jones &amp; Smith 1976</a:t>
            </a:r>
          </a:p>
          <a:p>
            <a:r>
              <a:rPr lang="en-GB" sz="1200" dirty="0">
                <a:latin typeface="Arial" panose="020B0604020202020204" pitchFamily="34" charset="0"/>
                <a:cs typeface="Arial" panose="020B0604020202020204" pitchFamily="34" charset="0"/>
              </a:rPr>
              <a:t>The defendant was convicted of burglary where he took 2 TV sets from his father’s house.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had a key to the house and was free to come and go as he liked.</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dirty="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sz="1100" dirty="0">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Steals:</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commit theft, satisfying each element of the definition - The suspect commits the full offence of theft.</a:t>
            </a:r>
          </a:p>
          <a:p>
            <a:endParaRPr lang="en-GB" altLang="en-US" sz="1200" b="1" dirty="0">
              <a:solidFill>
                <a:srgbClr val="0000FF"/>
              </a:solidFill>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Inflicts GBH:</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inflict grievous bodily harm on a person therein.</a:t>
            </a:r>
          </a:p>
          <a:p>
            <a:r>
              <a:rPr lang="en-GB" altLang="en-US" sz="1200" dirty="0">
                <a:latin typeface="Arial" panose="020B0604020202020204" pitchFamily="34" charset="0"/>
                <a:cs typeface="Arial" panose="020B0604020202020204" pitchFamily="34" charset="0"/>
              </a:rPr>
              <a:t>The meaning of ‘inflict’ is not as narrow as ‘assault’ but is narrower than </a:t>
            </a:r>
            <a:r>
              <a:rPr lang="en-GB" altLang="en-US" sz="1200" dirty="0" err="1">
                <a:latin typeface="Arial" panose="020B0604020202020204" pitchFamily="34" charset="0"/>
                <a:cs typeface="Arial" panose="020B0604020202020204" pitchFamily="34" charset="0"/>
              </a:rPr>
              <a:t>‘cause</a:t>
            </a:r>
            <a:r>
              <a:rPr lang="en-GB" altLang="en-US" sz="1200" dirty="0">
                <a:latin typeface="Arial" panose="020B0604020202020204" pitchFamily="34" charset="0"/>
                <a:cs typeface="Arial" panose="020B0604020202020204" pitchFamily="34" charset="0"/>
              </a:rPr>
              <a:t>’.  It includes situations where force is applied indirectly.  </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For example, a woman in her home is frightened by a burglar and as a result falls down the stairs and breaks her leg.  Harm can be said to have been inflicted by the suspect inducing fear, even though there has been no application of force. </a:t>
            </a:r>
            <a:r>
              <a:rPr lang="en-GB" altLang="en-US" sz="1200" b="1" dirty="0">
                <a:solidFill>
                  <a:srgbClr val="FF0000"/>
                </a:solidFill>
                <a:latin typeface="Arial" panose="020B0604020202020204" pitchFamily="34" charset="0"/>
                <a:cs typeface="Arial" panose="020B0604020202020204" pitchFamily="34" charset="0"/>
              </a:rPr>
              <a:t>NOTE: </a:t>
            </a:r>
            <a:r>
              <a:rPr lang="en-GB" altLang="en-US" sz="1200" dirty="0">
                <a:latin typeface="Arial" panose="020B0604020202020204" pitchFamily="34" charset="0"/>
                <a:cs typeface="Arial" panose="020B0604020202020204" pitchFamily="34" charset="0"/>
              </a:rPr>
              <a:t>It is the </a:t>
            </a:r>
            <a:r>
              <a:rPr lang="en-GB" altLang="en-US" sz="1200" u="sng" dirty="0">
                <a:latin typeface="Arial" panose="020B0604020202020204" pitchFamily="34" charset="0"/>
                <a:cs typeface="Arial" panose="020B0604020202020204" pitchFamily="34" charset="0"/>
              </a:rPr>
              <a:t>intent</a:t>
            </a:r>
            <a:r>
              <a:rPr lang="en-GB" altLang="en-US" sz="1200" dirty="0">
                <a:latin typeface="Arial" panose="020B0604020202020204" pitchFamily="34" charset="0"/>
                <a:cs typeface="Arial" panose="020B0604020202020204" pitchFamily="34" charset="0"/>
              </a:rPr>
              <a:t> to cause GBH that is the offence here, not the actually causing of the GBH.</a:t>
            </a:r>
          </a:p>
          <a:p>
            <a:endParaRPr lang="en-GB" altLang="en-US" sz="1200" dirty="0">
              <a:latin typeface="Arial" panose="020B0604020202020204" pitchFamily="34" charset="0"/>
              <a:cs typeface="Arial" panose="020B0604020202020204" pitchFamily="34" charset="0"/>
            </a:endParaRPr>
          </a:p>
          <a:p>
            <a:r>
              <a:rPr lang="en-GB" sz="1200" b="1" dirty="0">
                <a:solidFill>
                  <a:srgbClr val="0000FF"/>
                </a:solidFill>
                <a:latin typeface="Arial" panose="020B0604020202020204" pitchFamily="34" charset="0"/>
                <a:cs typeface="Arial" panose="020B0604020202020204" pitchFamily="34" charset="0"/>
              </a:rPr>
              <a:t>Damage: </a:t>
            </a:r>
            <a:r>
              <a:rPr lang="en-GB" altLang="en-US" sz="1200" dirty="0">
                <a:latin typeface="Arial" panose="020B0604020202020204" pitchFamily="34" charset="0"/>
                <a:cs typeface="Arial" panose="020B0604020202020204" pitchFamily="34" charset="0"/>
              </a:rPr>
              <a:t>On entry the offender must have intended to destroy or damage the building or property in the building belonging to another.</a:t>
            </a:r>
          </a:p>
          <a:p>
            <a:endParaRPr lang="en-GB" sz="1200" b="1" dirty="0">
              <a:solidFill>
                <a:srgbClr val="0000FF"/>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 offence under 9(1)(a) will be complete </a:t>
            </a:r>
            <a:r>
              <a:rPr lang="en-GB" sz="1200" u="sng" dirty="0">
                <a:latin typeface="Arial" panose="020B0604020202020204" pitchFamily="34" charset="0"/>
                <a:cs typeface="Arial" panose="020B0604020202020204" pitchFamily="34" charset="0"/>
              </a:rPr>
              <a:t>as soon as</a:t>
            </a:r>
            <a:r>
              <a:rPr lang="en-GB" sz="1200" dirty="0">
                <a:latin typeface="Arial" panose="020B0604020202020204" pitchFamily="34" charset="0"/>
                <a:cs typeface="Arial" panose="020B0604020202020204" pitchFamily="34" charset="0"/>
              </a:rPr>
              <a:t> the person crosses the boundary as a trespasser with the requisite intent (</a:t>
            </a:r>
            <a:r>
              <a:rPr lang="en-GB" sz="1200" dirty="0" err="1">
                <a:latin typeface="Arial" panose="020B0604020202020204" pitchFamily="34" charset="0"/>
                <a:cs typeface="Arial" panose="020B0604020202020204" pitchFamily="34" charset="0"/>
              </a:rPr>
              <a:t>Mens</a:t>
            </a:r>
            <a:r>
              <a:rPr lang="en-GB" sz="1200" dirty="0">
                <a:latin typeface="Arial" panose="020B0604020202020204" pitchFamily="34" charset="0"/>
                <a:cs typeface="Arial" panose="020B0604020202020204" pitchFamily="34" charset="0"/>
              </a:rPr>
              <a:t> Rea)</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It </a:t>
            </a:r>
            <a:r>
              <a:rPr lang="en-GB" sz="1200" u="sng" dirty="0">
                <a:solidFill>
                  <a:srgbClr val="FF0000"/>
                </a:solidFill>
                <a:latin typeface="Arial" panose="020B0604020202020204" pitchFamily="34" charset="0"/>
                <a:cs typeface="Arial" panose="020B0604020202020204" pitchFamily="34" charset="0"/>
              </a:rPr>
              <a:t>does not matter</a:t>
            </a:r>
            <a:r>
              <a:rPr lang="en-GB" sz="120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after crossing that boundary they subsequently have a change of heart and decide against carrying out the intended act.</a:t>
            </a:r>
          </a:p>
          <a:p>
            <a:endParaRPr lang="en-GB" sz="1200" dirty="0">
              <a:latin typeface="Arial" panose="020B0604020202020204" pitchFamily="34" charset="0"/>
              <a:cs typeface="Arial" panose="020B0604020202020204" pitchFamily="34" charset="0"/>
            </a:endParaRPr>
          </a:p>
          <a:p>
            <a:r>
              <a:rPr lang="en-GB" sz="1200" b="1" dirty="0">
                <a:solidFill>
                  <a:srgbClr val="FF0000"/>
                </a:solidFill>
                <a:latin typeface="Arial" panose="020B0604020202020204" pitchFamily="34" charset="0"/>
                <a:cs typeface="Arial" panose="020B0604020202020204" pitchFamily="34" charset="0"/>
              </a:rPr>
              <a:t>Sentence:</a:t>
            </a:r>
            <a:r>
              <a:rPr lang="en-GB" sz="1200" b="1" baseline="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violence is used inside a dwelling – Indictable offence – 14yrs imprisonment</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Steals/Damage</a:t>
            </a:r>
            <a:r>
              <a:rPr lang="en-GB" sz="1200" b="0" dirty="0">
                <a:latin typeface="Arial" panose="020B0604020202020204" pitchFamily="34" charset="0"/>
                <a:cs typeface="Arial" panose="020B0604020202020204" pitchFamily="34" charset="0"/>
              </a:rPr>
              <a:t>:</a:t>
            </a:r>
            <a:r>
              <a:rPr lang="en-GB" sz="1200" b="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Either way offence – 10 years imprisonment (Crown Court); 6 months and/or fine (Magistrates)</a:t>
            </a: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628650" y="2387600"/>
            <a:ext cx="5486400" cy="3600450"/>
          </a:xfrm>
        </p:spPr>
        <p:txBody>
          <a:bodyPr/>
          <a:lstStyle/>
          <a:p>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b="1"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Neither.</a:t>
            </a:r>
          </a:p>
          <a:p>
            <a:endParaRPr lang="en-GB" dirty="0"/>
          </a:p>
        </p:txBody>
      </p:sp>
    </p:spTree>
    <p:extLst>
      <p:ext uri="{BB962C8B-B14F-4D97-AF65-F5344CB8AC3E}">
        <p14:creationId xmlns:p14="http://schemas.microsoft.com/office/powerpoint/2010/main" val="1663991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ltLang="en-US" sz="1100" dirty="0">
              <a:latin typeface="Arial" panose="020B0604020202020204" pitchFamily="34" charset="0"/>
              <a:cs typeface="Arial" panose="020B0604020202020204" pitchFamily="34" charset="0"/>
            </a:endParaRPr>
          </a:p>
          <a:p>
            <a:pPr>
              <a:spcAft>
                <a:spcPts val="1799"/>
              </a:spcAft>
            </a:pPr>
            <a:r>
              <a:rPr lang="en-GB" altLang="en-US" sz="1100" b="1" dirty="0">
                <a:solidFill>
                  <a:srgbClr val="0000FF"/>
                </a:solidFill>
                <a:latin typeface="Arial" panose="020B0604020202020204" pitchFamily="34" charset="0"/>
                <a:cs typeface="Arial" panose="020B0604020202020204" pitchFamily="34" charset="0"/>
              </a:rPr>
              <a:t>Firearm</a:t>
            </a:r>
            <a:r>
              <a:rPr lang="en-GB" altLang="en-US" sz="1100" b="1" dirty="0">
                <a:latin typeface="Arial" panose="020B0604020202020204" pitchFamily="34" charset="0"/>
                <a:cs typeface="Arial" panose="020B0604020202020204" pitchFamily="34" charset="0"/>
              </a:rPr>
              <a:t> – </a:t>
            </a:r>
            <a:r>
              <a:rPr lang="en-GB" altLang="en-US" sz="1100" dirty="0">
                <a:latin typeface="Arial" panose="020B0604020202020204" pitchFamily="34" charset="0"/>
                <a:cs typeface="Arial" panose="020B0604020202020204" pitchFamily="34" charset="0"/>
              </a:rPr>
              <a:t>Includes airguns and air pistols</a:t>
            </a:r>
          </a:p>
          <a:p>
            <a:pPr>
              <a:spcAft>
                <a:spcPts val="1799"/>
              </a:spcAft>
            </a:pPr>
            <a:r>
              <a:rPr lang="en-GB" altLang="en-US" sz="1100" dirty="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dirty="0">
                <a:latin typeface="Arial" panose="020B0604020202020204" pitchFamily="34" charset="0"/>
                <a:cs typeface="Arial" panose="020B0604020202020204" pitchFamily="34" charset="0"/>
              </a:rPr>
              <a:t>The Courts will, therefore, have to apply the term realistically to anything that can be fired and can kill or wound.</a:t>
            </a:r>
          </a:p>
          <a:p>
            <a:pPr>
              <a:spcAft>
                <a:spcPts val="1799"/>
              </a:spcAft>
            </a:pP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a:p>
            <a:pPr>
              <a:spcAft>
                <a:spcPts val="1800"/>
              </a:spcAft>
            </a:pPr>
            <a:endParaRPr lang="en-GB" altLang="en-US" dirty="0"/>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
        <p:nvSpPr>
          <p:cNvPr id="5" name="Notes Placeholder 4"/>
          <p:cNvSpPr>
            <a:spLocks noGrp="1"/>
          </p:cNvSpPr>
          <p:nvPr>
            <p:ph type="body" sz="quarter" idx="11"/>
          </p:nvPr>
        </p:nvSpPr>
        <p:spPr>
          <a:xfrm>
            <a:off x="641350" y="2044700"/>
            <a:ext cx="5486400" cy="3600450"/>
          </a:xfrm>
        </p:spPr>
        <p:txBody>
          <a:bodyPr/>
          <a:lstStyle/>
          <a:p>
            <a:endParaRPr lang="en-GB" altLang="en-US" b="1" dirty="0">
              <a:latin typeface="Arial" charset="0"/>
            </a:endParaRPr>
          </a:p>
          <a:p>
            <a:endParaRPr lang="en-GB" altLang="en-US" dirty="0">
              <a:latin typeface="Arial" charset="0"/>
            </a:endParaRPr>
          </a:p>
          <a:p>
            <a:r>
              <a:rPr lang="en-GB" altLang="en-US" sz="1200" dirty="0">
                <a:latin typeface="Arial" panose="020B0604020202020204" pitchFamily="34" charset="0"/>
                <a:cs typeface="Arial" panose="020B0604020202020204" pitchFamily="34" charset="0"/>
              </a:rPr>
              <a:t>A ‘weapon of offence’ is any article made or adapted for use for causing injury to, incapacitating a person, or intended by the person having it with him for such use</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Note: A</a:t>
            </a:r>
            <a:r>
              <a:rPr lang="en-GB" altLang="en-US" sz="1200" baseline="0" dirty="0">
                <a:latin typeface="Arial" panose="020B0604020202020204" pitchFamily="34" charset="0"/>
                <a:cs typeface="Arial" panose="020B0604020202020204" pitchFamily="34" charset="0"/>
              </a:rPr>
              <a:t> weapon of offence</a:t>
            </a:r>
            <a:r>
              <a:rPr lang="en-GB" altLang="en-US" sz="1200" dirty="0">
                <a:latin typeface="Arial" panose="020B0604020202020204" pitchFamily="34" charset="0"/>
                <a:cs typeface="Arial" panose="020B0604020202020204" pitchFamily="34" charset="0"/>
              </a:rPr>
              <a:t> is </a:t>
            </a:r>
            <a:r>
              <a:rPr lang="en-GB" altLang="en-US" sz="1200" u="sng" dirty="0">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an “offensive weapon” as the definition of an offensive weapon does not include the element</a:t>
            </a:r>
            <a:r>
              <a:rPr lang="en-GB" altLang="en-US" sz="1200" baseline="0" dirty="0">
                <a:latin typeface="Arial" panose="020B0604020202020204" pitchFamily="34" charset="0"/>
                <a:cs typeface="Arial" panose="020B0604020202020204" pitchFamily="34" charset="0"/>
              </a:rPr>
              <a:t> of an item to incapacitate a person…. </a:t>
            </a:r>
            <a:endParaRPr lang="en-GB" altLang="en-US"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573095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dirty="0"/>
          </a:p>
          <a:p>
            <a:pPr>
              <a:spcAft>
                <a:spcPts val="1800"/>
              </a:spcAft>
            </a:pPr>
            <a:endParaRPr lang="en-GB" altLang="en-US" dirty="0"/>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18</a:t>
            </a:fld>
            <a:endParaRPr lang="en-US"/>
          </a:p>
        </p:txBody>
      </p:sp>
    </p:spTree>
    <p:extLst>
      <p:ext uri="{BB962C8B-B14F-4D97-AF65-F5344CB8AC3E}">
        <p14:creationId xmlns:p14="http://schemas.microsoft.com/office/powerpoint/2010/main" val="19532926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r>
              <a:rPr lang="en-GB" sz="1200" b="1" dirty="0">
                <a:latin typeface="Arial" panose="020B0604020202020204" pitchFamily="34" charset="0"/>
                <a:cs typeface="Arial" panose="020B0604020202020204" pitchFamily="34" charset="0"/>
              </a:rPr>
              <a:t>Section 8 Theft Act 1968</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Triable on Indictment – Life Imprisonment</a:t>
            </a:r>
          </a:p>
          <a:p>
            <a:endParaRPr lang="en-GB"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is an aggravated form of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A robbery </a:t>
            </a:r>
            <a:r>
              <a:rPr lang="en-GB" altLang="en-US" sz="1200" b="1" dirty="0">
                <a:latin typeface="Arial" panose="020B0604020202020204" pitchFamily="34" charset="0"/>
                <a:cs typeface="Arial" panose="020B0604020202020204" pitchFamily="34" charset="0"/>
              </a:rPr>
              <a:t>CANNOT</a:t>
            </a:r>
            <a:r>
              <a:rPr lang="en-GB" altLang="en-US" sz="1200" dirty="0">
                <a:latin typeface="Arial" panose="020B0604020202020204" pitchFamily="34" charset="0"/>
                <a:cs typeface="Arial" panose="020B0604020202020204" pitchFamily="34" charset="0"/>
              </a:rPr>
              <a:t> be committed unless there is a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recent years the term ‘mugging’ has been commonly used to describe an incident where a person has had property stolen and been assaulted in the street.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fact what has occurred is an offence of robbery.</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Other examples of robberies are when offenders take money from banks, building societies and security vehicles by threat or use of violence, including the use of firearms and other weapons such as knives.</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can be committed anywhere, for example, in a building or in the street, unlike an offence of burglary which can only be committed in a building or part of a building.</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19</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solidFill>
                  <a:schemeClr val="tx1"/>
                </a:solidFill>
                <a:latin typeface="Arial" panose="020B0604020202020204" pitchFamily="34" charset="0"/>
                <a:cs typeface="Arial" panose="020B0604020202020204" pitchFamily="34" charset="0"/>
              </a:rPr>
              <a:t>1. </a:t>
            </a:r>
            <a:r>
              <a:rPr lang="en-GB" altLang="en-US" sz="1100" b="1" dirty="0">
                <a:solidFill>
                  <a:schemeClr val="tx1"/>
                </a:solidFill>
                <a:latin typeface="Arial" panose="020B0604020202020204" pitchFamily="34" charset="0"/>
                <a:cs typeface="Arial" panose="020B0604020202020204" pitchFamily="34" charset="0"/>
              </a:rPr>
              <a:t>Steal</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Robbery cannot occur without a theft taking place.</a:t>
            </a: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Therefore, if any element of the theft cannot be proved the offence of robbery will not be made out</a:t>
            </a:r>
          </a:p>
          <a:p>
            <a:pPr algn="l">
              <a:buNone/>
              <a:defRPr/>
            </a:pPr>
            <a:endParaRPr lang="en-GB" altLang="en-US" sz="1100" b="1" dirty="0">
              <a:solidFill>
                <a:schemeClr val="tx1"/>
              </a:solidFill>
              <a:latin typeface="Arial" panose="020B0604020202020204" pitchFamily="34" charset="0"/>
              <a:cs typeface="Arial" panose="020B0604020202020204" pitchFamily="34" charset="0"/>
            </a:endParaRPr>
          </a:p>
          <a:p>
            <a:pPr algn="l">
              <a:buNone/>
              <a:defRPr/>
            </a:pPr>
            <a:r>
              <a:rPr lang="en-GB" altLang="en-US" sz="1100" b="1" dirty="0" err="1">
                <a:solidFill>
                  <a:schemeClr val="tx1"/>
                </a:solidFill>
                <a:latin typeface="Arial" panose="020B0604020202020204" pitchFamily="34" charset="0"/>
                <a:cs typeface="Arial" panose="020B0604020202020204" pitchFamily="34" charset="0"/>
              </a:rPr>
              <a:t>Mens</a:t>
            </a:r>
            <a:r>
              <a:rPr lang="en-GB" altLang="en-US" sz="1100" b="1" dirty="0">
                <a:solidFill>
                  <a:schemeClr val="tx1"/>
                </a:solidFill>
                <a:latin typeface="Arial" panose="020B0604020202020204" pitchFamily="34" charset="0"/>
                <a:cs typeface="Arial" panose="020B0604020202020204" pitchFamily="34" charset="0"/>
              </a:rPr>
              <a:t> Rea </a:t>
            </a:r>
          </a:p>
          <a:p>
            <a:pPr algn="l">
              <a:buNone/>
              <a:defRPr/>
            </a:pPr>
            <a:r>
              <a:rPr lang="en-GB" altLang="en-US" sz="1100" u="sng" dirty="0">
                <a:solidFill>
                  <a:schemeClr val="tx1"/>
                </a:solidFill>
                <a:latin typeface="Arial" panose="020B0604020202020204" pitchFamily="34" charset="0"/>
                <a:cs typeface="Arial" panose="020B0604020202020204" pitchFamily="34" charset="0"/>
              </a:rPr>
              <a:t>DISHONESTY</a:t>
            </a:r>
          </a:p>
          <a:p>
            <a:pPr algn="l">
              <a:buNone/>
              <a:defRPr/>
            </a:pPr>
            <a:r>
              <a:rPr lang="en-GB" altLang="en-US" sz="1100" dirty="0">
                <a:solidFill>
                  <a:schemeClr val="tx1"/>
                </a:solidFill>
                <a:latin typeface="Arial" panose="020B0604020202020204" pitchFamily="34" charset="0"/>
                <a:cs typeface="Arial" panose="020B0604020202020204" pitchFamily="34" charset="0"/>
              </a:rPr>
              <a:t>and:</a:t>
            </a:r>
          </a:p>
          <a:p>
            <a:pPr algn="l">
              <a:buNone/>
              <a:defRPr/>
            </a:pPr>
            <a:r>
              <a:rPr lang="en-US" altLang="en-US" sz="1100" u="sng" dirty="0">
                <a:solidFill>
                  <a:schemeClr val="tx1"/>
                </a:solidFill>
                <a:latin typeface="Arial" panose="020B0604020202020204" pitchFamily="34" charset="0"/>
                <a:cs typeface="Arial" panose="020B0604020202020204" pitchFamily="34" charset="0"/>
              </a:rPr>
              <a:t>INTENTION</a:t>
            </a:r>
            <a:r>
              <a:rPr lang="en-US" altLang="en-US" sz="1100" dirty="0">
                <a:solidFill>
                  <a:schemeClr val="tx1"/>
                </a:solidFill>
                <a:latin typeface="Arial" panose="020B0604020202020204" pitchFamily="34" charset="0"/>
                <a:cs typeface="Arial" panose="020B0604020202020204" pitchFamily="34" charset="0"/>
              </a:rPr>
              <a:t> TO PERMANENTLY DEPRIVE THE OTHER OF THE PROPERTY</a:t>
            </a:r>
          </a:p>
          <a:p>
            <a:r>
              <a:rPr lang="en-US" altLang="en-US" sz="1100" dirty="0">
                <a:solidFill>
                  <a:schemeClr val="tx1"/>
                </a:solidFill>
                <a:latin typeface="Arial" panose="020B0604020202020204" pitchFamily="34" charset="0"/>
                <a:cs typeface="Arial" panose="020B0604020202020204" pitchFamily="34" charset="0"/>
              </a:rPr>
              <a:t>(As per full Section 1 Theft offence)</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For there to be a robbery – there must be a theft.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So therefore – </a:t>
            </a:r>
            <a:r>
              <a:rPr lang="en-GB" sz="1100" b="1" dirty="0">
                <a:solidFill>
                  <a:schemeClr val="tx1"/>
                </a:solidFill>
                <a:latin typeface="Arial" panose="020B0604020202020204" pitchFamily="34" charset="0"/>
                <a:cs typeface="Arial" panose="020B0604020202020204" pitchFamily="34" charset="0"/>
              </a:rPr>
              <a:t>no theft = no robbery</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word ‘steal’ in this offence relates to the offence under Section Theft Act 1968 – therefore if any element of theft cannot be proved – the offence of robbery will not be made out</a:t>
            </a:r>
          </a:p>
          <a:p>
            <a:endParaRPr lang="en-GB"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E.g. A person needs to cross a river. They see a boat on the riverbank, and the owner is with it. The offender punches the owner of the boat and takes the boat to the other side where they tie the boat up.</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This IS </a:t>
            </a:r>
            <a:r>
              <a:rPr lang="en-GB" altLang="en-US" sz="1100" b="1" dirty="0">
                <a:solidFill>
                  <a:schemeClr val="tx1"/>
                </a:solidFill>
                <a:latin typeface="Arial" panose="020B0604020202020204" pitchFamily="34" charset="0"/>
                <a:cs typeface="Arial" panose="020B0604020202020204" pitchFamily="34" charset="0"/>
              </a:rPr>
              <a:t>NOT</a:t>
            </a:r>
            <a:r>
              <a:rPr lang="en-GB" altLang="en-US" sz="1100" dirty="0">
                <a:solidFill>
                  <a:schemeClr val="tx1"/>
                </a:solidFill>
                <a:latin typeface="Arial" panose="020B0604020202020204" pitchFamily="34" charset="0"/>
                <a:cs typeface="Arial" panose="020B0604020202020204" pitchFamily="34" charset="0"/>
              </a:rPr>
              <a:t> robbery because a theft has not taken place.</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That is not to say that there is no offence, however it is likely to be ‘taking a conveyance’ as opposed to ‘theft’</a:t>
            </a:r>
          </a:p>
          <a:p>
            <a:endParaRPr lang="en-GB"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Example – R v Robinson 1977</a:t>
            </a:r>
          </a:p>
          <a:p>
            <a:r>
              <a:rPr lang="en-GB" sz="1100" dirty="0">
                <a:solidFill>
                  <a:schemeClr val="tx1"/>
                </a:solidFill>
                <a:latin typeface="Arial" panose="020B0604020202020204" pitchFamily="34" charset="0"/>
                <a:cs typeface="Arial" panose="020B0604020202020204" pitchFamily="34" charset="0"/>
              </a:rPr>
              <a:t>Robinson was owed £7 by the victim’s wife. He approached the victim brandishing a knife. A fight ensued between them during which a £5 note was dropped by the victim.</a:t>
            </a:r>
          </a:p>
          <a:p>
            <a:pPr defTabSz="929853">
              <a:defRPr/>
            </a:pPr>
            <a:r>
              <a:rPr lang="en-GB" sz="1100" dirty="0">
                <a:solidFill>
                  <a:schemeClr val="tx1"/>
                </a:solidFill>
                <a:latin typeface="Arial" panose="020B0604020202020204" pitchFamily="34" charset="0"/>
                <a:cs typeface="Arial" panose="020B0604020202020204" pitchFamily="34" charset="0"/>
              </a:rPr>
              <a:t>Robinson picked the £5 note up and then demanded the remaining £2 owed to him  - Originally convicted of robbery.</a:t>
            </a:r>
          </a:p>
          <a:p>
            <a:pPr defTabSz="929853">
              <a:defRPr/>
            </a:pPr>
            <a:r>
              <a:rPr lang="en-GB" sz="1100" dirty="0">
                <a:solidFill>
                  <a:schemeClr val="tx1"/>
                </a:solidFill>
                <a:latin typeface="Arial" panose="020B0604020202020204" pitchFamily="34" charset="0"/>
                <a:cs typeface="Arial" panose="020B0604020202020204" pitchFamily="34" charset="0"/>
              </a:rPr>
              <a:t>On appeal it was held that Robinson could not be guilty of robbery as there had been no theft – due to the fact that he </a:t>
            </a:r>
            <a:r>
              <a:rPr lang="en-GB" sz="1100" b="1" dirty="0">
                <a:solidFill>
                  <a:schemeClr val="tx1"/>
                </a:solidFill>
                <a:latin typeface="Arial" panose="020B0604020202020204" pitchFamily="34" charset="0"/>
                <a:cs typeface="Arial" panose="020B0604020202020204" pitchFamily="34" charset="0"/>
              </a:rPr>
              <a:t>believed he had a right in law </a:t>
            </a:r>
            <a:r>
              <a:rPr lang="en-GB" sz="1100" dirty="0">
                <a:solidFill>
                  <a:schemeClr val="tx1"/>
                </a:solidFill>
                <a:latin typeface="Arial" panose="020B0604020202020204" pitchFamily="34" charset="0"/>
                <a:cs typeface="Arial" panose="020B0604020202020204" pitchFamily="34" charset="0"/>
              </a:rPr>
              <a:t>to the money he took from the victim. </a:t>
            </a:r>
            <a:r>
              <a:rPr lang="en-GB" sz="1100" b="1" dirty="0">
                <a:solidFill>
                  <a:schemeClr val="tx1"/>
                </a:solidFill>
                <a:latin typeface="Arial" panose="020B0604020202020204" pitchFamily="34" charset="0"/>
                <a:cs typeface="Arial" panose="020B0604020202020204" pitchFamily="34" charset="0"/>
              </a:rPr>
              <a:t>Therefore there was no dishonesty</a:t>
            </a:r>
            <a:r>
              <a:rPr lang="en-GB" sz="1100" dirty="0">
                <a:solidFill>
                  <a:schemeClr val="tx1"/>
                </a:solidFill>
                <a:latin typeface="Arial" panose="020B0604020202020204" pitchFamily="34" charset="0"/>
                <a:cs typeface="Arial" panose="020B0604020202020204" pitchFamily="34" charset="0"/>
              </a:rPr>
              <a:t>. Even though he knew he was not entitled to use a knife to get it. </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2. </a:t>
            </a:r>
            <a:r>
              <a:rPr lang="en-GB" altLang="en-US" sz="1100" b="1" dirty="0">
                <a:solidFill>
                  <a:schemeClr val="tx1"/>
                </a:solidFill>
                <a:latin typeface="Arial" panose="020B0604020202020204" pitchFamily="34" charset="0"/>
                <a:cs typeface="Arial" panose="020B0604020202020204" pitchFamily="34" charset="0"/>
              </a:rPr>
              <a:t>Immediately before doing so</a:t>
            </a:r>
          </a:p>
          <a:p>
            <a:pPr defTabSz="929853" eaLnBrk="0" fontAlgn="base" hangingPunct="0">
              <a:spcAft>
                <a:spcPts val="1238"/>
              </a:spcAft>
              <a:defRPr/>
            </a:pPr>
            <a:r>
              <a:rPr lang="en-GB" altLang="en-US" sz="1100" dirty="0">
                <a:solidFill>
                  <a:schemeClr val="tx1"/>
                </a:solidFill>
                <a:latin typeface="Arial" panose="020B0604020202020204" pitchFamily="34" charset="0"/>
                <a:cs typeface="Arial" panose="020B0604020202020204" pitchFamily="34" charset="0"/>
              </a:rPr>
              <a:t>Practically this means that there should be </a:t>
            </a:r>
            <a:r>
              <a:rPr lang="en-GB" altLang="en-US" sz="1100" b="1" dirty="0">
                <a:solidFill>
                  <a:schemeClr val="tx1"/>
                </a:solidFill>
                <a:latin typeface="Arial" panose="020B0604020202020204" pitchFamily="34" charset="0"/>
                <a:cs typeface="Arial" panose="020B0604020202020204" pitchFamily="34" charset="0"/>
              </a:rPr>
              <a:t>an unbroken chain of events </a:t>
            </a:r>
            <a:r>
              <a:rPr lang="en-GB" altLang="en-US" sz="1100" dirty="0">
                <a:solidFill>
                  <a:schemeClr val="tx1"/>
                </a:solidFill>
                <a:latin typeface="Arial" panose="020B0604020202020204" pitchFamily="34" charset="0"/>
                <a:cs typeface="Arial" panose="020B0604020202020204" pitchFamily="34" charset="0"/>
              </a:rPr>
              <a:t>between the force being used and the theft, even though several hours may have passed.</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Consider a person being pushed over, and then having their handbag taken.  The force was used immediately before the appropriation of the handbag.</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 v DESMOND &amp; HALL 1965 - case law that has interpreted the unbroken chain of events.</a:t>
            </a:r>
          </a:p>
          <a:p>
            <a:pPr defTabSz="929853"/>
            <a:endParaRPr lang="en-GB" sz="1100" dirty="0">
              <a:solidFill>
                <a:prstClr val="black"/>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20</a:t>
            </a:fld>
            <a:endParaRPr lang="en-GB"/>
          </a:p>
        </p:txBody>
      </p:sp>
    </p:spTree>
    <p:extLst>
      <p:ext uri="{BB962C8B-B14F-4D97-AF65-F5344CB8AC3E}">
        <p14:creationId xmlns:p14="http://schemas.microsoft.com/office/powerpoint/2010/main" val="35862206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200" dirty="0">
                <a:latin typeface="Arial" panose="020B0604020202020204" pitchFamily="34" charset="0"/>
                <a:cs typeface="Arial" panose="020B0604020202020204" pitchFamily="34" charset="0"/>
              </a:rPr>
              <a:t>Force has to be used on a person to satisfy this part of the definition. An accidental use of force will not be a robbery.</a:t>
            </a:r>
          </a:p>
          <a:p>
            <a:endParaRPr lang="en-GB" sz="1200" dirty="0">
              <a:latin typeface="Arial" panose="020B0604020202020204" pitchFamily="34" charset="0"/>
              <a:cs typeface="Arial" panose="020B0604020202020204" pitchFamily="34" charset="0"/>
            </a:endParaRPr>
          </a:p>
          <a:p>
            <a:pPr defTabSz="929853"/>
            <a:r>
              <a:rPr lang="en-GB" sz="1200" b="1" dirty="0">
                <a:latin typeface="Arial" panose="020B0604020202020204" pitchFamily="34" charset="0"/>
                <a:cs typeface="Arial" panose="020B0604020202020204" pitchFamily="34" charset="0"/>
              </a:rPr>
              <a:t>Accidental use of force as when a pickpocket in the process of stealing a wallet from the victim on a train, is pushed into the victim by the train jolting on the track would </a:t>
            </a:r>
            <a:r>
              <a:rPr lang="en-GB" sz="1200" b="1" u="sng" dirty="0">
                <a:latin typeface="Arial" panose="020B0604020202020204" pitchFamily="34" charset="0"/>
                <a:cs typeface="Arial" panose="020B0604020202020204" pitchFamily="34" charset="0"/>
              </a:rPr>
              <a:t>not </a:t>
            </a:r>
            <a:r>
              <a:rPr lang="en-GB" sz="1200" b="1" dirty="0">
                <a:latin typeface="Arial" panose="020B0604020202020204" pitchFamily="34" charset="0"/>
                <a:cs typeface="Arial" panose="020B0604020202020204" pitchFamily="34" charset="0"/>
              </a:rPr>
              <a:t>amount to robbery.</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21</a:t>
            </a:fld>
            <a:endParaRPr lang="en-US"/>
          </a:p>
        </p:txBody>
      </p:sp>
    </p:spTree>
    <p:extLst>
      <p:ext uri="{BB962C8B-B14F-4D97-AF65-F5344CB8AC3E}">
        <p14:creationId xmlns:p14="http://schemas.microsoft.com/office/powerpoint/2010/main" val="37798871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sz="1200" dirty="0">
                <a:solidFill>
                  <a:prstClr val="black"/>
                </a:solidFill>
                <a:latin typeface="Arial" panose="020B0604020202020204" pitchFamily="34" charset="0"/>
                <a:cs typeface="Arial" panose="020B0604020202020204" pitchFamily="34" charset="0"/>
              </a:rPr>
              <a:t>Any threats to use force at some time in the future (even by a matter of minutes) would not amount to robbery – but would constitute blackmail</a:t>
            </a:r>
          </a:p>
          <a:p>
            <a:pPr defTabSz="929853"/>
            <a:endParaRPr lang="en-GB" sz="1200" dirty="0">
              <a:solidFill>
                <a:prstClr val="black"/>
              </a:solidFill>
              <a:latin typeface="Arial" panose="020B0604020202020204" pitchFamily="34" charset="0"/>
              <a:cs typeface="Arial" panose="020B0604020202020204" pitchFamily="34" charset="0"/>
            </a:endParaRPr>
          </a:p>
          <a:p>
            <a:pPr defTabSz="929853"/>
            <a:r>
              <a:rPr lang="en-GB" sz="1200" dirty="0">
                <a:solidFill>
                  <a:prstClr val="black"/>
                </a:solidFill>
                <a:latin typeface="Arial" panose="020B0604020202020204" pitchFamily="34" charset="0"/>
                <a:cs typeface="Arial" panose="020B0604020202020204" pitchFamily="34" charset="0"/>
              </a:rPr>
              <a:t>Threats to use force at some place other than the location of the offence fall into the same category – this effectively excludes threats made via the phone in all but the most improbable situations. </a:t>
            </a:r>
            <a:r>
              <a:rPr lang="en-GB" sz="1200" b="1" dirty="0">
                <a:solidFill>
                  <a:prstClr val="black"/>
                </a:solidFill>
                <a:latin typeface="Arial" panose="020B0604020202020204" pitchFamily="34" charset="0"/>
                <a:cs typeface="Arial" panose="020B0604020202020204" pitchFamily="34" charset="0"/>
              </a:rPr>
              <a:t>As the threats cannot be executed there and then.</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22</a:t>
            </a:fld>
            <a:endParaRPr lang="en-US"/>
          </a:p>
        </p:txBody>
      </p:sp>
    </p:spTree>
    <p:extLst>
      <p:ext uri="{BB962C8B-B14F-4D97-AF65-F5344CB8AC3E}">
        <p14:creationId xmlns:p14="http://schemas.microsoft.com/office/powerpoint/2010/main" val="1898819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23</a:t>
            </a:fld>
            <a:endParaRPr lang="en-GB"/>
          </a:p>
        </p:txBody>
      </p:sp>
    </p:spTree>
    <p:extLst>
      <p:ext uri="{BB962C8B-B14F-4D97-AF65-F5344CB8AC3E}">
        <p14:creationId xmlns:p14="http://schemas.microsoft.com/office/powerpoint/2010/main" val="3057538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ea typeface="ＭＳ Ｐゴシック" pitchFamily="-112" charset="-128"/>
              </a:rPr>
              <a:t>No Theft = No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24</a:t>
            </a:fld>
            <a:endParaRPr lang="en-GB"/>
          </a:p>
        </p:txBody>
      </p:sp>
    </p:spTree>
    <p:extLst>
      <p:ext uri="{BB962C8B-B14F-4D97-AF65-F5344CB8AC3E}">
        <p14:creationId xmlns:p14="http://schemas.microsoft.com/office/powerpoint/2010/main" val="764254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2764-C006-FD4C-92C9-57AC8CDA6C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20E5F9-90C7-AA44-AE00-1EEE600003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2552C26-0AA3-F243-9943-193F60C16A47}"/>
              </a:ext>
            </a:extLst>
          </p:cNvPr>
          <p:cNvSpPr>
            <a:spLocks noGrp="1"/>
          </p:cNvSpPr>
          <p:nvPr>
            <p:ph type="dt" sz="half" idx="10"/>
          </p:nvPr>
        </p:nvSpPr>
        <p:spPr/>
        <p:txBody>
          <a:bodyPr/>
          <a:lstStyle/>
          <a:p>
            <a:fld id="{382EDEF8-DC0B-3345-BA7F-D60333F95EAC}" type="datetimeFigureOut">
              <a:rPr lang="en-US" smtClean="0"/>
              <a:t>10/26/2022</a:t>
            </a:fld>
            <a:endParaRPr lang="en-US"/>
          </a:p>
        </p:txBody>
      </p:sp>
      <p:sp>
        <p:nvSpPr>
          <p:cNvPr id="5" name="Footer Placeholder 4">
            <a:extLst>
              <a:ext uri="{FF2B5EF4-FFF2-40B4-BE49-F238E27FC236}">
                <a16:creationId xmlns:a16="http://schemas.microsoft.com/office/drawing/2014/main" id="{F0187E0C-0042-F848-8981-C4CB6A199D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15BBEC-524D-B846-98D3-D7336BDC84E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317955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2E627-F121-5E4C-A7FB-B36C382254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865F11-7551-FB4F-B4BC-FA09316FCA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EF2FAE-5F24-D542-8EAE-29400F0EE2A1}"/>
              </a:ext>
            </a:extLst>
          </p:cNvPr>
          <p:cNvSpPr>
            <a:spLocks noGrp="1"/>
          </p:cNvSpPr>
          <p:nvPr>
            <p:ph type="dt" sz="half" idx="10"/>
          </p:nvPr>
        </p:nvSpPr>
        <p:spPr/>
        <p:txBody>
          <a:bodyPr/>
          <a:lstStyle/>
          <a:p>
            <a:fld id="{382EDEF8-DC0B-3345-BA7F-D60333F95EAC}" type="datetimeFigureOut">
              <a:rPr lang="en-US" smtClean="0"/>
              <a:t>10/26/2022</a:t>
            </a:fld>
            <a:endParaRPr lang="en-US"/>
          </a:p>
        </p:txBody>
      </p:sp>
      <p:sp>
        <p:nvSpPr>
          <p:cNvPr id="5" name="Footer Placeholder 4">
            <a:extLst>
              <a:ext uri="{FF2B5EF4-FFF2-40B4-BE49-F238E27FC236}">
                <a16:creationId xmlns:a16="http://schemas.microsoft.com/office/drawing/2014/main" id="{A9832A90-2890-BD46-91C2-8915AB5DDB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AE618A-6D7E-B44D-AE13-2E25AAE18BFD}"/>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851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2ED4-0019-4A43-BFE0-6C5764FBD1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EF040C-764C-CC4C-9D58-B15F5CE743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A2A1C1-4FFF-3841-A369-17A4975313ED}"/>
              </a:ext>
            </a:extLst>
          </p:cNvPr>
          <p:cNvSpPr>
            <a:spLocks noGrp="1"/>
          </p:cNvSpPr>
          <p:nvPr>
            <p:ph type="dt" sz="half" idx="10"/>
          </p:nvPr>
        </p:nvSpPr>
        <p:spPr/>
        <p:txBody>
          <a:bodyPr/>
          <a:lstStyle/>
          <a:p>
            <a:fld id="{382EDEF8-DC0B-3345-BA7F-D60333F95EAC}" type="datetimeFigureOut">
              <a:rPr lang="en-US" smtClean="0"/>
              <a:t>10/26/2022</a:t>
            </a:fld>
            <a:endParaRPr lang="en-US"/>
          </a:p>
        </p:txBody>
      </p:sp>
      <p:sp>
        <p:nvSpPr>
          <p:cNvPr id="5" name="Footer Placeholder 4">
            <a:extLst>
              <a:ext uri="{FF2B5EF4-FFF2-40B4-BE49-F238E27FC236}">
                <a16:creationId xmlns:a16="http://schemas.microsoft.com/office/drawing/2014/main" id="{19CE6E04-129E-D34E-9D7C-976094F3D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F9607-E368-2D49-B381-B0084B376B0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759021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0F819-1E8E-104C-8D6B-3BC8D3B419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DF5A86-E531-D542-9FA1-1C02F62580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54347D-8CFD-0848-911B-CB43BC25C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D92753B-D3C4-F347-8C54-2D826F5A3D3A}"/>
              </a:ext>
            </a:extLst>
          </p:cNvPr>
          <p:cNvSpPr>
            <a:spLocks noGrp="1"/>
          </p:cNvSpPr>
          <p:nvPr>
            <p:ph type="dt" sz="half" idx="10"/>
          </p:nvPr>
        </p:nvSpPr>
        <p:spPr/>
        <p:txBody>
          <a:bodyPr/>
          <a:lstStyle/>
          <a:p>
            <a:fld id="{382EDEF8-DC0B-3345-BA7F-D60333F95EAC}" type="datetimeFigureOut">
              <a:rPr lang="en-US" smtClean="0"/>
              <a:t>10/26/2022</a:t>
            </a:fld>
            <a:endParaRPr lang="en-US"/>
          </a:p>
        </p:txBody>
      </p:sp>
      <p:sp>
        <p:nvSpPr>
          <p:cNvPr id="6" name="Footer Placeholder 5">
            <a:extLst>
              <a:ext uri="{FF2B5EF4-FFF2-40B4-BE49-F238E27FC236}">
                <a16:creationId xmlns:a16="http://schemas.microsoft.com/office/drawing/2014/main" id="{B2FF513E-016C-9042-B88E-18ADB95703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840DFB-DC7A-0F42-8E57-CEBCA6EBE3C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64020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5C25-1617-2240-9CE8-CDA7BF6C73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F4BDB7-4213-1244-BA1C-0F9920110A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4C56664-084D-B64B-A792-458115FFB7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18165E-D3E7-374B-B63E-1A81DC544A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CD6EC9-4AED-D94B-AC94-10D3FDF42A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88E4056-304C-A24C-B4CC-DECB2A7D0BEF}"/>
              </a:ext>
            </a:extLst>
          </p:cNvPr>
          <p:cNvSpPr>
            <a:spLocks noGrp="1"/>
          </p:cNvSpPr>
          <p:nvPr>
            <p:ph type="dt" sz="half" idx="10"/>
          </p:nvPr>
        </p:nvSpPr>
        <p:spPr/>
        <p:txBody>
          <a:bodyPr/>
          <a:lstStyle/>
          <a:p>
            <a:fld id="{382EDEF8-DC0B-3345-BA7F-D60333F95EAC}" type="datetimeFigureOut">
              <a:rPr lang="en-US" smtClean="0"/>
              <a:t>10/26/2022</a:t>
            </a:fld>
            <a:endParaRPr lang="en-US"/>
          </a:p>
        </p:txBody>
      </p:sp>
      <p:sp>
        <p:nvSpPr>
          <p:cNvPr id="8" name="Footer Placeholder 7">
            <a:extLst>
              <a:ext uri="{FF2B5EF4-FFF2-40B4-BE49-F238E27FC236}">
                <a16:creationId xmlns:a16="http://schemas.microsoft.com/office/drawing/2014/main" id="{BD636A64-908A-3643-84FE-713E8EB119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CACE3F-A3C8-194A-B034-D36F5B47E84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047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F90E-BB4F-E94A-9B64-B5323EED32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7EECFD-B9E5-5249-B20A-C0786BB2F81C}"/>
              </a:ext>
            </a:extLst>
          </p:cNvPr>
          <p:cNvSpPr>
            <a:spLocks noGrp="1"/>
          </p:cNvSpPr>
          <p:nvPr>
            <p:ph type="dt" sz="half" idx="10"/>
          </p:nvPr>
        </p:nvSpPr>
        <p:spPr/>
        <p:txBody>
          <a:bodyPr/>
          <a:lstStyle/>
          <a:p>
            <a:fld id="{382EDEF8-DC0B-3345-BA7F-D60333F95EAC}" type="datetimeFigureOut">
              <a:rPr lang="en-US" smtClean="0"/>
              <a:t>10/26/2022</a:t>
            </a:fld>
            <a:endParaRPr lang="en-US"/>
          </a:p>
        </p:txBody>
      </p:sp>
      <p:sp>
        <p:nvSpPr>
          <p:cNvPr id="4" name="Footer Placeholder 3">
            <a:extLst>
              <a:ext uri="{FF2B5EF4-FFF2-40B4-BE49-F238E27FC236}">
                <a16:creationId xmlns:a16="http://schemas.microsoft.com/office/drawing/2014/main" id="{348D62ED-718C-8E44-B37D-DF6C0F47AE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FDFE1D-C0F9-D24F-888E-F6FEFB71DA43}"/>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60248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866642-C66E-A441-82FC-56D571DC3772}"/>
              </a:ext>
            </a:extLst>
          </p:cNvPr>
          <p:cNvSpPr>
            <a:spLocks noGrp="1"/>
          </p:cNvSpPr>
          <p:nvPr>
            <p:ph type="dt" sz="half" idx="10"/>
          </p:nvPr>
        </p:nvSpPr>
        <p:spPr/>
        <p:txBody>
          <a:bodyPr/>
          <a:lstStyle/>
          <a:p>
            <a:fld id="{382EDEF8-DC0B-3345-BA7F-D60333F95EAC}" type="datetimeFigureOut">
              <a:rPr lang="en-US" smtClean="0"/>
              <a:t>10/26/2022</a:t>
            </a:fld>
            <a:endParaRPr lang="en-US"/>
          </a:p>
        </p:txBody>
      </p:sp>
      <p:sp>
        <p:nvSpPr>
          <p:cNvPr id="3" name="Footer Placeholder 2">
            <a:extLst>
              <a:ext uri="{FF2B5EF4-FFF2-40B4-BE49-F238E27FC236}">
                <a16:creationId xmlns:a16="http://schemas.microsoft.com/office/drawing/2014/main" id="{99F7AA98-52A4-E644-8568-0B0654961B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098AF9-3AE1-DB48-B0DB-D6C314F7589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950854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2146-4700-B14B-B8AC-7861CBBA02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A1657BE-83D7-9E4F-8521-402B5FFC8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3436ED-9103-1E4D-8D10-05D08F8E5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15D7A-526F-B340-8784-CB31FB258D89}"/>
              </a:ext>
            </a:extLst>
          </p:cNvPr>
          <p:cNvSpPr>
            <a:spLocks noGrp="1"/>
          </p:cNvSpPr>
          <p:nvPr>
            <p:ph type="dt" sz="half" idx="10"/>
          </p:nvPr>
        </p:nvSpPr>
        <p:spPr/>
        <p:txBody>
          <a:bodyPr/>
          <a:lstStyle/>
          <a:p>
            <a:fld id="{382EDEF8-DC0B-3345-BA7F-D60333F95EAC}" type="datetimeFigureOut">
              <a:rPr lang="en-US" smtClean="0"/>
              <a:t>10/26/2022</a:t>
            </a:fld>
            <a:endParaRPr lang="en-US"/>
          </a:p>
        </p:txBody>
      </p:sp>
      <p:sp>
        <p:nvSpPr>
          <p:cNvPr id="6" name="Footer Placeholder 5">
            <a:extLst>
              <a:ext uri="{FF2B5EF4-FFF2-40B4-BE49-F238E27FC236}">
                <a16:creationId xmlns:a16="http://schemas.microsoft.com/office/drawing/2014/main" id="{921F2A47-F02C-E54E-A8E3-E16508F04C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CDC9C4-6BAD-704E-BB56-865163F9312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192875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24D-841D-A54F-AE49-CCB20E7670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CC924D-70D9-C941-826B-91C79482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553AC3-0D29-3346-93A4-2A267D45DF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C3F820-E962-514D-8455-0C8A6E37DF4D}"/>
              </a:ext>
            </a:extLst>
          </p:cNvPr>
          <p:cNvSpPr>
            <a:spLocks noGrp="1"/>
          </p:cNvSpPr>
          <p:nvPr>
            <p:ph type="dt" sz="half" idx="10"/>
          </p:nvPr>
        </p:nvSpPr>
        <p:spPr/>
        <p:txBody>
          <a:bodyPr/>
          <a:lstStyle/>
          <a:p>
            <a:fld id="{382EDEF8-DC0B-3345-BA7F-D60333F95EAC}" type="datetimeFigureOut">
              <a:rPr lang="en-US" smtClean="0"/>
              <a:t>10/26/2022</a:t>
            </a:fld>
            <a:endParaRPr lang="en-US"/>
          </a:p>
        </p:txBody>
      </p:sp>
      <p:sp>
        <p:nvSpPr>
          <p:cNvPr id="6" name="Footer Placeholder 5">
            <a:extLst>
              <a:ext uri="{FF2B5EF4-FFF2-40B4-BE49-F238E27FC236}">
                <a16:creationId xmlns:a16="http://schemas.microsoft.com/office/drawing/2014/main" id="{C96842F4-AB92-9544-84C6-B97E8A3A7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890169-E975-2944-89D9-CEFC4F20143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780980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E46C-8DFE-654E-BD4E-ACE9149BB1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B199D4-85E6-584C-BDBF-C34BD20B4B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14CD1F-1387-BA44-B6D6-181CB776A012}"/>
              </a:ext>
            </a:extLst>
          </p:cNvPr>
          <p:cNvSpPr>
            <a:spLocks noGrp="1"/>
          </p:cNvSpPr>
          <p:nvPr>
            <p:ph type="dt" sz="half" idx="10"/>
          </p:nvPr>
        </p:nvSpPr>
        <p:spPr/>
        <p:txBody>
          <a:bodyPr/>
          <a:lstStyle/>
          <a:p>
            <a:fld id="{382EDEF8-DC0B-3345-BA7F-D60333F95EAC}" type="datetimeFigureOut">
              <a:rPr lang="en-US" smtClean="0"/>
              <a:t>10/26/2022</a:t>
            </a:fld>
            <a:endParaRPr lang="en-US"/>
          </a:p>
        </p:txBody>
      </p:sp>
      <p:sp>
        <p:nvSpPr>
          <p:cNvPr id="5" name="Footer Placeholder 4">
            <a:extLst>
              <a:ext uri="{FF2B5EF4-FFF2-40B4-BE49-F238E27FC236}">
                <a16:creationId xmlns:a16="http://schemas.microsoft.com/office/drawing/2014/main" id="{317DB51C-A263-074E-A25F-31D63CE75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E6D25-8B7D-3548-AD8B-6F0756F9EA8C}"/>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583308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CAB34C-32A3-3740-A7F1-845B61BA00A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BA01A7-62F7-CB46-A9E6-FCD10AA3F2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6C7C06-1BB5-054E-8125-1DE3E710EF7E}"/>
              </a:ext>
            </a:extLst>
          </p:cNvPr>
          <p:cNvSpPr>
            <a:spLocks noGrp="1"/>
          </p:cNvSpPr>
          <p:nvPr>
            <p:ph type="dt" sz="half" idx="10"/>
          </p:nvPr>
        </p:nvSpPr>
        <p:spPr/>
        <p:txBody>
          <a:bodyPr/>
          <a:lstStyle/>
          <a:p>
            <a:fld id="{382EDEF8-DC0B-3345-BA7F-D60333F95EAC}" type="datetimeFigureOut">
              <a:rPr lang="en-US" smtClean="0"/>
              <a:t>10/26/2022</a:t>
            </a:fld>
            <a:endParaRPr lang="en-US"/>
          </a:p>
        </p:txBody>
      </p:sp>
      <p:sp>
        <p:nvSpPr>
          <p:cNvPr id="5" name="Footer Placeholder 4">
            <a:extLst>
              <a:ext uri="{FF2B5EF4-FFF2-40B4-BE49-F238E27FC236}">
                <a16:creationId xmlns:a16="http://schemas.microsoft.com/office/drawing/2014/main" id="{5941131E-BE4A-0D48-9214-030FC94AC5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E2099-72F4-7F46-964C-D6BD8538DB07}"/>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374661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174FC-AA0D-074D-B683-11BCC8383B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B03808-5ADB-ED4B-AC66-B923D0A39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C24E80-4064-7447-B70F-8BB0B989D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2EDEF8-DC0B-3345-BA7F-D60333F95EAC}" type="datetimeFigureOut">
              <a:rPr lang="en-US" smtClean="0"/>
              <a:t>10/26/2022</a:t>
            </a:fld>
            <a:endParaRPr lang="en-US"/>
          </a:p>
        </p:txBody>
      </p:sp>
      <p:sp>
        <p:nvSpPr>
          <p:cNvPr id="5" name="Footer Placeholder 4">
            <a:extLst>
              <a:ext uri="{FF2B5EF4-FFF2-40B4-BE49-F238E27FC236}">
                <a16:creationId xmlns:a16="http://schemas.microsoft.com/office/drawing/2014/main" id="{C158E278-9D99-E44E-A8A7-F96397A6CA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90D7D4-FA19-4342-B6F0-D917C4A97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0AFC6E-E50B-6049-B718-2F3674685C50}" type="slidenum">
              <a:rPr lang="en-US" smtClean="0"/>
              <a:t>‹#›</a:t>
            </a:fld>
            <a:endParaRPr lang="en-US"/>
          </a:p>
        </p:txBody>
      </p:sp>
    </p:spTree>
    <p:extLst>
      <p:ext uri="{BB962C8B-B14F-4D97-AF65-F5344CB8AC3E}">
        <p14:creationId xmlns:p14="http://schemas.microsoft.com/office/powerpoint/2010/main" val="899359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6.jpeg"/><Relationship Id="rId4" Type="http://schemas.openxmlformats.org/officeDocument/2006/relationships/diagramLayout" Target="../diagrams/layout2.xml"/><Relationship Id="rId9" Type="http://schemas.openxmlformats.org/officeDocument/2006/relationships/image" Target="../media/image5.jpeg"/></Relationships>
</file>

<file path=ppt/slides/_rels/slide6.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9.jpeg"/><Relationship Id="rId4" Type="http://schemas.openxmlformats.org/officeDocument/2006/relationships/diagramLayout" Target="../diagrams/layout3.xml"/><Relationship Id="rId9" Type="http://schemas.openxmlformats.org/officeDocument/2006/relationships/image" Target="../media/image8.jpeg"/></Relationships>
</file>

<file path=ppt/slides/_rels/slide7.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12.jpeg"/><Relationship Id="rId4" Type="http://schemas.openxmlformats.org/officeDocument/2006/relationships/diagramLayout" Target="../diagrams/layout4.xml"/><Relationship Id="rId9" Type="http://schemas.openxmlformats.org/officeDocument/2006/relationships/image" Target="../media/image11.jpeg"/></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15.jpeg"/><Relationship Id="rId4" Type="http://schemas.openxmlformats.org/officeDocument/2006/relationships/diagramLayout" Target="../diagrams/layout5.xml"/><Relationship Id="rId9" Type="http://schemas.openxmlformats.org/officeDocument/2006/relationships/image" Target="../media/image14.jpeg"/></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6.pn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21.jpeg"/><Relationship Id="rId4" Type="http://schemas.openxmlformats.org/officeDocument/2006/relationships/diagramLayout" Target="../diagrams/layout8.xml"/><Relationship Id="rId9" Type="http://schemas.openxmlformats.org/officeDocument/2006/relationships/image" Target="../media/image20.jpe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image" Target="../media/image30.jpeg"/><Relationship Id="rId5" Type="http://schemas.openxmlformats.org/officeDocument/2006/relationships/diagramQuickStyle" Target="../diagrams/quickStyle9.xml"/><Relationship Id="rId10" Type="http://schemas.openxmlformats.org/officeDocument/2006/relationships/image" Target="../media/image29.jpeg"/><Relationship Id="rId4" Type="http://schemas.openxmlformats.org/officeDocument/2006/relationships/diagramLayout" Target="../diagrams/layout9.xml"/><Relationship Id="rId9" Type="http://schemas.openxmlformats.org/officeDocument/2006/relationships/image" Target="../media/image28.jpeg"/></Relationships>
</file>

<file path=ppt/slides/_rels/slide1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image" Target="../media/image35.jpeg"/><Relationship Id="rId5" Type="http://schemas.openxmlformats.org/officeDocument/2006/relationships/diagramQuickStyle" Target="../diagrams/quickStyle10.xml"/><Relationship Id="rId10" Type="http://schemas.openxmlformats.org/officeDocument/2006/relationships/image" Target="../media/image34.jpeg"/><Relationship Id="rId4" Type="http://schemas.openxmlformats.org/officeDocument/2006/relationships/diagramLayout" Target="../diagrams/layout10.xml"/><Relationship Id="rId9" Type="http://schemas.openxmlformats.org/officeDocument/2006/relationships/image" Target="../media/image33.jpe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7.png"/><Relationship Id="rId7" Type="http://schemas.openxmlformats.org/officeDocument/2006/relationships/diagramColors" Target="../diagrams/colors11.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 Id="rId9" Type="http://schemas.openxmlformats.org/officeDocument/2006/relationships/image" Target="../media/image38.jpeg"/></Relationships>
</file>

<file path=ppt/slides/_rels/slide20.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image" Target="../media/image41.png"/><Relationship Id="rId4" Type="http://schemas.openxmlformats.org/officeDocument/2006/relationships/diagramLayout" Target="../diagrams/layout12.xml"/><Relationship Id="rId9" Type="http://schemas.openxmlformats.org/officeDocument/2006/relationships/image" Target="../media/image40.png"/></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 Id="rId9" Type="http://schemas.openxmlformats.org/officeDocument/2006/relationships/image" Target="../media/image45.png"/></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221" r="-1" b="12937"/>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ADCDD30-BA94-A08A-5C2B-F75621C73E22}"/>
              </a:ext>
            </a:extLst>
          </p:cNvPr>
          <p:cNvSpPr>
            <a:spLocks noGrp="1"/>
          </p:cNvSpPr>
          <p:nvPr>
            <p:ph type="title"/>
          </p:nvPr>
        </p:nvSpPr>
        <p:spPr/>
        <p:txBody>
          <a:bodyPr/>
          <a:lstStyle/>
          <a:p>
            <a:r>
              <a:rPr lang="en-US" dirty="0"/>
              <a:t>Burglary</a:t>
            </a:r>
          </a:p>
        </p:txBody>
      </p:sp>
    </p:spTree>
    <p:extLst>
      <p:ext uri="{BB962C8B-B14F-4D97-AF65-F5344CB8AC3E}">
        <p14:creationId xmlns:p14="http://schemas.microsoft.com/office/powerpoint/2010/main" val="2170319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524741" y="-1050753"/>
            <a:ext cx="4943648" cy="5504688"/>
          </a:xfrm>
        </p:spPr>
        <p:txBody>
          <a:bodyPr>
            <a:normAutofit/>
          </a:bodyPr>
          <a:lstStyle/>
          <a:p>
            <a:r>
              <a:rPr lang="en-US" sz="6000" dirty="0">
                <a:solidFill>
                  <a:schemeClr val="bg1"/>
                </a:solidFill>
              </a:rPr>
              <a:t>Today’s aims and learning outcomes…</a:t>
            </a:r>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3920957807"/>
              </p:ext>
            </p:extLst>
          </p:nvPr>
        </p:nvGraphicFramePr>
        <p:xfrm>
          <a:off x="5468389" y="620392"/>
          <a:ext cx="4943648"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7" name="Straight Connector 6">
            <a:extLst>
              <a:ext uri="{FF2B5EF4-FFF2-40B4-BE49-F238E27FC236}">
                <a16:creationId xmlns:a16="http://schemas.microsoft.com/office/drawing/2014/main" id="{303EEE90-7B37-BF4B-A067-58FEBA931D56}"/>
              </a:ext>
            </a:extLst>
          </p:cNvPr>
          <p:cNvCxnSpPr>
            <a:cxnSpLocks/>
          </p:cNvCxnSpPr>
          <p:nvPr/>
        </p:nvCxnSpPr>
        <p:spPr>
          <a:xfrm>
            <a:off x="1378667" y="4453935"/>
            <a:ext cx="7429081" cy="0"/>
          </a:xfrm>
          <a:prstGeom prst="line">
            <a:avLst/>
          </a:prstGeom>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1096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sp>
        <p:nvSpPr>
          <p:cNvPr id="71" name="Rectangle 70">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110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extLst>
              <p:ext uri="{D42A27DB-BD31-4B8C-83A1-F6EECF244321}">
                <p14:modId xmlns:p14="http://schemas.microsoft.com/office/powerpoint/2010/main" val="320324048"/>
              </p:ext>
            </p:extLst>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extLst>
              <p:ext uri="{D42A27DB-BD31-4B8C-83A1-F6EECF244321}">
                <p14:modId xmlns:p14="http://schemas.microsoft.com/office/powerpoint/2010/main" val="575396766"/>
              </p:ext>
            </p:extLst>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7" dur="500"/>
                                        <p:tgtEl>
                                          <p:spTgt spid="8">
                                            <p:graphicEl>
                                              <a:dgm id="{EDCF96E0-282B-534D-8901-3A61F83108A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0" dur="500"/>
                                        <p:tgtEl>
                                          <p:spTgt spid="8">
                                            <p:graphicEl>
                                              <a:dgm id="{9E25317C-D9D5-2C41-A370-6B049236A86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5" dur="500"/>
                                        <p:tgtEl>
                                          <p:spTgt spid="8">
                                            <p:graphicEl>
                                              <a:dgm id="{887FF3E7-D37E-1A43-A5F4-62960C63CB9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18" dur="500"/>
                                        <p:tgtEl>
                                          <p:spTgt spid="8">
                                            <p:graphicEl>
                                              <a:dgm id="{F3D93E70-7E4A-AE44-B3C6-29909D32488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3" dur="500"/>
                                        <p:tgtEl>
                                          <p:spTgt spid="8">
                                            <p:graphicEl>
                                              <a:dgm id="{F534C156-37E8-8346-AC90-966F26E3CF23}"/>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26" dur="500"/>
                                        <p:tgtEl>
                                          <p:spTgt spid="8">
                                            <p:graphicEl>
                                              <a:dgm id="{1DB5BD26-A557-A046-A286-EBC97C94834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1" dur="500"/>
                                        <p:tgtEl>
                                          <p:spTgt spid="8">
                                            <p:graphicEl>
                                              <a:dgm id="{BB9F5754-F737-824B-8FB7-7118D17756DE}"/>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4" dur="500"/>
                                        <p:tgtEl>
                                          <p:spTgt spid="8">
                                            <p:graphicEl>
                                              <a:dgm id="{A99AB00D-31C4-354D-B013-E95BE68ECB5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39" dur="500"/>
                                        <p:tgtEl>
                                          <p:spTgt spid="8">
                                            <p:graphicEl>
                                              <a:dgm id="{35D3FC89-C0DC-4643-8C48-D0BEA13B1D0D}"/>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2" dur="500"/>
                                        <p:tgtEl>
                                          <p:spTgt spid="8">
                                            <p:graphicEl>
                                              <a:dgm id="{D2B7065F-9825-8D49-9924-BA569ED9C02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extLst>
              <p:ext uri="{D42A27DB-BD31-4B8C-83A1-F6EECF244321}">
                <p14:modId xmlns:p14="http://schemas.microsoft.com/office/powerpoint/2010/main" val="4131635582"/>
              </p:ext>
            </p:extLst>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extLst>
              <p:ext uri="{D42A27DB-BD31-4B8C-83A1-F6EECF244321}">
                <p14:modId xmlns:p14="http://schemas.microsoft.com/office/powerpoint/2010/main" val="1024010037"/>
              </p:ext>
            </p:extLst>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extLst>
              <p:ext uri="{D42A27DB-BD31-4B8C-83A1-F6EECF244321}">
                <p14:modId xmlns:p14="http://schemas.microsoft.com/office/powerpoint/2010/main" val="2836556651"/>
              </p:ext>
            </p:extLst>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extLst>
              <p:ext uri="{D42A27DB-BD31-4B8C-83A1-F6EECF244321}">
                <p14:modId xmlns:p14="http://schemas.microsoft.com/office/powerpoint/2010/main" val="3760569446"/>
              </p:ext>
            </p:extLst>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2" dur="500"/>
                                        <p:tgtEl>
                                          <p:spTgt spid="10">
                                            <p:graphicEl>
                                              <a:dgm id="{9C7B72E2-0EC8-C94D-9186-1904760409B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5" dur="500"/>
                                        <p:tgtEl>
                                          <p:spTgt spid="10">
                                            <p:graphicEl>
                                              <a:dgm id="{6DE1421C-5990-5248-8C86-82DEA596C88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0" dur="500"/>
                                        <p:tgtEl>
                                          <p:spTgt spid="10">
                                            <p:graphicEl>
                                              <a:dgm id="{AF06D1DB-B014-6B4D-97A4-05488FF34F5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3" dur="500"/>
                                        <p:tgtEl>
                                          <p:spTgt spid="10">
                                            <p:graphicEl>
                                              <a:dgm id="{91CB3C4A-48F9-D849-AAD5-E9DA67B2AE9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28" dur="500"/>
                                        <p:tgtEl>
                                          <p:spTgt spid="10">
                                            <p:graphicEl>
                                              <a:dgm id="{140E9B4E-F974-0E4A-8530-71A12182DD2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1" dur="500"/>
                                        <p:tgtEl>
                                          <p:spTgt spid="10">
                                            <p:graphicEl>
                                              <a:dgm id="{3E9CAA40-3F08-5F4C-899C-3999AF249F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0"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extLst>
              <p:ext uri="{D42A27DB-BD31-4B8C-83A1-F6EECF244321}">
                <p14:modId xmlns:p14="http://schemas.microsoft.com/office/powerpoint/2010/main" val="1924712604"/>
              </p:ext>
            </p:extLst>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dirty="0">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dirty="0">
                <a:solidFill>
                  <a:schemeClr val="accent6"/>
                </a:solidFill>
              </a:rPr>
              <a:t>S I = </a:t>
            </a:r>
            <a:br>
              <a:rPr lang="en-US" b="1" dirty="0">
                <a:solidFill>
                  <a:schemeClr val="accent6"/>
                </a:solidFill>
              </a:rPr>
            </a:br>
            <a:r>
              <a:rPr lang="en-US" b="1" dirty="0">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3E9C35-AFB5-BD4D-A722-1BCE027AD68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800" dirty="0">
                <a:solidFill>
                  <a:srgbClr val="FFFFFF"/>
                </a:solidFill>
                <a:latin typeface="+mj-lt"/>
                <a:ea typeface="+mj-ea"/>
                <a:cs typeface="+mj-cs"/>
              </a:rPr>
              <a:t>Discuss: So what’s the difference between 91A &amp; 91B?</a:t>
            </a:r>
          </a:p>
        </p:txBody>
      </p:sp>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Aggravated Burglary &amp;amp; Burglary - Free Mock Exam Questions and study">
            <a:extLst>
              <a:ext uri="{FF2B5EF4-FFF2-40B4-BE49-F238E27FC236}">
                <a16:creationId xmlns:a16="http://schemas.microsoft.com/office/drawing/2014/main" id="{A0E19076-247B-4D40-8932-E66F1BB0AE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567" y="2502426"/>
            <a:ext cx="5455917" cy="3846421"/>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Burglaries involving unlocked doors and windows should not be investigated  | Innovate Security">
            <a:extLst>
              <a:ext uri="{FF2B5EF4-FFF2-40B4-BE49-F238E27FC236}">
                <a16:creationId xmlns:a16="http://schemas.microsoft.com/office/drawing/2014/main" id="{DD3C2D42-5486-924A-B770-58613A2AD1E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45073" y="3241655"/>
            <a:ext cx="5455917" cy="236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12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60" y="1096087"/>
            <a:ext cx="9439274" cy="5678478"/>
          </a:xfrm>
          <a:prstGeom prst="rect">
            <a:avLst/>
          </a:prstGeom>
          <a:solidFill>
            <a:schemeClr val="accent5">
              <a:lumMod val="60000"/>
              <a:lumOff val="40000"/>
            </a:schemeClr>
          </a:solidFill>
          <a:ln>
            <a:solidFill>
              <a:schemeClr val="tx1"/>
            </a:solidFill>
          </a:ln>
        </p:spPr>
        <p:txBody>
          <a:bodyPr wrap="square">
            <a:spAutoFit/>
          </a:bodyPr>
          <a:lstStyle/>
          <a:p>
            <a:r>
              <a:rPr lang="en-GB" sz="2300" dirty="0"/>
              <a:t>Lisa is at a party in a friend’s house when she is asked by her friend to leave because she has become too drunk and noisy.  Lisa refuses so her friend tells her that she is now trespassing and orders Lisa to leave. In which, if either, of the following circumstances does Lisa commit burglary? </a:t>
            </a:r>
          </a:p>
          <a:p>
            <a:r>
              <a:rPr lang="en-GB" sz="2300" dirty="0"/>
              <a:t> </a:t>
            </a:r>
          </a:p>
          <a:p>
            <a:pPr lvl="0"/>
            <a:r>
              <a:rPr lang="en-GB" sz="2300" dirty="0"/>
              <a:t>(</a:t>
            </a:r>
            <a:r>
              <a:rPr lang="en-GB" sz="2300" dirty="0" err="1"/>
              <a:t>i</a:t>
            </a:r>
            <a:r>
              <a:rPr lang="en-GB" sz="2300" dirty="0"/>
              <a:t>) Lisa steals a cigarette lighter from the room where the party is being held and then leaves. </a:t>
            </a:r>
            <a:br>
              <a:rPr lang="en-GB" sz="2300" dirty="0"/>
            </a:br>
            <a:endParaRPr lang="en-GB" sz="2300" dirty="0"/>
          </a:p>
          <a:p>
            <a:pPr lvl="0"/>
            <a:r>
              <a:rPr lang="en-GB" sz="2300" dirty="0"/>
              <a:t>(ii) Lisa leaves the house via the kitchen when she sees several glasses on the draining board so she smashes them </a:t>
            </a:r>
            <a:r>
              <a:rPr lang="en-GB" sz="2300"/>
              <a:t>on her </a:t>
            </a:r>
            <a:r>
              <a:rPr lang="en-GB" sz="2300" dirty="0"/>
              <a:t>way out.</a:t>
            </a:r>
          </a:p>
          <a:p>
            <a:pPr lvl="0"/>
            <a:endParaRPr lang="en-GB" sz="2300" dirty="0"/>
          </a:p>
          <a:p>
            <a:pPr marL="228600" lvl="0" indent="-228600">
              <a:buFont typeface="+mj-lt"/>
              <a:buAutoNum type="alphaLcParenR"/>
            </a:pPr>
            <a:r>
              <a:rPr lang="en-GB" sz="2300" dirty="0">
                <a:solidFill>
                  <a:schemeClr val="accent4"/>
                </a:solidFill>
              </a:rPr>
              <a:t> (</a:t>
            </a:r>
            <a:r>
              <a:rPr lang="en-GB" sz="2300" dirty="0" err="1">
                <a:solidFill>
                  <a:schemeClr val="accent4"/>
                </a:solidFill>
              </a:rPr>
              <a:t>i</a:t>
            </a:r>
            <a:r>
              <a:rPr lang="en-GB" sz="2300" dirty="0">
                <a:solidFill>
                  <a:schemeClr val="accent4"/>
                </a:solidFill>
              </a:rPr>
              <a:t>) only </a:t>
            </a:r>
          </a:p>
          <a:p>
            <a:pPr marL="228600" lvl="0" indent="-228600">
              <a:buFont typeface="+mj-lt"/>
              <a:buAutoNum type="alphaLcParenR"/>
            </a:pPr>
            <a:r>
              <a:rPr lang="en-GB" sz="2300" dirty="0">
                <a:solidFill>
                  <a:srgbClr val="7030A0"/>
                </a:solidFill>
              </a:rPr>
              <a:t>(ii) only </a:t>
            </a:r>
          </a:p>
          <a:p>
            <a:pPr marL="228600" lvl="0" indent="-228600">
              <a:buFont typeface="+mj-lt"/>
              <a:buAutoNum type="alphaLcParenR"/>
            </a:pPr>
            <a:r>
              <a:rPr lang="en-GB" sz="2300" dirty="0">
                <a:solidFill>
                  <a:schemeClr val="accent2"/>
                </a:solidFill>
              </a:rPr>
              <a:t>Both</a:t>
            </a:r>
            <a:r>
              <a:rPr lang="en-GB" sz="2300" dirty="0"/>
              <a:t> </a:t>
            </a:r>
          </a:p>
          <a:p>
            <a:pPr marL="228600" lvl="0" indent="-228600">
              <a:buFont typeface="+mj-lt"/>
              <a:buAutoNum type="alphaLcParenR"/>
            </a:pPr>
            <a:r>
              <a:rPr lang="en-GB" sz="2300" dirty="0">
                <a:solidFill>
                  <a:schemeClr val="accent6"/>
                </a:solidFill>
              </a:rPr>
              <a:t>Neither.</a:t>
            </a:r>
          </a:p>
          <a:p>
            <a:pPr lvl="0"/>
            <a:endParaRPr lang="en-GB" dirty="0"/>
          </a:p>
        </p:txBody>
      </p:sp>
      <p:sp>
        <p:nvSpPr>
          <p:cNvPr id="3" name="Title 1"/>
          <p:cNvSpPr txBox="1">
            <a:spLocks/>
          </p:cNvSpPr>
          <p:nvPr/>
        </p:nvSpPr>
        <p:spPr>
          <a:xfrm>
            <a:off x="106660" y="176484"/>
            <a:ext cx="11170507" cy="623416"/>
          </a:xfrm>
          <a:prstGeom prst="rect">
            <a:avLst/>
          </a:prstGeom>
          <a:solidFill>
            <a:srgbClr val="0070C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What about in this situation?</a:t>
            </a:r>
          </a:p>
        </p:txBody>
      </p:sp>
      <p:pic>
        <p:nvPicPr>
          <p:cNvPr id="10242" name="Picture 2" descr="Fag Lighter High Resolution Stock Photography and Images - Alamy">
            <a:extLst>
              <a:ext uri="{FF2B5EF4-FFF2-40B4-BE49-F238E27FC236}">
                <a16:creationId xmlns:a16="http://schemas.microsoft.com/office/drawing/2014/main" id="{8A2417C7-C85B-6E43-ABD6-99577409DF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09809" y="910624"/>
            <a:ext cx="2139862" cy="3433451"/>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1,784 Broken Glass Kitchen Photos - Free &amp; Royalty-Free Stock Photos from  Dreamstime">
            <a:extLst>
              <a:ext uri="{FF2B5EF4-FFF2-40B4-BE49-F238E27FC236}">
                <a16:creationId xmlns:a16="http://schemas.microsoft.com/office/drawing/2014/main" id="{173554C3-FDDB-FC45-9EDB-B6C3E7AB25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25619" y="4074312"/>
            <a:ext cx="2224052" cy="2266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2889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extLst>
              <p:ext uri="{D42A27DB-BD31-4B8C-83A1-F6EECF244321}">
                <p14:modId xmlns:p14="http://schemas.microsoft.com/office/powerpoint/2010/main" val="463150334"/>
              </p:ext>
            </p:extLst>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51120-FAF3-C770-619B-DBD957AA6F7C}"/>
              </a:ext>
            </a:extLst>
          </p:cNvPr>
          <p:cNvSpPr>
            <a:spLocks noGrp="1"/>
          </p:cNvSpPr>
          <p:nvPr>
            <p:ph type="title"/>
          </p:nvPr>
        </p:nvSpPr>
        <p:spPr>
          <a:xfrm>
            <a:off x="838200" y="184805"/>
            <a:ext cx="10515600" cy="1505883"/>
          </a:xfrm>
        </p:spPr>
        <p:txBody>
          <a:bodyPr anchor="ctr">
            <a:normAutofit/>
          </a:bodyPr>
          <a:lstStyle/>
          <a:p>
            <a:r>
              <a:rPr lang="en-GB" sz="5200"/>
              <a:t>Weapon of Offence</a:t>
            </a:r>
          </a:p>
        </p:txBody>
      </p:sp>
      <p:pic>
        <p:nvPicPr>
          <p:cNvPr id="4" name="Picture 3" descr="Graphical user interface, text, application&#10;&#10;Description automatically generated">
            <a:extLst>
              <a:ext uri="{FF2B5EF4-FFF2-40B4-BE49-F238E27FC236}">
                <a16:creationId xmlns:a16="http://schemas.microsoft.com/office/drawing/2014/main" id="{CAD68C90-3AF1-97CD-FEFC-0B396EF8FD20}"/>
              </a:ext>
            </a:extLst>
          </p:cNvPr>
          <p:cNvPicPr>
            <a:picLocks noChangeAspect="1"/>
          </p:cNvPicPr>
          <p:nvPr/>
        </p:nvPicPr>
        <p:blipFill>
          <a:blip r:embed="rId2"/>
          <a:stretch>
            <a:fillRect/>
          </a:stretch>
        </p:blipFill>
        <p:spPr>
          <a:xfrm>
            <a:off x="838200" y="1922267"/>
            <a:ext cx="10512547" cy="4296621"/>
          </a:xfrm>
          <a:prstGeom prst="rect">
            <a:avLst/>
          </a:prstGeom>
        </p:spPr>
      </p:pic>
    </p:spTree>
    <p:extLst>
      <p:ext uri="{BB962C8B-B14F-4D97-AF65-F5344CB8AC3E}">
        <p14:creationId xmlns:p14="http://schemas.microsoft.com/office/powerpoint/2010/main" val="4246580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9887" y="231640"/>
            <a:ext cx="8045422" cy="623234"/>
          </a:xfrm>
          <a:prstGeom prst="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1" u="sng" dirty="0">
                <a:solidFill>
                  <a:schemeClr val="bg1"/>
                </a:solidFill>
              </a:rPr>
              <a:t>Weapon</a:t>
            </a:r>
            <a:r>
              <a:rPr lang="en-GB" sz="2400" dirty="0">
                <a:solidFill>
                  <a:schemeClr val="bg1"/>
                </a:solidFill>
              </a:rPr>
              <a:t> of offence to cause injury:</a:t>
            </a:r>
          </a:p>
        </p:txBody>
      </p:sp>
      <p:graphicFrame>
        <p:nvGraphicFramePr>
          <p:cNvPr id="6" name="Diagram 5"/>
          <p:cNvGraphicFramePr/>
          <p:nvPr>
            <p:extLst>
              <p:ext uri="{D42A27DB-BD31-4B8C-83A1-F6EECF244321}">
                <p14:modId xmlns:p14="http://schemas.microsoft.com/office/powerpoint/2010/main" val="857982657"/>
              </p:ext>
            </p:extLst>
          </p:nvPr>
        </p:nvGraphicFramePr>
        <p:xfrm>
          <a:off x="3365409" y="1290494"/>
          <a:ext cx="5316368" cy="483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Stiletto flick knife buffalo horn | Outfit4Events">
            <a:extLst>
              <a:ext uri="{FF2B5EF4-FFF2-40B4-BE49-F238E27FC236}">
                <a16:creationId xmlns:a16="http://schemas.microsoft.com/office/drawing/2014/main" id="{6779A342-5498-F445-82AC-8220437404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3760" y="1995655"/>
            <a:ext cx="1593340" cy="15933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Skull Knuckle Knife">
            <a:extLst>
              <a:ext uri="{FF2B5EF4-FFF2-40B4-BE49-F238E27FC236}">
                <a16:creationId xmlns:a16="http://schemas.microsoft.com/office/drawing/2014/main" id="{6EE41B0A-695F-DE4C-900C-43CF184C49D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91576" y="1154928"/>
            <a:ext cx="1668451" cy="139037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eptune Products Inc. Bloody Nail Spike Baseball Bat Urethane Foam Rubber  Halloween Accessory Steve's Baby Sitter Stranger Things Prop :  Amazon.co.uk: Toys &amp; Games">
            <a:extLst>
              <a:ext uri="{FF2B5EF4-FFF2-40B4-BE49-F238E27FC236}">
                <a16:creationId xmlns:a16="http://schemas.microsoft.com/office/drawing/2014/main" id="{9A18E952-4CA8-0A44-93C0-091769A75D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23697" y="5236153"/>
            <a:ext cx="1649382" cy="1309033"/>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and Holding Butter Knife Stock Photo - Download Image Now - iStock">
            <a:extLst>
              <a:ext uri="{FF2B5EF4-FFF2-40B4-BE49-F238E27FC236}">
                <a16:creationId xmlns:a16="http://schemas.microsoft.com/office/drawing/2014/main" id="{38D2A846-9E25-3745-A2B0-8FD5C55625D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900" y="1290494"/>
            <a:ext cx="2309181" cy="15366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1DB72AE-AEE4-0149-AD5A-BD2EBB84A427}"/>
              </a:ext>
            </a:extLst>
          </p:cNvPr>
          <p:cNvSpPr txBox="1"/>
          <p:nvPr/>
        </p:nvSpPr>
        <p:spPr>
          <a:xfrm>
            <a:off x="744900" y="5244340"/>
            <a:ext cx="2704399" cy="646331"/>
          </a:xfrm>
          <a:prstGeom prst="rect">
            <a:avLst/>
          </a:prstGeom>
          <a:noFill/>
        </p:spPr>
        <p:txBody>
          <a:bodyPr wrap="square" rtlCol="0">
            <a:spAutoFit/>
          </a:bodyPr>
          <a:lstStyle/>
          <a:p>
            <a:r>
              <a:rPr lang="en-US" dirty="0"/>
              <a:t>We will learn more about this in a few weeks…</a:t>
            </a:r>
          </a:p>
        </p:txBody>
      </p:sp>
      <p:sp>
        <p:nvSpPr>
          <p:cNvPr id="5" name="Notched Right Arrow 4">
            <a:extLst>
              <a:ext uri="{FF2B5EF4-FFF2-40B4-BE49-F238E27FC236}">
                <a16:creationId xmlns:a16="http://schemas.microsoft.com/office/drawing/2014/main" id="{B9FAB938-5217-9843-82DF-B3E60059E813}"/>
              </a:ext>
            </a:extLst>
          </p:cNvPr>
          <p:cNvSpPr/>
          <p:nvPr/>
        </p:nvSpPr>
        <p:spPr>
          <a:xfrm rot="19382588">
            <a:off x="8150886" y="2990245"/>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Notched Right Arrow 12">
            <a:extLst>
              <a:ext uri="{FF2B5EF4-FFF2-40B4-BE49-F238E27FC236}">
                <a16:creationId xmlns:a16="http://schemas.microsoft.com/office/drawing/2014/main" id="{E1B75CA2-8937-F044-A9B6-69E2A2ACD4D7}"/>
              </a:ext>
            </a:extLst>
          </p:cNvPr>
          <p:cNvSpPr/>
          <p:nvPr/>
        </p:nvSpPr>
        <p:spPr>
          <a:xfrm rot="1018693">
            <a:off x="7301839" y="5617817"/>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Notched Right Arrow 13">
            <a:extLst>
              <a:ext uri="{FF2B5EF4-FFF2-40B4-BE49-F238E27FC236}">
                <a16:creationId xmlns:a16="http://schemas.microsoft.com/office/drawing/2014/main" id="{F591F009-F312-EB46-A1E4-9214EC41229A}"/>
              </a:ext>
            </a:extLst>
          </p:cNvPr>
          <p:cNvSpPr/>
          <p:nvPr/>
        </p:nvSpPr>
        <p:spPr>
          <a:xfrm rot="13282890">
            <a:off x="2385567" y="2940511"/>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3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68ECBE-23B2-B74E-B2DB-27574EB96583}"/>
                                            </p:graphicEl>
                                          </p:spTgt>
                                        </p:tgtEl>
                                        <p:attrNameLst>
                                          <p:attrName>style.visibility</p:attrName>
                                        </p:attrNameLst>
                                      </p:cBhvr>
                                      <p:to>
                                        <p:strVal val="visible"/>
                                      </p:to>
                                    </p:set>
                                    <p:animEffect transition="in" filter="fade">
                                      <p:cBhvr>
                                        <p:cTn id="12" dur="500"/>
                                        <p:tgtEl>
                                          <p:spTgt spid="6">
                                            <p:graphicEl>
                                              <a:dgm id="{AE68ECBE-23B2-B74E-B2DB-27574EB9658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3D9B5CA-2270-AC41-B0E5-6A321C46C91C}"/>
                                            </p:graphicEl>
                                          </p:spTgt>
                                        </p:tgtEl>
                                        <p:attrNameLst>
                                          <p:attrName>style.visibility</p:attrName>
                                        </p:attrNameLst>
                                      </p:cBhvr>
                                      <p:to>
                                        <p:strVal val="visible"/>
                                      </p:to>
                                    </p:set>
                                    <p:animEffect transition="in" filter="fade">
                                      <p:cBhvr>
                                        <p:cTn id="17" dur="500"/>
                                        <p:tgtEl>
                                          <p:spTgt spid="6">
                                            <p:graphicEl>
                                              <a:dgm id="{23D9B5CA-2270-AC41-B0E5-6A321C46C91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89300D0-8711-1A45-B2B5-BA1DB1EFBE54}"/>
                                            </p:graphicEl>
                                          </p:spTgt>
                                        </p:tgtEl>
                                        <p:attrNameLst>
                                          <p:attrName>style.visibility</p:attrName>
                                        </p:attrNameLst>
                                      </p:cBhvr>
                                      <p:to>
                                        <p:strVal val="visible"/>
                                      </p:to>
                                    </p:set>
                                    <p:animEffect transition="in" filter="fade">
                                      <p:cBhvr>
                                        <p:cTn id="22" dur="500"/>
                                        <p:tgtEl>
                                          <p:spTgt spid="6">
                                            <p:graphicEl>
                                              <a:dgm id="{189300D0-8711-1A45-B2B5-BA1DB1EFB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2F78C3-7593-A164-3F47-B0B439B38147}"/>
              </a:ext>
            </a:extLst>
          </p:cNvPr>
          <p:cNvPicPr>
            <a:picLocks noChangeAspect="1"/>
          </p:cNvPicPr>
          <p:nvPr/>
        </p:nvPicPr>
        <p:blipFill>
          <a:blip r:embed="rId3"/>
          <a:stretch>
            <a:fillRect/>
          </a:stretch>
        </p:blipFill>
        <p:spPr>
          <a:xfrm>
            <a:off x="424543" y="174172"/>
            <a:ext cx="11342914" cy="6259286"/>
          </a:xfrm>
          <a:prstGeom prst="rect">
            <a:avLst/>
          </a:prstGeom>
        </p:spPr>
      </p:pic>
    </p:spTree>
    <p:extLst>
      <p:ext uri="{BB962C8B-B14F-4D97-AF65-F5344CB8AC3E}">
        <p14:creationId xmlns:p14="http://schemas.microsoft.com/office/powerpoint/2010/main" val="1694496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extLst>
              <p:ext uri="{D42A27DB-BD31-4B8C-83A1-F6EECF244321}">
                <p14:modId xmlns:p14="http://schemas.microsoft.com/office/powerpoint/2010/main" val="930557206"/>
              </p:ext>
            </p:extLst>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97B83-8B71-4453-BA59-CDB58261B2C5}"/>
              </a:ext>
            </a:extLst>
          </p:cNvPr>
          <p:cNvSpPr>
            <a:spLocks noGrp="1"/>
          </p:cNvSpPr>
          <p:nvPr>
            <p:ph type="title"/>
          </p:nvPr>
        </p:nvSpPr>
        <p:spPr>
          <a:xfrm>
            <a:off x="132932" y="140069"/>
            <a:ext cx="8119814" cy="576064"/>
          </a:xfrm>
          <a:solidFill>
            <a:schemeClr val="accent1"/>
          </a:solidFill>
        </p:spPr>
        <p:txBody>
          <a:bodyPr>
            <a:normAutofit fontScale="90000"/>
          </a:bodyPr>
          <a:lstStyle/>
          <a:p>
            <a:r>
              <a:rPr lang="en-GB" sz="3600" b="1" dirty="0">
                <a:solidFill>
                  <a:schemeClr val="bg1"/>
                </a:solidFill>
                <a:latin typeface="+mn-lt"/>
              </a:rPr>
              <a:t>Remember! Robbery</a:t>
            </a:r>
          </a:p>
        </p:txBody>
      </p:sp>
      <p:graphicFrame>
        <p:nvGraphicFramePr>
          <p:cNvPr id="5" name="Diagram 4">
            <a:extLst>
              <a:ext uri="{FF2B5EF4-FFF2-40B4-BE49-F238E27FC236}">
                <a16:creationId xmlns:a16="http://schemas.microsoft.com/office/drawing/2014/main" id="{27F8D5B8-C7A8-45B5-9267-0C0A144FA74C}"/>
              </a:ext>
            </a:extLst>
          </p:cNvPr>
          <p:cNvGraphicFramePr/>
          <p:nvPr>
            <p:extLst>
              <p:ext uri="{D42A27DB-BD31-4B8C-83A1-F6EECF244321}">
                <p14:modId xmlns:p14="http://schemas.microsoft.com/office/powerpoint/2010/main" val="2567595278"/>
              </p:ext>
            </p:extLst>
          </p:nvPr>
        </p:nvGraphicFramePr>
        <p:xfrm>
          <a:off x="132932" y="1052736"/>
          <a:ext cx="790379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6" name="Picture 4" descr="Post Office Ltd - Wikipedia">
            <a:extLst>
              <a:ext uri="{FF2B5EF4-FFF2-40B4-BE49-F238E27FC236}">
                <a16:creationId xmlns:a16="http://schemas.microsoft.com/office/drawing/2014/main" id="{415DD273-B739-1349-80E7-A50E14EF7E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02725" y="943619"/>
            <a:ext cx="2455380" cy="1839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02BDE-521D-CC4D-84F9-80EB38DBFD26}"/>
              </a:ext>
            </a:extLst>
          </p:cNvPr>
          <p:cNvSpPr txBox="1"/>
          <p:nvPr/>
        </p:nvSpPr>
        <p:spPr>
          <a:xfrm rot="20437086">
            <a:off x="9128309" y="3258899"/>
            <a:ext cx="1889090" cy="20313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latin typeface="Bradley Hand" pitchFamily="2" charset="77"/>
              </a:rPr>
              <a:t>LOOK TO YOUR LEFT..SHH!</a:t>
            </a:r>
          </a:p>
          <a:p>
            <a:pPr algn="ctr"/>
            <a:r>
              <a:rPr lang="en-US" b="1" dirty="0">
                <a:latin typeface="Bradley Hand" pitchFamily="2" charset="77"/>
              </a:rPr>
              <a:t>GIVE ME THE MONEY OR THEY’LL GET IT!!</a:t>
            </a:r>
          </a:p>
        </p:txBody>
      </p:sp>
      <p:sp>
        <p:nvSpPr>
          <p:cNvPr id="6" name="TextBox 5">
            <a:extLst>
              <a:ext uri="{FF2B5EF4-FFF2-40B4-BE49-F238E27FC236}">
                <a16:creationId xmlns:a16="http://schemas.microsoft.com/office/drawing/2014/main" id="{B27F1163-3A62-B247-8EA4-C3BACC07B3BD}"/>
              </a:ext>
            </a:extLst>
          </p:cNvPr>
          <p:cNvSpPr txBox="1"/>
          <p:nvPr/>
        </p:nvSpPr>
        <p:spPr>
          <a:xfrm>
            <a:off x="9325579" y="5657671"/>
            <a:ext cx="2009671" cy="1200329"/>
          </a:xfrm>
          <a:prstGeom prst="rect">
            <a:avLst/>
          </a:prstGeom>
          <a:noFill/>
        </p:spPr>
        <p:txBody>
          <a:bodyPr wrap="square" rtlCol="0">
            <a:spAutoFit/>
          </a:bodyPr>
          <a:lstStyle/>
          <a:p>
            <a:pPr algn="ctr"/>
            <a:r>
              <a:rPr lang="en-US" dirty="0"/>
              <a:t>BUT! Shouting the above for all to hear including the victim?</a:t>
            </a:r>
          </a:p>
        </p:txBody>
      </p:sp>
      <p:pic>
        <p:nvPicPr>
          <p:cNvPr id="13318" name="Picture 6">
            <a:extLst>
              <a:ext uri="{FF2B5EF4-FFF2-40B4-BE49-F238E27FC236}">
                <a16:creationId xmlns:a16="http://schemas.microsoft.com/office/drawing/2014/main" id="{983D79F2-5D7D-3B4D-863A-C1A367B985A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043755" y="3577058"/>
            <a:ext cx="514350" cy="51435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a:extLst>
              <a:ext uri="{FF2B5EF4-FFF2-40B4-BE49-F238E27FC236}">
                <a16:creationId xmlns:a16="http://schemas.microsoft.com/office/drawing/2014/main" id="{09B33F20-BAF6-E648-AE58-CE024B69634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1459936" y="6119446"/>
            <a:ext cx="456572" cy="456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201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809CB17-0012-C64F-859F-7B9F925FA21F}"/>
                                            </p:graphicEl>
                                          </p:spTgt>
                                        </p:tgtEl>
                                        <p:attrNameLst>
                                          <p:attrName>style.visibility</p:attrName>
                                        </p:attrNameLst>
                                      </p:cBhvr>
                                      <p:to>
                                        <p:strVal val="visible"/>
                                      </p:to>
                                    </p:set>
                                    <p:animEffect transition="in" filter="fade">
                                      <p:cBhvr>
                                        <p:cTn id="7" dur="500"/>
                                        <p:tgtEl>
                                          <p:spTgt spid="5">
                                            <p:graphicEl>
                                              <a:dgm id="{6809CB17-0012-C64F-859F-7B9F925FA21F}"/>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EDE17E3F-99BE-AC4A-9BB3-94799FEE8A31}"/>
                                            </p:graphicEl>
                                          </p:spTgt>
                                        </p:tgtEl>
                                        <p:attrNameLst>
                                          <p:attrName>style.visibility</p:attrName>
                                        </p:attrNameLst>
                                      </p:cBhvr>
                                      <p:to>
                                        <p:strVal val="visible"/>
                                      </p:to>
                                    </p:set>
                                    <p:animEffect transition="in" filter="fade">
                                      <p:cBhvr>
                                        <p:cTn id="10" dur="500"/>
                                        <p:tgtEl>
                                          <p:spTgt spid="5">
                                            <p:graphicEl>
                                              <a:dgm id="{EDE17E3F-99BE-AC4A-9BB3-94799FEE8A31}"/>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A7A98C58-23D9-6B48-B267-15643398240E}"/>
                                            </p:graphicEl>
                                          </p:spTgt>
                                        </p:tgtEl>
                                        <p:attrNameLst>
                                          <p:attrName>style.visibility</p:attrName>
                                        </p:attrNameLst>
                                      </p:cBhvr>
                                      <p:to>
                                        <p:strVal val="visible"/>
                                      </p:to>
                                    </p:set>
                                    <p:animEffect transition="in" filter="fade">
                                      <p:cBhvr>
                                        <p:cTn id="15" dur="500"/>
                                        <p:tgtEl>
                                          <p:spTgt spid="5">
                                            <p:graphicEl>
                                              <a:dgm id="{A7A98C58-23D9-6B48-B267-15643398240E}"/>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137E3EF6-23EB-3A46-B70A-7D80BEEC9A41}"/>
                                            </p:graphicEl>
                                          </p:spTgt>
                                        </p:tgtEl>
                                        <p:attrNameLst>
                                          <p:attrName>style.visibility</p:attrName>
                                        </p:attrNameLst>
                                      </p:cBhvr>
                                      <p:to>
                                        <p:strVal val="visible"/>
                                      </p:to>
                                    </p:set>
                                    <p:animEffect transition="in" filter="fade">
                                      <p:cBhvr>
                                        <p:cTn id="18" dur="500"/>
                                        <p:tgtEl>
                                          <p:spTgt spid="5">
                                            <p:graphicEl>
                                              <a:dgm id="{137E3EF6-23EB-3A46-B70A-7D80BEEC9A41}"/>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69A6B70A-6803-C84A-8C9B-DF3E788385CF}"/>
                                            </p:graphicEl>
                                          </p:spTgt>
                                        </p:tgtEl>
                                        <p:attrNameLst>
                                          <p:attrName>style.visibility</p:attrName>
                                        </p:attrNameLst>
                                      </p:cBhvr>
                                      <p:to>
                                        <p:strVal val="visible"/>
                                      </p:to>
                                    </p:set>
                                    <p:animEffect transition="in" filter="fade">
                                      <p:cBhvr>
                                        <p:cTn id="23" dur="500"/>
                                        <p:tgtEl>
                                          <p:spTgt spid="5">
                                            <p:graphicEl>
                                              <a:dgm id="{69A6B70A-6803-C84A-8C9B-DF3E788385CF}"/>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1C8DB98E-EF26-3E46-9FAF-C40BA6AEE91E}"/>
                                            </p:graphicEl>
                                          </p:spTgt>
                                        </p:tgtEl>
                                        <p:attrNameLst>
                                          <p:attrName>style.visibility</p:attrName>
                                        </p:attrNameLst>
                                      </p:cBhvr>
                                      <p:to>
                                        <p:strVal val="visible"/>
                                      </p:to>
                                    </p:set>
                                    <p:animEffect transition="in" filter="fade">
                                      <p:cBhvr>
                                        <p:cTn id="26" dur="500"/>
                                        <p:tgtEl>
                                          <p:spTgt spid="5">
                                            <p:graphicEl>
                                              <a:dgm id="{1C8DB98E-EF26-3E46-9FAF-C40BA6AEE9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26EB7A-5224-51A4-0C10-9B43183AC223}"/>
              </a:ext>
            </a:extLst>
          </p:cNvPr>
          <p:cNvPicPr>
            <a:picLocks noChangeAspect="1"/>
          </p:cNvPicPr>
          <p:nvPr/>
        </p:nvPicPr>
        <p:blipFill>
          <a:blip r:embed="rId3"/>
          <a:stretch>
            <a:fillRect/>
          </a:stretch>
        </p:blipFill>
        <p:spPr>
          <a:xfrm>
            <a:off x="381000" y="527819"/>
            <a:ext cx="11604171" cy="5802361"/>
          </a:xfrm>
          <a:prstGeom prst="rect">
            <a:avLst/>
          </a:prstGeom>
        </p:spPr>
      </p:pic>
    </p:spTree>
    <p:extLst>
      <p:ext uri="{BB962C8B-B14F-4D97-AF65-F5344CB8AC3E}">
        <p14:creationId xmlns:p14="http://schemas.microsoft.com/office/powerpoint/2010/main" val="37988789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with low confidence">
            <a:extLst>
              <a:ext uri="{FF2B5EF4-FFF2-40B4-BE49-F238E27FC236}">
                <a16:creationId xmlns:a16="http://schemas.microsoft.com/office/drawing/2014/main" id="{E3EBA949-8956-0D80-30D7-B1C25CA53CCE}"/>
              </a:ext>
            </a:extLst>
          </p:cNvPr>
          <p:cNvPicPr>
            <a:picLocks noChangeAspect="1"/>
          </p:cNvPicPr>
          <p:nvPr/>
        </p:nvPicPr>
        <p:blipFill>
          <a:blip r:embed="rId3"/>
          <a:stretch>
            <a:fillRect/>
          </a:stretch>
        </p:blipFill>
        <p:spPr>
          <a:xfrm>
            <a:off x="457200" y="619669"/>
            <a:ext cx="11277600" cy="5618661"/>
          </a:xfrm>
          <a:prstGeom prst="rect">
            <a:avLst/>
          </a:prstGeom>
        </p:spPr>
      </p:pic>
    </p:spTree>
    <p:extLst>
      <p:ext uri="{BB962C8B-B14F-4D97-AF65-F5344CB8AC3E}">
        <p14:creationId xmlns:p14="http://schemas.microsoft.com/office/powerpoint/2010/main" val="24632018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276" y="260650"/>
            <a:ext cx="8064896"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rPr>
              <a:t>To note…</a:t>
            </a:r>
          </a:p>
        </p:txBody>
      </p:sp>
      <p:graphicFrame>
        <p:nvGraphicFramePr>
          <p:cNvPr id="5" name="Diagram 4">
            <a:extLst>
              <a:ext uri="{FF2B5EF4-FFF2-40B4-BE49-F238E27FC236}">
                <a16:creationId xmlns:a16="http://schemas.microsoft.com/office/drawing/2014/main" id="{262722F7-7508-4B14-9A73-24C54ABB4B56}"/>
              </a:ext>
            </a:extLst>
          </p:cNvPr>
          <p:cNvGraphicFramePr/>
          <p:nvPr>
            <p:extLst>
              <p:ext uri="{D42A27DB-BD31-4B8C-83A1-F6EECF244321}">
                <p14:modId xmlns:p14="http://schemas.microsoft.com/office/powerpoint/2010/main" val="184941263"/>
              </p:ext>
            </p:extLst>
          </p:nvPr>
        </p:nvGraphicFramePr>
        <p:xfrm>
          <a:off x="206276" y="1325710"/>
          <a:ext cx="8064896" cy="4554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Wiltshire mum robbed by teens in broad daylight while pushing her baby -  Wiltshire Live">
            <a:extLst>
              <a:ext uri="{FF2B5EF4-FFF2-40B4-BE49-F238E27FC236}">
                <a16:creationId xmlns:a16="http://schemas.microsoft.com/office/drawing/2014/main" id="{7392CE64-8B99-9F46-AA86-6A74593603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65167" y="3429000"/>
            <a:ext cx="3289300" cy="3052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cared Baby 2 Clip Art at Clker.com - vector clip art online, royalty free  &amp; public domain">
            <a:extLst>
              <a:ext uri="{FF2B5EF4-FFF2-40B4-BE49-F238E27FC236}">
                <a16:creationId xmlns:a16="http://schemas.microsoft.com/office/drawing/2014/main" id="{87BDFBCC-B0C8-2248-8E50-93A44D5DC7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2167" y="158749"/>
            <a:ext cx="3035300" cy="267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96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21B82E0-5E95-AB47-A1C2-A8F2C3C31F1A}"/>
                                            </p:graphicEl>
                                          </p:spTgt>
                                        </p:tgtEl>
                                        <p:attrNameLst>
                                          <p:attrName>style.visibility</p:attrName>
                                        </p:attrNameLst>
                                      </p:cBhvr>
                                      <p:to>
                                        <p:strVal val="visible"/>
                                      </p:to>
                                    </p:set>
                                    <p:animEffect transition="in" filter="fade">
                                      <p:cBhvr>
                                        <p:cTn id="7" dur="500"/>
                                        <p:tgtEl>
                                          <p:spTgt spid="5">
                                            <p:graphicEl>
                                              <a:dgm id="{C21B82E0-5E95-AB47-A1C2-A8F2C3C31F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C7403E1-2600-BE4E-BD2B-EF7412F139DA}"/>
                                            </p:graphicEl>
                                          </p:spTgt>
                                        </p:tgtEl>
                                        <p:attrNameLst>
                                          <p:attrName>style.visibility</p:attrName>
                                        </p:attrNameLst>
                                      </p:cBhvr>
                                      <p:to>
                                        <p:strVal val="visible"/>
                                      </p:to>
                                    </p:set>
                                    <p:animEffect transition="in" filter="fade">
                                      <p:cBhvr>
                                        <p:cTn id="12" dur="500"/>
                                        <p:tgtEl>
                                          <p:spTgt spid="5">
                                            <p:graphicEl>
                                              <a:dgm id="{8C7403E1-2600-BE4E-BD2B-EF7412F139D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A9C2494-AA93-8545-BA15-79BB0813333C}"/>
                                            </p:graphicEl>
                                          </p:spTgt>
                                        </p:tgtEl>
                                        <p:attrNameLst>
                                          <p:attrName>style.visibility</p:attrName>
                                        </p:attrNameLst>
                                      </p:cBhvr>
                                      <p:to>
                                        <p:strVal val="visible"/>
                                      </p:to>
                                    </p:set>
                                    <p:animEffect transition="in" filter="fade">
                                      <p:cBhvr>
                                        <p:cTn id="17" dur="500"/>
                                        <p:tgtEl>
                                          <p:spTgt spid="5">
                                            <p:graphicEl>
                                              <a:dgm id="{AA9C2494-AA93-8545-BA15-79BB0813333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261333" y="1564834"/>
            <a:ext cx="8039100" cy="4476583"/>
          </a:xfrm>
          <a:prstGeom prst="rect">
            <a:avLst/>
          </a:prstGeom>
          <a:solidFill>
            <a:schemeClr val="accent5">
              <a:lumMod val="60000"/>
              <a:lumOff val="4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chemeClr val="tx1"/>
                </a:solidFill>
              </a:rPr>
              <a:t>Mike approaches Paul in the street and grips hold of him making threats to harm him if he doesn’t hand over his wallet. </a:t>
            </a:r>
          </a:p>
          <a:p>
            <a:pPr eaLnBrk="1" hangingPunct="1">
              <a:spcBef>
                <a:spcPct val="0"/>
              </a:spcBef>
              <a:defRPr/>
            </a:pPr>
            <a:endParaRPr lang="en-GB" altLang="en-US" sz="2800" kern="0" dirty="0">
              <a:solidFill>
                <a:schemeClr val="tx1"/>
              </a:solidFill>
            </a:endParaRPr>
          </a:p>
          <a:p>
            <a:pPr eaLnBrk="1" hangingPunct="1">
              <a:spcBef>
                <a:spcPct val="0"/>
              </a:spcBef>
              <a:defRPr/>
            </a:pPr>
            <a:r>
              <a:rPr lang="en-GB" altLang="en-US" sz="2800" kern="0" dirty="0">
                <a:solidFill>
                  <a:schemeClr val="tx1"/>
                </a:solidFill>
              </a:rPr>
              <a:t>Unfortunately for Mike, PC Jones walks around the corner as this incident is going on and Mike loses his ‘bottle’ and runs off.</a:t>
            </a:r>
          </a:p>
          <a:p>
            <a:pPr eaLnBrk="1" hangingPunct="1">
              <a:spcBef>
                <a:spcPct val="0"/>
              </a:spcBef>
              <a:defRPr/>
            </a:pPr>
            <a:endParaRPr lang="en-GB" altLang="en-US" sz="2800" kern="0" dirty="0">
              <a:solidFill>
                <a:schemeClr val="tx1"/>
              </a:solidFill>
            </a:endParaRPr>
          </a:p>
          <a:p>
            <a:pPr algn="ctr" eaLnBrk="1" hangingPunct="1">
              <a:spcBef>
                <a:spcPct val="0"/>
              </a:spcBef>
              <a:defRPr/>
            </a:pPr>
            <a:r>
              <a:rPr lang="en-GB" altLang="en-US" sz="2800" kern="0" dirty="0">
                <a:solidFill>
                  <a:schemeClr val="tx1"/>
                </a:solidFill>
              </a:rPr>
              <a:t> </a:t>
            </a:r>
            <a:r>
              <a:rPr lang="en-GB" altLang="en-US" sz="2800" b="1" kern="0" dirty="0">
                <a:solidFill>
                  <a:schemeClr val="tx1"/>
                </a:solidFill>
              </a:rPr>
              <a:t>Has Mike committed Robbery?</a:t>
            </a:r>
          </a:p>
          <a:p>
            <a:pPr eaLnBrk="1" hangingPunct="1">
              <a:spcBef>
                <a:spcPct val="0"/>
              </a:spcBef>
              <a:defRPr/>
            </a:pPr>
            <a:endParaRPr lang="en-GB" altLang="en-US" kern="0" dirty="0">
              <a:solidFill>
                <a:srgbClr val="002060"/>
              </a:solidFill>
              <a:latin typeface="Arial" panose="020B0604020202020204" pitchFamily="34" charset="0"/>
            </a:endParaRPr>
          </a:p>
          <a:p>
            <a:pPr algn="ctr" eaLnBrk="1" hangingPunct="1">
              <a:spcBef>
                <a:spcPct val="0"/>
              </a:spcBef>
              <a:defRPr/>
            </a:pPr>
            <a:endParaRPr lang="en-GB" altLang="en-US" sz="3600" kern="0" dirty="0">
              <a:latin typeface="Verdana"/>
            </a:endParaRPr>
          </a:p>
        </p:txBody>
      </p:sp>
      <p:sp>
        <p:nvSpPr>
          <p:cNvPr id="3" name="TextBox 2"/>
          <p:cNvSpPr txBox="1"/>
          <p:nvPr/>
        </p:nvSpPr>
        <p:spPr>
          <a:xfrm>
            <a:off x="261333" y="329318"/>
            <a:ext cx="8039100"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Robbery?</a:t>
            </a:r>
          </a:p>
        </p:txBody>
      </p:sp>
      <p:pic>
        <p:nvPicPr>
          <p:cNvPr id="15364" name="Picture 4" descr="How to Keep Your Wallet Safe from Identity Theft and Pickpockets">
            <a:extLst>
              <a:ext uri="{FF2B5EF4-FFF2-40B4-BE49-F238E27FC236}">
                <a16:creationId xmlns:a16="http://schemas.microsoft.com/office/drawing/2014/main" id="{3C2603D2-B34D-8647-9169-D04DC2F03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8967" y="2247900"/>
            <a:ext cx="344170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238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1015</TotalTime>
  <Words>5122</Words>
  <Application>Microsoft Office PowerPoint</Application>
  <PresentationFormat>Widescreen</PresentationFormat>
  <Paragraphs>377</Paragraphs>
  <Slides>24</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Bradley Hand</vt:lpstr>
      <vt:lpstr>Calibri</vt:lpstr>
      <vt:lpstr>Calibri Light</vt:lpstr>
      <vt:lpstr>Tahoma</vt:lpstr>
      <vt:lpstr>Verdana</vt:lpstr>
      <vt:lpstr>Office Theme</vt:lpstr>
      <vt:lpstr>Burglary</vt:lpstr>
      <vt:lpstr>Today’s aims and learning outcomes…</vt:lpstr>
      <vt:lpstr>Discuss: What is a burglary?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PowerPoint Presentation</vt:lpstr>
      <vt:lpstr>Weapon of Offence</vt:lpstr>
      <vt:lpstr>PowerPoint Presentation</vt:lpstr>
      <vt:lpstr>PowerPoint Presentation</vt:lpstr>
      <vt:lpstr>Robbery Section 8 Theft Act 1968</vt:lpstr>
      <vt:lpstr>Remember! Robbery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3: Theft Act 1968 continued</dc:title>
  <dc:creator>Rhiannon Lloyd</dc:creator>
  <cp:lastModifiedBy>Kelly Andrews</cp:lastModifiedBy>
  <cp:revision>13</cp:revision>
  <dcterms:created xsi:type="dcterms:W3CDTF">2022-02-06T19:53:23Z</dcterms:created>
  <dcterms:modified xsi:type="dcterms:W3CDTF">2022-10-26T15:39:22Z</dcterms:modified>
</cp:coreProperties>
</file>