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sldIdLst>
    <p:sldId id="256" r:id="rId5"/>
    <p:sldId id="264" r:id="rId6"/>
    <p:sldId id="273" r:id="rId7"/>
    <p:sldId id="272" r:id="rId8"/>
    <p:sldId id="265" r:id="rId9"/>
    <p:sldId id="266" r:id="rId10"/>
    <p:sldId id="269" r:id="rId11"/>
    <p:sldId id="271" r:id="rId12"/>
    <p:sldId id="270" r:id="rId13"/>
    <p:sldId id="268" r:id="rId14"/>
    <p:sldId id="267" r:id="rId15"/>
    <p:sldId id="263" r:id="rId16"/>
    <p:sldId id="26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9E1DD3-19EA-445A-A072-BDE9B232ADE8}" v="99" dt="2024-04-24T17:23:39.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Mcgowan- Boswell (2203790)" userId="b6f170f4-94c4-47e8-ae77-6031c77a12cc" providerId="ADAL" clId="{FE9E1DD3-19EA-445A-A072-BDE9B232ADE8}"/>
    <pc:docChg chg="undo custSel delSld modSld">
      <pc:chgData name="Morgan Mcgowan- Boswell (2203790)" userId="b6f170f4-94c4-47e8-ae77-6031c77a12cc" providerId="ADAL" clId="{FE9E1DD3-19EA-445A-A072-BDE9B232ADE8}" dt="2024-04-24T17:23:39.275" v="7043" actId="20577"/>
      <pc:docMkLst>
        <pc:docMk/>
      </pc:docMkLst>
      <pc:sldChg chg="del">
        <pc:chgData name="Morgan Mcgowan- Boswell (2203790)" userId="b6f170f4-94c4-47e8-ae77-6031c77a12cc" providerId="ADAL" clId="{FE9E1DD3-19EA-445A-A072-BDE9B232ADE8}" dt="2024-04-24T17:18:47.602" v="7041" actId="2696"/>
        <pc:sldMkLst>
          <pc:docMk/>
          <pc:sldMk cId="3293152734" sldId="257"/>
        </pc:sldMkLst>
      </pc:sldChg>
      <pc:sldChg chg="del">
        <pc:chgData name="Morgan Mcgowan- Boswell (2203790)" userId="b6f170f4-94c4-47e8-ae77-6031c77a12cc" providerId="ADAL" clId="{FE9E1DD3-19EA-445A-A072-BDE9B232ADE8}" dt="2024-04-24T17:18:34.104" v="7037" actId="2696"/>
        <pc:sldMkLst>
          <pc:docMk/>
          <pc:sldMk cId="567954677" sldId="258"/>
        </pc:sldMkLst>
      </pc:sldChg>
      <pc:sldChg chg="del">
        <pc:chgData name="Morgan Mcgowan- Boswell (2203790)" userId="b6f170f4-94c4-47e8-ae77-6031c77a12cc" providerId="ADAL" clId="{FE9E1DD3-19EA-445A-A072-BDE9B232ADE8}" dt="2024-04-24T17:18:42.513" v="7040" actId="2696"/>
        <pc:sldMkLst>
          <pc:docMk/>
          <pc:sldMk cId="2144168205" sldId="259"/>
        </pc:sldMkLst>
      </pc:sldChg>
      <pc:sldChg chg="del">
        <pc:chgData name="Morgan Mcgowan- Boswell (2203790)" userId="b6f170f4-94c4-47e8-ae77-6031c77a12cc" providerId="ADAL" clId="{FE9E1DD3-19EA-445A-A072-BDE9B232ADE8}" dt="2024-04-24T17:18:39.069" v="7039" actId="2696"/>
        <pc:sldMkLst>
          <pc:docMk/>
          <pc:sldMk cId="3337145976" sldId="260"/>
        </pc:sldMkLst>
      </pc:sldChg>
      <pc:sldChg chg="del">
        <pc:chgData name="Morgan Mcgowan- Boswell (2203790)" userId="b6f170f4-94c4-47e8-ae77-6031c77a12cc" providerId="ADAL" clId="{FE9E1DD3-19EA-445A-A072-BDE9B232ADE8}" dt="2024-04-24T17:18:36.625" v="7038" actId="2696"/>
        <pc:sldMkLst>
          <pc:docMk/>
          <pc:sldMk cId="52721156" sldId="261"/>
        </pc:sldMkLst>
      </pc:sldChg>
      <pc:sldChg chg="addSp delSp modSp mod">
        <pc:chgData name="Morgan Mcgowan- Boswell (2203790)" userId="b6f170f4-94c4-47e8-ae77-6031c77a12cc" providerId="ADAL" clId="{FE9E1DD3-19EA-445A-A072-BDE9B232ADE8}" dt="2024-04-24T17:16:54.219" v="7036" actId="207"/>
        <pc:sldMkLst>
          <pc:docMk/>
          <pc:sldMk cId="3286223069" sldId="262"/>
        </pc:sldMkLst>
        <pc:spChg chg="del">
          <ac:chgData name="Morgan Mcgowan- Boswell (2203790)" userId="b6f170f4-94c4-47e8-ae77-6031c77a12cc" providerId="ADAL" clId="{FE9E1DD3-19EA-445A-A072-BDE9B232ADE8}" dt="2024-04-24T17:12:09.181" v="6954" actId="21"/>
          <ac:spMkLst>
            <pc:docMk/>
            <pc:sldMk cId="3286223069" sldId="262"/>
            <ac:spMk id="2" creationId="{25185739-C6E8-2981-CA45-05D83D181C97}"/>
          </ac:spMkLst>
        </pc:spChg>
        <pc:spChg chg="del">
          <ac:chgData name="Morgan Mcgowan- Boswell (2203790)" userId="b6f170f4-94c4-47e8-ae77-6031c77a12cc" providerId="ADAL" clId="{FE9E1DD3-19EA-445A-A072-BDE9B232ADE8}" dt="2024-04-24T17:12:15.122" v="6955" actId="21"/>
          <ac:spMkLst>
            <pc:docMk/>
            <pc:sldMk cId="3286223069" sldId="262"/>
            <ac:spMk id="3" creationId="{E15C29BA-92BB-4932-8FF4-54372C786196}"/>
          </ac:spMkLst>
        </pc:spChg>
        <pc:spChg chg="add mod">
          <ac:chgData name="Morgan Mcgowan- Boswell (2203790)" userId="b6f170f4-94c4-47e8-ae77-6031c77a12cc" providerId="ADAL" clId="{FE9E1DD3-19EA-445A-A072-BDE9B232ADE8}" dt="2024-04-24T17:12:46.296" v="7018" actId="1076"/>
          <ac:spMkLst>
            <pc:docMk/>
            <pc:sldMk cId="3286223069" sldId="262"/>
            <ac:spMk id="4" creationId="{65ACD26F-A2AF-080A-AE20-BB395E1C7D7A}"/>
          </ac:spMkLst>
        </pc:spChg>
        <pc:spChg chg="add mod">
          <ac:chgData name="Morgan Mcgowan- Boswell (2203790)" userId="b6f170f4-94c4-47e8-ae77-6031c77a12cc" providerId="ADAL" clId="{FE9E1DD3-19EA-445A-A072-BDE9B232ADE8}" dt="2024-04-24T17:16:54.219" v="7036" actId="207"/>
          <ac:spMkLst>
            <pc:docMk/>
            <pc:sldMk cId="3286223069" sldId="262"/>
            <ac:spMk id="5" creationId="{09CB5B78-EA81-40A9-58E5-177F882EE106}"/>
          </ac:spMkLst>
        </pc:spChg>
      </pc:sldChg>
      <pc:sldChg chg="addSp delSp modSp mod">
        <pc:chgData name="Morgan Mcgowan- Boswell (2203790)" userId="b6f170f4-94c4-47e8-ae77-6031c77a12cc" providerId="ADAL" clId="{FE9E1DD3-19EA-445A-A072-BDE9B232ADE8}" dt="2024-04-24T17:12:01.649" v="6953" actId="20577"/>
        <pc:sldMkLst>
          <pc:docMk/>
          <pc:sldMk cId="4188483175" sldId="263"/>
        </pc:sldMkLst>
        <pc:spChg chg="del">
          <ac:chgData name="Morgan Mcgowan- Boswell (2203790)" userId="b6f170f4-94c4-47e8-ae77-6031c77a12cc" providerId="ADAL" clId="{FE9E1DD3-19EA-445A-A072-BDE9B232ADE8}" dt="2024-04-24T17:04:22.309" v="6043" actId="21"/>
          <ac:spMkLst>
            <pc:docMk/>
            <pc:sldMk cId="4188483175" sldId="263"/>
            <ac:spMk id="2" creationId="{25185739-C6E8-2981-CA45-05D83D181C97}"/>
          </ac:spMkLst>
        </pc:spChg>
        <pc:spChg chg="del">
          <ac:chgData name="Morgan Mcgowan- Boswell (2203790)" userId="b6f170f4-94c4-47e8-ae77-6031c77a12cc" providerId="ADAL" clId="{FE9E1DD3-19EA-445A-A072-BDE9B232ADE8}" dt="2024-04-24T17:04:18.021" v="6042" actId="21"/>
          <ac:spMkLst>
            <pc:docMk/>
            <pc:sldMk cId="4188483175" sldId="263"/>
            <ac:spMk id="3" creationId="{E15C29BA-92BB-4932-8FF4-54372C786196}"/>
          </ac:spMkLst>
        </pc:spChg>
        <pc:spChg chg="add mod">
          <ac:chgData name="Morgan Mcgowan- Boswell (2203790)" userId="b6f170f4-94c4-47e8-ae77-6031c77a12cc" providerId="ADAL" clId="{FE9E1DD3-19EA-445A-A072-BDE9B232ADE8}" dt="2024-04-24T17:04:43.630" v="6059" actId="20577"/>
          <ac:spMkLst>
            <pc:docMk/>
            <pc:sldMk cId="4188483175" sldId="263"/>
            <ac:spMk id="4" creationId="{85659D32-39B7-2BC1-4D2C-D6EF27513205}"/>
          </ac:spMkLst>
        </pc:spChg>
        <pc:spChg chg="add mod">
          <ac:chgData name="Morgan Mcgowan- Boswell (2203790)" userId="b6f170f4-94c4-47e8-ae77-6031c77a12cc" providerId="ADAL" clId="{FE9E1DD3-19EA-445A-A072-BDE9B232ADE8}" dt="2024-04-24T17:12:01.649" v="6953" actId="20577"/>
          <ac:spMkLst>
            <pc:docMk/>
            <pc:sldMk cId="4188483175" sldId="263"/>
            <ac:spMk id="5" creationId="{8DE1BCD6-83F6-5FBE-899B-A374E898B2CC}"/>
          </ac:spMkLst>
        </pc:spChg>
      </pc:sldChg>
      <pc:sldChg chg="delSp mod modTransition modAnim">
        <pc:chgData name="Morgan Mcgowan- Boswell (2203790)" userId="b6f170f4-94c4-47e8-ae77-6031c77a12cc" providerId="ADAL" clId="{FE9E1DD3-19EA-445A-A072-BDE9B232ADE8}" dt="2024-04-24T15:35:59.502" v="3556" actId="21"/>
        <pc:sldMkLst>
          <pc:docMk/>
          <pc:sldMk cId="2305183306" sldId="264"/>
        </pc:sldMkLst>
        <pc:spChg chg="del">
          <ac:chgData name="Morgan Mcgowan- Boswell (2203790)" userId="b6f170f4-94c4-47e8-ae77-6031c77a12cc" providerId="ADAL" clId="{FE9E1DD3-19EA-445A-A072-BDE9B232ADE8}" dt="2024-04-24T15:35:56.637" v="3555" actId="21"/>
          <ac:spMkLst>
            <pc:docMk/>
            <pc:sldMk cId="2305183306" sldId="264"/>
            <ac:spMk id="8" creationId="{72138611-CA81-BF32-BECB-72B53928DC9C}"/>
          </ac:spMkLst>
        </pc:spChg>
        <pc:spChg chg="del">
          <ac:chgData name="Morgan Mcgowan- Boswell (2203790)" userId="b6f170f4-94c4-47e8-ae77-6031c77a12cc" providerId="ADAL" clId="{FE9E1DD3-19EA-445A-A072-BDE9B232ADE8}" dt="2024-04-24T15:35:59.502" v="3556" actId="21"/>
          <ac:spMkLst>
            <pc:docMk/>
            <pc:sldMk cId="2305183306" sldId="264"/>
            <ac:spMk id="9" creationId="{686F1CEC-C7EF-99B3-0C13-6859EAD78B15}"/>
          </ac:spMkLst>
        </pc:spChg>
      </pc:sldChg>
      <pc:sldChg chg="delSp mod modAnim">
        <pc:chgData name="Morgan Mcgowan- Boswell (2203790)" userId="b6f170f4-94c4-47e8-ae77-6031c77a12cc" providerId="ADAL" clId="{FE9E1DD3-19EA-445A-A072-BDE9B232ADE8}" dt="2024-04-24T15:36:15.264" v="3559" actId="21"/>
        <pc:sldMkLst>
          <pc:docMk/>
          <pc:sldMk cId="2355738120" sldId="265"/>
        </pc:sldMkLst>
        <pc:spChg chg="del">
          <ac:chgData name="Morgan Mcgowan- Boswell (2203790)" userId="b6f170f4-94c4-47e8-ae77-6031c77a12cc" providerId="ADAL" clId="{FE9E1DD3-19EA-445A-A072-BDE9B232ADE8}" dt="2024-04-24T15:36:15.264" v="3559" actId="21"/>
          <ac:spMkLst>
            <pc:docMk/>
            <pc:sldMk cId="2355738120" sldId="265"/>
            <ac:spMk id="8" creationId="{06E9E4BF-F092-3BFB-59B6-3DCCDCD423F7}"/>
          </ac:spMkLst>
        </pc:spChg>
      </pc:sldChg>
      <pc:sldChg chg="addSp delSp modSp mod modAnim">
        <pc:chgData name="Morgan Mcgowan- Boswell (2203790)" userId="b6f170f4-94c4-47e8-ae77-6031c77a12cc" providerId="ADAL" clId="{FE9E1DD3-19EA-445A-A072-BDE9B232ADE8}" dt="2024-04-24T15:34:50.914" v="3552"/>
        <pc:sldMkLst>
          <pc:docMk/>
          <pc:sldMk cId="2103506586" sldId="266"/>
        </pc:sldMkLst>
        <pc:spChg chg="add mod">
          <ac:chgData name="Morgan Mcgowan- Boswell (2203790)" userId="b6f170f4-94c4-47e8-ae77-6031c77a12cc" providerId="ADAL" clId="{FE9E1DD3-19EA-445A-A072-BDE9B232ADE8}" dt="2024-04-24T12:27:00.927" v="426" actId="313"/>
          <ac:spMkLst>
            <pc:docMk/>
            <pc:sldMk cId="2103506586" sldId="266"/>
            <ac:spMk id="2" creationId="{C91AE68B-82B5-688F-502B-7B3FFFF7B823}"/>
          </ac:spMkLst>
        </pc:spChg>
        <pc:spChg chg="add mod">
          <ac:chgData name="Morgan Mcgowan- Boswell (2203790)" userId="b6f170f4-94c4-47e8-ae77-6031c77a12cc" providerId="ADAL" clId="{FE9E1DD3-19EA-445A-A072-BDE9B232ADE8}" dt="2024-04-24T12:48:06.596" v="974" actId="114"/>
          <ac:spMkLst>
            <pc:docMk/>
            <pc:sldMk cId="2103506586" sldId="266"/>
            <ac:spMk id="3" creationId="{4CB3F2DC-6969-91C4-BB2B-FBE765FF5B86}"/>
          </ac:spMkLst>
        </pc:spChg>
        <pc:spChg chg="add del mod">
          <ac:chgData name="Morgan Mcgowan- Boswell (2203790)" userId="b6f170f4-94c4-47e8-ae77-6031c77a12cc" providerId="ADAL" clId="{FE9E1DD3-19EA-445A-A072-BDE9B232ADE8}" dt="2024-04-24T12:46:44.055" v="972" actId="21"/>
          <ac:spMkLst>
            <pc:docMk/>
            <pc:sldMk cId="2103506586" sldId="266"/>
            <ac:spMk id="5" creationId="{B9EB541E-70E2-8CD8-FC69-DD42051EFADD}"/>
          </ac:spMkLst>
        </pc:spChg>
        <pc:spChg chg="add mod">
          <ac:chgData name="Morgan Mcgowan- Boswell (2203790)" userId="b6f170f4-94c4-47e8-ae77-6031c77a12cc" providerId="ADAL" clId="{FE9E1DD3-19EA-445A-A072-BDE9B232ADE8}" dt="2024-04-24T13:01:45.036" v="1149" actId="20577"/>
          <ac:spMkLst>
            <pc:docMk/>
            <pc:sldMk cId="2103506586" sldId="266"/>
            <ac:spMk id="8" creationId="{27BEC341-62CA-E378-BC07-9AA213DC73AE}"/>
          </ac:spMkLst>
        </pc:spChg>
        <pc:picChg chg="add mod modCrop">
          <ac:chgData name="Morgan Mcgowan- Boswell (2203790)" userId="b6f170f4-94c4-47e8-ae77-6031c77a12cc" providerId="ADAL" clId="{FE9E1DD3-19EA-445A-A072-BDE9B232ADE8}" dt="2024-04-24T12:49:04.967" v="975" actId="732"/>
          <ac:picMkLst>
            <pc:docMk/>
            <pc:sldMk cId="2103506586" sldId="266"/>
            <ac:picMk id="7" creationId="{742C74F4-3EBD-3C1C-0BF8-0A9CC81242B2}"/>
          </ac:picMkLst>
        </pc:picChg>
      </pc:sldChg>
      <pc:sldChg chg="addSp delSp modSp mod modAnim">
        <pc:chgData name="Morgan Mcgowan- Boswell (2203790)" userId="b6f170f4-94c4-47e8-ae77-6031c77a12cc" providerId="ADAL" clId="{FE9E1DD3-19EA-445A-A072-BDE9B232ADE8}" dt="2024-04-24T17:03:52.340" v="6041" actId="255"/>
        <pc:sldMkLst>
          <pc:docMk/>
          <pc:sldMk cId="3794991597" sldId="267"/>
        </pc:sldMkLst>
        <pc:spChg chg="del">
          <ac:chgData name="Morgan Mcgowan- Boswell (2203790)" userId="b6f170f4-94c4-47e8-ae77-6031c77a12cc" providerId="ADAL" clId="{FE9E1DD3-19EA-445A-A072-BDE9B232ADE8}" dt="2024-04-24T16:52:45.531" v="5248" actId="21"/>
          <ac:spMkLst>
            <pc:docMk/>
            <pc:sldMk cId="3794991597" sldId="267"/>
            <ac:spMk id="2" creationId="{25185739-C6E8-2981-CA45-05D83D181C97}"/>
          </ac:spMkLst>
        </pc:spChg>
        <pc:spChg chg="del">
          <ac:chgData name="Morgan Mcgowan- Boswell (2203790)" userId="b6f170f4-94c4-47e8-ae77-6031c77a12cc" providerId="ADAL" clId="{FE9E1DD3-19EA-445A-A072-BDE9B232ADE8}" dt="2024-04-24T16:52:41.381" v="5247" actId="21"/>
          <ac:spMkLst>
            <pc:docMk/>
            <pc:sldMk cId="3794991597" sldId="267"/>
            <ac:spMk id="3" creationId="{E15C29BA-92BB-4932-8FF4-54372C786196}"/>
          </ac:spMkLst>
        </pc:spChg>
        <pc:spChg chg="add mod">
          <ac:chgData name="Morgan Mcgowan- Boswell (2203790)" userId="b6f170f4-94c4-47e8-ae77-6031c77a12cc" providerId="ADAL" clId="{FE9E1DD3-19EA-445A-A072-BDE9B232ADE8}" dt="2024-04-24T17:02:19.245" v="6031" actId="20577"/>
          <ac:spMkLst>
            <pc:docMk/>
            <pc:sldMk cId="3794991597" sldId="267"/>
            <ac:spMk id="4" creationId="{312FBFA8-FE75-0DE9-08EC-59DD12E428C0}"/>
          </ac:spMkLst>
        </pc:spChg>
        <pc:spChg chg="add mod">
          <ac:chgData name="Morgan Mcgowan- Boswell (2203790)" userId="b6f170f4-94c4-47e8-ae77-6031c77a12cc" providerId="ADAL" clId="{FE9E1DD3-19EA-445A-A072-BDE9B232ADE8}" dt="2024-04-24T17:03:52.340" v="6041" actId="255"/>
          <ac:spMkLst>
            <pc:docMk/>
            <pc:sldMk cId="3794991597" sldId="267"/>
            <ac:spMk id="5" creationId="{F44FB2B5-4245-2DD7-AE6A-F35871EC0FA7}"/>
          </ac:spMkLst>
        </pc:spChg>
      </pc:sldChg>
      <pc:sldChg chg="addSp delSp modSp mod modAnim">
        <pc:chgData name="Morgan Mcgowan- Boswell (2203790)" userId="b6f170f4-94c4-47e8-ae77-6031c77a12cc" providerId="ADAL" clId="{FE9E1DD3-19EA-445A-A072-BDE9B232ADE8}" dt="2024-04-24T16:47:06.490" v="5246"/>
        <pc:sldMkLst>
          <pc:docMk/>
          <pc:sldMk cId="2481605314" sldId="268"/>
        </pc:sldMkLst>
        <pc:spChg chg="del">
          <ac:chgData name="Morgan Mcgowan- Boswell (2203790)" userId="b6f170f4-94c4-47e8-ae77-6031c77a12cc" providerId="ADAL" clId="{FE9E1DD3-19EA-445A-A072-BDE9B232ADE8}" dt="2024-04-24T16:20:24.221" v="4729" actId="21"/>
          <ac:spMkLst>
            <pc:docMk/>
            <pc:sldMk cId="2481605314" sldId="268"/>
            <ac:spMk id="2" creationId="{25185739-C6E8-2981-CA45-05D83D181C97}"/>
          </ac:spMkLst>
        </pc:spChg>
        <pc:spChg chg="del">
          <ac:chgData name="Morgan Mcgowan- Boswell (2203790)" userId="b6f170f4-94c4-47e8-ae77-6031c77a12cc" providerId="ADAL" clId="{FE9E1DD3-19EA-445A-A072-BDE9B232ADE8}" dt="2024-04-24T16:20:29.812" v="4730" actId="21"/>
          <ac:spMkLst>
            <pc:docMk/>
            <pc:sldMk cId="2481605314" sldId="268"/>
            <ac:spMk id="3" creationId="{E15C29BA-92BB-4932-8FF4-54372C786196}"/>
          </ac:spMkLst>
        </pc:spChg>
        <pc:spChg chg="add mod">
          <ac:chgData name="Morgan Mcgowan- Boswell (2203790)" userId="b6f170f4-94c4-47e8-ae77-6031c77a12cc" providerId="ADAL" clId="{FE9E1DD3-19EA-445A-A072-BDE9B232ADE8}" dt="2024-04-24T16:21:02.079" v="4761" actId="20577"/>
          <ac:spMkLst>
            <pc:docMk/>
            <pc:sldMk cId="2481605314" sldId="268"/>
            <ac:spMk id="4" creationId="{34537C10-7B43-BE3E-07DD-FEF05E0FFA5B}"/>
          </ac:spMkLst>
        </pc:spChg>
        <pc:spChg chg="add mod">
          <ac:chgData name="Morgan Mcgowan- Boswell (2203790)" userId="b6f170f4-94c4-47e8-ae77-6031c77a12cc" providerId="ADAL" clId="{FE9E1DD3-19EA-445A-A072-BDE9B232ADE8}" dt="2024-04-24T16:35:22.034" v="4855" actId="14100"/>
          <ac:spMkLst>
            <pc:docMk/>
            <pc:sldMk cId="2481605314" sldId="268"/>
            <ac:spMk id="5" creationId="{1BB18BFD-E5DC-7CD1-1A40-A61951CCC126}"/>
          </ac:spMkLst>
        </pc:spChg>
        <pc:spChg chg="add mod">
          <ac:chgData name="Morgan Mcgowan- Boswell (2203790)" userId="b6f170f4-94c4-47e8-ae77-6031c77a12cc" providerId="ADAL" clId="{FE9E1DD3-19EA-445A-A072-BDE9B232ADE8}" dt="2024-04-24T16:38:11.252" v="5144" actId="1076"/>
          <ac:spMkLst>
            <pc:docMk/>
            <pc:sldMk cId="2481605314" sldId="268"/>
            <ac:spMk id="6" creationId="{E68328D9-320E-11D0-6B13-09BDE1DBA520}"/>
          </ac:spMkLst>
        </pc:spChg>
        <pc:spChg chg="add mod">
          <ac:chgData name="Morgan Mcgowan- Boswell (2203790)" userId="b6f170f4-94c4-47e8-ae77-6031c77a12cc" providerId="ADAL" clId="{FE9E1DD3-19EA-445A-A072-BDE9B232ADE8}" dt="2024-04-24T16:43:47.590" v="5234" actId="313"/>
          <ac:spMkLst>
            <pc:docMk/>
            <pc:sldMk cId="2481605314" sldId="268"/>
            <ac:spMk id="7" creationId="{613A0FC3-43F1-2960-4D2B-BE2A970382DA}"/>
          </ac:spMkLst>
        </pc:spChg>
      </pc:sldChg>
      <pc:sldChg chg="addSp delSp modSp mod modAnim">
        <pc:chgData name="Morgan Mcgowan- Boswell (2203790)" userId="b6f170f4-94c4-47e8-ae77-6031c77a12cc" providerId="ADAL" clId="{FE9E1DD3-19EA-445A-A072-BDE9B232ADE8}" dt="2024-04-24T16:03:10.645" v="4723" actId="114"/>
        <pc:sldMkLst>
          <pc:docMk/>
          <pc:sldMk cId="1800233175" sldId="269"/>
        </pc:sldMkLst>
        <pc:spChg chg="add mod">
          <ac:chgData name="Morgan Mcgowan- Boswell (2203790)" userId="b6f170f4-94c4-47e8-ae77-6031c77a12cc" providerId="ADAL" clId="{FE9E1DD3-19EA-445A-A072-BDE9B232ADE8}" dt="2024-04-24T16:03:10.645" v="4723" actId="114"/>
          <ac:spMkLst>
            <pc:docMk/>
            <pc:sldMk cId="1800233175" sldId="269"/>
            <ac:spMk id="2" creationId="{5557EB28-D672-1DAD-0184-A3AEBC7B3ED3}"/>
          </ac:spMkLst>
        </pc:spChg>
        <pc:spChg chg="add mod">
          <ac:chgData name="Morgan Mcgowan- Boswell (2203790)" userId="b6f170f4-94c4-47e8-ae77-6031c77a12cc" providerId="ADAL" clId="{FE9E1DD3-19EA-445A-A072-BDE9B232ADE8}" dt="2024-04-24T13:43:19.163" v="1936" actId="114"/>
          <ac:spMkLst>
            <pc:docMk/>
            <pc:sldMk cId="1800233175" sldId="269"/>
            <ac:spMk id="3" creationId="{C355D717-9D2F-EF06-00ED-A1856A683B0C}"/>
          </ac:spMkLst>
        </pc:spChg>
        <pc:spChg chg="add del mod">
          <ac:chgData name="Morgan Mcgowan- Boswell (2203790)" userId="b6f170f4-94c4-47e8-ae77-6031c77a12cc" providerId="ADAL" clId="{FE9E1DD3-19EA-445A-A072-BDE9B232ADE8}" dt="2024-04-24T15:36:28.103" v="3560" actId="21"/>
          <ac:spMkLst>
            <pc:docMk/>
            <pc:sldMk cId="1800233175" sldId="269"/>
            <ac:spMk id="5" creationId="{BE0C5A31-742E-2186-665F-83880041CEC1}"/>
          </ac:spMkLst>
        </pc:spChg>
      </pc:sldChg>
      <pc:sldChg chg="addSp modSp mod modAnim">
        <pc:chgData name="Morgan Mcgowan- Boswell (2203790)" userId="b6f170f4-94c4-47e8-ae77-6031c77a12cc" providerId="ADAL" clId="{FE9E1DD3-19EA-445A-A072-BDE9B232ADE8}" dt="2024-04-24T17:23:39.275" v="7043" actId="20577"/>
        <pc:sldMkLst>
          <pc:docMk/>
          <pc:sldMk cId="1769952908" sldId="270"/>
        </pc:sldMkLst>
        <pc:spChg chg="add mod">
          <ac:chgData name="Morgan Mcgowan- Boswell (2203790)" userId="b6f170f4-94c4-47e8-ae77-6031c77a12cc" providerId="ADAL" clId="{FE9E1DD3-19EA-445A-A072-BDE9B232ADE8}" dt="2024-04-24T15:51:28.788" v="3992" actId="20577"/>
          <ac:spMkLst>
            <pc:docMk/>
            <pc:sldMk cId="1769952908" sldId="270"/>
            <ac:spMk id="2" creationId="{D2E0B263-6390-54A6-42CA-7E68E334C26B}"/>
          </ac:spMkLst>
        </pc:spChg>
        <pc:spChg chg="add mod">
          <ac:chgData name="Morgan Mcgowan- Boswell (2203790)" userId="b6f170f4-94c4-47e8-ae77-6031c77a12cc" providerId="ADAL" clId="{FE9E1DD3-19EA-445A-A072-BDE9B232ADE8}" dt="2024-04-24T17:23:39.275" v="7043" actId="20577"/>
          <ac:spMkLst>
            <pc:docMk/>
            <pc:sldMk cId="1769952908" sldId="270"/>
            <ac:spMk id="3" creationId="{8B723BE8-F198-7219-A5CF-9C2989D8709E}"/>
          </ac:spMkLst>
        </pc:spChg>
      </pc:sldChg>
      <pc:sldChg chg="addSp modSp mod modAnim">
        <pc:chgData name="Morgan Mcgowan- Boswell (2203790)" userId="b6f170f4-94c4-47e8-ae77-6031c77a12cc" providerId="ADAL" clId="{FE9E1DD3-19EA-445A-A072-BDE9B232ADE8}" dt="2024-04-24T16:02:59.842" v="4721" actId="115"/>
        <pc:sldMkLst>
          <pc:docMk/>
          <pc:sldMk cId="3205596799" sldId="271"/>
        </pc:sldMkLst>
        <pc:spChg chg="add mod">
          <ac:chgData name="Morgan Mcgowan- Boswell (2203790)" userId="b6f170f4-94c4-47e8-ae77-6031c77a12cc" providerId="ADAL" clId="{FE9E1DD3-19EA-445A-A072-BDE9B232ADE8}" dt="2024-04-24T16:02:59.842" v="4721" actId="115"/>
          <ac:spMkLst>
            <pc:docMk/>
            <pc:sldMk cId="3205596799" sldId="271"/>
            <ac:spMk id="2" creationId="{5A2EBE16-1F8B-4F3D-3796-6916D67ED5A5}"/>
          </ac:spMkLst>
        </pc:spChg>
        <pc:spChg chg="add mod">
          <ac:chgData name="Morgan Mcgowan- Boswell (2203790)" userId="b6f170f4-94c4-47e8-ae77-6031c77a12cc" providerId="ADAL" clId="{FE9E1DD3-19EA-445A-A072-BDE9B232ADE8}" dt="2024-04-24T15:30:07.257" v="3533" actId="20577"/>
          <ac:spMkLst>
            <pc:docMk/>
            <pc:sldMk cId="3205596799" sldId="271"/>
            <ac:spMk id="3" creationId="{9C19677B-0A01-6917-31E4-597EFBC3C66D}"/>
          </ac:spMkLst>
        </pc:spChg>
      </pc:sldChg>
      <pc:sldChg chg="delSp mod modAnim">
        <pc:chgData name="Morgan Mcgowan- Boswell (2203790)" userId="b6f170f4-94c4-47e8-ae77-6031c77a12cc" providerId="ADAL" clId="{FE9E1DD3-19EA-445A-A072-BDE9B232ADE8}" dt="2024-04-24T15:36:08.579" v="3558" actId="21"/>
        <pc:sldMkLst>
          <pc:docMk/>
          <pc:sldMk cId="1600000000" sldId="273"/>
        </pc:sldMkLst>
        <pc:spChg chg="del">
          <ac:chgData name="Morgan Mcgowan- Boswell (2203790)" userId="b6f170f4-94c4-47e8-ae77-6031c77a12cc" providerId="ADAL" clId="{FE9E1DD3-19EA-445A-A072-BDE9B232ADE8}" dt="2024-04-24T15:36:08.579" v="3558" actId="21"/>
          <ac:spMkLst>
            <pc:docMk/>
            <pc:sldMk cId="1600000000" sldId="273"/>
            <ac:spMk id="7" creationId="{1C2C455E-8C82-9F11-8C09-EF5C6BEFC760}"/>
          </ac:spMkLst>
        </pc:spChg>
        <pc:spChg chg="del">
          <ac:chgData name="Morgan Mcgowan- Boswell (2203790)" userId="b6f170f4-94c4-47e8-ae77-6031c77a12cc" providerId="ADAL" clId="{FE9E1DD3-19EA-445A-A072-BDE9B232ADE8}" dt="2024-04-24T15:36:04.561" v="3557" actId="21"/>
          <ac:spMkLst>
            <pc:docMk/>
            <pc:sldMk cId="1600000000" sldId="273"/>
            <ac:spMk id="8" creationId="{F1981D33-EE55-1394-5318-F688056E65A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1757646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986935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335305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390835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1276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077548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401679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672998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dirty="0"/>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855905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229628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4/24/2024</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423991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4/24/2024</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4205485505"/>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fhft.nhs.uk/careers/clinical-education/practice-placements/reflective-practice/"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file:///D:\ECSO5002\NTWC31-App07-ReflectivePractice-V05-Oct-17.pdf" TargetMode="External"/><Relationship Id="rId3" Type="http://schemas.openxmlformats.org/officeDocument/2006/relationships/hyperlink" Target="https://onlinelibrary.wiley.com/doi/epdf/10.1111/jep.13023?saml_referrer" TargetMode="External"/><Relationship Id="rId7" Type="http://schemas.openxmlformats.org/officeDocument/2006/relationships/hyperlink" Target="https://www.fhft.nhs.uk/careers/clinical-education/practice-placements/reflective-practice/"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file:///D:\ECSO5002\DoH-Reflective-Supervision-A-Framework-to-Support-Nursing-and-Midwifery-Practice-Final-31822.pdf" TargetMode="External"/><Relationship Id="rId5" Type="http://schemas.openxmlformats.org/officeDocument/2006/relationships/hyperlink" Target="https://www.cambridge-community.org.uk/professional-development/gswrp/index.html" TargetMode="External"/><Relationship Id="rId4" Type="http://schemas.openxmlformats.org/officeDocument/2006/relationships/hyperlink" Target="https://www.awp.nhs.uk/patients-and-carers/pastoral-religious-and-spiritual-care#:~:text=The%20care%20we%20offer&amp;text=Religious%20care%20%2D%20our%20chaplain%20can,about%20the%20purpose%20of%20life" TargetMode="External"/><Relationship Id="rId9" Type="http://schemas.openxmlformats.org/officeDocument/2006/relationships/hyperlink" Target="https://doi.org/10.1179/pra.6.1.t815l2592549h4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TextBox 4">
            <a:extLst>
              <a:ext uri="{FF2B5EF4-FFF2-40B4-BE49-F238E27FC236}">
                <a16:creationId xmlns:a16="http://schemas.microsoft.com/office/drawing/2014/main" id="{682B9382-709E-0453-7D78-493B07A01C5C}"/>
              </a:ext>
            </a:extLst>
          </p:cNvPr>
          <p:cNvSpPr txBox="1"/>
          <p:nvPr/>
        </p:nvSpPr>
        <p:spPr>
          <a:xfrm>
            <a:off x="261257" y="307910"/>
            <a:ext cx="11784563"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b="1" dirty="0">
                <a:latin typeface="Amasis MT Pro Medium" panose="02040604050005020304" pitchFamily="18" charset="0"/>
              </a:rPr>
              <a:t>Reflective Practice in the NHS: A Service for the Nation Divided by Location</a:t>
            </a:r>
          </a:p>
        </p:txBody>
      </p:sp>
      <p:sp>
        <p:nvSpPr>
          <p:cNvPr id="6" name="TextBox 5">
            <a:extLst>
              <a:ext uri="{FF2B5EF4-FFF2-40B4-BE49-F238E27FC236}">
                <a16:creationId xmlns:a16="http://schemas.microsoft.com/office/drawing/2014/main" id="{3217B2F1-334C-937D-E12E-87A340002435}"/>
              </a:ext>
            </a:extLst>
          </p:cNvPr>
          <p:cNvSpPr txBox="1"/>
          <p:nvPr/>
        </p:nvSpPr>
        <p:spPr>
          <a:xfrm>
            <a:off x="3345023" y="2586587"/>
            <a:ext cx="5617029" cy="2015936"/>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500" b="1" dirty="0">
                <a:latin typeface="Amasis MT Pro Medium" panose="02040604050005020304" pitchFamily="18" charset="0"/>
              </a:rPr>
              <a:t>Name: Morgan McGowan-Boswell</a:t>
            </a:r>
          </a:p>
          <a:p>
            <a:endParaRPr lang="en-GB" sz="2500" b="1" dirty="0">
              <a:latin typeface="Amasis MT Pro Medium" panose="02040604050005020304" pitchFamily="18" charset="0"/>
            </a:endParaRPr>
          </a:p>
          <a:p>
            <a:r>
              <a:rPr lang="en-GB" sz="2500" b="1" dirty="0">
                <a:latin typeface="Amasis MT Pro Medium" panose="02040604050005020304" pitchFamily="18" charset="0"/>
              </a:rPr>
              <a:t>Module: ECSO5002</a:t>
            </a:r>
          </a:p>
          <a:p>
            <a:endParaRPr lang="en-GB" sz="2500" b="1" dirty="0">
              <a:latin typeface="Amasis MT Pro Medium" panose="02040604050005020304" pitchFamily="18" charset="0"/>
            </a:endParaRPr>
          </a:p>
          <a:p>
            <a:r>
              <a:rPr lang="en-GB" sz="2500" b="1" dirty="0">
                <a:latin typeface="Amasis MT Pro Medium" panose="02040604050005020304" pitchFamily="18" charset="0"/>
              </a:rPr>
              <a:t>Student ID: 2203790</a:t>
            </a:r>
          </a:p>
        </p:txBody>
      </p:sp>
    </p:spTree>
    <p:extLst>
      <p:ext uri="{BB962C8B-B14F-4D97-AF65-F5344CB8AC3E}">
        <p14:creationId xmlns:p14="http://schemas.microsoft.com/office/powerpoint/2010/main" val="2480703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76D48885-316E-5D64-4117-73B410753BE4}"/>
              </a:ext>
            </a:extLst>
          </p:cNvPr>
          <p:cNvSpPr txBox="1"/>
          <p:nvPr/>
        </p:nvSpPr>
        <p:spPr>
          <a:xfrm>
            <a:off x="2183364" y="550914"/>
            <a:ext cx="7595118"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b="1" dirty="0">
                <a:latin typeface="Amasis MT Pro Medium" panose="02040604050005020304" pitchFamily="18" charset="0"/>
              </a:rPr>
              <a:t>What is the Reflective Practice?</a:t>
            </a:r>
          </a:p>
        </p:txBody>
      </p:sp>
      <p:sp>
        <p:nvSpPr>
          <p:cNvPr id="5" name="TextBox 4">
            <a:extLst>
              <a:ext uri="{FF2B5EF4-FFF2-40B4-BE49-F238E27FC236}">
                <a16:creationId xmlns:a16="http://schemas.microsoft.com/office/drawing/2014/main" id="{BA1077C6-B3B0-7F37-4DE2-5D38C32548A7}"/>
              </a:ext>
            </a:extLst>
          </p:cNvPr>
          <p:cNvSpPr txBox="1"/>
          <p:nvPr/>
        </p:nvSpPr>
        <p:spPr>
          <a:xfrm>
            <a:off x="139958" y="2911151"/>
            <a:ext cx="5094515" cy="3477875"/>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dirty="0">
                <a:latin typeface="Amasis MT Pro Medium" panose="02040604050005020304" pitchFamily="18" charset="0"/>
              </a:rPr>
              <a:t>Reflective practice in its most simplified definition is the analysation of ones own performance, skill set, emotional &amp; mental stability and experiences etc. For example, a entry level social worker (In the UK) would use a reflective model as a way of measuring the impact of their performance on the organisation they work for, the clients (service users) and the impact they’ve personally experienced.</a:t>
            </a:r>
          </a:p>
        </p:txBody>
      </p:sp>
      <p:sp>
        <p:nvSpPr>
          <p:cNvPr id="7" name="TextBox 6">
            <a:extLst>
              <a:ext uri="{FF2B5EF4-FFF2-40B4-BE49-F238E27FC236}">
                <a16:creationId xmlns:a16="http://schemas.microsoft.com/office/drawing/2014/main" id="{D34D7555-B086-5395-9D81-2486E27FB967}"/>
              </a:ext>
            </a:extLst>
          </p:cNvPr>
          <p:cNvSpPr txBox="1"/>
          <p:nvPr/>
        </p:nvSpPr>
        <p:spPr>
          <a:xfrm>
            <a:off x="6833117" y="1447434"/>
            <a:ext cx="5094515" cy="3477875"/>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dirty="0">
                <a:latin typeface="Amasis MT Pro Medium" panose="02040604050005020304" pitchFamily="18" charset="0"/>
              </a:rPr>
              <a:t>Taken from the (NHS Foundation Trust, 2017) Reflective practice is composed of three main elements. Critical Thinking – identifying and challenging assumptions made by others or yourself then creating alternative solutions. Reflection – learning and adapting during and after the experience. Practice – Taking knowledge gained from experiences and reapplying into new complex situations that may arise.  </a:t>
            </a:r>
          </a:p>
        </p:txBody>
      </p:sp>
    </p:spTree>
    <p:extLst>
      <p:ext uri="{BB962C8B-B14F-4D97-AF65-F5344CB8AC3E}">
        <p14:creationId xmlns:p14="http://schemas.microsoft.com/office/powerpoint/2010/main" val="2305183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1F28D976-C8B6-75A1-B2EF-50DCC4F84409}"/>
              </a:ext>
            </a:extLst>
          </p:cNvPr>
          <p:cNvSpPr txBox="1"/>
          <p:nvPr/>
        </p:nvSpPr>
        <p:spPr>
          <a:xfrm>
            <a:off x="1999861" y="550914"/>
            <a:ext cx="8192277"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b="1" dirty="0">
                <a:latin typeface="Amasis MT Pro Medium" panose="02040604050005020304" pitchFamily="18" charset="0"/>
              </a:rPr>
              <a:t>Why is it Necessary? / Who Uses it?</a:t>
            </a:r>
          </a:p>
        </p:txBody>
      </p:sp>
      <p:sp>
        <p:nvSpPr>
          <p:cNvPr id="5" name="TextBox 4">
            <a:extLst>
              <a:ext uri="{FF2B5EF4-FFF2-40B4-BE49-F238E27FC236}">
                <a16:creationId xmlns:a16="http://schemas.microsoft.com/office/drawing/2014/main" id="{BE2306DE-0769-52CA-428F-014B22E5D0D3}"/>
              </a:ext>
            </a:extLst>
          </p:cNvPr>
          <p:cNvSpPr txBox="1"/>
          <p:nvPr/>
        </p:nvSpPr>
        <p:spPr>
          <a:xfrm>
            <a:off x="261257" y="3013788"/>
            <a:ext cx="5019869" cy="3477875"/>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dirty="0">
                <a:latin typeface="Amasis MT Pro Medium" panose="02040604050005020304" pitchFamily="18" charset="0"/>
              </a:rPr>
              <a:t>While reflective practice has been demonstrated within many public health related organisations the models of reflective practice were designed for the purpose of development in any field. These models can be applied to a variety of environments, scenarios and clientele. This presentation will focus on the NHS but that in no way implies that these models are not universal in their accessibility and purpose.</a:t>
            </a:r>
          </a:p>
        </p:txBody>
      </p:sp>
      <p:sp>
        <p:nvSpPr>
          <p:cNvPr id="6" name="TextBox 5">
            <a:extLst>
              <a:ext uri="{FF2B5EF4-FFF2-40B4-BE49-F238E27FC236}">
                <a16:creationId xmlns:a16="http://schemas.microsoft.com/office/drawing/2014/main" id="{2F2DA021-D866-755D-6635-3473E2756036}"/>
              </a:ext>
            </a:extLst>
          </p:cNvPr>
          <p:cNvSpPr txBox="1"/>
          <p:nvPr/>
        </p:nvSpPr>
        <p:spPr>
          <a:xfrm>
            <a:off x="6674498" y="1546215"/>
            <a:ext cx="5019869" cy="3170099"/>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dirty="0">
                <a:latin typeface="Amasis MT Pro Medium" panose="02040604050005020304" pitchFamily="18" charset="0"/>
              </a:rPr>
              <a:t>As stated earlier there are models of reflective practice that practitioners etc commonly use as their personal methodology in relation to growth and development within in NHS. Gibbs reflective cycle and Kolb learning cycle will be the foundation of examples for this presentation. </a:t>
            </a:r>
          </a:p>
          <a:p>
            <a:endParaRPr lang="en-GB" sz="2000" dirty="0">
              <a:latin typeface="Amasis MT Pro Medium" panose="02040604050005020304" pitchFamily="18" charset="0"/>
            </a:endParaRPr>
          </a:p>
          <a:p>
            <a:r>
              <a:rPr lang="en-GB" sz="2000" dirty="0">
                <a:latin typeface="Amasis MT Pro Medium" panose="02040604050005020304" pitchFamily="18" charset="0"/>
              </a:rPr>
              <a:t>See image 1 &amp; 2 for more detail. </a:t>
            </a:r>
          </a:p>
        </p:txBody>
      </p:sp>
    </p:spTree>
    <p:extLst>
      <p:ext uri="{BB962C8B-B14F-4D97-AF65-F5344CB8AC3E}">
        <p14:creationId xmlns:p14="http://schemas.microsoft.com/office/powerpoint/2010/main" val="1600000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1" y="-7258"/>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9" name="Picture 8">
            <a:extLst>
              <a:ext uri="{FF2B5EF4-FFF2-40B4-BE49-F238E27FC236}">
                <a16:creationId xmlns:a16="http://schemas.microsoft.com/office/drawing/2014/main" id="{D11CF8A6-411C-490F-F239-F8F7F61F96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758" y="299747"/>
            <a:ext cx="4792304" cy="4466832"/>
          </a:xfrm>
          <a:prstGeom prst="rect">
            <a:avLst/>
          </a:prstGeom>
          <a:solidFill>
            <a:schemeClr val="bg1"/>
          </a:solidFill>
        </p:spPr>
      </p:pic>
      <p:pic>
        <p:nvPicPr>
          <p:cNvPr id="11" name="Picture 10">
            <a:extLst>
              <a:ext uri="{FF2B5EF4-FFF2-40B4-BE49-F238E27FC236}">
                <a16:creationId xmlns:a16="http://schemas.microsoft.com/office/drawing/2014/main" id="{2CAC2513-3942-17D6-A2A0-47151AF32C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08708" y="299747"/>
            <a:ext cx="4792304" cy="4474090"/>
          </a:xfrm>
          <a:prstGeom prst="rect">
            <a:avLst/>
          </a:prstGeom>
          <a:solidFill>
            <a:schemeClr val="bg1"/>
          </a:solidFill>
        </p:spPr>
      </p:pic>
      <p:sp>
        <p:nvSpPr>
          <p:cNvPr id="12" name="TextBox 11">
            <a:extLst>
              <a:ext uri="{FF2B5EF4-FFF2-40B4-BE49-F238E27FC236}">
                <a16:creationId xmlns:a16="http://schemas.microsoft.com/office/drawing/2014/main" id="{FF1C07D9-3BE6-2D8D-FBF4-3ECF18FD0F24}"/>
              </a:ext>
            </a:extLst>
          </p:cNvPr>
          <p:cNvSpPr txBox="1"/>
          <p:nvPr/>
        </p:nvSpPr>
        <p:spPr>
          <a:xfrm>
            <a:off x="218758" y="5029200"/>
            <a:ext cx="4717136" cy="152349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500" dirty="0">
                <a:latin typeface="Amasis MT Pro Medium" panose="02040604050005020304" pitchFamily="18" charset="0"/>
              </a:rPr>
              <a:t>Image 1</a:t>
            </a:r>
          </a:p>
          <a:p>
            <a:endParaRPr lang="en-GB" dirty="0"/>
          </a:p>
          <a:p>
            <a:r>
              <a:rPr lang="en-GB" sz="2500" i="1" dirty="0">
                <a:latin typeface="Times New Roman" panose="02020603050405020304" pitchFamily="18" charset="0"/>
                <a:cs typeface="Times New Roman" panose="02020603050405020304" pitchFamily="18" charset="0"/>
              </a:rPr>
              <a:t>Kolb Learning Cycle from Cambridge Assessment (2024).</a:t>
            </a:r>
          </a:p>
        </p:txBody>
      </p:sp>
      <p:sp>
        <p:nvSpPr>
          <p:cNvPr id="13" name="TextBox 12">
            <a:extLst>
              <a:ext uri="{FF2B5EF4-FFF2-40B4-BE49-F238E27FC236}">
                <a16:creationId xmlns:a16="http://schemas.microsoft.com/office/drawing/2014/main" id="{B870C17A-FF46-F1E3-F3C9-A042B4CBE2F5}"/>
              </a:ext>
            </a:extLst>
          </p:cNvPr>
          <p:cNvSpPr txBox="1"/>
          <p:nvPr/>
        </p:nvSpPr>
        <p:spPr>
          <a:xfrm>
            <a:off x="6746292" y="5029200"/>
            <a:ext cx="4717136" cy="152349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500" dirty="0">
                <a:latin typeface="Amasis MT Pro Medium" panose="02040604050005020304" pitchFamily="18" charset="0"/>
              </a:rPr>
              <a:t>Image 2</a:t>
            </a:r>
          </a:p>
          <a:p>
            <a:endParaRPr lang="en-GB" dirty="0"/>
          </a:p>
          <a:p>
            <a:r>
              <a:rPr lang="en-GB" sz="2500" i="1" dirty="0">
                <a:latin typeface="Times New Roman" panose="02020603050405020304" pitchFamily="18" charset="0"/>
                <a:cs typeface="Times New Roman" panose="02020603050405020304" pitchFamily="18" charset="0"/>
              </a:rPr>
              <a:t>Gibbs Reflective Cycle from Cambridge Assessment (2024).</a:t>
            </a:r>
          </a:p>
        </p:txBody>
      </p:sp>
    </p:spTree>
    <p:extLst>
      <p:ext uri="{BB962C8B-B14F-4D97-AF65-F5344CB8AC3E}">
        <p14:creationId xmlns:p14="http://schemas.microsoft.com/office/powerpoint/2010/main" val="1414111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C5154CC1-53A9-C9C6-DF92-ED5C518BFFD2}"/>
              </a:ext>
            </a:extLst>
          </p:cNvPr>
          <p:cNvSpPr txBox="1"/>
          <p:nvPr/>
        </p:nvSpPr>
        <p:spPr>
          <a:xfrm>
            <a:off x="1978090" y="550914"/>
            <a:ext cx="8397551"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dirty="0">
                <a:latin typeface="Amasis MT Pro Medium" panose="02040604050005020304" pitchFamily="18" charset="0"/>
              </a:rPr>
              <a:t>Reflective Practice in the NHS</a:t>
            </a:r>
          </a:p>
        </p:txBody>
      </p:sp>
      <p:sp>
        <p:nvSpPr>
          <p:cNvPr id="5" name="TextBox 4">
            <a:extLst>
              <a:ext uri="{FF2B5EF4-FFF2-40B4-BE49-F238E27FC236}">
                <a16:creationId xmlns:a16="http://schemas.microsoft.com/office/drawing/2014/main" id="{D057EA32-86F1-B000-92DE-0C72260E2F06}"/>
              </a:ext>
            </a:extLst>
          </p:cNvPr>
          <p:cNvSpPr txBox="1"/>
          <p:nvPr/>
        </p:nvSpPr>
        <p:spPr>
          <a:xfrm>
            <a:off x="214604" y="2761861"/>
            <a:ext cx="5337111" cy="3785652"/>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dirty="0">
                <a:latin typeface="Amasis MT Pro Medium" panose="02040604050005020304" pitchFamily="18" charset="0"/>
              </a:rPr>
              <a:t>The NHS was founded in 1948 and while it may not seem obvious, the basic principles of reflective practice have existed as the foundation for our public health service since the beginning. At its core reflective practice and the models its birthed exist to fuel personal and exterior development. Without this basic understanding of adapting and self awareness the NHS would have not been able to meet the needs of its service users who all happen to live in a ever changing society.</a:t>
            </a:r>
          </a:p>
        </p:txBody>
      </p:sp>
      <p:sp>
        <p:nvSpPr>
          <p:cNvPr id="7" name="TextBox 6">
            <a:extLst>
              <a:ext uri="{FF2B5EF4-FFF2-40B4-BE49-F238E27FC236}">
                <a16:creationId xmlns:a16="http://schemas.microsoft.com/office/drawing/2014/main" id="{01DA2897-3C35-5B06-6D12-A263B071B2F8}"/>
              </a:ext>
            </a:extLst>
          </p:cNvPr>
          <p:cNvSpPr txBox="1"/>
          <p:nvPr/>
        </p:nvSpPr>
        <p:spPr>
          <a:xfrm>
            <a:off x="6640287" y="1320850"/>
            <a:ext cx="5337111" cy="3170099"/>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dirty="0">
                <a:latin typeface="Amasis MT Pro Medium" panose="02040604050005020304" pitchFamily="18" charset="0"/>
              </a:rPr>
              <a:t>Using reflective practice throughout our ‘national’ health service sounds straight forward until we consider one factor. Our so called ‘national’ health service is divided into the countries in the UK. The NHS in Wales, Northern Ireland, England and Scotland operate in slightly different ways. The viewpoint of reflective practice from each country will be explored in the following slides.  </a:t>
            </a:r>
          </a:p>
        </p:txBody>
      </p:sp>
    </p:spTree>
    <p:extLst>
      <p:ext uri="{BB962C8B-B14F-4D97-AF65-F5344CB8AC3E}">
        <p14:creationId xmlns:p14="http://schemas.microsoft.com/office/powerpoint/2010/main" val="2355738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2B80D556-9595-6B72-4789-632C8A4A4B36}"/>
              </a:ext>
            </a:extLst>
          </p:cNvPr>
          <p:cNvSpPr txBox="1"/>
          <p:nvPr/>
        </p:nvSpPr>
        <p:spPr>
          <a:xfrm>
            <a:off x="1356049" y="312387"/>
            <a:ext cx="9479902"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dirty="0">
                <a:latin typeface="Amasis MT Pro Medium" panose="02040604050005020304" pitchFamily="18" charset="0"/>
              </a:rPr>
              <a:t>Reflective Practice in the NHS England</a:t>
            </a:r>
          </a:p>
        </p:txBody>
      </p:sp>
      <p:sp>
        <p:nvSpPr>
          <p:cNvPr id="2" name="TextBox 1">
            <a:extLst>
              <a:ext uri="{FF2B5EF4-FFF2-40B4-BE49-F238E27FC236}">
                <a16:creationId xmlns:a16="http://schemas.microsoft.com/office/drawing/2014/main" id="{C91AE68B-82B5-688F-502B-7B3FFFF7B823}"/>
              </a:ext>
            </a:extLst>
          </p:cNvPr>
          <p:cNvSpPr txBox="1"/>
          <p:nvPr/>
        </p:nvSpPr>
        <p:spPr>
          <a:xfrm>
            <a:off x="139959" y="1268963"/>
            <a:ext cx="5038530" cy="2585323"/>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200" b="1" u="sng" dirty="0">
                <a:latin typeface="Amasis MT Pro Medium" panose="02040604050005020304" pitchFamily="18" charset="0"/>
              </a:rPr>
              <a:t>Transformative Learning:</a:t>
            </a:r>
          </a:p>
          <a:p>
            <a:r>
              <a:rPr lang="en-GB" sz="2000" dirty="0">
                <a:latin typeface="Amasis MT Pro Medium" panose="02040604050005020304" pitchFamily="18" charset="0"/>
              </a:rPr>
              <a:t>In a study organised by (Corrie et al., 2020) the idea of transformative learning was applied to those in positions of management / leadership working in 3 main areas. National health service (NHS), Army medical service (AHS) &amp; University of Cumbria (</a:t>
            </a:r>
            <a:r>
              <a:rPr lang="en-GB" sz="2000" dirty="0" err="1">
                <a:latin typeface="Amasis MT Pro Medium" panose="02040604050005020304" pitchFamily="18" charset="0"/>
              </a:rPr>
              <a:t>UoC</a:t>
            </a:r>
            <a:r>
              <a:rPr lang="en-GB" sz="2000" dirty="0">
                <a:latin typeface="Amasis MT Pro Medium" panose="02040604050005020304" pitchFamily="18" charset="0"/>
              </a:rPr>
              <a:t>). </a:t>
            </a:r>
          </a:p>
        </p:txBody>
      </p:sp>
      <p:sp>
        <p:nvSpPr>
          <p:cNvPr id="3" name="TextBox 2">
            <a:extLst>
              <a:ext uri="{FF2B5EF4-FFF2-40B4-BE49-F238E27FC236}">
                <a16:creationId xmlns:a16="http://schemas.microsoft.com/office/drawing/2014/main" id="{4CB3F2DC-6969-91C4-BB2B-FBE765FF5B86}"/>
              </a:ext>
            </a:extLst>
          </p:cNvPr>
          <p:cNvSpPr txBox="1"/>
          <p:nvPr/>
        </p:nvSpPr>
        <p:spPr>
          <a:xfrm>
            <a:off x="117764" y="4078870"/>
            <a:ext cx="5038530" cy="2554545"/>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dirty="0">
                <a:latin typeface="Amasis MT Pro Medium" panose="02040604050005020304" pitchFamily="18" charset="0"/>
              </a:rPr>
              <a:t>As stated in (Corrie et al., 2020) study transformative learning is the ‘deep structural shift in basic premises of thoughts, feelings and actions of the leaders themselves.’ The article goes on to display the following table which demonstrates the methods used to test and improve </a:t>
            </a:r>
            <a:r>
              <a:rPr lang="en-GB" sz="2000" i="1" dirty="0">
                <a:latin typeface="Amasis MT Pro Medium" panose="02040604050005020304" pitchFamily="18" charset="0"/>
              </a:rPr>
              <a:t>‘learning goals’.</a:t>
            </a:r>
          </a:p>
        </p:txBody>
      </p:sp>
      <p:pic>
        <p:nvPicPr>
          <p:cNvPr id="7" name="Picture 6">
            <a:extLst>
              <a:ext uri="{FF2B5EF4-FFF2-40B4-BE49-F238E27FC236}">
                <a16:creationId xmlns:a16="http://schemas.microsoft.com/office/drawing/2014/main" id="{742C74F4-3EBD-3C1C-0BF8-0A9CC81242B2}"/>
              </a:ext>
            </a:extLst>
          </p:cNvPr>
          <p:cNvPicPr>
            <a:picLocks noChangeAspect="1"/>
          </p:cNvPicPr>
          <p:nvPr/>
        </p:nvPicPr>
        <p:blipFill rotWithShape="1">
          <a:blip r:embed="rId3"/>
          <a:srcRect b="6951"/>
          <a:stretch/>
        </p:blipFill>
        <p:spPr>
          <a:xfrm>
            <a:off x="5446875" y="924352"/>
            <a:ext cx="6454543" cy="4879290"/>
          </a:xfrm>
          <a:prstGeom prst="rect">
            <a:avLst/>
          </a:prstGeom>
        </p:spPr>
      </p:pic>
      <p:sp>
        <p:nvSpPr>
          <p:cNvPr id="8" name="TextBox 7">
            <a:extLst>
              <a:ext uri="{FF2B5EF4-FFF2-40B4-BE49-F238E27FC236}">
                <a16:creationId xmlns:a16="http://schemas.microsoft.com/office/drawing/2014/main" id="{27BEC341-62CA-E378-BC07-9AA213DC73AE}"/>
              </a:ext>
            </a:extLst>
          </p:cNvPr>
          <p:cNvSpPr txBox="1"/>
          <p:nvPr/>
        </p:nvSpPr>
        <p:spPr>
          <a:xfrm>
            <a:off x="7963899" y="5837727"/>
            <a:ext cx="3937519" cy="707886"/>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i="1" dirty="0">
                <a:latin typeface="Amasis MT Pro Medium" panose="02040604050005020304" pitchFamily="18" charset="0"/>
              </a:rPr>
              <a:t>Corrie’s four level pyramid (</a:t>
            </a:r>
            <a:r>
              <a:rPr lang="en-GB" sz="2000" i="1" dirty="0" err="1">
                <a:latin typeface="Amasis MT Pro Medium" panose="02040604050005020304" pitchFamily="18" charset="0"/>
              </a:rPr>
              <a:t>O’Niel</a:t>
            </a:r>
            <a:r>
              <a:rPr lang="en-GB" sz="2000" i="1" dirty="0">
                <a:latin typeface="Amasis MT Pro Medium" panose="02040604050005020304" pitchFamily="18" charset="0"/>
              </a:rPr>
              <a:t> et a., 2020, p. 40. Fig. 1).</a:t>
            </a:r>
          </a:p>
        </p:txBody>
      </p:sp>
    </p:spTree>
    <p:extLst>
      <p:ext uri="{BB962C8B-B14F-4D97-AF65-F5344CB8AC3E}">
        <p14:creationId xmlns:p14="http://schemas.microsoft.com/office/powerpoint/2010/main" val="210350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FEBBE4EB-19FD-9C5B-15D4-46E1E50CAE86}"/>
              </a:ext>
            </a:extLst>
          </p:cNvPr>
          <p:cNvSpPr txBox="1"/>
          <p:nvPr/>
        </p:nvSpPr>
        <p:spPr>
          <a:xfrm>
            <a:off x="1416698" y="312387"/>
            <a:ext cx="9358604"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dirty="0">
                <a:latin typeface="Amasis MT Pro Medium" panose="02040604050005020304" pitchFamily="18" charset="0"/>
              </a:rPr>
              <a:t>Reflective Practice in the NHS Wales</a:t>
            </a:r>
          </a:p>
        </p:txBody>
      </p:sp>
      <p:sp>
        <p:nvSpPr>
          <p:cNvPr id="2" name="TextBox 1">
            <a:extLst>
              <a:ext uri="{FF2B5EF4-FFF2-40B4-BE49-F238E27FC236}">
                <a16:creationId xmlns:a16="http://schemas.microsoft.com/office/drawing/2014/main" id="{5557EB28-D672-1DAD-0184-A3AEBC7B3ED3}"/>
              </a:ext>
            </a:extLst>
          </p:cNvPr>
          <p:cNvSpPr txBox="1"/>
          <p:nvPr/>
        </p:nvSpPr>
        <p:spPr>
          <a:xfrm>
            <a:off x="541176" y="1380931"/>
            <a:ext cx="5635689" cy="5109091"/>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200" b="1" u="sng" dirty="0">
                <a:latin typeface="Amasis MT Pro Medium" panose="02040604050005020304" pitchFamily="18" charset="0"/>
              </a:rPr>
              <a:t>Prudent Health Care:</a:t>
            </a:r>
          </a:p>
          <a:p>
            <a:r>
              <a:rPr lang="en-GB" sz="2000" dirty="0">
                <a:latin typeface="Amasis MT Pro Medium" panose="02040604050005020304" pitchFamily="18" charset="0"/>
              </a:rPr>
              <a:t>Addis et al (2018) defined prudent health care as a ‘strategy adopted by the Welsh Government in response to the challenge of improving health care during times of austerity‘.</a:t>
            </a:r>
          </a:p>
          <a:p>
            <a:endParaRPr lang="en-GB" sz="2000" dirty="0">
              <a:latin typeface="Amasis MT Pro Medium" panose="02040604050005020304" pitchFamily="18" charset="0"/>
            </a:endParaRPr>
          </a:p>
          <a:p>
            <a:r>
              <a:rPr lang="en-GB" sz="2000" dirty="0">
                <a:latin typeface="Amasis MT Pro Medium" panose="02040604050005020304" pitchFamily="18" charset="0"/>
              </a:rPr>
              <a:t>This essentially means during a economic struggle it was important that medical clinical professionals were following the correct </a:t>
            </a:r>
            <a:r>
              <a:rPr lang="en-GB" sz="2400" b="1" dirty="0">
                <a:latin typeface="Amasis MT Pro Medium" panose="02040604050005020304" pitchFamily="18" charset="0"/>
              </a:rPr>
              <a:t>steps</a:t>
            </a:r>
            <a:r>
              <a:rPr lang="en-GB" sz="2000" dirty="0">
                <a:latin typeface="Amasis MT Pro Medium" panose="02040604050005020304" pitchFamily="18" charset="0"/>
              </a:rPr>
              <a:t> to ensure efficiency.</a:t>
            </a:r>
          </a:p>
          <a:p>
            <a:endParaRPr lang="en-GB" sz="2000" dirty="0">
              <a:latin typeface="Amasis MT Pro Medium" panose="02040604050005020304" pitchFamily="18" charset="0"/>
            </a:endParaRPr>
          </a:p>
          <a:p>
            <a:r>
              <a:rPr lang="en-GB" sz="2000" dirty="0">
                <a:latin typeface="Amasis MT Pro Medium" panose="02040604050005020304" pitchFamily="18" charset="0"/>
              </a:rPr>
              <a:t>This may seem irrelevant to reflective practice but these steps required a level of critical thinking / decision making on par with reflective practice methods.</a:t>
            </a:r>
          </a:p>
        </p:txBody>
      </p:sp>
      <p:sp>
        <p:nvSpPr>
          <p:cNvPr id="3" name="TextBox 2">
            <a:extLst>
              <a:ext uri="{FF2B5EF4-FFF2-40B4-BE49-F238E27FC236}">
                <a16:creationId xmlns:a16="http://schemas.microsoft.com/office/drawing/2014/main" id="{C355D717-9D2F-EF06-00ED-A1856A683B0C}"/>
              </a:ext>
            </a:extLst>
          </p:cNvPr>
          <p:cNvSpPr txBox="1"/>
          <p:nvPr/>
        </p:nvSpPr>
        <p:spPr>
          <a:xfrm>
            <a:off x="7137918" y="1578882"/>
            <a:ext cx="4823927" cy="4401205"/>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i="1" dirty="0">
                <a:latin typeface="Amasis MT Pro Medium" panose="02040604050005020304" pitchFamily="18" charset="0"/>
              </a:rPr>
              <a:t>‘Achieve health and wellbeing with the public, patients, and professionals as equal partners through co‐production’.</a:t>
            </a:r>
          </a:p>
          <a:p>
            <a:endParaRPr lang="en-GB" sz="2000" i="1" dirty="0">
              <a:latin typeface="Amasis MT Pro Medium" panose="02040604050005020304" pitchFamily="18" charset="0"/>
            </a:endParaRPr>
          </a:p>
          <a:p>
            <a:r>
              <a:rPr lang="en-GB" sz="2000" i="1" dirty="0">
                <a:latin typeface="Amasis MT Pro Medium" panose="02040604050005020304" pitchFamily="18" charset="0"/>
              </a:rPr>
              <a:t>‘Care for those with the greatest health needs first, making the most effective use of all skills and resources’.</a:t>
            </a:r>
          </a:p>
          <a:p>
            <a:endParaRPr lang="en-GB" sz="2000" i="1" dirty="0">
              <a:latin typeface="Amasis MT Pro Medium" panose="02040604050005020304" pitchFamily="18" charset="0"/>
            </a:endParaRPr>
          </a:p>
          <a:p>
            <a:r>
              <a:rPr lang="en-GB" sz="2000" i="1" dirty="0">
                <a:latin typeface="Amasis MT Pro Medium" panose="02040604050005020304" pitchFamily="18" charset="0"/>
              </a:rPr>
              <a:t>‘Do only what is needed, no more, no less, and do no harm’.</a:t>
            </a:r>
          </a:p>
          <a:p>
            <a:endParaRPr lang="en-GB" sz="2000" i="1" dirty="0">
              <a:latin typeface="Amasis MT Pro Medium" panose="02040604050005020304" pitchFamily="18" charset="0"/>
            </a:endParaRPr>
          </a:p>
          <a:p>
            <a:r>
              <a:rPr lang="en-GB" sz="2000" i="1" dirty="0">
                <a:latin typeface="Amasis MT Pro Medium" panose="02040604050005020304" pitchFamily="18" charset="0"/>
              </a:rPr>
              <a:t>‘Reduce inappropriate variation, using evidence‐based practices consistently and transparently’. </a:t>
            </a:r>
            <a:r>
              <a:rPr lang="en-GB" sz="2000" dirty="0">
                <a:latin typeface="Amasis MT Pro Medium" panose="02040604050005020304" pitchFamily="18" charset="0"/>
              </a:rPr>
              <a:t>Addis et al (2018)</a:t>
            </a:r>
          </a:p>
        </p:txBody>
      </p:sp>
    </p:spTree>
    <p:extLst>
      <p:ext uri="{BB962C8B-B14F-4D97-AF65-F5344CB8AC3E}">
        <p14:creationId xmlns:p14="http://schemas.microsoft.com/office/powerpoint/2010/main" val="180023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TextBox 4">
            <a:extLst>
              <a:ext uri="{FF2B5EF4-FFF2-40B4-BE49-F238E27FC236}">
                <a16:creationId xmlns:a16="http://schemas.microsoft.com/office/drawing/2014/main" id="{39F7D84E-20C6-0F7B-6035-947243E6BA42}"/>
              </a:ext>
            </a:extLst>
          </p:cNvPr>
          <p:cNvSpPr txBox="1"/>
          <p:nvPr/>
        </p:nvSpPr>
        <p:spPr>
          <a:xfrm>
            <a:off x="1500673" y="401217"/>
            <a:ext cx="9190653"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dirty="0">
                <a:latin typeface="Amasis MT Pro Medium" panose="02040604050005020304" pitchFamily="18" charset="0"/>
              </a:rPr>
              <a:t>Reflective Practice in the NHS Scotland</a:t>
            </a:r>
          </a:p>
        </p:txBody>
      </p:sp>
      <p:sp>
        <p:nvSpPr>
          <p:cNvPr id="2" name="TextBox 1">
            <a:extLst>
              <a:ext uri="{FF2B5EF4-FFF2-40B4-BE49-F238E27FC236}">
                <a16:creationId xmlns:a16="http://schemas.microsoft.com/office/drawing/2014/main" id="{5A2EBE16-1F8B-4F3D-3796-6916D67ED5A5}"/>
              </a:ext>
            </a:extLst>
          </p:cNvPr>
          <p:cNvSpPr txBox="1"/>
          <p:nvPr/>
        </p:nvSpPr>
        <p:spPr>
          <a:xfrm>
            <a:off x="167952" y="1102196"/>
            <a:ext cx="5570375" cy="5047536"/>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200" b="1" u="sng" dirty="0">
                <a:latin typeface="Amasis MT Pro Medium" panose="02040604050005020304" pitchFamily="18" charset="0"/>
              </a:rPr>
              <a:t>Value-based Reflective Practice:</a:t>
            </a:r>
          </a:p>
          <a:p>
            <a:r>
              <a:rPr lang="en-GB" sz="2000" dirty="0">
                <a:latin typeface="Amasis MT Pro Medium" panose="02040604050005020304" pitchFamily="18" charset="0"/>
              </a:rPr>
              <a:t>This was the name of the method developed across Scotland specifically for the NHS for the purpose of further advancing the use of reflective practice. </a:t>
            </a:r>
          </a:p>
          <a:p>
            <a:endParaRPr lang="en-GB" sz="2000" dirty="0">
              <a:latin typeface="Amasis MT Pro Medium" panose="02040604050005020304" pitchFamily="18" charset="0"/>
            </a:endParaRPr>
          </a:p>
          <a:p>
            <a:r>
              <a:rPr lang="en-GB" sz="2000" dirty="0">
                <a:latin typeface="Amasis MT Pro Medium" panose="02040604050005020304" pitchFamily="18" charset="0"/>
              </a:rPr>
              <a:t>This method was birthed from the idea that reflective practice is comprised of three key elements in </a:t>
            </a:r>
            <a:r>
              <a:rPr lang="en-GB" sz="2000" i="1" dirty="0">
                <a:latin typeface="Amasis MT Pro Medium" panose="02040604050005020304" pitchFamily="18" charset="0"/>
              </a:rPr>
              <a:t>‘teaching and learning’.</a:t>
            </a:r>
          </a:p>
          <a:p>
            <a:endParaRPr lang="en-GB" sz="2000" i="1" dirty="0">
              <a:latin typeface="Amasis MT Pro Medium" panose="02040604050005020304" pitchFamily="18" charset="0"/>
            </a:endParaRPr>
          </a:p>
          <a:p>
            <a:pPr marL="342900" indent="-342900">
              <a:buFont typeface="Arial" panose="020B0604020202020204" pitchFamily="34" charset="0"/>
              <a:buChar char="•"/>
            </a:pPr>
            <a:r>
              <a:rPr lang="en-GB" sz="2000" i="1" dirty="0">
                <a:latin typeface="Amasis MT Pro Medium" panose="02040604050005020304" pitchFamily="18" charset="0"/>
              </a:rPr>
              <a:t>‘What is knowledge and how is it acquired?’</a:t>
            </a:r>
          </a:p>
          <a:p>
            <a:pPr marL="342900" indent="-342900">
              <a:buFont typeface="Arial" panose="020B0604020202020204" pitchFamily="34" charset="0"/>
              <a:buChar char="•"/>
            </a:pPr>
            <a:r>
              <a:rPr lang="en-GB" sz="2000" i="1" dirty="0">
                <a:latin typeface="Amasis MT Pro Medium" panose="02040604050005020304" pitchFamily="18" charset="0"/>
              </a:rPr>
              <a:t>How is knowledge produced and by who?’</a:t>
            </a:r>
          </a:p>
          <a:p>
            <a:pPr marL="342900" indent="-342900">
              <a:buFont typeface="Arial" panose="020B0604020202020204" pitchFamily="34" charset="0"/>
              <a:buChar char="•"/>
            </a:pPr>
            <a:r>
              <a:rPr lang="en-GB" sz="2000" i="1" dirty="0">
                <a:latin typeface="Amasis MT Pro Medium" panose="02040604050005020304" pitchFamily="18" charset="0"/>
              </a:rPr>
              <a:t>‘Whose voices are heard and whose voices are silenced in the pursuit of knowledge?’ </a:t>
            </a:r>
            <a:r>
              <a:rPr lang="en-GB" sz="2000" dirty="0">
                <a:latin typeface="Amasis MT Pro Medium" panose="02040604050005020304" pitchFamily="18" charset="0"/>
              </a:rPr>
              <a:t>Paterson and Kelly’s Value-based reflective practice (2015).</a:t>
            </a:r>
          </a:p>
        </p:txBody>
      </p:sp>
      <p:sp>
        <p:nvSpPr>
          <p:cNvPr id="3" name="TextBox 2">
            <a:extLst>
              <a:ext uri="{FF2B5EF4-FFF2-40B4-BE49-F238E27FC236}">
                <a16:creationId xmlns:a16="http://schemas.microsoft.com/office/drawing/2014/main" id="{9C19677B-0A01-6917-31E4-597EFBC3C66D}"/>
              </a:ext>
            </a:extLst>
          </p:cNvPr>
          <p:cNvSpPr txBox="1"/>
          <p:nvPr/>
        </p:nvSpPr>
        <p:spPr>
          <a:xfrm>
            <a:off x="6419460" y="1132206"/>
            <a:ext cx="5604587" cy="5632311"/>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dirty="0">
                <a:latin typeface="Amasis MT Pro Medium" panose="02040604050005020304" pitchFamily="18" charset="0"/>
              </a:rPr>
              <a:t>Paterson and Kelly (2015) further state that from these three elements came the six strategic goals for healthcare in Scotland – NHS Scotland.</a:t>
            </a:r>
          </a:p>
          <a:p>
            <a:endParaRPr lang="en-GB" sz="2000" dirty="0">
              <a:latin typeface="Amasis MT Pro Medium" panose="02040604050005020304" pitchFamily="18" charset="0"/>
            </a:endParaRPr>
          </a:p>
          <a:p>
            <a:pPr marL="285750" indent="-285750">
              <a:buFont typeface="Arial" panose="020B0604020202020204" pitchFamily="34" charset="0"/>
              <a:buChar char="•"/>
            </a:pPr>
            <a:r>
              <a:rPr lang="en-GB" sz="2000" i="1" dirty="0">
                <a:latin typeface="Amasis MT Pro Medium" panose="02040604050005020304" pitchFamily="18" charset="0"/>
              </a:rPr>
              <a:t>‘Service development’</a:t>
            </a:r>
          </a:p>
          <a:p>
            <a:pPr marL="285750" indent="-285750">
              <a:buFont typeface="Arial" panose="020B0604020202020204" pitchFamily="34" charset="0"/>
              <a:buChar char="•"/>
            </a:pPr>
            <a:r>
              <a:rPr lang="en-GB" sz="2000" i="1" dirty="0">
                <a:latin typeface="Amasis MT Pro Medium" panose="02040604050005020304" pitchFamily="18" charset="0"/>
              </a:rPr>
              <a:t>‘Developing an evidence base for spiritual care’</a:t>
            </a:r>
          </a:p>
          <a:p>
            <a:pPr marL="285750" indent="-285750">
              <a:buFont typeface="Arial" panose="020B0604020202020204" pitchFamily="34" charset="0"/>
              <a:buChar char="•"/>
            </a:pPr>
            <a:r>
              <a:rPr lang="en-GB" sz="2000" i="1" dirty="0">
                <a:latin typeface="Amasis MT Pro Medium" panose="02040604050005020304" pitchFamily="18" charset="0"/>
              </a:rPr>
              <a:t>‘Engaging in shaping healthcare policy at local and national level’ </a:t>
            </a:r>
          </a:p>
          <a:p>
            <a:pPr marL="285750" indent="-285750">
              <a:buFont typeface="Arial" panose="020B0604020202020204" pitchFamily="34" charset="0"/>
              <a:buChar char="•"/>
            </a:pPr>
            <a:r>
              <a:rPr lang="en-GB" sz="2000" i="1" dirty="0">
                <a:latin typeface="Amasis MT Pro Medium" panose="02040604050005020304" pitchFamily="18" charset="0"/>
              </a:rPr>
              <a:t>‘Professional development for lead chaplains’ </a:t>
            </a:r>
          </a:p>
          <a:p>
            <a:pPr marL="285750" indent="-285750">
              <a:buFont typeface="Arial" panose="020B0604020202020204" pitchFamily="34" charset="0"/>
              <a:buChar char="•"/>
            </a:pPr>
            <a:r>
              <a:rPr lang="en-GB" sz="2000" i="1" dirty="0">
                <a:latin typeface="Amasis MT Pro Medium" panose="02040604050005020304" pitchFamily="18" charset="0"/>
              </a:rPr>
              <a:t>‘Developing reflective practice as normative’ </a:t>
            </a:r>
          </a:p>
          <a:p>
            <a:pPr marL="285750" indent="-285750">
              <a:buFont typeface="Arial" panose="020B0604020202020204" pitchFamily="34" charset="0"/>
              <a:buChar char="•"/>
            </a:pPr>
            <a:r>
              <a:rPr lang="en-GB" sz="2000" i="1" dirty="0">
                <a:latin typeface="Amasis MT Pro Medium" panose="02040604050005020304" pitchFamily="18" charset="0"/>
              </a:rPr>
              <a:t>‘Developing a communications strategy’</a:t>
            </a:r>
          </a:p>
          <a:p>
            <a:r>
              <a:rPr lang="en-GB" sz="2000" dirty="0">
                <a:latin typeface="Amasis MT Pro Medium" panose="02040604050005020304" pitchFamily="18" charset="0"/>
              </a:rPr>
              <a:t>Context:</a:t>
            </a:r>
          </a:p>
          <a:p>
            <a:r>
              <a:rPr lang="en-GB" sz="2000" dirty="0">
                <a:latin typeface="Amasis MT Pro Medium" panose="02040604050005020304" pitchFamily="18" charset="0"/>
              </a:rPr>
              <a:t>Chaplains – Heads of service. Paterson and Kelly (2015)</a:t>
            </a:r>
          </a:p>
          <a:p>
            <a:r>
              <a:rPr lang="en-GB" sz="2000" dirty="0">
                <a:latin typeface="Amasis MT Pro Medium" panose="02040604050005020304" pitchFamily="18" charset="0"/>
              </a:rPr>
              <a:t>Spiritual Care – A situation that could relate to your personal beliefs etc. (Avon and Wiltshire Mental Health partnership, 2023).</a:t>
            </a:r>
          </a:p>
        </p:txBody>
      </p:sp>
    </p:spTree>
    <p:extLst>
      <p:ext uri="{BB962C8B-B14F-4D97-AF65-F5344CB8AC3E}">
        <p14:creationId xmlns:p14="http://schemas.microsoft.com/office/powerpoint/2010/main" val="3205596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241A43C4-4309-3C7A-EAB0-26E87C865A81}"/>
              </a:ext>
            </a:extLst>
          </p:cNvPr>
          <p:cNvSpPr txBox="1"/>
          <p:nvPr/>
        </p:nvSpPr>
        <p:spPr>
          <a:xfrm>
            <a:off x="1603310" y="312387"/>
            <a:ext cx="8985380"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dirty="0">
                <a:latin typeface="Amasis MT Pro Medium" panose="02040604050005020304" pitchFamily="18" charset="0"/>
              </a:rPr>
              <a:t>Reflective Practice in the NHS Northern Ireland</a:t>
            </a:r>
          </a:p>
        </p:txBody>
      </p:sp>
      <p:sp>
        <p:nvSpPr>
          <p:cNvPr id="2" name="TextBox 1">
            <a:extLst>
              <a:ext uri="{FF2B5EF4-FFF2-40B4-BE49-F238E27FC236}">
                <a16:creationId xmlns:a16="http://schemas.microsoft.com/office/drawing/2014/main" id="{D2E0B263-6390-54A6-42CA-7E68E334C26B}"/>
              </a:ext>
            </a:extLst>
          </p:cNvPr>
          <p:cNvSpPr txBox="1"/>
          <p:nvPr/>
        </p:nvSpPr>
        <p:spPr>
          <a:xfrm>
            <a:off x="7567127" y="4124131"/>
            <a:ext cx="4506685" cy="2585323"/>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200" b="1" dirty="0">
                <a:latin typeface="Amasis MT Pro Medium" panose="02040604050005020304" pitchFamily="18" charset="0"/>
              </a:rPr>
              <a:t>Disclaimer:</a:t>
            </a:r>
          </a:p>
          <a:p>
            <a:r>
              <a:rPr lang="en-GB" sz="2000" dirty="0">
                <a:latin typeface="Amasis MT Pro Medium" panose="02040604050005020304" pitchFamily="18" charset="0"/>
              </a:rPr>
              <a:t>While England, Scotland, Wales and Northern Ireland are all part of the United Kingdom and its health services to the public, Northern Ireland health service operates under a different named organisation – Health and Social Care (HSC).</a:t>
            </a:r>
          </a:p>
        </p:txBody>
      </p:sp>
      <p:sp>
        <p:nvSpPr>
          <p:cNvPr id="3" name="TextBox 2">
            <a:extLst>
              <a:ext uri="{FF2B5EF4-FFF2-40B4-BE49-F238E27FC236}">
                <a16:creationId xmlns:a16="http://schemas.microsoft.com/office/drawing/2014/main" id="{8B723BE8-F198-7219-A5CF-9C2989D8709E}"/>
              </a:ext>
            </a:extLst>
          </p:cNvPr>
          <p:cNvSpPr txBox="1"/>
          <p:nvPr/>
        </p:nvSpPr>
        <p:spPr>
          <a:xfrm>
            <a:off x="205273" y="1324947"/>
            <a:ext cx="6867331" cy="4093428"/>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200" b="1" u="sng" dirty="0">
                <a:latin typeface="Amasis MT Pro Medium" panose="02040604050005020304" pitchFamily="18" charset="0"/>
              </a:rPr>
              <a:t>Reflection Supervision: </a:t>
            </a:r>
          </a:p>
          <a:p>
            <a:r>
              <a:rPr lang="en-GB" sz="2000" dirty="0">
                <a:latin typeface="Amasis MT Pro Medium" panose="02040604050005020304" pitchFamily="18" charset="0"/>
              </a:rPr>
              <a:t>Made up of three elements this model of reflection</a:t>
            </a:r>
          </a:p>
          <a:p>
            <a:r>
              <a:rPr lang="en-GB" sz="2000" dirty="0">
                <a:latin typeface="Amasis MT Pro Medium" panose="02040604050005020304" pitchFamily="18" charset="0"/>
              </a:rPr>
              <a:t>Was designed and aimed specifically for nursing </a:t>
            </a:r>
            <a:r>
              <a:rPr lang="en-GB" sz="2000">
                <a:latin typeface="Amasis MT Pro Medium" panose="02040604050005020304" pitchFamily="18" charset="0"/>
              </a:rPr>
              <a:t>and midwifery</a:t>
            </a:r>
            <a:r>
              <a:rPr lang="en-GB" sz="2000" dirty="0">
                <a:latin typeface="Amasis MT Pro Medium" panose="02040604050005020304" pitchFamily="18" charset="0"/>
              </a:rPr>
              <a:t>. </a:t>
            </a:r>
          </a:p>
          <a:p>
            <a:pPr marL="285750" indent="-285750">
              <a:buFont typeface="Arial" panose="020B0604020202020204" pitchFamily="34" charset="0"/>
              <a:buChar char="•"/>
            </a:pPr>
            <a:r>
              <a:rPr lang="en-GB" sz="2000" dirty="0">
                <a:latin typeface="Amasis MT Pro Medium" panose="02040604050005020304" pitchFamily="18" charset="0"/>
              </a:rPr>
              <a:t>Effectiveness  – supporting individual to uphold clinical roles, professional standards and supporting reflection on practice </a:t>
            </a:r>
          </a:p>
          <a:p>
            <a:pPr marL="285750" indent="-285750">
              <a:buFont typeface="Arial" panose="020B0604020202020204" pitchFamily="34" charset="0"/>
              <a:buChar char="•"/>
            </a:pPr>
            <a:r>
              <a:rPr lang="en-GB" sz="2000" dirty="0">
                <a:latin typeface="Amasis MT Pro Medium" panose="02040604050005020304" pitchFamily="18" charset="0"/>
              </a:rPr>
              <a:t>Learning – enabling participants through guided reflection to develop skills, attitudes and knowledge</a:t>
            </a:r>
          </a:p>
          <a:p>
            <a:pPr marL="285750" indent="-285750">
              <a:buFont typeface="Arial" panose="020B0604020202020204" pitchFamily="34" charset="0"/>
              <a:buChar char="•"/>
            </a:pPr>
            <a:r>
              <a:rPr lang="en-GB" sz="2000" dirty="0">
                <a:latin typeface="Amasis MT Pro Medium" panose="02040604050005020304" pitchFamily="18" charset="0"/>
              </a:rPr>
              <a:t>Support – focuses on the health and wellbeing of participants in demanding job roles and how they respond to said demands gradually fostering resilience. (Department of Health, 2022).</a:t>
            </a:r>
          </a:p>
        </p:txBody>
      </p:sp>
    </p:spTree>
    <p:extLst>
      <p:ext uri="{BB962C8B-B14F-4D97-AF65-F5344CB8AC3E}">
        <p14:creationId xmlns:p14="http://schemas.microsoft.com/office/powerpoint/2010/main" val="1769952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34537C10-7B43-BE3E-07DD-FEF05E0FFA5B}"/>
              </a:ext>
            </a:extLst>
          </p:cNvPr>
          <p:cNvSpPr txBox="1"/>
          <p:nvPr/>
        </p:nvSpPr>
        <p:spPr>
          <a:xfrm>
            <a:off x="1603310" y="312387"/>
            <a:ext cx="8985380"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dirty="0">
                <a:latin typeface="Amasis MT Pro Medium" panose="02040604050005020304" pitchFamily="18" charset="0"/>
              </a:rPr>
              <a:t>Reflective Practice in the NHS United Kingdom</a:t>
            </a:r>
          </a:p>
        </p:txBody>
      </p:sp>
      <p:sp>
        <p:nvSpPr>
          <p:cNvPr id="5" name="TextBox 4">
            <a:extLst>
              <a:ext uri="{FF2B5EF4-FFF2-40B4-BE49-F238E27FC236}">
                <a16:creationId xmlns:a16="http://schemas.microsoft.com/office/drawing/2014/main" id="{1BB18BFD-E5DC-7CD1-1A40-A61951CCC126}"/>
              </a:ext>
            </a:extLst>
          </p:cNvPr>
          <p:cNvSpPr txBox="1"/>
          <p:nvPr/>
        </p:nvSpPr>
        <p:spPr>
          <a:xfrm>
            <a:off x="569168" y="1578882"/>
            <a:ext cx="2640564" cy="1446550"/>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marL="285750" indent="-285750">
              <a:buFont typeface="Arial" panose="020B0604020202020204" pitchFamily="34" charset="0"/>
              <a:buChar char="•"/>
            </a:pPr>
            <a:r>
              <a:rPr lang="en-GB" sz="2200" b="1" dirty="0">
                <a:latin typeface="Amasis MT Pro Medium" panose="02040604050005020304" pitchFamily="18" charset="0"/>
              </a:rPr>
              <a:t>Learning </a:t>
            </a:r>
          </a:p>
          <a:p>
            <a:pPr marL="285750" indent="-285750">
              <a:buFont typeface="Arial" panose="020B0604020202020204" pitchFamily="34" charset="0"/>
              <a:buChar char="•"/>
            </a:pPr>
            <a:r>
              <a:rPr lang="en-GB" sz="2200" b="1" dirty="0">
                <a:latin typeface="Amasis MT Pro Medium" panose="02040604050005020304" pitchFamily="18" charset="0"/>
              </a:rPr>
              <a:t>Experiencing </a:t>
            </a:r>
          </a:p>
          <a:p>
            <a:pPr marL="285750" indent="-285750">
              <a:buFont typeface="Arial" panose="020B0604020202020204" pitchFamily="34" charset="0"/>
              <a:buChar char="•"/>
            </a:pPr>
            <a:r>
              <a:rPr lang="en-GB" sz="2200" b="1" dirty="0">
                <a:latin typeface="Amasis MT Pro Medium" panose="02040604050005020304" pitchFamily="18" charset="0"/>
              </a:rPr>
              <a:t>Planning </a:t>
            </a:r>
          </a:p>
          <a:p>
            <a:pPr marL="285750" indent="-285750">
              <a:buFont typeface="Arial" panose="020B0604020202020204" pitchFamily="34" charset="0"/>
              <a:buChar char="•"/>
            </a:pPr>
            <a:r>
              <a:rPr lang="en-GB" sz="2200" b="1" dirty="0">
                <a:latin typeface="Amasis MT Pro Medium" panose="02040604050005020304" pitchFamily="18" charset="0"/>
              </a:rPr>
              <a:t>Adapting </a:t>
            </a:r>
          </a:p>
        </p:txBody>
      </p:sp>
      <p:sp>
        <p:nvSpPr>
          <p:cNvPr id="6" name="TextBox 5">
            <a:extLst>
              <a:ext uri="{FF2B5EF4-FFF2-40B4-BE49-F238E27FC236}">
                <a16:creationId xmlns:a16="http://schemas.microsoft.com/office/drawing/2014/main" id="{E68328D9-320E-11D0-6B13-09BDE1DBA520}"/>
              </a:ext>
            </a:extLst>
          </p:cNvPr>
          <p:cNvSpPr txBox="1"/>
          <p:nvPr/>
        </p:nvSpPr>
        <p:spPr>
          <a:xfrm>
            <a:off x="8052318" y="3872203"/>
            <a:ext cx="3937518" cy="2800767"/>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200" b="1" dirty="0">
                <a:latin typeface="Amasis MT Pro Medium" panose="02040604050005020304" pitchFamily="18" charset="0"/>
              </a:rPr>
              <a:t>These are just a few of the regular occurring ideas that have manifested in the various models and methods of reflection in the NHS in England, Scotland &amp; Wales and the HSC in northern Ireland </a:t>
            </a:r>
          </a:p>
        </p:txBody>
      </p:sp>
      <p:sp>
        <p:nvSpPr>
          <p:cNvPr id="7" name="TextBox 6">
            <a:extLst>
              <a:ext uri="{FF2B5EF4-FFF2-40B4-BE49-F238E27FC236}">
                <a16:creationId xmlns:a16="http://schemas.microsoft.com/office/drawing/2014/main" id="{613A0FC3-43F1-2960-4D2B-BE2A970382DA}"/>
              </a:ext>
            </a:extLst>
          </p:cNvPr>
          <p:cNvSpPr txBox="1"/>
          <p:nvPr/>
        </p:nvSpPr>
        <p:spPr>
          <a:xfrm>
            <a:off x="3629608" y="1578882"/>
            <a:ext cx="4142792" cy="4832092"/>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200" b="1" dirty="0">
                <a:latin typeface="Amasis MT Pro Medium" panose="02040604050005020304" pitchFamily="18" charset="0"/>
              </a:rPr>
              <a:t>Are There More Models?</a:t>
            </a:r>
          </a:p>
          <a:p>
            <a:endParaRPr lang="en-GB" sz="2200" b="1" dirty="0">
              <a:latin typeface="Amasis MT Pro Medium" panose="02040604050005020304" pitchFamily="18" charset="0"/>
            </a:endParaRPr>
          </a:p>
          <a:p>
            <a:pPr marL="285750" indent="-285750">
              <a:buFont typeface="Arial" panose="020B0604020202020204" pitchFamily="34" charset="0"/>
              <a:buChar char="•"/>
            </a:pPr>
            <a:r>
              <a:rPr lang="en-GB" sz="2200" b="1" dirty="0">
                <a:latin typeface="Amasis MT Pro Medium" panose="02040604050005020304" pitchFamily="18" charset="0"/>
              </a:rPr>
              <a:t>Gibbs </a:t>
            </a:r>
          </a:p>
          <a:p>
            <a:pPr marL="285750" indent="-285750">
              <a:buFont typeface="Arial" panose="020B0604020202020204" pitchFamily="34" charset="0"/>
              <a:buChar char="•"/>
            </a:pPr>
            <a:r>
              <a:rPr lang="en-GB" sz="2200" b="1" dirty="0">
                <a:latin typeface="Amasis MT Pro Medium" panose="02040604050005020304" pitchFamily="18" charset="0"/>
              </a:rPr>
              <a:t>Kolb</a:t>
            </a:r>
          </a:p>
          <a:p>
            <a:pPr marL="285750" indent="-285750">
              <a:buFont typeface="Arial" panose="020B0604020202020204" pitchFamily="34" charset="0"/>
              <a:buChar char="•"/>
            </a:pPr>
            <a:r>
              <a:rPr lang="en-GB" sz="2200" b="1" dirty="0">
                <a:latin typeface="Amasis MT Pro Medium" panose="02040604050005020304" pitchFamily="18" charset="0"/>
              </a:rPr>
              <a:t>Johns</a:t>
            </a:r>
          </a:p>
          <a:p>
            <a:pPr marL="285750" indent="-285750">
              <a:buFont typeface="Arial" panose="020B0604020202020204" pitchFamily="34" charset="0"/>
              <a:buChar char="•"/>
            </a:pPr>
            <a:r>
              <a:rPr lang="en-GB" sz="2200" b="1" dirty="0">
                <a:latin typeface="Amasis MT Pro Medium" panose="02040604050005020304" pitchFamily="18" charset="0"/>
              </a:rPr>
              <a:t>Rolfe</a:t>
            </a:r>
          </a:p>
          <a:p>
            <a:pPr marL="285750" indent="-285750">
              <a:buFont typeface="Arial" panose="020B0604020202020204" pitchFamily="34" charset="0"/>
              <a:buChar char="•"/>
            </a:pPr>
            <a:r>
              <a:rPr lang="en-GB" sz="2200" b="1" dirty="0">
                <a:latin typeface="Amasis MT Pro Medium" panose="02040604050005020304" pitchFamily="18" charset="0"/>
              </a:rPr>
              <a:t>Schön</a:t>
            </a:r>
          </a:p>
          <a:p>
            <a:pPr marL="285750" indent="-285750">
              <a:buFont typeface="Arial" panose="020B0604020202020204" pitchFamily="34" charset="0"/>
              <a:buChar char="•"/>
            </a:pPr>
            <a:r>
              <a:rPr lang="en-GB" sz="2200" b="1" dirty="0">
                <a:latin typeface="Amasis MT Pro Medium" panose="02040604050005020304" pitchFamily="18" charset="0"/>
              </a:rPr>
              <a:t>Driscoll</a:t>
            </a:r>
          </a:p>
          <a:p>
            <a:pPr marL="285750" indent="-285750">
              <a:buFont typeface="Arial" panose="020B0604020202020204" pitchFamily="34" charset="0"/>
              <a:buChar char="•"/>
            </a:pPr>
            <a:r>
              <a:rPr lang="en-GB" sz="2200" b="1" dirty="0">
                <a:latin typeface="Amasis MT Pro Medium" panose="02040604050005020304" pitchFamily="18" charset="0"/>
              </a:rPr>
              <a:t>Crashed</a:t>
            </a:r>
          </a:p>
          <a:p>
            <a:endParaRPr lang="en-GB" sz="2200" b="1" dirty="0">
              <a:latin typeface="Amasis MT Pro Medium" panose="02040604050005020304" pitchFamily="18" charset="0"/>
            </a:endParaRPr>
          </a:p>
          <a:p>
            <a:r>
              <a:rPr lang="en-GB" sz="2200" b="1" dirty="0">
                <a:latin typeface="Amasis MT Pro Medium" panose="02040604050005020304" pitchFamily="18" charset="0"/>
                <a:hlinkClick r:id="rId3">
                  <a:extLst>
                    <a:ext uri="{A12FA001-AC4F-418D-AE19-62706E023703}">
                      <ahyp:hlinkClr xmlns:ahyp="http://schemas.microsoft.com/office/drawing/2018/hyperlinkcolor" val="tx"/>
                    </a:ext>
                  </a:extLst>
                </a:hlinkClick>
              </a:rPr>
              <a:t>https://www.fhft.nhs.uk/careers/clinical-education/practice-placements/reflective-practice/</a:t>
            </a:r>
            <a:r>
              <a:rPr lang="en-GB" sz="2200" b="1" dirty="0">
                <a:latin typeface="Amasis MT Pro Medium" panose="02040604050005020304" pitchFamily="18" charset="0"/>
              </a:rPr>
              <a:t> </a:t>
            </a:r>
          </a:p>
        </p:txBody>
      </p:sp>
    </p:spTree>
    <p:extLst>
      <p:ext uri="{BB962C8B-B14F-4D97-AF65-F5344CB8AC3E}">
        <p14:creationId xmlns:p14="http://schemas.microsoft.com/office/powerpoint/2010/main" val="2481605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circle(in)">
                                      <p:cBhvr>
                                        <p:cTn id="31" dur="20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7">
                                            <p:txEl>
                                              <p:pRg st="0" end="0"/>
                                            </p:txEl>
                                          </p:spTgt>
                                        </p:tgtEl>
                                        <p:attrNameLst>
                                          <p:attrName>style.visibility</p:attrName>
                                        </p:attrNameLst>
                                      </p:cBhvr>
                                      <p:to>
                                        <p:strVal val="visible"/>
                                      </p:to>
                                    </p:set>
                                    <p:anim calcmode="lin" valueType="num">
                                      <p:cBhvr additive="base">
                                        <p:cTn id="36"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7">
                                            <p:txEl>
                                              <p:pRg st="2" end="2"/>
                                            </p:txEl>
                                          </p:spTgt>
                                        </p:tgtEl>
                                        <p:attrNameLst>
                                          <p:attrName>style.visibility</p:attrName>
                                        </p:attrNameLst>
                                      </p:cBhvr>
                                      <p:to>
                                        <p:strVal val="visible"/>
                                      </p:to>
                                    </p:set>
                                    <p:anim calcmode="lin" valueType="num">
                                      <p:cBhvr additive="base">
                                        <p:cTn id="42"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7">
                                            <p:txEl>
                                              <p:pRg st="3" end="3"/>
                                            </p:txEl>
                                          </p:spTgt>
                                        </p:tgtEl>
                                        <p:attrNameLst>
                                          <p:attrName>style.visibility</p:attrName>
                                        </p:attrNameLst>
                                      </p:cBhvr>
                                      <p:to>
                                        <p:strVal val="visible"/>
                                      </p:to>
                                    </p:set>
                                    <p:anim calcmode="lin" valueType="num">
                                      <p:cBhvr additive="base">
                                        <p:cTn id="48"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7">
                                            <p:txEl>
                                              <p:pRg st="4" end="4"/>
                                            </p:txEl>
                                          </p:spTgt>
                                        </p:tgtEl>
                                        <p:attrNameLst>
                                          <p:attrName>style.visibility</p:attrName>
                                        </p:attrNameLst>
                                      </p:cBhvr>
                                      <p:to>
                                        <p:strVal val="visible"/>
                                      </p:to>
                                    </p:set>
                                    <p:anim calcmode="lin" valueType="num">
                                      <p:cBhvr additive="base">
                                        <p:cTn id="54"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7">
                                            <p:txEl>
                                              <p:pRg st="5" end="5"/>
                                            </p:txEl>
                                          </p:spTgt>
                                        </p:tgtEl>
                                        <p:attrNameLst>
                                          <p:attrName>style.visibility</p:attrName>
                                        </p:attrNameLst>
                                      </p:cBhvr>
                                      <p:to>
                                        <p:strVal val="visible"/>
                                      </p:to>
                                    </p:set>
                                    <p:anim calcmode="lin" valueType="num">
                                      <p:cBhvr additive="base">
                                        <p:cTn id="60"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nodeType="clickEffect">
                                  <p:stCondLst>
                                    <p:cond delay="0"/>
                                  </p:stCondLst>
                                  <p:childTnLst>
                                    <p:set>
                                      <p:cBhvr>
                                        <p:cTn id="65" dur="1" fill="hold">
                                          <p:stCondLst>
                                            <p:cond delay="0"/>
                                          </p:stCondLst>
                                        </p:cTn>
                                        <p:tgtEl>
                                          <p:spTgt spid="7">
                                            <p:txEl>
                                              <p:pRg st="6" end="6"/>
                                            </p:txEl>
                                          </p:spTgt>
                                        </p:tgtEl>
                                        <p:attrNameLst>
                                          <p:attrName>style.visibility</p:attrName>
                                        </p:attrNameLst>
                                      </p:cBhvr>
                                      <p:to>
                                        <p:strVal val="visible"/>
                                      </p:to>
                                    </p:set>
                                    <p:anim calcmode="lin" valueType="num">
                                      <p:cBhvr additive="base">
                                        <p:cTn id="66"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nodeType="clickEffect">
                                  <p:stCondLst>
                                    <p:cond delay="0"/>
                                  </p:stCondLst>
                                  <p:childTnLst>
                                    <p:set>
                                      <p:cBhvr>
                                        <p:cTn id="71" dur="1" fill="hold">
                                          <p:stCondLst>
                                            <p:cond delay="0"/>
                                          </p:stCondLst>
                                        </p:cTn>
                                        <p:tgtEl>
                                          <p:spTgt spid="7">
                                            <p:txEl>
                                              <p:pRg st="7" end="7"/>
                                            </p:txEl>
                                          </p:spTgt>
                                        </p:tgtEl>
                                        <p:attrNameLst>
                                          <p:attrName>style.visibility</p:attrName>
                                        </p:attrNameLst>
                                      </p:cBhvr>
                                      <p:to>
                                        <p:strVal val="visible"/>
                                      </p:to>
                                    </p:set>
                                    <p:anim calcmode="lin" valueType="num">
                                      <p:cBhvr additive="base">
                                        <p:cTn id="72"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nodeType="clickEffect">
                                  <p:stCondLst>
                                    <p:cond delay="0"/>
                                  </p:stCondLst>
                                  <p:childTnLst>
                                    <p:set>
                                      <p:cBhvr>
                                        <p:cTn id="77" dur="1" fill="hold">
                                          <p:stCondLst>
                                            <p:cond delay="0"/>
                                          </p:stCondLst>
                                        </p:cTn>
                                        <p:tgtEl>
                                          <p:spTgt spid="7">
                                            <p:txEl>
                                              <p:pRg st="8" end="8"/>
                                            </p:txEl>
                                          </p:spTgt>
                                        </p:tgtEl>
                                        <p:attrNameLst>
                                          <p:attrName>style.visibility</p:attrName>
                                        </p:attrNameLst>
                                      </p:cBhvr>
                                      <p:to>
                                        <p:strVal val="visible"/>
                                      </p:to>
                                    </p:set>
                                    <p:anim calcmode="lin" valueType="num">
                                      <p:cBhvr additive="base">
                                        <p:cTn id="78"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nodeType="clickEffect">
                                  <p:stCondLst>
                                    <p:cond delay="0"/>
                                  </p:stCondLst>
                                  <p:childTnLst>
                                    <p:set>
                                      <p:cBhvr>
                                        <p:cTn id="83" dur="1" fill="hold">
                                          <p:stCondLst>
                                            <p:cond delay="0"/>
                                          </p:stCondLst>
                                        </p:cTn>
                                        <p:tgtEl>
                                          <p:spTgt spid="7">
                                            <p:txEl>
                                              <p:pRg st="10" end="10"/>
                                            </p:txEl>
                                          </p:spTgt>
                                        </p:tgtEl>
                                        <p:attrNameLst>
                                          <p:attrName>style.visibility</p:attrName>
                                        </p:attrNameLst>
                                      </p:cBhvr>
                                      <p:to>
                                        <p:strVal val="visible"/>
                                      </p:to>
                                    </p:set>
                                    <p:anim calcmode="lin" valueType="num">
                                      <p:cBhvr additive="base">
                                        <p:cTn id="84"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312FBFA8-FE75-0DE9-08EC-59DD12E428C0}"/>
              </a:ext>
            </a:extLst>
          </p:cNvPr>
          <p:cNvSpPr txBox="1"/>
          <p:nvPr/>
        </p:nvSpPr>
        <p:spPr>
          <a:xfrm>
            <a:off x="1603310" y="312387"/>
            <a:ext cx="8985380"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dirty="0">
                <a:latin typeface="Amasis MT Pro Medium" panose="02040604050005020304" pitchFamily="18" charset="0"/>
              </a:rPr>
              <a:t>Is Amalgamating the answer? Pt1</a:t>
            </a:r>
          </a:p>
        </p:txBody>
      </p:sp>
      <p:sp>
        <p:nvSpPr>
          <p:cNvPr id="5" name="TextBox 4">
            <a:extLst>
              <a:ext uri="{FF2B5EF4-FFF2-40B4-BE49-F238E27FC236}">
                <a16:creationId xmlns:a16="http://schemas.microsoft.com/office/drawing/2014/main" id="{F44FB2B5-4245-2DD7-AE6A-F35871EC0FA7}"/>
              </a:ext>
            </a:extLst>
          </p:cNvPr>
          <p:cNvSpPr txBox="1"/>
          <p:nvPr/>
        </p:nvSpPr>
        <p:spPr>
          <a:xfrm>
            <a:off x="643811" y="1571624"/>
            <a:ext cx="8154955" cy="3477875"/>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marL="285750" indent="-285750">
              <a:buFont typeface="Arial" panose="020B0604020202020204" pitchFamily="34" charset="0"/>
              <a:buChar char="•"/>
            </a:pPr>
            <a:r>
              <a:rPr lang="en-GB" sz="2200" b="1" dirty="0">
                <a:latin typeface="Amasis MT Pro Medium" panose="02040604050005020304" pitchFamily="18" charset="0"/>
              </a:rPr>
              <a:t>The purpose of reflective practice in the NHS is to improve the skill set of our work force. This to be simplified is done through learning, feeling, thinking, experiencing, adapting and growing etc</a:t>
            </a:r>
          </a:p>
          <a:p>
            <a:pPr marL="285750" indent="-285750">
              <a:buFont typeface="Arial" panose="020B0604020202020204" pitchFamily="34" charset="0"/>
              <a:buChar char="•"/>
            </a:pPr>
            <a:r>
              <a:rPr lang="en-GB" sz="2200" b="1" dirty="0">
                <a:latin typeface="Amasis MT Pro Medium" panose="02040604050005020304" pitchFamily="18" charset="0"/>
              </a:rPr>
              <a:t>Improving the mental state of our work force as well as their skills will directly impact the service users in society that require assistance from the NHS</a:t>
            </a:r>
          </a:p>
          <a:p>
            <a:pPr marL="285750" indent="-285750">
              <a:buFont typeface="Arial" panose="020B0604020202020204" pitchFamily="34" charset="0"/>
              <a:buChar char="•"/>
            </a:pPr>
            <a:r>
              <a:rPr lang="en-GB" sz="2200" b="1" dirty="0">
                <a:latin typeface="Amasis MT Pro Medium" panose="02040604050005020304" pitchFamily="18" charset="0"/>
              </a:rPr>
              <a:t>This connection between reflective practice, service users and the NHS is visible enough to explore but hidden enough to result in division</a:t>
            </a:r>
          </a:p>
        </p:txBody>
      </p:sp>
    </p:spTree>
    <p:extLst>
      <p:ext uri="{BB962C8B-B14F-4D97-AF65-F5344CB8AC3E}">
        <p14:creationId xmlns:p14="http://schemas.microsoft.com/office/powerpoint/2010/main" val="3794991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85659D32-39B7-2BC1-4D2C-D6EF27513205}"/>
              </a:ext>
            </a:extLst>
          </p:cNvPr>
          <p:cNvSpPr txBox="1"/>
          <p:nvPr/>
        </p:nvSpPr>
        <p:spPr>
          <a:xfrm>
            <a:off x="1603310" y="312387"/>
            <a:ext cx="8985380"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dirty="0">
                <a:latin typeface="Amasis MT Pro Medium" panose="02040604050005020304" pitchFamily="18" charset="0"/>
              </a:rPr>
              <a:t>Is Amalgamating the answer? Pt2 (Conclusion)</a:t>
            </a:r>
          </a:p>
        </p:txBody>
      </p:sp>
      <p:sp>
        <p:nvSpPr>
          <p:cNvPr id="5" name="TextBox 4">
            <a:extLst>
              <a:ext uri="{FF2B5EF4-FFF2-40B4-BE49-F238E27FC236}">
                <a16:creationId xmlns:a16="http://schemas.microsoft.com/office/drawing/2014/main" id="{8DE1BCD6-83F6-5FBE-899B-A374E898B2CC}"/>
              </a:ext>
            </a:extLst>
          </p:cNvPr>
          <p:cNvSpPr txBox="1"/>
          <p:nvPr/>
        </p:nvSpPr>
        <p:spPr>
          <a:xfrm>
            <a:off x="1603310" y="1578882"/>
            <a:ext cx="9061580" cy="3139321"/>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200" b="1" dirty="0">
                <a:latin typeface="Amasis MT Pro Medium" panose="02040604050005020304" pitchFamily="18" charset="0"/>
              </a:rPr>
              <a:t>There is an argument to made that a centralised national health service should be considered. A national health service in England, Scotland, Wales and Northern Ireland that operates under the same organisation using the same models of reflection across country as well as the organisation. This level of unity promotes a stronger connection to personal development as it reduces the risk of miscommunication, misunderstanding and those in positions of management are able to communicate and learn from one another across the country to reinforce the chosen models of reflection. </a:t>
            </a:r>
          </a:p>
        </p:txBody>
      </p:sp>
    </p:spTree>
    <p:extLst>
      <p:ext uri="{BB962C8B-B14F-4D97-AF65-F5344CB8AC3E}">
        <p14:creationId xmlns:p14="http://schemas.microsoft.com/office/powerpoint/2010/main" val="4188483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5DADDA4-4716-9ADE-CD5D-E5CF6FB61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n abstract genetic concept">
            <a:extLst>
              <a:ext uri="{FF2B5EF4-FFF2-40B4-BE49-F238E27FC236}">
                <a16:creationId xmlns:a16="http://schemas.microsoft.com/office/drawing/2014/main" id="{8AB47E61-DC45-50F3-88C4-0E655A3124B0}"/>
              </a:ext>
            </a:extLst>
          </p:cNvPr>
          <p:cNvPicPr>
            <a:picLocks noChangeAspect="1"/>
          </p:cNvPicPr>
          <p:nvPr/>
        </p:nvPicPr>
        <p:blipFill rotWithShape="1">
          <a:blip r:embed="rId2"/>
          <a:srcRect t="24459" b="19291"/>
          <a:stretch/>
        </p:blipFill>
        <p:spPr>
          <a:xfrm>
            <a:off x="20" y="10"/>
            <a:ext cx="12191979" cy="6857989"/>
          </a:xfrm>
          <a:prstGeom prst="rect">
            <a:avLst/>
          </a:prstGeom>
        </p:spPr>
      </p:pic>
      <p:sp>
        <p:nvSpPr>
          <p:cNvPr id="33" name="Rectangle 32">
            <a:extLst>
              <a:ext uri="{FF2B5EF4-FFF2-40B4-BE49-F238E27FC236}">
                <a16:creationId xmlns:a16="http://schemas.microsoft.com/office/drawing/2014/main" id="{84D58AA4-9C13-7E60-E4E6-0B8DA94D5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578882"/>
            <a:ext cx="12192000" cy="5286375"/>
          </a:xfrm>
          <a:prstGeom prst="rect">
            <a:avLst/>
          </a:prstGeom>
          <a:gradFill flip="none" rotWithShape="1">
            <a:gsLst>
              <a:gs pos="0">
                <a:srgbClr val="000000">
                  <a:alpha val="59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65ACD26F-A2AF-080A-AE20-BB395E1C7D7A}"/>
              </a:ext>
            </a:extLst>
          </p:cNvPr>
          <p:cNvSpPr txBox="1"/>
          <p:nvPr/>
        </p:nvSpPr>
        <p:spPr>
          <a:xfrm>
            <a:off x="1603310" y="312387"/>
            <a:ext cx="8985380" cy="477054"/>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500" dirty="0">
                <a:latin typeface="Amasis MT Pro Medium" panose="02040604050005020304" pitchFamily="18" charset="0"/>
              </a:rPr>
              <a:t>Reference List</a:t>
            </a:r>
          </a:p>
        </p:txBody>
      </p:sp>
      <p:sp>
        <p:nvSpPr>
          <p:cNvPr id="5" name="TextBox 4">
            <a:extLst>
              <a:ext uri="{FF2B5EF4-FFF2-40B4-BE49-F238E27FC236}">
                <a16:creationId xmlns:a16="http://schemas.microsoft.com/office/drawing/2014/main" id="{09CB5B78-EA81-40A9-58E5-177F882EE106}"/>
              </a:ext>
            </a:extLst>
          </p:cNvPr>
          <p:cNvSpPr txBox="1"/>
          <p:nvPr/>
        </p:nvSpPr>
        <p:spPr>
          <a:xfrm>
            <a:off x="255036" y="933061"/>
            <a:ext cx="11681927" cy="5908028"/>
          </a:xfrm>
          <a:prstGeom prst="rect">
            <a:avLst/>
          </a:prstGeom>
          <a:solidFill>
            <a:schemeClr val="tx1">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nSpc>
                <a:spcPct val="107000"/>
              </a:lnSpc>
              <a:spcAft>
                <a:spcPts val="800"/>
              </a:spcAft>
            </a:pP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Addis, S. et al. (2018) ‘Implementing Prudent Health Care in the NHS in Wales; What are the Barriers and enablers for Clinicians’, 25(1), pp. 1-170. Available at:  </a:t>
            </a:r>
            <a:r>
              <a:rPr lang="en-GB" sz="1600" u="sng"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https://onlinelibrary.wiley.com/doi/epdf/10.1111/jep.13023?saml_referrer</a:t>
            </a:r>
            <a:r>
              <a:rPr lang="en-GB" sz="1600"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600" kern="100" dirty="0">
              <a:solidFill>
                <a:srgbClr val="002060"/>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Avon and Wiltshire Mental Health Partnership (2023) Pastoral, Religious and Spiritual Care. Available at: </a:t>
            </a:r>
            <a:r>
              <a:rPr lang="en-GB" sz="1600" u="sng"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https://www.awp.nhs.uk/patients-and-carers/pastoral-religious-and-spiritual-care#:~:text=The%20care%20we%20offer&amp;text=Religious%20care%20%2D%20our%20chaplain%20can,about%20the%20purpose%20of%20life</a:t>
            </a:r>
            <a:r>
              <a:rPr lang="en-GB" sz="1600"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(Accessed: 24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Cambridge Assessment (2024) International Education. Available at: </a:t>
            </a:r>
            <a:r>
              <a:rPr lang="en-GB" sz="1600" u="sng"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https://www.cambridge-community.org.uk/professional-development/gswrp/index.html</a:t>
            </a: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(Accessed: 30 March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Corrie, I. et al. (2020) ‘Transformative Action Coaching in Health Care Leadership. Journal of Transformative Learning’ 6(2), pp. 39-51.</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Department of Health (2022) Reflective Supervision: A Framework to Support Nursing and Midwifery Practice in Northern Ireland. Available at</a:t>
            </a:r>
            <a:r>
              <a:rPr lang="en-GB" sz="1600"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600" u="sng"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DoH-Reflective-Supervision-A-Framework-to-Support-Nursing-and-Midwifery-Practice-Final-31822.pdf</a:t>
            </a:r>
            <a:r>
              <a:rPr lang="en-GB" sz="1600"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(Accessed: 24 April 2024).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Frimley Health NHS Foundation Trust (2024) Reflective Practice. Available at</a:t>
            </a:r>
            <a:r>
              <a:rPr lang="en-GB" sz="1600"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600" u="sng"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https://www.fhft.nhs.uk/careers/clinical-education/practice-placements/reflective-practice/#</a:t>
            </a: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(Accessed: 24 April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NHS Foundation Trust (2017) Northumberland, Tyne and Wear. Available at</a:t>
            </a:r>
            <a:r>
              <a:rPr lang="en-GB" sz="1600"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600" u="sng"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NTWC31-App07-ReflectivePractice-V05-Oct-17.pdf</a:t>
            </a:r>
            <a:r>
              <a:rPr lang="en-GB" sz="1600"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(Accessed: 30 March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O’Neil, J. et al. (2007) Action Learning Pyramid</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6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Paterson, M. and Kelly, E. (2015) ‘Value-based Reflective Practice: A Method Developed in Scotland for Spiritual Care Practitioners’, 6(1), pp. 51-68. Available at: </a:t>
            </a:r>
            <a:r>
              <a:rPr lang="en-GB" sz="1600" u="sng"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https://doi.org/10.1179/pra.6.1.t815l2592549h478</a:t>
            </a:r>
            <a:r>
              <a:rPr lang="en-GB" sz="1600" kern="100" dirty="0">
                <a:solidFill>
                  <a:srgbClr val="00206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600" kern="100" dirty="0">
              <a:solidFill>
                <a:srgbClr val="002060"/>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86223069"/>
      </p:ext>
    </p:extLst>
  </p:cSld>
  <p:clrMapOvr>
    <a:masterClrMapping/>
  </p:clrMapOvr>
</p:sld>
</file>

<file path=ppt/theme/theme1.xml><?xml version="1.0" encoding="utf-8"?>
<a:theme xmlns:a="http://schemas.openxmlformats.org/drawingml/2006/main" name="Poise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3" ma:contentTypeDescription="Create a new document." ma:contentTypeScope="" ma:versionID="759851231df313c2aacc38194be1f731">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3f10114fa8daba9862d6c769d97e0f58"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LengthInSeconds" minOccurs="0"/>
                <xsd:element ref="ns3:_activity"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_activity" ma:index="13"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EEF4239-0405-461A-AA43-D816A8CC79C0}">
  <ds:schemaRefs>
    <ds:schemaRef ds:uri="http://schemas.openxmlformats.org/package/2006/metadata/core-properties"/>
    <ds:schemaRef ds:uri="0cb976d4-72d8-43fd-a100-21d54766e958"/>
    <ds:schemaRef ds:uri="http://www.w3.org/XML/1998/namespace"/>
    <ds:schemaRef ds:uri="http://purl.org/dc/terms/"/>
    <ds:schemaRef ds:uri="http://schemas.microsoft.com/office/2006/documentManagement/types"/>
    <ds:schemaRef ds:uri="http://purl.org/dc/elements/1.1/"/>
    <ds:schemaRef ds:uri="http://purl.org/dc/dcmitype/"/>
    <ds:schemaRef ds:uri="http://schemas.microsoft.com/office/infopath/2007/PartnerControls"/>
    <ds:schemaRef ds:uri="da3f2772-8f1e-4acb-bd98-3a0ee892f48a"/>
    <ds:schemaRef ds:uri="http://schemas.microsoft.com/office/2006/metadata/properties"/>
  </ds:schemaRefs>
</ds:datastoreItem>
</file>

<file path=customXml/itemProps2.xml><?xml version="1.0" encoding="utf-8"?>
<ds:datastoreItem xmlns:ds="http://schemas.openxmlformats.org/officeDocument/2006/customXml" ds:itemID="{47A7B6E0-604A-4749-9648-841C34AF4EC4}">
  <ds:schemaRefs>
    <ds:schemaRef ds:uri="http://schemas.microsoft.com/sharepoint/v3/contenttype/forms"/>
  </ds:schemaRefs>
</ds:datastoreItem>
</file>

<file path=customXml/itemProps3.xml><?xml version="1.0" encoding="utf-8"?>
<ds:datastoreItem xmlns:ds="http://schemas.openxmlformats.org/officeDocument/2006/customXml" ds:itemID="{E22CF25D-98C0-41DF-94A3-7795950207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692</TotalTime>
  <Words>1773</Words>
  <Application>Microsoft Office PowerPoint</Application>
  <PresentationFormat>Widescreen</PresentationFormat>
  <Paragraphs>104</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Amasis MT Pro Medium</vt:lpstr>
      <vt:lpstr>Aptos</vt:lpstr>
      <vt:lpstr>Arial</vt:lpstr>
      <vt:lpstr>Goudy Old Style</vt:lpstr>
      <vt:lpstr>Times New Roman</vt:lpstr>
      <vt:lpstr>Univers Light</vt:lpstr>
      <vt:lpstr>PoiseVTI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Morgan McGowan Boswell</dc:creator>
  <cp:lastModifiedBy>Morgan McGowan Boswell</cp:lastModifiedBy>
  <cp:revision>2</cp:revision>
  <dcterms:created xsi:type="dcterms:W3CDTF">2024-03-30T11:20:01Z</dcterms:created>
  <dcterms:modified xsi:type="dcterms:W3CDTF">2024-04-24T17:23:47Z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