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61" r:id="rId5"/>
    <p:sldId id="263" r:id="rId6"/>
    <p:sldId id="264" r:id="rId7"/>
    <p:sldId id="265" r:id="rId8"/>
    <p:sldId id="266" r:id="rId9"/>
    <p:sldId id="267" r:id="rId10"/>
    <p:sldId id="268"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presProps" Target="pres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tableStyles" Target="tableStyle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heme" Target="theme/theme1.xml" /></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11/13/2025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11/13/2025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11/13/2025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11/13/2025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48A87A34-81AB-432B-8DAE-1953F412C126}" type="datetimeFigureOut">
              <a:rPr lang="en-US" dirty="0"/>
              <a:t>11/13/2025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11/13/2025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11/13/2025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11/13/2025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11/13/2025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11/13/2025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11/13/2025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11/13/2025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11/13/2025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1.pn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48A87A34-81AB-432B-8DAE-1953F412C126}" type="datetimeFigureOut">
              <a:rPr lang="en-US" dirty="0"/>
              <a:pPr/>
              <a:t>11/13/2025</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80526-373F-B77A-E1EC-EEF0521EC6C4}"/>
              </a:ext>
            </a:extLst>
          </p:cNvPr>
          <p:cNvSpPr>
            <a:spLocks noGrp="1"/>
          </p:cNvSpPr>
          <p:nvPr>
            <p:ph type="ctrTitle"/>
          </p:nvPr>
        </p:nvSpPr>
        <p:spPr/>
        <p:txBody>
          <a:bodyPr/>
          <a:lstStyle/>
          <a:p>
            <a:r>
              <a:rPr lang="en-GB" dirty="0"/>
              <a:t>Green Haven Florists: Problem Solving and Decision-Making</a:t>
            </a:r>
            <a:endParaRPr lang="en-US" dirty="0"/>
          </a:p>
        </p:txBody>
      </p:sp>
      <p:sp>
        <p:nvSpPr>
          <p:cNvPr id="3" name="Subtitle 2">
            <a:extLst>
              <a:ext uri="{FF2B5EF4-FFF2-40B4-BE49-F238E27FC236}">
                <a16:creationId xmlns:a16="http://schemas.microsoft.com/office/drawing/2014/main" id="{B9FBFCBD-8A65-FDB5-816F-0A7AB3CD69B8}"/>
              </a:ext>
            </a:extLst>
          </p:cNvPr>
          <p:cNvSpPr>
            <a:spLocks noGrp="1"/>
          </p:cNvSpPr>
          <p:nvPr>
            <p:ph type="subTitle" idx="1"/>
          </p:nvPr>
        </p:nvSpPr>
        <p:spPr/>
        <p:txBody>
          <a:bodyPr/>
          <a:lstStyle/>
          <a:p>
            <a:r>
              <a:rPr lang="en-US" dirty="0"/>
              <a:t>Name: Tomas balog | student id: 2433608 |</a:t>
            </a:r>
          </a:p>
          <a:p>
            <a:r>
              <a:rPr lang="en-US" dirty="0"/>
              <a:t>Module code: LclM4004</a:t>
            </a:r>
          </a:p>
        </p:txBody>
      </p:sp>
    </p:spTree>
    <p:extLst>
      <p:ext uri="{BB962C8B-B14F-4D97-AF65-F5344CB8AC3E}">
        <p14:creationId xmlns:p14="http://schemas.microsoft.com/office/powerpoint/2010/main" val="4275663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6EA5A6-27D3-96D0-8C1C-28872B3421F1}"/>
              </a:ext>
            </a:extLst>
          </p:cNvPr>
          <p:cNvSpPr>
            <a:spLocks noGrp="1"/>
          </p:cNvSpPr>
          <p:nvPr>
            <p:ph type="title"/>
          </p:nvPr>
        </p:nvSpPr>
        <p:spPr>
          <a:xfrm>
            <a:off x="913774" y="331647"/>
            <a:ext cx="10364451" cy="1030989"/>
          </a:xfrm>
        </p:spPr>
        <p:txBody>
          <a:bodyPr/>
          <a:lstStyle/>
          <a:p>
            <a:r>
              <a:rPr lang="en-US" dirty="0"/>
              <a:t>Presentation Overview</a:t>
            </a:r>
          </a:p>
        </p:txBody>
      </p:sp>
      <p:sp>
        <p:nvSpPr>
          <p:cNvPr id="3" name="Content Placeholder 2">
            <a:extLst>
              <a:ext uri="{FF2B5EF4-FFF2-40B4-BE49-F238E27FC236}">
                <a16:creationId xmlns:a16="http://schemas.microsoft.com/office/drawing/2014/main" id="{57A1D9CF-1CF8-F26C-8002-F3D5381B05B2}"/>
              </a:ext>
            </a:extLst>
          </p:cNvPr>
          <p:cNvSpPr>
            <a:spLocks noGrp="1"/>
          </p:cNvSpPr>
          <p:nvPr>
            <p:ph sz="quarter" idx="13"/>
          </p:nvPr>
        </p:nvSpPr>
        <p:spPr>
          <a:xfrm>
            <a:off x="913774" y="1631576"/>
            <a:ext cx="10363826" cy="4159623"/>
          </a:xfrm>
        </p:spPr>
        <p:txBody>
          <a:bodyPr/>
          <a:lstStyle/>
          <a:p>
            <a:r>
              <a:rPr lang="en-US" dirty="0"/>
              <a:t>“Good morning/afternoon. My name is tomas balog, and today I’ll be presenting an analysis of Green Haven Florists. I’ll begin by introducing the business and outlining the challenges it faces. Then, I’ll apply the 5W2H model to explore the root problem. I’ll critique and apply both the PESTEL framework and the Cause-and-Effect model to deepen our understanding. Finally, I’ll summarize the key findings from this analysis.”</a:t>
            </a:r>
          </a:p>
        </p:txBody>
      </p:sp>
    </p:spTree>
    <p:extLst>
      <p:ext uri="{BB962C8B-B14F-4D97-AF65-F5344CB8AC3E}">
        <p14:creationId xmlns:p14="http://schemas.microsoft.com/office/powerpoint/2010/main" val="2087372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6EA5A6-27D3-96D0-8C1C-28872B3421F1}"/>
              </a:ext>
            </a:extLst>
          </p:cNvPr>
          <p:cNvSpPr>
            <a:spLocks noGrp="1"/>
          </p:cNvSpPr>
          <p:nvPr>
            <p:ph type="title"/>
          </p:nvPr>
        </p:nvSpPr>
        <p:spPr>
          <a:xfrm>
            <a:off x="913774" y="331647"/>
            <a:ext cx="10364451" cy="1030989"/>
          </a:xfrm>
        </p:spPr>
        <p:txBody>
          <a:bodyPr/>
          <a:lstStyle/>
          <a:p>
            <a:r>
              <a:rPr lang="en-US" dirty="0"/>
              <a:t>Overview of Green Haven Florists</a:t>
            </a:r>
          </a:p>
        </p:txBody>
      </p:sp>
      <p:sp>
        <p:nvSpPr>
          <p:cNvPr id="3" name="Content Placeholder 2">
            <a:extLst>
              <a:ext uri="{FF2B5EF4-FFF2-40B4-BE49-F238E27FC236}">
                <a16:creationId xmlns:a16="http://schemas.microsoft.com/office/drawing/2014/main" id="{57A1D9CF-1CF8-F26C-8002-F3D5381B05B2}"/>
              </a:ext>
            </a:extLst>
          </p:cNvPr>
          <p:cNvSpPr>
            <a:spLocks noGrp="1"/>
          </p:cNvSpPr>
          <p:nvPr>
            <p:ph sz="quarter" idx="13"/>
          </p:nvPr>
        </p:nvSpPr>
        <p:spPr>
          <a:xfrm>
            <a:off x="913774" y="1631576"/>
            <a:ext cx="10363826" cy="4159623"/>
          </a:xfrm>
        </p:spPr>
        <p:txBody>
          <a:bodyPr/>
          <a:lstStyle/>
          <a:p>
            <a:r>
              <a:rPr lang="en-GB" dirty="0"/>
              <a:t>Green Haven Florists is a local flower shop that has traditionally relied on in-store sales. Recently, the business has experienced a significant decline in foot traffic and revenue. The case study explores the internal and external factors contributing to this downturn and seeks to identify strategic insights to support decision-making and problem-solving.</a:t>
            </a:r>
            <a:endParaRPr lang="en-US" dirty="0"/>
          </a:p>
        </p:txBody>
      </p:sp>
    </p:spTree>
    <p:extLst>
      <p:ext uri="{BB962C8B-B14F-4D97-AF65-F5344CB8AC3E}">
        <p14:creationId xmlns:p14="http://schemas.microsoft.com/office/powerpoint/2010/main" val="7795426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6EA5A6-27D3-96D0-8C1C-28872B3421F1}"/>
              </a:ext>
            </a:extLst>
          </p:cNvPr>
          <p:cNvSpPr>
            <a:spLocks noGrp="1"/>
          </p:cNvSpPr>
          <p:nvPr>
            <p:ph type="title"/>
          </p:nvPr>
        </p:nvSpPr>
        <p:spPr>
          <a:xfrm>
            <a:off x="913774" y="331647"/>
            <a:ext cx="10364451" cy="1030989"/>
          </a:xfrm>
        </p:spPr>
        <p:txBody>
          <a:bodyPr/>
          <a:lstStyle/>
          <a:p>
            <a:r>
              <a:rPr lang="en-GB" dirty="0"/>
              <a:t>5W2H Model Application</a:t>
            </a:r>
            <a:endParaRPr lang="en-US" dirty="0"/>
          </a:p>
        </p:txBody>
      </p:sp>
      <p:graphicFrame>
        <p:nvGraphicFramePr>
          <p:cNvPr id="3" name="Table 2">
            <a:extLst>
              <a:ext uri="{FF2B5EF4-FFF2-40B4-BE49-F238E27FC236}">
                <a16:creationId xmlns:a16="http://schemas.microsoft.com/office/drawing/2014/main" id="{806F1F30-809E-EC25-4861-D207BE045F0C}"/>
              </a:ext>
            </a:extLst>
          </p:cNvPr>
          <p:cNvGraphicFramePr>
            <a:graphicFrameLocks noGrp="1"/>
          </p:cNvGraphicFramePr>
          <p:nvPr>
            <p:extLst>
              <p:ext uri="{D42A27DB-BD31-4B8C-83A1-F6EECF244321}">
                <p14:modId xmlns:p14="http://schemas.microsoft.com/office/powerpoint/2010/main" val="3715820768"/>
              </p:ext>
            </p:extLst>
          </p:nvPr>
        </p:nvGraphicFramePr>
        <p:xfrm>
          <a:off x="1039906" y="1362636"/>
          <a:ext cx="10238319" cy="5163717"/>
        </p:xfrm>
        <a:graphic>
          <a:graphicData uri="http://schemas.openxmlformats.org/drawingml/2006/table">
            <a:tbl>
              <a:tblPr firstRow="1" bandRow="1">
                <a:tableStyleId>{5C22544A-7EE6-4342-B048-85BDC9FD1C3A}</a:tableStyleId>
              </a:tblPr>
              <a:tblGrid>
                <a:gridCol w="1462617">
                  <a:extLst>
                    <a:ext uri="{9D8B030D-6E8A-4147-A177-3AD203B41FA5}">
                      <a16:colId xmlns:a16="http://schemas.microsoft.com/office/drawing/2014/main" val="3120707305"/>
                    </a:ext>
                  </a:extLst>
                </a:gridCol>
                <a:gridCol w="1462617">
                  <a:extLst>
                    <a:ext uri="{9D8B030D-6E8A-4147-A177-3AD203B41FA5}">
                      <a16:colId xmlns:a16="http://schemas.microsoft.com/office/drawing/2014/main" val="4149463730"/>
                    </a:ext>
                  </a:extLst>
                </a:gridCol>
                <a:gridCol w="1462617">
                  <a:extLst>
                    <a:ext uri="{9D8B030D-6E8A-4147-A177-3AD203B41FA5}">
                      <a16:colId xmlns:a16="http://schemas.microsoft.com/office/drawing/2014/main" val="143242623"/>
                    </a:ext>
                  </a:extLst>
                </a:gridCol>
                <a:gridCol w="1462617">
                  <a:extLst>
                    <a:ext uri="{9D8B030D-6E8A-4147-A177-3AD203B41FA5}">
                      <a16:colId xmlns:a16="http://schemas.microsoft.com/office/drawing/2014/main" val="1395602273"/>
                    </a:ext>
                  </a:extLst>
                </a:gridCol>
                <a:gridCol w="1462617">
                  <a:extLst>
                    <a:ext uri="{9D8B030D-6E8A-4147-A177-3AD203B41FA5}">
                      <a16:colId xmlns:a16="http://schemas.microsoft.com/office/drawing/2014/main" val="1509814540"/>
                    </a:ext>
                  </a:extLst>
                </a:gridCol>
                <a:gridCol w="1462617">
                  <a:extLst>
                    <a:ext uri="{9D8B030D-6E8A-4147-A177-3AD203B41FA5}">
                      <a16:colId xmlns:a16="http://schemas.microsoft.com/office/drawing/2014/main" val="3521797224"/>
                    </a:ext>
                  </a:extLst>
                </a:gridCol>
                <a:gridCol w="1462617">
                  <a:extLst>
                    <a:ext uri="{9D8B030D-6E8A-4147-A177-3AD203B41FA5}">
                      <a16:colId xmlns:a16="http://schemas.microsoft.com/office/drawing/2014/main" val="781500994"/>
                    </a:ext>
                  </a:extLst>
                </a:gridCol>
              </a:tblGrid>
              <a:tr h="1601032">
                <a:tc>
                  <a:txBody>
                    <a:bodyPr/>
                    <a:lstStyle/>
                    <a:p>
                      <a:r>
                        <a:rPr lang="en-US" dirty="0"/>
                        <a:t>WHAT</a:t>
                      </a:r>
                    </a:p>
                  </a:txBody>
                  <a:tcPr/>
                </a:tc>
                <a:tc>
                  <a:txBody>
                    <a:bodyPr/>
                    <a:lstStyle/>
                    <a:p>
                      <a:r>
                        <a:rPr lang="en-US" dirty="0"/>
                        <a:t>WHERE</a:t>
                      </a:r>
                    </a:p>
                  </a:txBody>
                  <a:tcPr/>
                </a:tc>
                <a:tc>
                  <a:txBody>
                    <a:bodyPr/>
                    <a:lstStyle/>
                    <a:p>
                      <a:r>
                        <a:rPr lang="en-US" dirty="0"/>
                        <a:t>WHEN</a:t>
                      </a:r>
                    </a:p>
                  </a:txBody>
                  <a:tcPr/>
                </a:tc>
                <a:tc>
                  <a:txBody>
                    <a:bodyPr/>
                    <a:lstStyle/>
                    <a:p>
                      <a:r>
                        <a:rPr lang="en-US" dirty="0"/>
                        <a:t>WHO</a:t>
                      </a:r>
                    </a:p>
                  </a:txBody>
                  <a:tcPr/>
                </a:tc>
                <a:tc>
                  <a:txBody>
                    <a:bodyPr/>
                    <a:lstStyle/>
                    <a:p>
                      <a:r>
                        <a:rPr lang="en-US" dirty="0"/>
                        <a:t>WHY</a:t>
                      </a:r>
                    </a:p>
                  </a:txBody>
                  <a:tcPr/>
                </a:tc>
                <a:tc>
                  <a:txBody>
                    <a:bodyPr/>
                    <a:lstStyle/>
                    <a:p>
                      <a:r>
                        <a:rPr lang="en-US" dirty="0"/>
                        <a:t>HOW</a:t>
                      </a:r>
                    </a:p>
                  </a:txBody>
                  <a:tcPr/>
                </a:tc>
                <a:tc>
                  <a:txBody>
                    <a:bodyPr/>
                    <a:lstStyle/>
                    <a:p>
                      <a:r>
                        <a:rPr lang="en-US" dirty="0"/>
                        <a:t>HOW</a:t>
                      </a:r>
                    </a:p>
                    <a:p>
                      <a:r>
                        <a:rPr lang="en-US" dirty="0"/>
                        <a:t>MUCH</a:t>
                      </a:r>
                    </a:p>
                  </a:txBody>
                  <a:tcPr/>
                </a:tc>
                <a:extLst>
                  <a:ext uri="{0D108BD9-81ED-4DB2-BD59-A6C34878D82A}">
                    <a16:rowId xmlns:a16="http://schemas.microsoft.com/office/drawing/2014/main" val="4053611504"/>
                  </a:ext>
                </a:extLst>
              </a:tr>
              <a:tr h="3562685">
                <a:tc>
                  <a:txBody>
                    <a:bodyPr/>
                    <a:lstStyle/>
                    <a:p>
                      <a:r>
                        <a:rPr lang="en-GB" dirty="0"/>
                        <a:t>Decline in in-store sales.</a:t>
                      </a:r>
                      <a:endParaRPr lang="en-US" dirty="0"/>
                    </a:p>
                  </a:txBody>
                  <a:tcPr/>
                </a:tc>
                <a:tc>
                  <a:txBody>
                    <a:bodyPr/>
                    <a:lstStyle/>
                    <a:p>
                      <a:r>
                        <a:rPr lang="en-US" dirty="0"/>
                        <a:t>Physical store location.</a:t>
                      </a:r>
                    </a:p>
                  </a:txBody>
                  <a:tcPr/>
                </a:tc>
                <a:tc>
                  <a:txBody>
                    <a:bodyPr/>
                    <a:lstStyle/>
                    <a:p>
                      <a:r>
                        <a:rPr lang="en-US" dirty="0"/>
                        <a:t>Over the past 12 months.</a:t>
                      </a:r>
                    </a:p>
                  </a:txBody>
                  <a:tcPr/>
                </a:tc>
                <a:tc>
                  <a:txBody>
                    <a:bodyPr/>
                    <a:lstStyle/>
                    <a:p>
                      <a:r>
                        <a:rPr lang="en-US" dirty="0"/>
                        <a:t>Business owners, employees, and customers.</a:t>
                      </a:r>
                    </a:p>
                  </a:txBody>
                  <a:tcPr/>
                </a:tc>
                <a:tc>
                  <a:txBody>
                    <a:bodyPr/>
                    <a:lstStyle/>
                    <a:p>
                      <a:r>
                        <a:rPr lang="en-US" dirty="0"/>
                        <a:t>Poor digital strategy, rising competition, economic downturn.</a:t>
                      </a:r>
                    </a:p>
                  </a:txBody>
                  <a:tcPr/>
                </a:tc>
                <a:tc>
                  <a:txBody>
                    <a:bodyPr/>
                    <a:lstStyle/>
                    <a:p>
                      <a:r>
                        <a:rPr lang="en-US" dirty="0"/>
                        <a:t>Gradual reduction in customer visits and purchases.</a:t>
                      </a:r>
                    </a:p>
                  </a:txBody>
                  <a:tcPr/>
                </a:tc>
                <a:tc>
                  <a:txBody>
                    <a:bodyPr/>
                    <a:lstStyle/>
                    <a:p>
                      <a:r>
                        <a:rPr lang="en-US" dirty="0"/>
                        <a:t>Estimated 30% revenue loss.</a:t>
                      </a:r>
                    </a:p>
                  </a:txBody>
                  <a:tcPr/>
                </a:tc>
                <a:extLst>
                  <a:ext uri="{0D108BD9-81ED-4DB2-BD59-A6C34878D82A}">
                    <a16:rowId xmlns:a16="http://schemas.microsoft.com/office/drawing/2014/main" val="2258727626"/>
                  </a:ext>
                </a:extLst>
              </a:tr>
            </a:tbl>
          </a:graphicData>
        </a:graphic>
      </p:graphicFrame>
    </p:spTree>
    <p:extLst>
      <p:ext uri="{BB962C8B-B14F-4D97-AF65-F5344CB8AC3E}">
        <p14:creationId xmlns:p14="http://schemas.microsoft.com/office/powerpoint/2010/main" val="11319145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6EA5A6-27D3-96D0-8C1C-28872B3421F1}"/>
              </a:ext>
            </a:extLst>
          </p:cNvPr>
          <p:cNvSpPr>
            <a:spLocks noGrp="1"/>
          </p:cNvSpPr>
          <p:nvPr>
            <p:ph type="title"/>
          </p:nvPr>
        </p:nvSpPr>
        <p:spPr>
          <a:xfrm>
            <a:off x="913774" y="331647"/>
            <a:ext cx="10364451" cy="1030989"/>
          </a:xfrm>
        </p:spPr>
        <p:txBody>
          <a:bodyPr/>
          <a:lstStyle/>
          <a:p>
            <a:r>
              <a:rPr lang="en-GB" dirty="0"/>
              <a:t>PESTEL Framework Critique</a:t>
            </a:r>
            <a:endParaRPr lang="en-US" dirty="0"/>
          </a:p>
        </p:txBody>
      </p:sp>
      <p:sp>
        <p:nvSpPr>
          <p:cNvPr id="3" name="Content Placeholder 2">
            <a:extLst>
              <a:ext uri="{FF2B5EF4-FFF2-40B4-BE49-F238E27FC236}">
                <a16:creationId xmlns:a16="http://schemas.microsoft.com/office/drawing/2014/main" id="{57A1D9CF-1CF8-F26C-8002-F3D5381B05B2}"/>
              </a:ext>
            </a:extLst>
          </p:cNvPr>
          <p:cNvSpPr>
            <a:spLocks noGrp="1"/>
          </p:cNvSpPr>
          <p:nvPr>
            <p:ph sz="quarter" idx="13"/>
          </p:nvPr>
        </p:nvSpPr>
        <p:spPr>
          <a:xfrm>
            <a:off x="913774" y="1631576"/>
            <a:ext cx="10363826" cy="4159623"/>
          </a:xfrm>
        </p:spPr>
        <p:txBody>
          <a:bodyPr>
            <a:normAutofit fontScale="85000" lnSpcReduction="10000"/>
          </a:bodyPr>
          <a:lstStyle/>
          <a:p>
            <a:pPr marL="0" indent="0">
              <a:buNone/>
            </a:pPr>
            <a:r>
              <a:rPr lang="en-GB" b="1" dirty="0"/>
              <a:t>Definition</a:t>
            </a:r>
            <a:r>
              <a:rPr lang="en-GB" dirty="0"/>
              <a:t>: PESTEL analyzes Political, Economic, Social, Technological, Environmental, and Legal factors.</a:t>
            </a:r>
            <a:endParaRPr lang="en-US" dirty="0"/>
          </a:p>
          <a:p>
            <a:pPr marL="0" indent="0">
              <a:buNone/>
            </a:pPr>
            <a:r>
              <a:rPr lang="en-US" b="1" dirty="0"/>
              <a:t>Usage</a:t>
            </a:r>
            <a:r>
              <a:rPr lang="en-US" dirty="0"/>
              <a:t>: Commonly used in strategic planning to assess macro-environmental influences.</a:t>
            </a:r>
          </a:p>
          <a:p>
            <a:pPr marL="0" indent="0">
              <a:buNone/>
            </a:pPr>
            <a:r>
              <a:rPr lang="en-US" b="1" dirty="0"/>
              <a:t>Benefits</a:t>
            </a:r>
            <a:r>
              <a:rPr lang="en-US" dirty="0"/>
              <a:t>:</a:t>
            </a:r>
          </a:p>
          <a:p>
            <a:r>
              <a:rPr lang="en-US" dirty="0"/>
              <a:t>Encourages holistic thinking.</a:t>
            </a:r>
          </a:p>
          <a:p>
            <a:r>
              <a:rPr lang="en-US" dirty="0"/>
              <a:t>Identifies external risks and opportunities.</a:t>
            </a:r>
          </a:p>
          <a:p>
            <a:pPr marL="0" indent="0">
              <a:buNone/>
            </a:pPr>
            <a:r>
              <a:rPr lang="en-GB" b="1" dirty="0"/>
              <a:t>Criticisms</a:t>
            </a:r>
            <a:r>
              <a:rPr lang="en-GB" dirty="0"/>
              <a:t>:</a:t>
            </a:r>
          </a:p>
          <a:p>
            <a:r>
              <a:rPr lang="en-GB" dirty="0"/>
              <a:t>May oversimplify complex issues.</a:t>
            </a:r>
          </a:p>
          <a:p>
            <a:r>
              <a:rPr lang="en-GB" dirty="0"/>
              <a:t>Requires frequent updates to remain relevant.</a:t>
            </a:r>
          </a:p>
          <a:p>
            <a:r>
              <a:rPr lang="en-GB" dirty="0"/>
              <a:t>Can be subjective depending on interpretation.</a:t>
            </a:r>
          </a:p>
          <a:p>
            <a:pPr marL="0" indent="0">
              <a:buNone/>
            </a:pPr>
            <a:endParaRPr lang="en-US" dirty="0"/>
          </a:p>
        </p:txBody>
      </p:sp>
    </p:spTree>
    <p:extLst>
      <p:ext uri="{BB962C8B-B14F-4D97-AF65-F5344CB8AC3E}">
        <p14:creationId xmlns:p14="http://schemas.microsoft.com/office/powerpoint/2010/main" val="40921178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6EA5A6-27D3-96D0-8C1C-28872B3421F1}"/>
              </a:ext>
            </a:extLst>
          </p:cNvPr>
          <p:cNvSpPr>
            <a:spLocks noGrp="1"/>
          </p:cNvSpPr>
          <p:nvPr>
            <p:ph type="title"/>
          </p:nvPr>
        </p:nvSpPr>
        <p:spPr>
          <a:xfrm>
            <a:off x="913774" y="331647"/>
            <a:ext cx="10364451" cy="1030989"/>
          </a:xfrm>
        </p:spPr>
        <p:txBody>
          <a:bodyPr/>
          <a:lstStyle/>
          <a:p>
            <a:r>
              <a:rPr lang="en-GB" dirty="0"/>
              <a:t>PESTEL Application</a:t>
            </a:r>
            <a:endParaRPr lang="en-US" dirty="0"/>
          </a:p>
        </p:txBody>
      </p:sp>
      <p:sp>
        <p:nvSpPr>
          <p:cNvPr id="3" name="Content Placeholder 2">
            <a:extLst>
              <a:ext uri="{FF2B5EF4-FFF2-40B4-BE49-F238E27FC236}">
                <a16:creationId xmlns:a16="http://schemas.microsoft.com/office/drawing/2014/main" id="{57A1D9CF-1CF8-F26C-8002-F3D5381B05B2}"/>
              </a:ext>
            </a:extLst>
          </p:cNvPr>
          <p:cNvSpPr>
            <a:spLocks noGrp="1"/>
          </p:cNvSpPr>
          <p:nvPr>
            <p:ph sz="quarter" idx="13"/>
          </p:nvPr>
        </p:nvSpPr>
        <p:spPr>
          <a:xfrm>
            <a:off x="913774" y="1631576"/>
            <a:ext cx="10363826" cy="4159623"/>
          </a:xfrm>
        </p:spPr>
        <p:txBody>
          <a:bodyPr>
            <a:normAutofit/>
          </a:bodyPr>
          <a:lstStyle/>
          <a:p>
            <a:pPr marL="0" indent="0">
              <a:buNone/>
            </a:pPr>
            <a:r>
              <a:rPr lang="en-GB" dirty="0"/>
              <a:t>Political | Local business regulations, Brexit implications. | Economic | Inflation, reduced consumer spending. | | Social | Shift toward online shopping, eco-conscious consumers.</a:t>
            </a:r>
            <a:r>
              <a:rPr lang="en-US" dirty="0"/>
              <a:t> </a:t>
            </a:r>
            <a:r>
              <a:rPr lang="en-GB" dirty="0"/>
              <a:t>| Technological | Rise of e-commerce platforms, digital marketing tools. | Legal | Compliance with consumer protection laws. | Environmental | Demand for sustainable packaging and sourcing.</a:t>
            </a:r>
          </a:p>
          <a:p>
            <a:pPr marL="0" indent="0">
              <a:buNone/>
            </a:pPr>
            <a:endParaRPr lang="en-US" dirty="0"/>
          </a:p>
        </p:txBody>
      </p:sp>
    </p:spTree>
    <p:extLst>
      <p:ext uri="{BB962C8B-B14F-4D97-AF65-F5344CB8AC3E}">
        <p14:creationId xmlns:p14="http://schemas.microsoft.com/office/powerpoint/2010/main" val="41223701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6EA5A6-27D3-96D0-8C1C-28872B3421F1}"/>
              </a:ext>
            </a:extLst>
          </p:cNvPr>
          <p:cNvSpPr>
            <a:spLocks noGrp="1"/>
          </p:cNvSpPr>
          <p:nvPr>
            <p:ph type="title"/>
          </p:nvPr>
        </p:nvSpPr>
        <p:spPr>
          <a:xfrm>
            <a:off x="913774" y="331647"/>
            <a:ext cx="10364451" cy="1030989"/>
          </a:xfrm>
        </p:spPr>
        <p:txBody>
          <a:bodyPr/>
          <a:lstStyle/>
          <a:p>
            <a:r>
              <a:rPr lang="en-GB" dirty="0"/>
              <a:t>Cause-and-Effect Model Critique</a:t>
            </a:r>
            <a:endParaRPr lang="en-US" dirty="0"/>
          </a:p>
        </p:txBody>
      </p:sp>
      <p:sp>
        <p:nvSpPr>
          <p:cNvPr id="3" name="Content Placeholder 2">
            <a:extLst>
              <a:ext uri="{FF2B5EF4-FFF2-40B4-BE49-F238E27FC236}">
                <a16:creationId xmlns:a16="http://schemas.microsoft.com/office/drawing/2014/main" id="{57A1D9CF-1CF8-F26C-8002-F3D5381B05B2}"/>
              </a:ext>
            </a:extLst>
          </p:cNvPr>
          <p:cNvSpPr>
            <a:spLocks noGrp="1"/>
          </p:cNvSpPr>
          <p:nvPr>
            <p:ph sz="quarter" idx="13"/>
          </p:nvPr>
        </p:nvSpPr>
        <p:spPr>
          <a:xfrm>
            <a:off x="913774" y="1631576"/>
            <a:ext cx="10363826" cy="4159623"/>
          </a:xfrm>
        </p:spPr>
        <p:txBody>
          <a:bodyPr>
            <a:normAutofit fontScale="92500" lnSpcReduction="20000"/>
          </a:bodyPr>
          <a:lstStyle/>
          <a:p>
            <a:pPr marL="0" indent="0">
              <a:buNone/>
            </a:pPr>
            <a:r>
              <a:rPr lang="en-GB" b="1" dirty="0"/>
              <a:t>Definition</a:t>
            </a:r>
            <a:r>
              <a:rPr lang="en-GB" dirty="0"/>
              <a:t>: Also known as the Fishbone or Ishikawa diagram, it identifies root causes of a problem.</a:t>
            </a:r>
            <a:endParaRPr lang="en-US" dirty="0"/>
          </a:p>
          <a:p>
            <a:pPr marL="0" indent="0">
              <a:buNone/>
            </a:pPr>
            <a:r>
              <a:rPr lang="en-US" b="1" dirty="0"/>
              <a:t>Usage</a:t>
            </a:r>
            <a:r>
              <a:rPr lang="en-US" dirty="0"/>
              <a:t>: Used in quality management and problem-solving.</a:t>
            </a:r>
          </a:p>
          <a:p>
            <a:pPr marL="0" indent="0">
              <a:buNone/>
            </a:pPr>
            <a:r>
              <a:rPr lang="en-US" b="1" dirty="0"/>
              <a:t>Benefits</a:t>
            </a:r>
            <a:r>
              <a:rPr lang="en-US" dirty="0"/>
              <a:t>:
Visual representation of complex issues.
Encourages team brainstorming.</a:t>
            </a:r>
          </a:p>
          <a:p>
            <a:pPr marL="0" indent="0">
              <a:buNone/>
            </a:pPr>
            <a:r>
              <a:rPr lang="en-US" b="1" dirty="0"/>
              <a:t>Criticisms</a:t>
            </a:r>
            <a:r>
              <a:rPr lang="en-US" dirty="0"/>
              <a:t>:
Can become cluttered.
May overlook interdependencies.
Requires accurate data to be effective.</a:t>
            </a:r>
          </a:p>
        </p:txBody>
      </p:sp>
    </p:spTree>
    <p:extLst>
      <p:ext uri="{BB962C8B-B14F-4D97-AF65-F5344CB8AC3E}">
        <p14:creationId xmlns:p14="http://schemas.microsoft.com/office/powerpoint/2010/main" val="37083187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6EA5A6-27D3-96D0-8C1C-28872B3421F1}"/>
              </a:ext>
            </a:extLst>
          </p:cNvPr>
          <p:cNvSpPr>
            <a:spLocks noGrp="1"/>
          </p:cNvSpPr>
          <p:nvPr>
            <p:ph type="title"/>
          </p:nvPr>
        </p:nvSpPr>
        <p:spPr>
          <a:xfrm>
            <a:off x="913774" y="331647"/>
            <a:ext cx="10364451" cy="1030989"/>
          </a:xfrm>
        </p:spPr>
        <p:txBody>
          <a:bodyPr/>
          <a:lstStyle/>
          <a:p>
            <a:r>
              <a:rPr lang="en-GB" dirty="0"/>
              <a:t>Cause-and-Effect Application</a:t>
            </a:r>
            <a:endParaRPr lang="en-US" dirty="0"/>
          </a:p>
        </p:txBody>
      </p:sp>
      <p:sp>
        <p:nvSpPr>
          <p:cNvPr id="3" name="Content Placeholder 2">
            <a:extLst>
              <a:ext uri="{FF2B5EF4-FFF2-40B4-BE49-F238E27FC236}">
                <a16:creationId xmlns:a16="http://schemas.microsoft.com/office/drawing/2014/main" id="{57A1D9CF-1CF8-F26C-8002-F3D5381B05B2}"/>
              </a:ext>
            </a:extLst>
          </p:cNvPr>
          <p:cNvSpPr>
            <a:spLocks noGrp="1"/>
          </p:cNvSpPr>
          <p:nvPr>
            <p:ph sz="quarter" idx="13"/>
          </p:nvPr>
        </p:nvSpPr>
        <p:spPr>
          <a:xfrm>
            <a:off x="913774" y="1631576"/>
            <a:ext cx="10363826" cy="4159623"/>
          </a:xfrm>
        </p:spPr>
        <p:txBody>
          <a:bodyPr>
            <a:normAutofit/>
          </a:bodyPr>
          <a:lstStyle/>
          <a:p>
            <a:pPr marL="0" indent="0">
              <a:buNone/>
            </a:pPr>
            <a:r>
              <a:rPr lang="en-GB" b="1" dirty="0"/>
              <a:t>Main Problem</a:t>
            </a:r>
            <a:r>
              <a:rPr lang="en-GB" dirty="0"/>
              <a:t>: Decline in sales.</a:t>
            </a:r>
            <a:endParaRPr lang="en-US" dirty="0"/>
          </a:p>
          <a:p>
            <a:pPr marL="0" indent="0">
              <a:buNone/>
            </a:pPr>
            <a:r>
              <a:rPr lang="en-US" b="1" dirty="0"/>
              <a:t>Categories</a:t>
            </a:r>
            <a:r>
              <a:rPr lang="en-US" dirty="0"/>
              <a:t>:
</a:t>
            </a:r>
            <a:r>
              <a:rPr lang="en-US" b="1" dirty="0"/>
              <a:t>People</a:t>
            </a:r>
            <a:r>
              <a:rPr lang="en-US" dirty="0"/>
              <a:t>: Staff training gaps.
</a:t>
            </a:r>
            <a:r>
              <a:rPr lang="en-US" b="1" dirty="0"/>
              <a:t>Processes</a:t>
            </a:r>
            <a:r>
              <a:rPr lang="en-US" dirty="0"/>
              <a:t>: Inefficient inventory turnover.
</a:t>
            </a:r>
            <a:r>
              <a:rPr lang="en-US" b="1" dirty="0"/>
              <a:t>Technology</a:t>
            </a:r>
            <a:r>
              <a:rPr lang="en-US" dirty="0"/>
              <a:t>: Lack of online ordering system.
</a:t>
            </a:r>
            <a:r>
              <a:rPr lang="en-US" b="1" dirty="0"/>
              <a:t>Marketing</a:t>
            </a:r>
            <a:r>
              <a:rPr lang="en-US" dirty="0"/>
              <a:t>: Poor brand visibility.
</a:t>
            </a:r>
            <a:r>
              <a:rPr lang="en-US" b="1" dirty="0"/>
              <a:t>Environment</a:t>
            </a:r>
            <a:r>
              <a:rPr lang="en-US" dirty="0"/>
              <a:t>: Seasonal demand fluctuations.</a:t>
            </a:r>
          </a:p>
        </p:txBody>
      </p:sp>
    </p:spTree>
    <p:extLst>
      <p:ext uri="{BB962C8B-B14F-4D97-AF65-F5344CB8AC3E}">
        <p14:creationId xmlns:p14="http://schemas.microsoft.com/office/powerpoint/2010/main" val="22109253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6EA5A6-27D3-96D0-8C1C-28872B3421F1}"/>
              </a:ext>
            </a:extLst>
          </p:cNvPr>
          <p:cNvSpPr>
            <a:spLocks noGrp="1"/>
          </p:cNvSpPr>
          <p:nvPr>
            <p:ph type="title"/>
          </p:nvPr>
        </p:nvSpPr>
        <p:spPr>
          <a:xfrm>
            <a:off x="913774" y="331647"/>
            <a:ext cx="10364451" cy="1030989"/>
          </a:xfrm>
        </p:spPr>
        <p:txBody>
          <a:bodyPr/>
          <a:lstStyle/>
          <a:p>
            <a:r>
              <a:rPr lang="en-US" dirty="0"/>
              <a:t>Summary of Key Findings</a:t>
            </a:r>
          </a:p>
        </p:txBody>
      </p:sp>
      <p:sp>
        <p:nvSpPr>
          <p:cNvPr id="3" name="Content Placeholder 2">
            <a:extLst>
              <a:ext uri="{FF2B5EF4-FFF2-40B4-BE49-F238E27FC236}">
                <a16:creationId xmlns:a16="http://schemas.microsoft.com/office/drawing/2014/main" id="{57A1D9CF-1CF8-F26C-8002-F3D5381B05B2}"/>
              </a:ext>
            </a:extLst>
          </p:cNvPr>
          <p:cNvSpPr>
            <a:spLocks noGrp="1"/>
          </p:cNvSpPr>
          <p:nvPr>
            <p:ph sz="quarter" idx="13"/>
          </p:nvPr>
        </p:nvSpPr>
        <p:spPr>
          <a:xfrm>
            <a:off x="913774" y="1631576"/>
            <a:ext cx="10363826" cy="4159623"/>
          </a:xfrm>
        </p:spPr>
        <p:txBody>
          <a:bodyPr>
            <a:normAutofit/>
          </a:bodyPr>
          <a:lstStyle/>
          <a:p>
            <a:pPr marL="0" indent="0">
              <a:buNone/>
            </a:pPr>
            <a:r>
              <a:rPr lang="en-US" b="1" dirty="0"/>
              <a:t>Key Finding 1</a:t>
            </a:r>
            <a:r>
              <a:rPr lang="en-US" dirty="0"/>
              <a:t>: Sales decline is driven by both internal inefficiencies and external pressures.</a:t>
            </a:r>
          </a:p>
          <a:p>
            <a:pPr marL="0" indent="0">
              <a:buNone/>
            </a:pPr>
            <a:r>
              <a:rPr lang="en-US" b="1" dirty="0"/>
              <a:t>Key Finding 2</a:t>
            </a:r>
            <a:r>
              <a:rPr lang="en-US" dirty="0"/>
              <a:t>: Digital transformation is critical for future growth.</a:t>
            </a:r>
          </a:p>
          <a:p>
            <a:pPr marL="0" indent="0">
              <a:buNone/>
            </a:pPr>
            <a:r>
              <a:rPr lang="en-US" b="1" dirty="0"/>
              <a:t>Key Finding 3</a:t>
            </a:r>
            <a:r>
              <a:rPr lang="en-US" dirty="0"/>
              <a:t>: Strategic frameworks like PESTEL and Cause-and-Effect reveal actionable insights.</a:t>
            </a:r>
          </a:p>
          <a:p>
            <a:pPr marL="0" indent="0">
              <a:buNone/>
            </a:pPr>
            <a:r>
              <a:rPr lang="en-US" b="1" dirty="0"/>
              <a:t>Key Finding 4</a:t>
            </a:r>
            <a:r>
              <a:rPr lang="en-US" dirty="0"/>
              <a:t>: A structured approach to problem-solving enhances decision-making effectiveness.</a:t>
            </a:r>
          </a:p>
        </p:txBody>
      </p:sp>
    </p:spTree>
    <p:extLst>
      <p:ext uri="{BB962C8B-B14F-4D97-AF65-F5344CB8AC3E}">
        <p14:creationId xmlns:p14="http://schemas.microsoft.com/office/powerpoint/2010/main" val="14632211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EB90331E-901F-5874-CBB6-6668C8B6800A}"/>
              </a:ext>
            </a:extLst>
          </p:cNvPr>
          <p:cNvSpPr txBox="1"/>
          <p:nvPr/>
        </p:nvSpPr>
        <p:spPr>
          <a:xfrm>
            <a:off x="3200400" y="3059668"/>
            <a:ext cx="5791200" cy="369332"/>
          </a:xfrm>
          <a:prstGeom prst="rect">
            <a:avLst/>
          </a:prstGeom>
          <a:noFill/>
        </p:spPr>
        <p:txBody>
          <a:bodyPr wrap="square" rtlCol="0">
            <a:spAutoFit/>
          </a:bodyPr>
          <a:lstStyle/>
          <a:p>
            <a:pPr algn="l"/>
            <a:r>
              <a:rPr lang="en-GB" dirty="0"/>
              <a:t>“I appreciate your interest — thank you.”</a:t>
            </a:r>
            <a:endParaRPr lang="en-US" dirty="0"/>
          </a:p>
        </p:txBody>
      </p:sp>
    </p:spTree>
    <p:extLst>
      <p:ext uri="{BB962C8B-B14F-4D97-AF65-F5344CB8AC3E}">
        <p14:creationId xmlns:p14="http://schemas.microsoft.com/office/powerpoint/2010/main" val="2616041336"/>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Droplet</vt:lpstr>
      <vt:lpstr>Green Haven Florists: Problem Solving and Decision-Making</vt:lpstr>
      <vt:lpstr>Presentation Overview</vt:lpstr>
      <vt:lpstr>Overview of Green Haven Florists</vt:lpstr>
      <vt:lpstr>5W2H Model Application</vt:lpstr>
      <vt:lpstr>PESTEL Framework Critique</vt:lpstr>
      <vt:lpstr>PESTEL Application</vt:lpstr>
      <vt:lpstr>Cause-and-Effect Model Critique</vt:lpstr>
      <vt:lpstr>Cause-and-Effect Application</vt:lpstr>
      <vt:lpstr>Summary of Key Findings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Green Haven Florists: Problem Solving and Decision-Making</dc:title>
  <dc:creator>LOVE Earth</dc:creator>
  <cp:lastModifiedBy>LOVE Earth</cp:lastModifiedBy>
  <cp:revision>2</cp:revision>
  <dcterms:created xsi:type="dcterms:W3CDTF">2025-11-13T06:41:02Z</dcterms:created>
  <dcterms:modified xsi:type="dcterms:W3CDTF">2025-11-13T07:25:32Z</dcterms:modified>
</cp:coreProperties>
</file>