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handoutMasterIdLst>
    <p:handoutMasterId r:id="rId13"/>
  </p:handoutMasterIdLst>
  <p:sldIdLst>
    <p:sldId id="256" r:id="rId2"/>
    <p:sldId id="260" r:id="rId3"/>
    <p:sldId id="257" r:id="rId4"/>
    <p:sldId id="258" r:id="rId5"/>
    <p:sldId id="259"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FA1641-0EB3-417F-8B42-DA49566FEA7D}" v="33" dt="2021-11-14T08:19:45.3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1043" autoAdjust="0"/>
  </p:normalViewPr>
  <p:slideViewPr>
    <p:cSldViewPr snapToGrid="0">
      <p:cViewPr varScale="1">
        <p:scale>
          <a:sx n="68" d="100"/>
          <a:sy n="68" d="100"/>
        </p:scale>
        <p:origin x="1234"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van Bucalau" userId="6ce6466de82dff9c" providerId="LiveId" clId="{E8FA1641-0EB3-417F-8B42-DA49566FEA7D}"/>
    <pc:docChg chg="undo custSel addSld modSld sldOrd">
      <pc:chgData name="Razvan Bucalau" userId="6ce6466de82dff9c" providerId="LiveId" clId="{E8FA1641-0EB3-417F-8B42-DA49566FEA7D}" dt="2021-11-14T11:20:20.611" v="2434" actId="1076"/>
      <pc:docMkLst>
        <pc:docMk/>
      </pc:docMkLst>
      <pc:sldChg chg="addSp delSp modSp new mod">
        <pc:chgData name="Razvan Bucalau" userId="6ce6466de82dff9c" providerId="LiveId" clId="{E8FA1641-0EB3-417F-8B42-DA49566FEA7D}" dt="2021-11-10T21:57:10.442" v="940" actId="1076"/>
        <pc:sldMkLst>
          <pc:docMk/>
          <pc:sldMk cId="2922860737" sldId="256"/>
        </pc:sldMkLst>
        <pc:spChg chg="mod">
          <ac:chgData name="Razvan Bucalau" userId="6ce6466de82dff9c" providerId="LiveId" clId="{E8FA1641-0EB3-417F-8B42-DA49566FEA7D}" dt="2021-11-10T21:56:57.843" v="939" actId="1076"/>
          <ac:spMkLst>
            <pc:docMk/>
            <pc:sldMk cId="2922860737" sldId="256"/>
            <ac:spMk id="2" creationId="{A42DC459-B7FF-413D-8D90-22C2222DD83C}"/>
          </ac:spMkLst>
        </pc:spChg>
        <pc:spChg chg="mod">
          <ac:chgData name="Razvan Bucalau" userId="6ce6466de82dff9c" providerId="LiveId" clId="{E8FA1641-0EB3-417F-8B42-DA49566FEA7D}" dt="2021-11-10T13:54:21.676" v="158" actId="27636"/>
          <ac:spMkLst>
            <pc:docMk/>
            <pc:sldMk cId="2922860737" sldId="256"/>
            <ac:spMk id="3" creationId="{176FB586-319F-4C23-B7C3-A441C6098CCF}"/>
          </ac:spMkLst>
        </pc:spChg>
        <pc:spChg chg="del">
          <ac:chgData name="Razvan Bucalau" userId="6ce6466de82dff9c" providerId="LiveId" clId="{E8FA1641-0EB3-417F-8B42-DA49566FEA7D}" dt="2021-11-10T14:57:34.457" v="185"/>
          <ac:spMkLst>
            <pc:docMk/>
            <pc:sldMk cId="2922860737" sldId="256"/>
            <ac:spMk id="7" creationId="{7562D960-E0EF-4E93-AB47-2924334A6B85}"/>
          </ac:spMkLst>
        </pc:spChg>
        <pc:spChg chg="mod">
          <ac:chgData name="Razvan Bucalau" userId="6ce6466de82dff9c" providerId="LiveId" clId="{E8FA1641-0EB3-417F-8B42-DA49566FEA7D}" dt="2021-11-10T15:17:13.658" v="292" actId="1076"/>
          <ac:spMkLst>
            <pc:docMk/>
            <pc:sldMk cId="2922860737" sldId="256"/>
            <ac:spMk id="8" creationId="{54684190-8976-4627-BC46-6E1DA1A81746}"/>
          </ac:spMkLst>
        </pc:spChg>
        <pc:picChg chg="add mod">
          <ac:chgData name="Razvan Bucalau" userId="6ce6466de82dff9c" providerId="LiveId" clId="{E8FA1641-0EB3-417F-8B42-DA49566FEA7D}" dt="2021-11-10T21:57:10.442" v="940" actId="1076"/>
          <ac:picMkLst>
            <pc:docMk/>
            <pc:sldMk cId="2922860737" sldId="256"/>
            <ac:picMk id="5" creationId="{9862A2A1-5323-4CBC-9FE3-88ABF3515ADD}"/>
          </ac:picMkLst>
        </pc:picChg>
      </pc:sldChg>
      <pc:sldChg chg="addSp delSp modSp new mod modNotesTx">
        <pc:chgData name="Razvan Bucalau" userId="6ce6466de82dff9c" providerId="LiveId" clId="{E8FA1641-0EB3-417F-8B42-DA49566FEA7D}" dt="2021-11-11T17:17:50.424" v="1220" actId="20577"/>
        <pc:sldMkLst>
          <pc:docMk/>
          <pc:sldMk cId="549894375" sldId="257"/>
        </pc:sldMkLst>
        <pc:spChg chg="mod">
          <ac:chgData name="Razvan Bucalau" userId="6ce6466de82dff9c" providerId="LiveId" clId="{E8FA1641-0EB3-417F-8B42-DA49566FEA7D}" dt="2021-11-10T14:58:22.787" v="211" actId="14100"/>
          <ac:spMkLst>
            <pc:docMk/>
            <pc:sldMk cId="549894375" sldId="257"/>
            <ac:spMk id="2" creationId="{B08A89DA-E968-4D18-8F4C-92DAD74BC503}"/>
          </ac:spMkLst>
        </pc:spChg>
        <pc:spChg chg="del mod">
          <ac:chgData name="Razvan Bucalau" userId="6ce6466de82dff9c" providerId="LiveId" clId="{E8FA1641-0EB3-417F-8B42-DA49566FEA7D}" dt="2021-11-10T14:56:08.144" v="165" actId="931"/>
          <ac:spMkLst>
            <pc:docMk/>
            <pc:sldMk cId="549894375" sldId="257"/>
            <ac:spMk id="3" creationId="{38D6F5F5-F384-4F0E-B399-A91721603AD2}"/>
          </ac:spMkLst>
        </pc:spChg>
        <pc:spChg chg="add">
          <ac:chgData name="Razvan Bucalau" userId="6ce6466de82dff9c" providerId="LiveId" clId="{E8FA1641-0EB3-417F-8B42-DA49566FEA7D}" dt="2021-11-10T14:55:35.242" v="164"/>
          <ac:spMkLst>
            <pc:docMk/>
            <pc:sldMk cId="549894375" sldId="257"/>
            <ac:spMk id="4" creationId="{DC0F7083-F07E-4F1A-96B7-2ED4A3FAD21F}"/>
          </ac:spMkLst>
        </pc:spChg>
        <pc:spChg chg="del">
          <ac:chgData name="Razvan Bucalau" userId="6ce6466de82dff9c" providerId="LiveId" clId="{E8FA1641-0EB3-417F-8B42-DA49566FEA7D}" dt="2021-11-10T14:55:35.242" v="164"/>
          <ac:spMkLst>
            <pc:docMk/>
            <pc:sldMk cId="549894375" sldId="257"/>
            <ac:spMk id="5" creationId="{83536A34-1232-46DF-AF77-A92569B66DBE}"/>
          </ac:spMkLst>
        </pc:spChg>
        <pc:spChg chg="add del mod">
          <ac:chgData name="Razvan Bucalau" userId="6ce6466de82dff9c" providerId="LiveId" clId="{E8FA1641-0EB3-417F-8B42-DA49566FEA7D}" dt="2021-11-10T15:11:33.550" v="229" actId="20577"/>
          <ac:spMkLst>
            <pc:docMk/>
            <pc:sldMk cId="549894375" sldId="257"/>
            <ac:spMk id="9" creationId="{F0E9B912-A55E-4443-ADC3-DB428144C7C9}"/>
          </ac:spMkLst>
        </pc:spChg>
        <pc:spChg chg="del">
          <ac:chgData name="Razvan Bucalau" userId="6ce6466de82dff9c" providerId="LiveId" clId="{E8FA1641-0EB3-417F-8B42-DA49566FEA7D}" dt="2021-11-10T14:57:34.457" v="185"/>
          <ac:spMkLst>
            <pc:docMk/>
            <pc:sldMk cId="549894375" sldId="257"/>
            <ac:spMk id="10" creationId="{58CB6E99-B4C3-4B26-8957-56C8C8ACE4C7}"/>
          </ac:spMkLst>
        </pc:spChg>
        <pc:spChg chg="mod">
          <ac:chgData name="Razvan Bucalau" userId="6ce6466de82dff9c" providerId="LiveId" clId="{E8FA1641-0EB3-417F-8B42-DA49566FEA7D}" dt="2021-11-10T21:46:35.016" v="717" actId="403"/>
          <ac:spMkLst>
            <pc:docMk/>
            <pc:sldMk cId="549894375" sldId="257"/>
            <ac:spMk id="13" creationId="{9BCA88A9-814B-419D-A7FB-DE2546C07720}"/>
          </ac:spMkLst>
        </pc:spChg>
        <pc:picChg chg="add del mod">
          <ac:chgData name="Razvan Bucalau" userId="6ce6466de82dff9c" providerId="LiveId" clId="{E8FA1641-0EB3-417F-8B42-DA49566FEA7D}" dt="2021-11-10T14:56:30.113" v="173" actId="21"/>
          <ac:picMkLst>
            <pc:docMk/>
            <pc:sldMk cId="549894375" sldId="257"/>
            <ac:picMk id="7" creationId="{2E0BA3F9-73A9-486E-A094-3DD428686C66}"/>
          </ac:picMkLst>
        </pc:picChg>
        <pc:picChg chg="add del mod">
          <ac:chgData name="Razvan Bucalau" userId="6ce6466de82dff9c" providerId="LiveId" clId="{E8FA1641-0EB3-417F-8B42-DA49566FEA7D}" dt="2021-11-10T14:57:32.430" v="184" actId="931"/>
          <ac:picMkLst>
            <pc:docMk/>
            <pc:sldMk cId="549894375" sldId="257"/>
            <ac:picMk id="12" creationId="{DCAFBAB4-3319-4747-945F-9793AB745D8D}"/>
          </ac:picMkLst>
        </pc:picChg>
      </pc:sldChg>
      <pc:sldChg chg="addSp delSp modSp new mod setBg modNotesTx">
        <pc:chgData name="Razvan Bucalau" userId="6ce6466de82dff9c" providerId="LiveId" clId="{E8FA1641-0EB3-417F-8B42-DA49566FEA7D}" dt="2021-11-11T17:19:22.062" v="1222"/>
        <pc:sldMkLst>
          <pc:docMk/>
          <pc:sldMk cId="147957528" sldId="258"/>
        </pc:sldMkLst>
        <pc:spChg chg="mod">
          <ac:chgData name="Razvan Bucalau" userId="6ce6466de82dff9c" providerId="LiveId" clId="{E8FA1641-0EB3-417F-8B42-DA49566FEA7D}" dt="2021-11-10T15:23:07.558" v="503" actId="26606"/>
          <ac:spMkLst>
            <pc:docMk/>
            <pc:sldMk cId="147957528" sldId="258"/>
            <ac:spMk id="2" creationId="{8F04E2CF-3512-4243-9E4E-EB708077F3ED}"/>
          </ac:spMkLst>
        </pc:spChg>
        <pc:spChg chg="del mod">
          <ac:chgData name="Razvan Bucalau" userId="6ce6466de82dff9c" providerId="LiveId" clId="{E8FA1641-0EB3-417F-8B42-DA49566FEA7D}" dt="2021-11-10T15:18:48.339" v="318" actId="931"/>
          <ac:spMkLst>
            <pc:docMk/>
            <pc:sldMk cId="147957528" sldId="258"/>
            <ac:spMk id="3" creationId="{51FBE234-6709-403D-9D56-12A53502EC12}"/>
          </ac:spMkLst>
        </pc:spChg>
        <pc:spChg chg="mod ord">
          <ac:chgData name="Razvan Bucalau" userId="6ce6466de82dff9c" providerId="LiveId" clId="{E8FA1641-0EB3-417F-8B42-DA49566FEA7D}" dt="2021-11-10T15:23:07.558" v="503" actId="26606"/>
          <ac:spMkLst>
            <pc:docMk/>
            <pc:sldMk cId="147957528" sldId="258"/>
            <ac:spMk id="4" creationId="{B9C8A877-BF96-4C18-9CAE-78A4845C9E4C}"/>
          </ac:spMkLst>
        </pc:spChg>
        <pc:spChg chg="add mod">
          <ac:chgData name="Razvan Bucalau" userId="6ce6466de82dff9c" providerId="LiveId" clId="{E8FA1641-0EB3-417F-8B42-DA49566FEA7D}" dt="2021-11-10T15:24:25.961" v="553" actId="1076"/>
          <ac:spMkLst>
            <pc:docMk/>
            <pc:sldMk cId="147957528" sldId="258"/>
            <ac:spMk id="7" creationId="{F97A60D7-045B-4DDC-AC15-3A6ABF6A48D4}"/>
          </ac:spMkLst>
        </pc:spChg>
        <pc:picChg chg="add mod">
          <ac:chgData name="Razvan Bucalau" userId="6ce6466de82dff9c" providerId="LiveId" clId="{E8FA1641-0EB3-417F-8B42-DA49566FEA7D}" dt="2021-11-10T18:04:30.267" v="700" actId="1440"/>
          <ac:picMkLst>
            <pc:docMk/>
            <pc:sldMk cId="147957528" sldId="258"/>
            <ac:picMk id="6" creationId="{A2F294A4-0560-4337-8A0F-2F2DE39A83E8}"/>
          </ac:picMkLst>
        </pc:picChg>
      </pc:sldChg>
      <pc:sldChg chg="addSp delSp modSp new mod modNotesTx">
        <pc:chgData name="Razvan Bucalau" userId="6ce6466de82dff9c" providerId="LiveId" clId="{E8FA1641-0EB3-417F-8B42-DA49566FEA7D}" dt="2021-11-14T09:32:39.858" v="2424"/>
        <pc:sldMkLst>
          <pc:docMk/>
          <pc:sldMk cId="1573740120" sldId="259"/>
        </pc:sldMkLst>
        <pc:spChg chg="mod">
          <ac:chgData name="Razvan Bucalau" userId="6ce6466de82dff9c" providerId="LiveId" clId="{E8FA1641-0EB3-417F-8B42-DA49566FEA7D}" dt="2021-11-11T12:44:59.443" v="958" actId="20577"/>
          <ac:spMkLst>
            <pc:docMk/>
            <pc:sldMk cId="1573740120" sldId="259"/>
            <ac:spMk id="2" creationId="{2E4DA921-FC20-4827-BC67-804DFF29C7DB}"/>
          </ac:spMkLst>
        </pc:spChg>
        <pc:spChg chg="del mod">
          <ac:chgData name="Razvan Bucalau" userId="6ce6466de82dff9c" providerId="LiveId" clId="{E8FA1641-0EB3-417F-8B42-DA49566FEA7D}" dt="2021-11-11T13:59:03.055" v="959" actId="931"/>
          <ac:spMkLst>
            <pc:docMk/>
            <pc:sldMk cId="1573740120" sldId="259"/>
            <ac:spMk id="3" creationId="{A507BBA0-261F-4040-B57B-949978BDC606}"/>
          </ac:spMkLst>
        </pc:spChg>
        <pc:spChg chg="mod">
          <ac:chgData name="Razvan Bucalau" userId="6ce6466de82dff9c" providerId="LiveId" clId="{E8FA1641-0EB3-417F-8B42-DA49566FEA7D}" dt="2021-11-10T15:25:32.776" v="566" actId="1076"/>
          <ac:spMkLst>
            <pc:docMk/>
            <pc:sldMk cId="1573740120" sldId="259"/>
            <ac:spMk id="4" creationId="{9A8B360C-EB4F-4223-9B7F-0D0359FDB548}"/>
          </ac:spMkLst>
        </pc:spChg>
        <pc:spChg chg="add mod">
          <ac:chgData name="Razvan Bucalau" userId="6ce6466de82dff9c" providerId="LiveId" clId="{E8FA1641-0EB3-417F-8B42-DA49566FEA7D}" dt="2021-11-11T14:03:27.414" v="1215" actId="14100"/>
          <ac:spMkLst>
            <pc:docMk/>
            <pc:sldMk cId="1573740120" sldId="259"/>
            <ac:spMk id="7" creationId="{B9F96E51-59B0-486E-A93A-081013E3C971}"/>
          </ac:spMkLst>
        </pc:spChg>
        <pc:picChg chg="add mod">
          <ac:chgData name="Razvan Bucalau" userId="6ce6466de82dff9c" providerId="LiveId" clId="{E8FA1641-0EB3-417F-8B42-DA49566FEA7D}" dt="2021-11-11T13:59:07.260" v="963" actId="1076"/>
          <ac:picMkLst>
            <pc:docMk/>
            <pc:sldMk cId="1573740120" sldId="259"/>
            <ac:picMk id="6" creationId="{738F0920-AFBC-4D2A-AF26-673F4006E224}"/>
          </ac:picMkLst>
        </pc:picChg>
      </pc:sldChg>
      <pc:sldChg chg="addSp delSp modSp new mod ord">
        <pc:chgData name="Razvan Bucalau" userId="6ce6466de82dff9c" providerId="LiveId" clId="{E8FA1641-0EB3-417F-8B42-DA49566FEA7D}" dt="2021-11-10T21:47:43.674" v="719"/>
        <pc:sldMkLst>
          <pc:docMk/>
          <pc:sldMk cId="2881790457" sldId="260"/>
        </pc:sldMkLst>
        <pc:spChg chg="mod">
          <ac:chgData name="Razvan Bucalau" userId="6ce6466de82dff9c" providerId="LiveId" clId="{E8FA1641-0EB3-417F-8B42-DA49566FEA7D}" dt="2021-11-10T16:08:48.955" v="644" actId="20577"/>
          <ac:spMkLst>
            <pc:docMk/>
            <pc:sldMk cId="2881790457" sldId="260"/>
            <ac:spMk id="2" creationId="{0B2B6589-A3F6-4CC8-A263-20AB84B42230}"/>
          </ac:spMkLst>
        </pc:spChg>
        <pc:spChg chg="add del mod">
          <ac:chgData name="Razvan Bucalau" userId="6ce6466de82dff9c" providerId="LiveId" clId="{E8FA1641-0EB3-417F-8B42-DA49566FEA7D}" dt="2021-11-10T17:52:54.413" v="689" actId="313"/>
          <ac:spMkLst>
            <pc:docMk/>
            <pc:sldMk cId="2881790457" sldId="260"/>
            <ac:spMk id="3" creationId="{37149426-B1C5-4486-B15F-642E6D34BD11}"/>
          </ac:spMkLst>
        </pc:spChg>
        <pc:spChg chg="mod">
          <ac:chgData name="Razvan Bucalau" userId="6ce6466de82dff9c" providerId="LiveId" clId="{E8FA1641-0EB3-417F-8B42-DA49566FEA7D}" dt="2021-11-10T21:46:24.040" v="716" actId="1076"/>
          <ac:spMkLst>
            <pc:docMk/>
            <pc:sldMk cId="2881790457" sldId="260"/>
            <ac:spMk id="4" creationId="{866A88F1-FB75-407D-BA09-543403007D09}"/>
          </ac:spMkLst>
        </pc:spChg>
        <pc:picChg chg="add del mod">
          <ac:chgData name="Razvan Bucalau" userId="6ce6466de82dff9c" providerId="LiveId" clId="{E8FA1641-0EB3-417F-8B42-DA49566FEA7D}" dt="2021-11-10T16:09:45.322" v="650" actId="931"/>
          <ac:picMkLst>
            <pc:docMk/>
            <pc:sldMk cId="2881790457" sldId="260"/>
            <ac:picMk id="6" creationId="{0BD99A35-A166-47DF-AF4D-8E71B051F04C}"/>
          </ac:picMkLst>
        </pc:picChg>
        <pc:picChg chg="add mod">
          <ac:chgData name="Razvan Bucalau" userId="6ce6466de82dff9c" providerId="LiveId" clId="{E8FA1641-0EB3-417F-8B42-DA49566FEA7D}" dt="2021-11-10T18:03:20.476" v="697" actId="1440"/>
          <ac:picMkLst>
            <pc:docMk/>
            <pc:sldMk cId="2881790457" sldId="260"/>
            <ac:picMk id="8" creationId="{FD671A06-718A-4BFC-8426-F41E57A765C9}"/>
          </ac:picMkLst>
        </pc:picChg>
      </pc:sldChg>
      <pc:sldChg chg="addSp modSp new mod modNotesTx">
        <pc:chgData name="Razvan Bucalau" userId="6ce6466de82dff9c" providerId="LiveId" clId="{E8FA1641-0EB3-417F-8B42-DA49566FEA7D}" dt="2021-11-14T09:53:31.292" v="2425"/>
        <pc:sldMkLst>
          <pc:docMk/>
          <pc:sldMk cId="2767771887" sldId="261"/>
        </pc:sldMkLst>
        <pc:spChg chg="mod">
          <ac:chgData name="Razvan Bucalau" userId="6ce6466de82dff9c" providerId="LiveId" clId="{E8FA1641-0EB3-417F-8B42-DA49566FEA7D}" dt="2021-11-10T21:48:50.461" v="745" actId="27636"/>
          <ac:spMkLst>
            <pc:docMk/>
            <pc:sldMk cId="2767771887" sldId="261"/>
            <ac:spMk id="2" creationId="{D24B25B3-C9CB-4500-9A48-388E860F2346}"/>
          </ac:spMkLst>
        </pc:spChg>
        <pc:spChg chg="mod">
          <ac:chgData name="Razvan Bucalau" userId="6ce6466de82dff9c" providerId="LiveId" clId="{E8FA1641-0EB3-417F-8B42-DA49566FEA7D}" dt="2021-11-11T20:18:04.259" v="1277" actId="20577"/>
          <ac:spMkLst>
            <pc:docMk/>
            <pc:sldMk cId="2767771887" sldId="261"/>
            <ac:spMk id="3" creationId="{8452F157-5909-4108-A552-5B574BAD5A31}"/>
          </ac:spMkLst>
        </pc:spChg>
        <pc:spChg chg="mod">
          <ac:chgData name="Razvan Bucalau" userId="6ce6466de82dff9c" providerId="LiveId" clId="{E8FA1641-0EB3-417F-8B42-DA49566FEA7D}" dt="2021-11-10T21:45:36.885" v="707" actId="1076"/>
          <ac:spMkLst>
            <pc:docMk/>
            <pc:sldMk cId="2767771887" sldId="261"/>
            <ac:spMk id="4" creationId="{30C7CACC-80C3-4AD6-BAA0-723438A8E83A}"/>
          </ac:spMkLst>
        </pc:spChg>
        <pc:picChg chg="add mod">
          <ac:chgData name="Razvan Bucalau" userId="6ce6466de82dff9c" providerId="LiveId" clId="{E8FA1641-0EB3-417F-8B42-DA49566FEA7D}" dt="2021-11-12T15:35:34.495" v="1431" actId="1076"/>
          <ac:picMkLst>
            <pc:docMk/>
            <pc:sldMk cId="2767771887" sldId="261"/>
            <ac:picMk id="6" creationId="{F5410ABF-3D65-4FF2-B375-E24CB5400C9A}"/>
          </ac:picMkLst>
        </pc:picChg>
        <pc:picChg chg="add mod">
          <ac:chgData name="Razvan Bucalau" userId="6ce6466de82dff9c" providerId="LiveId" clId="{E8FA1641-0EB3-417F-8B42-DA49566FEA7D}" dt="2021-11-12T15:36:02.737" v="1435" actId="1076"/>
          <ac:picMkLst>
            <pc:docMk/>
            <pc:sldMk cId="2767771887" sldId="261"/>
            <ac:picMk id="8" creationId="{259FC153-8E5E-4B95-B8CE-64F593FC6EBF}"/>
          </ac:picMkLst>
        </pc:picChg>
        <pc:picChg chg="add mod">
          <ac:chgData name="Razvan Bucalau" userId="6ce6466de82dff9c" providerId="LiveId" clId="{E8FA1641-0EB3-417F-8B42-DA49566FEA7D}" dt="2021-11-12T15:36:13.665" v="1439" actId="1076"/>
          <ac:picMkLst>
            <pc:docMk/>
            <pc:sldMk cId="2767771887" sldId="261"/>
            <ac:picMk id="10" creationId="{982CA218-15DD-4131-ABF8-5003E61C67DB}"/>
          </ac:picMkLst>
        </pc:picChg>
      </pc:sldChg>
      <pc:sldChg chg="addSp delSp modSp new mod modClrScheme chgLayout modNotesTx">
        <pc:chgData name="Razvan Bucalau" userId="6ce6466de82dff9c" providerId="LiveId" clId="{E8FA1641-0EB3-417F-8B42-DA49566FEA7D}" dt="2021-11-14T10:54:29.743" v="2426"/>
        <pc:sldMkLst>
          <pc:docMk/>
          <pc:sldMk cId="373207154" sldId="262"/>
        </pc:sldMkLst>
        <pc:spChg chg="mod ord">
          <ac:chgData name="Razvan Bucalau" userId="6ce6466de82dff9c" providerId="LiveId" clId="{E8FA1641-0EB3-417F-8B42-DA49566FEA7D}" dt="2021-11-12T15:24:24.414" v="1329" actId="14100"/>
          <ac:spMkLst>
            <pc:docMk/>
            <pc:sldMk cId="373207154" sldId="262"/>
            <ac:spMk id="2" creationId="{44017339-2B80-4C3F-97DC-4B2FBE7FE425}"/>
          </ac:spMkLst>
        </pc:spChg>
        <pc:spChg chg="del mod ord">
          <ac:chgData name="Razvan Bucalau" userId="6ce6466de82dff9c" providerId="LiveId" clId="{E8FA1641-0EB3-417F-8B42-DA49566FEA7D}" dt="2021-11-12T15:24:15.213" v="1327" actId="700"/>
          <ac:spMkLst>
            <pc:docMk/>
            <pc:sldMk cId="373207154" sldId="262"/>
            <ac:spMk id="3" creationId="{8D9630B3-0D26-487E-8187-8470238BFFE8}"/>
          </ac:spMkLst>
        </pc:spChg>
        <pc:spChg chg="mod ord">
          <ac:chgData name="Razvan Bucalau" userId="6ce6466de82dff9c" providerId="LiveId" clId="{E8FA1641-0EB3-417F-8B42-DA49566FEA7D}" dt="2021-11-12T15:25:06.427" v="1336" actId="1076"/>
          <ac:spMkLst>
            <pc:docMk/>
            <pc:sldMk cId="373207154" sldId="262"/>
            <ac:spMk id="4" creationId="{F75CDFCA-35FB-42A0-AF74-131A0A3010B0}"/>
          </ac:spMkLst>
        </pc:spChg>
        <pc:spChg chg="add del mod">
          <ac:chgData name="Razvan Bucalau" userId="6ce6466de82dff9c" providerId="LiveId" clId="{E8FA1641-0EB3-417F-8B42-DA49566FEA7D}" dt="2021-11-12T15:24:18.959" v="1328" actId="478"/>
          <ac:spMkLst>
            <pc:docMk/>
            <pc:sldMk cId="373207154" sldId="262"/>
            <ac:spMk id="5" creationId="{5FDDC25B-AFA9-4E13-A9C3-B9FEE8698712}"/>
          </ac:spMkLst>
        </pc:spChg>
        <pc:spChg chg="add mod ord">
          <ac:chgData name="Razvan Bucalau" userId="6ce6466de82dff9c" providerId="LiveId" clId="{E8FA1641-0EB3-417F-8B42-DA49566FEA7D}" dt="2021-11-12T15:45:15.705" v="1811" actId="13822"/>
          <ac:spMkLst>
            <pc:docMk/>
            <pc:sldMk cId="373207154" sldId="262"/>
            <ac:spMk id="6" creationId="{CE15BFA4-B9EF-4673-A94D-6471B99ACF85}"/>
          </ac:spMkLst>
        </pc:spChg>
        <pc:spChg chg="add mod ord">
          <ac:chgData name="Razvan Bucalau" userId="6ce6466de82dff9c" providerId="LiveId" clId="{E8FA1641-0EB3-417F-8B42-DA49566FEA7D}" dt="2021-11-14T08:07:29.489" v="2000" actId="20577"/>
          <ac:spMkLst>
            <pc:docMk/>
            <pc:sldMk cId="373207154" sldId="262"/>
            <ac:spMk id="7" creationId="{A29A2C62-67D4-4CCD-AF59-2BD67C09124F}"/>
          </ac:spMkLst>
        </pc:spChg>
        <pc:spChg chg="add mod ord">
          <ac:chgData name="Razvan Bucalau" userId="6ce6466de82dff9c" providerId="LiveId" clId="{E8FA1641-0EB3-417F-8B42-DA49566FEA7D}" dt="2021-11-12T15:45:20.169" v="1812" actId="13822"/>
          <ac:spMkLst>
            <pc:docMk/>
            <pc:sldMk cId="373207154" sldId="262"/>
            <ac:spMk id="8" creationId="{47D6D727-EEA7-47B7-8473-58BCEAACB8F1}"/>
          </ac:spMkLst>
        </pc:spChg>
        <pc:spChg chg="add mod ord">
          <ac:chgData name="Razvan Bucalau" userId="6ce6466de82dff9c" providerId="LiveId" clId="{E8FA1641-0EB3-417F-8B42-DA49566FEA7D}" dt="2021-11-14T07:53:13.079" v="1925" actId="27636"/>
          <ac:spMkLst>
            <pc:docMk/>
            <pc:sldMk cId="373207154" sldId="262"/>
            <ac:spMk id="9" creationId="{EEAFAB85-9468-4BF6-AFA9-75356106EB6E}"/>
          </ac:spMkLst>
        </pc:spChg>
      </pc:sldChg>
      <pc:sldChg chg="addSp modSp new mod modNotesTx">
        <pc:chgData name="Razvan Bucalau" userId="6ce6466de82dff9c" providerId="LiveId" clId="{E8FA1641-0EB3-417F-8B42-DA49566FEA7D}" dt="2021-11-14T11:01:32.382" v="2427"/>
        <pc:sldMkLst>
          <pc:docMk/>
          <pc:sldMk cId="550387995" sldId="263"/>
        </pc:sldMkLst>
        <pc:spChg chg="mod">
          <ac:chgData name="Razvan Bucalau" userId="6ce6466de82dff9c" providerId="LiveId" clId="{E8FA1641-0EB3-417F-8B42-DA49566FEA7D}" dt="2021-11-10T21:49:45.583" v="787" actId="14100"/>
          <ac:spMkLst>
            <pc:docMk/>
            <pc:sldMk cId="550387995" sldId="263"/>
            <ac:spMk id="2" creationId="{F0717663-29D8-4E3A-8296-6EBBD9720DE5}"/>
          </ac:spMkLst>
        </pc:spChg>
        <pc:spChg chg="mod">
          <ac:chgData name="Razvan Bucalau" userId="6ce6466de82dff9c" providerId="LiveId" clId="{E8FA1641-0EB3-417F-8B42-DA49566FEA7D}" dt="2021-11-14T08:11:29.073" v="2166" actId="20577"/>
          <ac:spMkLst>
            <pc:docMk/>
            <pc:sldMk cId="550387995" sldId="263"/>
            <ac:spMk id="3" creationId="{CE07FF04-B6FC-4762-9936-49C59E73FE45}"/>
          </ac:spMkLst>
        </pc:spChg>
        <pc:spChg chg="mod">
          <ac:chgData name="Razvan Bucalau" userId="6ce6466de82dff9c" providerId="LiveId" clId="{E8FA1641-0EB3-417F-8B42-DA49566FEA7D}" dt="2021-11-10T21:46:13.924" v="715" actId="1076"/>
          <ac:spMkLst>
            <pc:docMk/>
            <pc:sldMk cId="550387995" sldId="263"/>
            <ac:spMk id="4" creationId="{EB024C5E-CAF9-4453-B88E-452EEDCA6CEC}"/>
          </ac:spMkLst>
        </pc:spChg>
        <pc:picChg chg="add mod">
          <ac:chgData name="Razvan Bucalau" userId="6ce6466de82dff9c" providerId="LiveId" clId="{E8FA1641-0EB3-417F-8B42-DA49566FEA7D}" dt="2021-11-14T08:18:30.351" v="2408" actId="1440"/>
          <ac:picMkLst>
            <pc:docMk/>
            <pc:sldMk cId="550387995" sldId="263"/>
            <ac:picMk id="6" creationId="{D88EBED9-24AD-4527-8362-7CB0D15D7DBD}"/>
          </ac:picMkLst>
        </pc:picChg>
      </pc:sldChg>
      <pc:sldChg chg="addSp delSp modSp new mod modNotesTx">
        <pc:chgData name="Razvan Bucalau" userId="6ce6466de82dff9c" providerId="LiveId" clId="{E8FA1641-0EB3-417F-8B42-DA49566FEA7D}" dt="2021-11-14T11:17:01.283" v="2428"/>
        <pc:sldMkLst>
          <pc:docMk/>
          <pc:sldMk cId="2747545816" sldId="264"/>
        </pc:sldMkLst>
        <pc:spChg chg="mod">
          <ac:chgData name="Razvan Bucalau" userId="6ce6466de82dff9c" providerId="LiveId" clId="{E8FA1641-0EB3-417F-8B42-DA49566FEA7D}" dt="2021-11-10T21:50:23.097" v="810" actId="27636"/>
          <ac:spMkLst>
            <pc:docMk/>
            <pc:sldMk cId="2747545816" sldId="264"/>
            <ac:spMk id="2" creationId="{5C2FC4C0-74FB-4451-8983-E8D0FB0F0458}"/>
          </ac:spMkLst>
        </pc:spChg>
        <pc:spChg chg="del mod">
          <ac:chgData name="Razvan Bucalau" userId="6ce6466de82dff9c" providerId="LiveId" clId="{E8FA1641-0EB3-417F-8B42-DA49566FEA7D}" dt="2021-11-10T21:50:36.960" v="812" actId="3680"/>
          <ac:spMkLst>
            <pc:docMk/>
            <pc:sldMk cId="2747545816" sldId="264"/>
            <ac:spMk id="3" creationId="{C1E5B510-E0A0-4C59-A46B-E3765341D0DB}"/>
          </ac:spMkLst>
        </pc:spChg>
        <pc:spChg chg="mod">
          <ac:chgData name="Razvan Bucalau" userId="6ce6466de82dff9c" providerId="LiveId" clId="{E8FA1641-0EB3-417F-8B42-DA49566FEA7D}" dt="2021-11-10T21:51:09.313" v="820" actId="1076"/>
          <ac:spMkLst>
            <pc:docMk/>
            <pc:sldMk cId="2747545816" sldId="264"/>
            <ac:spMk id="4" creationId="{35456B0E-DE5D-4372-A05B-B67523AF5636}"/>
          </ac:spMkLst>
        </pc:spChg>
        <pc:graphicFrameChg chg="add mod ord modGraphic">
          <ac:chgData name="Razvan Bucalau" userId="6ce6466de82dff9c" providerId="LiveId" clId="{E8FA1641-0EB3-417F-8B42-DA49566FEA7D}" dt="2021-11-14T08:19:13.463" v="2414" actId="20577"/>
          <ac:graphicFrameMkLst>
            <pc:docMk/>
            <pc:sldMk cId="2747545816" sldId="264"/>
            <ac:graphicFrameMk id="5" creationId="{A0115E8B-B627-4906-9F99-B33F8461C435}"/>
          </ac:graphicFrameMkLst>
        </pc:graphicFrameChg>
        <pc:picChg chg="add mod">
          <ac:chgData name="Razvan Bucalau" userId="6ce6466de82dff9c" providerId="LiveId" clId="{E8FA1641-0EB3-417F-8B42-DA49566FEA7D}" dt="2021-11-14T08:20:00.256" v="2421" actId="1440"/>
          <ac:picMkLst>
            <pc:docMk/>
            <pc:sldMk cId="2747545816" sldId="264"/>
            <ac:picMk id="6" creationId="{07CD5E55-6A87-4DAD-BE56-B5AD30AE3D63}"/>
          </ac:picMkLst>
        </pc:picChg>
      </pc:sldChg>
      <pc:sldChg chg="addSp modSp new mod modNotesTx">
        <pc:chgData name="Razvan Bucalau" userId="6ce6466de82dff9c" providerId="LiveId" clId="{E8FA1641-0EB3-417F-8B42-DA49566FEA7D}" dt="2021-11-14T11:20:20.611" v="2434" actId="1076"/>
        <pc:sldMkLst>
          <pc:docMk/>
          <pc:sldMk cId="90846047" sldId="265"/>
        </pc:sldMkLst>
        <pc:spChg chg="mod">
          <ac:chgData name="Razvan Bucalau" userId="6ce6466de82dff9c" providerId="LiveId" clId="{E8FA1641-0EB3-417F-8B42-DA49566FEA7D}" dt="2021-11-10T21:56:28.044" v="938" actId="1076"/>
          <ac:spMkLst>
            <pc:docMk/>
            <pc:sldMk cId="90846047" sldId="265"/>
            <ac:spMk id="2" creationId="{51F8E538-8631-4745-A13F-BD0DE4F5C222}"/>
          </ac:spMkLst>
        </pc:spChg>
        <pc:spChg chg="mod">
          <ac:chgData name="Razvan Bucalau" userId="6ce6466de82dff9c" providerId="LiveId" clId="{E8FA1641-0EB3-417F-8B42-DA49566FEA7D}" dt="2021-11-10T21:56:00.497" v="932" actId="1076"/>
          <ac:spMkLst>
            <pc:docMk/>
            <pc:sldMk cId="90846047" sldId="265"/>
            <ac:spMk id="3" creationId="{5158D02F-58DD-4792-9BB8-E2B51EAA9755}"/>
          </ac:spMkLst>
        </pc:spChg>
        <pc:spChg chg="mod">
          <ac:chgData name="Razvan Bucalau" userId="6ce6466de82dff9c" providerId="LiveId" clId="{E8FA1641-0EB3-417F-8B42-DA49566FEA7D}" dt="2021-11-14T11:20:20.611" v="2434" actId="1076"/>
          <ac:spMkLst>
            <pc:docMk/>
            <pc:sldMk cId="90846047" sldId="265"/>
            <ac:spMk id="4" creationId="{BAF3AC10-0154-48A6-A6DF-A5665B4E879F}"/>
          </ac:spMkLst>
        </pc:spChg>
        <pc:picChg chg="add mod">
          <ac:chgData name="Razvan Bucalau" userId="6ce6466de82dff9c" providerId="LiveId" clId="{E8FA1641-0EB3-417F-8B42-DA49566FEA7D}" dt="2021-11-10T21:56:20.078" v="937" actId="1440"/>
          <ac:picMkLst>
            <pc:docMk/>
            <pc:sldMk cId="90846047" sldId="265"/>
            <ac:picMk id="6" creationId="{44BE3393-D4AB-4181-B1BF-095C9429E56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008D7F-C2D4-41E4-BD09-88391E36D6B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F5B0959-6A61-49B2-ABF5-A7F1EFBA35E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254D3A8-02B7-4B97-AA20-A5E377FC3861}" type="datetimeFigureOut">
              <a:rPr lang="en-GB" smtClean="0"/>
              <a:t>14/11/2021</a:t>
            </a:fld>
            <a:endParaRPr lang="en-GB"/>
          </a:p>
        </p:txBody>
      </p:sp>
      <p:sp>
        <p:nvSpPr>
          <p:cNvPr id="4" name="Footer Placeholder 3">
            <a:extLst>
              <a:ext uri="{FF2B5EF4-FFF2-40B4-BE49-F238E27FC236}">
                <a16:creationId xmlns:a16="http://schemas.microsoft.com/office/drawing/2014/main" id="{BF06F7E8-3DAB-4A11-AD51-02757772377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41D46371-126E-45D0-9B9A-6AAA4D1056C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938C737-DCCA-4989-9161-5B787AD917FD}" type="slidenum">
              <a:rPr lang="en-GB" smtClean="0"/>
              <a:t>‹#›</a:t>
            </a:fld>
            <a:endParaRPr lang="en-GB"/>
          </a:p>
        </p:txBody>
      </p:sp>
    </p:spTree>
    <p:extLst>
      <p:ext uri="{BB962C8B-B14F-4D97-AF65-F5344CB8AC3E}">
        <p14:creationId xmlns:p14="http://schemas.microsoft.com/office/powerpoint/2010/main" val="151110834"/>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5311AC-9CE7-4AF6-BD0B-240B130194C6}" type="datetimeFigureOut">
              <a:rPr lang="en-GB" smtClean="0"/>
              <a:t>14/11/2021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42CD36-AC16-4FCB-AE23-FB78F8316785}" type="slidenum">
              <a:rPr lang="en-GB" smtClean="0"/>
              <a:t>‹#›</a:t>
            </a:fld>
            <a:endParaRPr lang="en-GB"/>
          </a:p>
        </p:txBody>
      </p:sp>
    </p:spTree>
    <p:extLst>
      <p:ext uri="{BB962C8B-B14F-4D97-AF65-F5344CB8AC3E}">
        <p14:creationId xmlns:p14="http://schemas.microsoft.com/office/powerpoint/2010/main" val="3170865918"/>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managementmania.com/en/financial-resources-finance"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doi.org/10.1002/9780470592663.ch2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endParaRPr lang="en-GB"/>
          </a:p>
        </p:txBody>
      </p:sp>
    </p:spTree>
    <p:extLst>
      <p:ext uri="{BB962C8B-B14F-4D97-AF65-F5344CB8AC3E}">
        <p14:creationId xmlns:p14="http://schemas.microsoft.com/office/powerpoint/2010/main" val="4284950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The main objective is to provide a premium transportation service that is accessible to all, that is easy to book, and safe.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I aim to make regular trips and maintain a basic client list of repeat customers.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first thing to do would be to develop a phone app which will provide a simple way to book.</a:t>
            </a:r>
          </a:p>
          <a:p>
            <a:pPr marL="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Another objective to reach would be to focus more on the marketing and to increase social media activity and reach out to a larger number of individuals online.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I aim to make the transition from a sole trader to a limited company, to increase the number of drivers and cars and to make an overall financial profit of 25% each year.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Header Placeholder 3"/>
          <p:cNvSpPr>
            <a:spLocks noGrp="1"/>
          </p:cNvSpPr>
          <p:nvPr>
            <p:ph type="hdr" sz="quarter"/>
          </p:nvPr>
        </p:nvSpPr>
        <p:spPr/>
        <p:txBody>
          <a:bodyPr/>
          <a:lstStyle/>
          <a:p>
            <a:endParaRPr lang="en-GB"/>
          </a:p>
        </p:txBody>
      </p:sp>
    </p:spTree>
    <p:extLst>
      <p:ext uri="{BB962C8B-B14F-4D97-AF65-F5344CB8AC3E}">
        <p14:creationId xmlns:p14="http://schemas.microsoft.com/office/powerpoint/2010/main" val="1764257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services offered would be: business transport, which will be a service specifically done for businesses that require professional cars and transport for business meetings, chauffeur services which is booking a professional chauffeur either for events or for traveling for a set period, airport transfer is transfer to or from the airport with pick up from arrival gate, door to door transfer means being picked up from your desired location and dropped off where you want, thus saving time on traveling or commuting. </a:t>
            </a:r>
          </a:p>
          <a:p>
            <a:r>
              <a:rPr lang="en-US" dirty="0"/>
              <a:t>Studying the market is what helps me making is easy to use and affordable. By researching the market, I can help design an app easy to use by all user’s category and researching the competition can help to make a lower price or offer some extras that will make the customers choose me over the competition.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 will offer availability at any time day or night for pre-booked services, trained and experience drivers and new and improved vehicles. </a:t>
            </a:r>
          </a:p>
          <a:p>
            <a:endParaRPr lang="en-GB" dirty="0"/>
          </a:p>
        </p:txBody>
      </p:sp>
      <p:sp>
        <p:nvSpPr>
          <p:cNvPr id="4" name="Header Placeholder 3"/>
          <p:cNvSpPr>
            <a:spLocks noGrp="1"/>
          </p:cNvSpPr>
          <p:nvPr>
            <p:ph type="hdr" sz="quarter"/>
          </p:nvPr>
        </p:nvSpPr>
        <p:spPr/>
        <p:txBody>
          <a:bodyPr/>
          <a:lstStyle/>
          <a:p>
            <a:endParaRPr lang="en-GB"/>
          </a:p>
        </p:txBody>
      </p:sp>
    </p:spTree>
    <p:extLst>
      <p:ext uri="{BB962C8B-B14F-4D97-AF65-F5344CB8AC3E}">
        <p14:creationId xmlns:p14="http://schemas.microsoft.com/office/powerpoint/2010/main" val="982355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dictionary definition for marketing is: ''the provision of goods or services to meet consumer’s needs.'' To put it another way, marketing entails determining what people want and then meeting those needs while generating a profit. Successful marketing involves having the right product in the right place at the right time, as well as ensuring that the customer is aware of it.</a:t>
            </a: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(WESTWOOD, 2013)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Marketing has a long history of placing the customer at the centre of all marketing actions.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Schnaars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1998) This is something that I will be following as well.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Considering that this is a private hire business, compared to a taxi service, one is not allowed to pick passengers on the curb, but is a requirement that you need to have a reservation made beforehand on a website or an app and payment being purely online. That means that for a business like this to strive, the focus should be on digital marketing.</a:t>
            </a: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People change because of technology. Consumers' relationships with products and marketplaces are altering as a result of digital technology. Our computers aren't the only ones being reprogrammed; our consumers are as well. The internet shopper demonstrates the necessity for new marketing strategies to fulfil their needs. These internet users want to be able to customise everything - from the look to the feel of products and services they purchase, the information they seek, and the price at which they are willing to pay for it.</a:t>
            </a: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(Wind and Mahajan, 2002)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first marketing tactic would be to conduct a questionnaire survey. These aid in getting to know my clients, determining whether the service I'm attempting to provide is truly needed, where it is most needed, and what extras, such as free water, Wi-Fi, or playing their own music in the car, would be most appealing to potential consumers.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next stage would be to increase my social media presence and get my services known to as many people as possible. I'd need to design and optimise a user app to help me with my day-to-day work. By making the app user-friendly, easy to use, and accessible, I can tip the balance in customers' favouring me over the competitors.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Then I'll use the advantages of paid advertising to attract new customers, and I'll set up a reward programme for return customers.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Header Placeholder 3"/>
          <p:cNvSpPr>
            <a:spLocks noGrp="1"/>
          </p:cNvSpPr>
          <p:nvPr>
            <p:ph type="hdr" sz="quarter"/>
          </p:nvPr>
        </p:nvSpPr>
        <p:spPr/>
        <p:txBody>
          <a:bodyPr/>
          <a:lstStyle/>
          <a:p>
            <a:endParaRPr lang="en-GB"/>
          </a:p>
        </p:txBody>
      </p:sp>
    </p:spTree>
    <p:extLst>
      <p:ext uri="{BB962C8B-B14F-4D97-AF65-F5344CB8AC3E}">
        <p14:creationId xmlns:p14="http://schemas.microsoft.com/office/powerpoint/2010/main" val="1688146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resources are assets that are used in a company's day-to-day operations. Physical resources required for this private hire business include a car, a smartphone, and, as a professional setting business that provides a business and luxurious service, a few black suits.</a:t>
            </a:r>
            <a:endParaRPr lang="en-GB" dirty="0"/>
          </a:p>
        </p:txBody>
      </p:sp>
      <p:sp>
        <p:nvSpPr>
          <p:cNvPr id="4" name="Header Placeholder 3"/>
          <p:cNvSpPr>
            <a:spLocks noGrp="1"/>
          </p:cNvSpPr>
          <p:nvPr>
            <p:ph type="hdr" sz="quarter"/>
          </p:nvPr>
        </p:nvSpPr>
        <p:spPr/>
        <p:txBody>
          <a:bodyPr/>
          <a:lstStyle/>
          <a:p>
            <a:endParaRPr lang="en-GB"/>
          </a:p>
        </p:txBody>
      </p:sp>
    </p:spTree>
    <p:extLst>
      <p:ext uri="{BB962C8B-B14F-4D97-AF65-F5344CB8AC3E}">
        <p14:creationId xmlns:p14="http://schemas.microsoft.com/office/powerpoint/2010/main" val="35552077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The word "financial resources" refers to the organization's total financial assets. Financial resources are an element of the organization's assets from an economic standpoint (property).</a:t>
            </a:r>
          </a:p>
          <a:p>
            <a:r>
              <a:rPr lang="en-US" dirty="0"/>
              <a:t>The initial costs are primarily for physical resources, as seen in this slide. The car will be the most expensive item. Because it is one of the assets that will be </a:t>
            </a:r>
            <a:r>
              <a:rPr lang="en-US" dirty="0" err="1"/>
              <a:t>utilised</a:t>
            </a:r>
            <a:r>
              <a:rPr lang="en-US" dirty="0"/>
              <a:t> the most in day-to-day operations, it is also one of the assets that must consider a variety of factors such as safety, comfort, and fuel consumption. This is going to cost around 32.000 £. The next item on the budget is a smart phone and a few black suits, which will cost roughly £1.500. Another initial outlay would be on the legal side, such as the car and driver's </a:t>
            </a:r>
            <a:r>
              <a:rPr lang="en-US" dirty="0" err="1"/>
              <a:t>licence</a:t>
            </a:r>
            <a:r>
              <a:rPr lang="en-US" dirty="0"/>
              <a:t> required for this type of business. After conducting extensive research on the Transport for London website, it is estimated that this will cost around 1.000£, including all essential papers and tests, such as a MOT or a language requirement exam.</a:t>
            </a:r>
          </a:p>
          <a:p>
            <a:r>
              <a:rPr lang="en-US" dirty="0"/>
              <a:t>The secured funding for this business is 37.000 £, which is made up of 7.000 £ from personal savings and 30.000 £ from a business loan. I picked a bank loan because it offers several advantages, including the ability to expand my business while maintaining complete control, bank security, business-friendly interest rates, and the possibility of additional services, such as covering my business's online payments. (</a:t>
            </a:r>
            <a:r>
              <a:rPr lang="en-US" dirty="0" err="1"/>
              <a:t>Philps</a:t>
            </a:r>
            <a:r>
              <a:rPr lang="en-US" dirty="0"/>
              <a:t>, 2020)</a:t>
            </a:r>
          </a:p>
          <a:p>
            <a:endParaRPr lang="en-GB" dirty="0"/>
          </a:p>
        </p:txBody>
      </p:sp>
      <p:sp>
        <p:nvSpPr>
          <p:cNvPr id="4" name="Header Placeholder 3"/>
          <p:cNvSpPr>
            <a:spLocks noGrp="1"/>
          </p:cNvSpPr>
          <p:nvPr>
            <p:ph type="hdr" sz="quarter"/>
          </p:nvPr>
        </p:nvSpPr>
        <p:spPr/>
        <p:txBody>
          <a:bodyPr/>
          <a:lstStyle/>
          <a:p>
            <a:endParaRPr lang="en-GB"/>
          </a:p>
        </p:txBody>
      </p:sp>
    </p:spTree>
    <p:extLst>
      <p:ext uri="{BB962C8B-B14F-4D97-AF65-F5344CB8AC3E}">
        <p14:creationId xmlns:p14="http://schemas.microsoft.com/office/powerpoint/2010/main" val="3308885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legal side, I'll need to register as a self-employed person with HMRC, obtain a car and driver's </a:t>
            </a:r>
            <a:r>
              <a:rPr lang="en-US" dirty="0" err="1"/>
              <a:t>licence</a:t>
            </a:r>
            <a:r>
              <a:rPr lang="en-US" dirty="0"/>
              <a:t> from Transport for London, and purchase hire and reward comprehensive </a:t>
            </a:r>
            <a:r>
              <a:rPr lang="en-US" dirty="0" err="1"/>
              <a:t>insurance.I'll</a:t>
            </a:r>
            <a:r>
              <a:rPr lang="en-US" dirty="0"/>
              <a:t> need to keep track of all incoming and outgoing funds, and I'll need the assistance of an accountant to ensure that everything is properly recorded for annual tax assessments.</a:t>
            </a:r>
            <a:endParaRPr lang="en-GB" dirty="0"/>
          </a:p>
        </p:txBody>
      </p:sp>
      <p:sp>
        <p:nvSpPr>
          <p:cNvPr id="4" name="Header Placeholder 3"/>
          <p:cNvSpPr>
            <a:spLocks noGrp="1"/>
          </p:cNvSpPr>
          <p:nvPr>
            <p:ph type="hdr" sz="quarter"/>
          </p:nvPr>
        </p:nvSpPr>
        <p:spPr/>
        <p:txBody>
          <a:bodyPr/>
          <a:lstStyle/>
          <a:p>
            <a:endParaRPr lang="en-GB"/>
          </a:p>
        </p:txBody>
      </p:sp>
    </p:spTree>
    <p:extLst>
      <p:ext uri="{BB962C8B-B14F-4D97-AF65-F5344CB8AC3E}">
        <p14:creationId xmlns:p14="http://schemas.microsoft.com/office/powerpoint/2010/main" val="3832496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help me determine my company's strengths and weaknesses, I utilised a SWOT analysis. As you can see on my slide, my strengths and opportunities outnumber my threats and weaknesses, providing me with a sound approach for prioritising the work I need to undertake to grow my company.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 am convinced that with the appropriate mindset and planning, I can build and expand a lucrative business while providing excellent service.</a:t>
            </a:r>
          </a:p>
          <a:p>
            <a:endParaRPr lang="en-GB" dirty="0"/>
          </a:p>
        </p:txBody>
      </p:sp>
      <p:sp>
        <p:nvSpPr>
          <p:cNvPr id="4" name="Header Placeholder 3"/>
          <p:cNvSpPr>
            <a:spLocks noGrp="1"/>
          </p:cNvSpPr>
          <p:nvPr>
            <p:ph type="hdr" sz="quarter"/>
          </p:nvPr>
        </p:nvSpPr>
        <p:spPr/>
        <p:txBody>
          <a:bodyPr/>
          <a:lstStyle/>
          <a:p>
            <a:endParaRPr lang="en-GB"/>
          </a:p>
        </p:txBody>
      </p:sp>
    </p:spTree>
    <p:extLst>
      <p:ext uri="{BB962C8B-B14F-4D97-AF65-F5344CB8AC3E}">
        <p14:creationId xmlns:p14="http://schemas.microsoft.com/office/powerpoint/2010/main" val="3317177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GB" sz="1800" b="1" i="1" u="sng" dirty="0">
                <a:effectLst/>
                <a:latin typeface="Calibri" panose="020F0502020204030204" pitchFamily="34" charset="0"/>
                <a:ea typeface="Calibri" panose="020F0502020204030204" pitchFamily="34" charset="0"/>
                <a:cs typeface="Times New Roman" panose="02020603050405020304" pitchFamily="18" charset="0"/>
              </a:rPr>
              <a:t>References: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Aaker, D.A., 2012.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Building strong brands</a:t>
            </a:r>
            <a:r>
              <a:rPr lang="en-GB" sz="1800" dirty="0">
                <a:effectLst/>
                <a:latin typeface="Calibri" panose="020F0502020204030204" pitchFamily="34" charset="0"/>
                <a:ea typeface="Calibri" panose="020F0502020204030204" pitchFamily="34" charset="0"/>
                <a:cs typeface="Times New Roman" panose="02020603050405020304" pitchFamily="18" charset="0"/>
              </a:rPr>
              <a:t>. Simon and Schuster.</a:t>
            </a:r>
          </a:p>
          <a:p>
            <a:pPr marL="342900" lvl="0" indent="-342900">
              <a:lnSpc>
                <a:spcPct val="107000"/>
              </a:lnSpc>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Chaffey, D. and Ellis-Chadwick, F.,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Digital marketing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Pearson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uk</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ct val="107000"/>
              </a:lnSpc>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Charlesworth, A., 2014.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Digital marketing: A practical approach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Routledge.</a:t>
            </a:r>
          </a:p>
          <a:p>
            <a:pPr marL="342900" lvl="0" indent="-342900">
              <a:lnSpc>
                <a:spcPct val="107000"/>
              </a:lnSpc>
              <a:buFont typeface="Symbol" panose="05050102010706020507" pitchFamily="18" charset="2"/>
              <a:buChar char=""/>
            </a:pP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Fifield, P., 1998.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Marketing Strategy</a:t>
            </a:r>
            <a:r>
              <a:rPr lang="en-GB" sz="1800" dirty="0">
                <a:effectLst/>
                <a:latin typeface="Calibri" panose="020F0502020204030204" pitchFamily="34" charset="0"/>
                <a:ea typeface="Calibri" panose="020F0502020204030204" pitchFamily="34" charset="0"/>
                <a:cs typeface="Times New Roman" panose="02020603050405020304" pitchFamily="18" charset="0"/>
              </a:rPr>
              <a:t>. 2nd ed. London: The Chartered Institute of Marketing.</a:t>
            </a: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Financial resources, Finance. In: ManagementMania.com [online]. Wilmington (DE) 2011-2021, 12/14/2016 [cit. 11/14/2021].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https://managementmania.com/en/financial-resources-finance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Leigh, D. (2009). SWOT Analysis. In Handbook of Improving Performance in the Workplace: Volumes 1-3 (eds K.H. Silber, W.R.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Foshay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Watkins, D. Leigh, J.L. Moseley and J.C.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Dessinger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4"/>
              </a:rPr>
              <a:t>https://doi.org/10.1002/9780470592663.ch24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Matters, T.,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Apply for a private hire driver licence</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Transport for London. Available at: &lt;https://tfl.gov.uk/info-for/taxis-and-private-hire/licensing/private-hire-driver-licence&gt; [Accessed 11 November 2021].</a:t>
            </a:r>
          </a:p>
          <a:p>
            <a:pPr marL="342900" lvl="0" indent="-342900">
              <a:lnSpc>
                <a:spcPct val="107000"/>
              </a:lnSpc>
              <a:buFont typeface="Symbol" panose="05050102010706020507" pitchFamily="18" charset="2"/>
              <a:buChar char=""/>
            </a:pP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Matters, T.,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Apply for a private hire vehicle licence</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Transport for London. Available at: &lt;https://tfl.gov.uk/info-for/taxis-and-private-hire/licensing/private-hire-vehicle-licence&gt; [Accessed 10 November 2021].</a:t>
            </a:r>
          </a:p>
          <a:p>
            <a:pPr marL="342900" lvl="0" indent="-342900">
              <a:lnSpc>
                <a:spcPct val="107000"/>
              </a:lnSpc>
              <a:buFont typeface="Symbol" panose="05050102010706020507" pitchFamily="18" charset="2"/>
              <a:buChar char=""/>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Philps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2020.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Bank Loan Advantages and Disadvantages for Small Businesses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Nerdwallet.com. Available at: &lt;https://www.nerdwallet.com/uk/business-loans/pro-and-cons-of-bank-loans-for-small-businesses/&gt; [Accessed 13 November 2021].</a:t>
            </a:r>
          </a:p>
          <a:p>
            <a:pPr marL="342900" lvl="0" indent="-342900">
              <a:lnSpc>
                <a:spcPct val="107000"/>
              </a:lnSpc>
              <a:buFont typeface="Symbol" panose="05050102010706020507" pitchFamily="18" charset="2"/>
              <a:buChar char=""/>
            </a:pPr>
            <a:r>
              <a:rPr lang="en-GB" sz="1800"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Schnaars</a:t>
            </a: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S., 1998. </a:t>
            </a:r>
            <a:r>
              <a:rPr lang="en-GB" sz="18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Marketing Strategy</a:t>
            </a: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2nd ed. New York: The Free Press, p.2.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WESTWOOD, J., 2013. </a:t>
            </a:r>
            <a:r>
              <a:rPr lang="en-GB" sz="1800" i="1"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HOW TO WRITE A MARKETING PLAN</a:t>
            </a: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4th ed. KOGAN PAGE.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Wind, J. and Mahajan, V., 2002. Digital Marketing </a:t>
            </a:r>
            <a:r>
              <a:rPr lang="en-GB" sz="1800" dirty="0" err="1">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Symphonya</a:t>
            </a:r>
            <a:r>
              <a:rPr lang="en-GB" sz="18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Emerging Issues in Management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1(1), pp.43-54.</a:t>
            </a:r>
          </a:p>
          <a:p>
            <a:endParaRPr lang="en-GB" dirty="0"/>
          </a:p>
        </p:txBody>
      </p:sp>
      <p:sp>
        <p:nvSpPr>
          <p:cNvPr id="4" name="Header Placeholder 3"/>
          <p:cNvSpPr>
            <a:spLocks noGrp="1"/>
          </p:cNvSpPr>
          <p:nvPr>
            <p:ph type="hdr" sz="quarter"/>
          </p:nvPr>
        </p:nvSpPr>
        <p:spPr/>
        <p:txBody>
          <a:bodyPr/>
          <a:lstStyle/>
          <a:p>
            <a:endParaRPr lang="en-GB"/>
          </a:p>
        </p:txBody>
      </p:sp>
    </p:spTree>
    <p:extLst>
      <p:ext uri="{BB962C8B-B14F-4D97-AF65-F5344CB8AC3E}">
        <p14:creationId xmlns:p14="http://schemas.microsoft.com/office/powerpoint/2010/main" val="2053882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90D919-1548-4661-9F7D-61935B70FB58}" type="datetime1">
              <a:rPr lang="en-GB" smtClean="0"/>
              <a:t>14/11/2021</a:t>
            </a:fld>
            <a:endParaRPr lang="en-GB"/>
          </a:p>
        </p:txBody>
      </p:sp>
      <p:sp>
        <p:nvSpPr>
          <p:cNvPr id="5" name="Footer Placeholder 4"/>
          <p:cNvSpPr>
            <a:spLocks noGrp="1"/>
          </p:cNvSpPr>
          <p:nvPr>
            <p:ph type="ftr" sz="quarter" idx="11"/>
          </p:nvPr>
        </p:nvSpPr>
        <p:spPr>
          <a:xfrm>
            <a:off x="5332412" y="5883275"/>
            <a:ext cx="4324044" cy="365125"/>
          </a:xfrm>
        </p:spPr>
        <p:txBody>
          <a:bodyPr/>
          <a:lstStyle/>
          <a:p>
            <a:r>
              <a:rPr lang="en-US"/>
              <a:t> APlus Chauffeur - Always on time!</a:t>
            </a:r>
            <a:endParaRPr lang="en-GB"/>
          </a:p>
        </p:txBody>
      </p:sp>
      <p:sp>
        <p:nvSpPr>
          <p:cNvPr id="6" name="Slide Number Placeholder 5"/>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940180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C68406-61B7-4E04-B931-5AA4E7958E0F}" type="datetime1">
              <a:rPr lang="en-GB" smtClean="0"/>
              <a:t>14/11/2021</a:t>
            </a:fld>
            <a:endParaRPr lang="en-GB"/>
          </a:p>
        </p:txBody>
      </p:sp>
      <p:sp>
        <p:nvSpPr>
          <p:cNvPr id="5" name="Footer Placeholder 4"/>
          <p:cNvSpPr>
            <a:spLocks noGrp="1"/>
          </p:cNvSpPr>
          <p:nvPr>
            <p:ph type="ftr" sz="quarter" idx="11"/>
          </p:nvPr>
        </p:nvSpPr>
        <p:spPr/>
        <p:txBody>
          <a:bodyPr/>
          <a:lstStyle/>
          <a:p>
            <a:r>
              <a:rPr lang="en-US"/>
              <a:t> APlus Chauffeur - Always on time!</a:t>
            </a:r>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3571346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9BED87-426A-4187-A154-C86EB71271C4}" type="datetime1">
              <a:rPr lang="en-GB" smtClean="0"/>
              <a:t>14/11/2021</a:t>
            </a:fld>
            <a:endParaRPr lang="en-GB"/>
          </a:p>
        </p:txBody>
      </p:sp>
      <p:sp>
        <p:nvSpPr>
          <p:cNvPr id="5" name="Footer Placeholder 4"/>
          <p:cNvSpPr>
            <a:spLocks noGrp="1"/>
          </p:cNvSpPr>
          <p:nvPr>
            <p:ph type="ftr" sz="quarter" idx="11"/>
          </p:nvPr>
        </p:nvSpPr>
        <p:spPr/>
        <p:txBody>
          <a:bodyPr/>
          <a:lstStyle/>
          <a:p>
            <a:r>
              <a:rPr lang="en-US"/>
              <a:t> APlus Chauffeur - Always on time!</a:t>
            </a:r>
            <a:endParaRPr lang="en-GB"/>
          </a:p>
        </p:txBody>
      </p:sp>
      <p:sp>
        <p:nvSpPr>
          <p:cNvPr id="6" name="Slide Number Placeholder 5"/>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2909678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856599-8FF4-4A7A-B243-F2B2106AB74B}" type="datetime1">
              <a:rPr lang="en-GB" smtClean="0"/>
              <a:t>14/11/2021</a:t>
            </a:fld>
            <a:endParaRPr lang="en-GB"/>
          </a:p>
        </p:txBody>
      </p:sp>
      <p:sp>
        <p:nvSpPr>
          <p:cNvPr id="6" name="Footer Placeholder 5"/>
          <p:cNvSpPr>
            <a:spLocks noGrp="1"/>
          </p:cNvSpPr>
          <p:nvPr>
            <p:ph type="ftr" sz="quarter" idx="11"/>
          </p:nvPr>
        </p:nvSpPr>
        <p:spPr/>
        <p:txBody>
          <a:bodyPr/>
          <a:lstStyle/>
          <a:p>
            <a:r>
              <a:rPr lang="en-US"/>
              <a:t> APlus Chauffeur - Always on time!</a:t>
            </a:r>
            <a:endParaRPr lang="en-GB"/>
          </a:p>
        </p:txBody>
      </p:sp>
      <p:sp>
        <p:nvSpPr>
          <p:cNvPr id="7" name="Slide Number Placeholder 6"/>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3818014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85007F-8E47-4454-8735-184A2635DF28}" type="datetime1">
              <a:rPr lang="en-GB" smtClean="0"/>
              <a:t>14/11/2021</a:t>
            </a:fld>
            <a:endParaRPr lang="en-GB"/>
          </a:p>
        </p:txBody>
      </p:sp>
      <p:sp>
        <p:nvSpPr>
          <p:cNvPr id="8" name="Footer Placeholder 7"/>
          <p:cNvSpPr>
            <a:spLocks noGrp="1"/>
          </p:cNvSpPr>
          <p:nvPr>
            <p:ph type="ftr" sz="quarter" idx="11"/>
          </p:nvPr>
        </p:nvSpPr>
        <p:spPr/>
        <p:txBody>
          <a:bodyPr/>
          <a:lstStyle/>
          <a:p>
            <a:r>
              <a:rPr lang="en-US"/>
              <a:t> APlus Chauffeur - Always on time!</a:t>
            </a:r>
            <a:endParaRPr lang="en-GB"/>
          </a:p>
        </p:txBody>
      </p:sp>
      <p:sp>
        <p:nvSpPr>
          <p:cNvPr id="9" name="Slide Number Placeholder 8"/>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2511168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50BFF9-BD18-4EEC-883C-FCC8DC877E5D}" type="datetime1">
              <a:rPr lang="en-GB" smtClean="0"/>
              <a:t>14/11/2021</a:t>
            </a:fld>
            <a:endParaRPr lang="en-GB"/>
          </a:p>
        </p:txBody>
      </p:sp>
      <p:sp>
        <p:nvSpPr>
          <p:cNvPr id="4" name="Footer Placeholder 3"/>
          <p:cNvSpPr>
            <a:spLocks noGrp="1"/>
          </p:cNvSpPr>
          <p:nvPr>
            <p:ph type="ftr" sz="quarter" idx="11"/>
          </p:nvPr>
        </p:nvSpPr>
        <p:spPr/>
        <p:txBody>
          <a:bodyPr/>
          <a:lstStyle/>
          <a:p>
            <a:r>
              <a:rPr lang="en-US"/>
              <a:t> APlus Chauffeur - Always on time!</a:t>
            </a:r>
            <a:endParaRPr lang="en-GB"/>
          </a:p>
        </p:txBody>
      </p:sp>
      <p:sp>
        <p:nvSpPr>
          <p:cNvPr id="5" name="Slide Number Placeholder 4"/>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4002201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288C68-FF29-4BAA-A815-D477955F52A1}" type="datetime1">
              <a:rPr lang="en-GB" smtClean="0"/>
              <a:t>14/11/2021</a:t>
            </a:fld>
            <a:endParaRPr lang="en-GB"/>
          </a:p>
        </p:txBody>
      </p:sp>
      <p:sp>
        <p:nvSpPr>
          <p:cNvPr id="3" name="Footer Placeholder 2"/>
          <p:cNvSpPr>
            <a:spLocks noGrp="1"/>
          </p:cNvSpPr>
          <p:nvPr>
            <p:ph type="ftr" sz="quarter" idx="11"/>
          </p:nvPr>
        </p:nvSpPr>
        <p:spPr/>
        <p:txBody>
          <a:bodyPr/>
          <a:lstStyle/>
          <a:p>
            <a:r>
              <a:rPr lang="en-US"/>
              <a:t> APlus Chauffeur - Always on time!</a:t>
            </a:r>
            <a:endParaRPr lang="en-GB"/>
          </a:p>
        </p:txBody>
      </p:sp>
      <p:sp>
        <p:nvSpPr>
          <p:cNvPr id="4" name="Slide Number Placeholder 3"/>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3138741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6D0986-8491-4B6F-88A4-585D40385312}" type="datetime1">
              <a:rPr lang="en-GB" smtClean="0"/>
              <a:t>14/11/2021</a:t>
            </a:fld>
            <a:endParaRPr lang="en-GB"/>
          </a:p>
        </p:txBody>
      </p:sp>
      <p:sp>
        <p:nvSpPr>
          <p:cNvPr id="6" name="Footer Placeholder 5"/>
          <p:cNvSpPr>
            <a:spLocks noGrp="1"/>
          </p:cNvSpPr>
          <p:nvPr>
            <p:ph type="ftr" sz="quarter" idx="11"/>
          </p:nvPr>
        </p:nvSpPr>
        <p:spPr/>
        <p:txBody>
          <a:bodyPr/>
          <a:lstStyle/>
          <a:p>
            <a:r>
              <a:rPr lang="en-US"/>
              <a:t> APlus Chauffeur - Always on time!</a:t>
            </a:r>
            <a:endParaRPr lang="en-GB"/>
          </a:p>
        </p:txBody>
      </p:sp>
      <p:sp>
        <p:nvSpPr>
          <p:cNvPr id="7" name="Slide Number Placeholder 6"/>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386670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F9ACCA-6BA7-4F4E-8F8C-B480A4160BFB}" type="datetime1">
              <a:rPr lang="en-GB" smtClean="0"/>
              <a:t>14/11/2021</a:t>
            </a:fld>
            <a:endParaRPr lang="en-GB"/>
          </a:p>
        </p:txBody>
      </p:sp>
      <p:sp>
        <p:nvSpPr>
          <p:cNvPr id="6" name="Footer Placeholder 5"/>
          <p:cNvSpPr>
            <a:spLocks noGrp="1"/>
          </p:cNvSpPr>
          <p:nvPr>
            <p:ph type="ftr" sz="quarter" idx="11"/>
          </p:nvPr>
        </p:nvSpPr>
        <p:spPr/>
        <p:txBody>
          <a:bodyPr/>
          <a:lstStyle/>
          <a:p>
            <a:r>
              <a:rPr lang="en-US"/>
              <a:t> APlus Chauffeur - Always on time!</a:t>
            </a:r>
            <a:endParaRPr lang="en-GB"/>
          </a:p>
        </p:txBody>
      </p:sp>
      <p:sp>
        <p:nvSpPr>
          <p:cNvPr id="7" name="Slide Number Placeholder 6"/>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2359052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8C323B-96B4-4D6E-A4DF-026F61009396}" type="datetime1">
              <a:rPr lang="en-GB" smtClean="0"/>
              <a:t>14/11/2021</a:t>
            </a:fld>
            <a:endParaRPr lang="en-GB"/>
          </a:p>
        </p:txBody>
      </p:sp>
      <p:sp>
        <p:nvSpPr>
          <p:cNvPr id="6" name="Footer Placeholder 5"/>
          <p:cNvSpPr>
            <a:spLocks noGrp="1"/>
          </p:cNvSpPr>
          <p:nvPr>
            <p:ph type="ftr" sz="quarter" idx="11"/>
          </p:nvPr>
        </p:nvSpPr>
        <p:spPr/>
        <p:txBody>
          <a:bodyPr/>
          <a:lstStyle/>
          <a:p>
            <a:r>
              <a:rPr lang="en-US"/>
              <a:t> APlus Chauffeur - Always on time!</a:t>
            </a:r>
            <a:endParaRPr lang="en-GB"/>
          </a:p>
        </p:txBody>
      </p:sp>
      <p:sp>
        <p:nvSpPr>
          <p:cNvPr id="7" name="Slide Number Placeholder 6"/>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961058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46EB8D-974A-4994-BB89-CB1F0C347247}" type="datetime1">
              <a:rPr lang="en-GB" smtClean="0"/>
              <a:t>14/11/2021</a:t>
            </a:fld>
            <a:endParaRPr lang="en-GB"/>
          </a:p>
        </p:txBody>
      </p:sp>
      <p:sp>
        <p:nvSpPr>
          <p:cNvPr id="5" name="Footer Placeholder 4"/>
          <p:cNvSpPr>
            <a:spLocks noGrp="1"/>
          </p:cNvSpPr>
          <p:nvPr>
            <p:ph type="ftr" sz="quarter" idx="11"/>
          </p:nvPr>
        </p:nvSpPr>
        <p:spPr/>
        <p:txBody>
          <a:bodyPr/>
          <a:lstStyle/>
          <a:p>
            <a:r>
              <a:rPr lang="en-US"/>
              <a:t> APlus Chauffeur - Always on time!</a:t>
            </a:r>
            <a:endParaRPr lang="en-GB"/>
          </a:p>
        </p:txBody>
      </p:sp>
      <p:sp>
        <p:nvSpPr>
          <p:cNvPr id="6" name="Slide Number Placeholder 5"/>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37188409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6BDEAF-5BB9-4392-9561-83D13C3F1A6B}" type="datetime1">
              <a:rPr lang="en-GB" smtClean="0"/>
              <a:t>14/11/2021</a:t>
            </a:fld>
            <a:endParaRPr lang="en-GB"/>
          </a:p>
        </p:txBody>
      </p:sp>
      <p:sp>
        <p:nvSpPr>
          <p:cNvPr id="5" name="Footer Placeholder 4"/>
          <p:cNvSpPr>
            <a:spLocks noGrp="1"/>
          </p:cNvSpPr>
          <p:nvPr>
            <p:ph type="ftr" sz="quarter" idx="11"/>
          </p:nvPr>
        </p:nvSpPr>
        <p:spPr/>
        <p:txBody>
          <a:bodyPr/>
          <a:lstStyle/>
          <a:p>
            <a:r>
              <a:rPr lang="en-US"/>
              <a:t> APlus Chauffeur - Always on time!</a:t>
            </a:r>
            <a:endParaRPr lang="en-GB"/>
          </a:p>
        </p:txBody>
      </p:sp>
      <p:sp>
        <p:nvSpPr>
          <p:cNvPr id="6" name="Slide Number Placeholder 5"/>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24337150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60C5DE-3459-4AF4-A8BF-2A5994421EB5}" type="datetime1">
              <a:rPr lang="en-GB" smtClean="0"/>
              <a:t>14/11/2021</a:t>
            </a:fld>
            <a:endParaRPr lang="en-GB"/>
          </a:p>
        </p:txBody>
      </p:sp>
      <p:sp>
        <p:nvSpPr>
          <p:cNvPr id="5" name="Footer Placeholder 4"/>
          <p:cNvSpPr>
            <a:spLocks noGrp="1"/>
          </p:cNvSpPr>
          <p:nvPr>
            <p:ph type="ftr" sz="quarter" idx="11"/>
          </p:nvPr>
        </p:nvSpPr>
        <p:spPr/>
        <p:txBody>
          <a:bodyPr/>
          <a:lstStyle/>
          <a:p>
            <a:r>
              <a:rPr lang="en-US"/>
              <a:t> APlus Chauffeur - Always on time!</a:t>
            </a:r>
            <a:endParaRPr lang="en-GB"/>
          </a:p>
        </p:txBody>
      </p:sp>
      <p:sp>
        <p:nvSpPr>
          <p:cNvPr id="6" name="Slide Number Placeholder 5"/>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18667610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32525B-52E2-44CA-A00A-E67A88C3A931}" type="datetime1">
              <a:rPr lang="en-GB" smtClean="0"/>
              <a:t>14/11/2021</a:t>
            </a:fld>
            <a:endParaRPr lang="en-GB"/>
          </a:p>
        </p:txBody>
      </p:sp>
      <p:sp>
        <p:nvSpPr>
          <p:cNvPr id="5" name="Footer Placeholder 4"/>
          <p:cNvSpPr>
            <a:spLocks noGrp="1"/>
          </p:cNvSpPr>
          <p:nvPr>
            <p:ph type="ftr" sz="quarter" idx="11"/>
          </p:nvPr>
        </p:nvSpPr>
        <p:spPr/>
        <p:txBody>
          <a:bodyPr/>
          <a:lstStyle/>
          <a:p>
            <a:r>
              <a:rPr lang="en-US"/>
              <a:t> APlus Chauffeur - Always on time!</a:t>
            </a:r>
            <a:endParaRPr lang="en-GB"/>
          </a:p>
        </p:txBody>
      </p:sp>
      <p:sp>
        <p:nvSpPr>
          <p:cNvPr id="6" name="Slide Number Placeholder 5"/>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4794059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F468F7-15D0-457B-B90B-12A8D8E84FF3}" type="datetime1">
              <a:rPr lang="en-GB" smtClean="0"/>
              <a:t>14/11/2021</a:t>
            </a:fld>
            <a:endParaRPr lang="en-GB"/>
          </a:p>
        </p:txBody>
      </p:sp>
      <p:sp>
        <p:nvSpPr>
          <p:cNvPr id="5" name="Footer Placeholder 4"/>
          <p:cNvSpPr>
            <a:spLocks noGrp="1"/>
          </p:cNvSpPr>
          <p:nvPr>
            <p:ph type="ftr" sz="quarter" idx="11"/>
          </p:nvPr>
        </p:nvSpPr>
        <p:spPr/>
        <p:txBody>
          <a:bodyPr/>
          <a:lstStyle/>
          <a:p>
            <a:r>
              <a:rPr lang="en-US"/>
              <a:t> APlus Chauffeur - Always on time!</a:t>
            </a:r>
            <a:endParaRPr lang="en-GB"/>
          </a:p>
        </p:txBody>
      </p:sp>
      <p:sp>
        <p:nvSpPr>
          <p:cNvPr id="6" name="Slide Number Placeholder 5"/>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1770223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8EE44CA-45BA-4B75-A059-EBAFEACE67D6}" type="datetime1">
              <a:rPr lang="en-GB" smtClean="0"/>
              <a:t>14/11/2021</a:t>
            </a:fld>
            <a:endParaRPr lang="en-GB"/>
          </a:p>
        </p:txBody>
      </p:sp>
      <p:sp>
        <p:nvSpPr>
          <p:cNvPr id="5" name="Footer Placeholder 4"/>
          <p:cNvSpPr>
            <a:spLocks noGrp="1"/>
          </p:cNvSpPr>
          <p:nvPr>
            <p:ph type="ftr" sz="quarter" idx="11"/>
          </p:nvPr>
        </p:nvSpPr>
        <p:spPr/>
        <p:txBody>
          <a:bodyPr/>
          <a:lstStyle/>
          <a:p>
            <a:r>
              <a:rPr lang="en-US"/>
              <a:t> APlus Chauffeur - Always on time!</a:t>
            </a:r>
            <a:endParaRPr lang="en-GB"/>
          </a:p>
        </p:txBody>
      </p:sp>
      <p:sp>
        <p:nvSpPr>
          <p:cNvPr id="6" name="Slide Number Placeholder 5"/>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424976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B4C028-122C-4645-9177-96463A12F675}" type="datetime1">
              <a:rPr lang="en-GB" smtClean="0"/>
              <a:t>14/11/2021</a:t>
            </a:fld>
            <a:endParaRPr lang="en-GB"/>
          </a:p>
        </p:txBody>
      </p:sp>
      <p:sp>
        <p:nvSpPr>
          <p:cNvPr id="5" name="Footer Placeholder 4"/>
          <p:cNvSpPr>
            <a:spLocks noGrp="1"/>
          </p:cNvSpPr>
          <p:nvPr>
            <p:ph type="ftr" sz="quarter" idx="11"/>
          </p:nvPr>
        </p:nvSpPr>
        <p:spPr/>
        <p:txBody>
          <a:bodyPr/>
          <a:lstStyle/>
          <a:p>
            <a:r>
              <a:rPr lang="en-US"/>
              <a:t> APlus Chauffeur - Always on time!</a:t>
            </a:r>
            <a:endParaRPr lang="en-GB"/>
          </a:p>
        </p:txBody>
      </p:sp>
      <p:sp>
        <p:nvSpPr>
          <p:cNvPr id="6" name="Slide Number Placeholder 5"/>
          <p:cNvSpPr>
            <a:spLocks noGrp="1"/>
          </p:cNvSpPr>
          <p:nvPr>
            <p:ph type="sldNum" sz="quarter" idx="12"/>
          </p:nvPr>
        </p:nvSpPr>
        <p:spPr/>
        <p:txBody>
          <a:bodyPr/>
          <a:lstStyle/>
          <a:p>
            <a:fld id="{AEDC43EE-2FDF-4BD6-9F4B-66B00D7F0B9B}" type="slidenum">
              <a:rPr lang="en-GB" smtClean="0"/>
              <a:t>‹#›</a:t>
            </a:fld>
            <a:endParaRPr lang="en-GB"/>
          </a:p>
        </p:txBody>
      </p:sp>
    </p:spTree>
    <p:extLst>
      <p:ext uri="{BB962C8B-B14F-4D97-AF65-F5344CB8AC3E}">
        <p14:creationId xmlns:p14="http://schemas.microsoft.com/office/powerpoint/2010/main" val="2455202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90A3146-821B-4973-A591-75B87C515099}" type="datetime1">
              <a:rPr lang="en-GB" smtClean="0"/>
              <a:t>14/11/2021</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 APlus Chauffeur - Always on time!</a:t>
            </a:r>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EDC43EE-2FDF-4BD6-9F4B-66B00D7F0B9B}" type="slidenum">
              <a:rPr lang="en-GB" smtClean="0"/>
              <a:t>‹#›</a:t>
            </a:fld>
            <a:endParaRPr lang="en-GB"/>
          </a:p>
        </p:txBody>
      </p:sp>
    </p:spTree>
    <p:extLst>
      <p:ext uri="{BB962C8B-B14F-4D97-AF65-F5344CB8AC3E}">
        <p14:creationId xmlns:p14="http://schemas.microsoft.com/office/powerpoint/2010/main" val="152827017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DC459-B7FF-413D-8D90-22C2222DD83C}"/>
              </a:ext>
            </a:extLst>
          </p:cNvPr>
          <p:cNvSpPr>
            <a:spLocks noGrp="1"/>
          </p:cNvSpPr>
          <p:nvPr>
            <p:ph type="ctrTitle"/>
          </p:nvPr>
        </p:nvSpPr>
        <p:spPr>
          <a:xfrm>
            <a:off x="2928400" y="1096434"/>
            <a:ext cx="8574622" cy="2616199"/>
          </a:xfrm>
        </p:spPr>
        <p:txBody>
          <a:bodyPr/>
          <a:lstStyle/>
          <a:p>
            <a:r>
              <a:rPr lang="en-GB" sz="4400" dirty="0">
                <a:latin typeface="Lucida Handwriting" panose="03010101010101010101" pitchFamily="66" charset="0"/>
              </a:rPr>
              <a:t>APlus  Chauffeur </a:t>
            </a:r>
            <a:br>
              <a:rPr lang="en-GB" dirty="0"/>
            </a:br>
            <a:r>
              <a:rPr lang="en-GB" sz="4400" dirty="0"/>
              <a:t>Business Plan </a:t>
            </a:r>
            <a:endParaRPr lang="en-GB" dirty="0"/>
          </a:p>
        </p:txBody>
      </p:sp>
      <p:sp>
        <p:nvSpPr>
          <p:cNvPr id="3" name="Subtitle 2">
            <a:extLst>
              <a:ext uri="{FF2B5EF4-FFF2-40B4-BE49-F238E27FC236}">
                <a16:creationId xmlns:a16="http://schemas.microsoft.com/office/drawing/2014/main" id="{176FB586-319F-4C23-B7C3-A441C6098CCF}"/>
              </a:ext>
            </a:extLst>
          </p:cNvPr>
          <p:cNvSpPr>
            <a:spLocks noGrp="1"/>
          </p:cNvSpPr>
          <p:nvPr>
            <p:ph type="subTitle" idx="1"/>
          </p:nvPr>
        </p:nvSpPr>
        <p:spPr/>
        <p:txBody>
          <a:bodyPr>
            <a:normAutofit/>
          </a:bodyPr>
          <a:lstStyle/>
          <a:p>
            <a:r>
              <a:rPr lang="en-GB" dirty="0"/>
              <a:t>By Razvan Bucalau </a:t>
            </a:r>
          </a:p>
          <a:p>
            <a:r>
              <a:rPr lang="en-GB" dirty="0"/>
              <a:t>University Wales Trinity Saint David’s</a:t>
            </a:r>
          </a:p>
          <a:p>
            <a:r>
              <a:rPr lang="en-GB" dirty="0"/>
              <a:t>BMSW4006 – Managing Enterprise in the 21</a:t>
            </a:r>
            <a:r>
              <a:rPr lang="en-GB" baseline="30000" dirty="0"/>
              <a:t>st</a:t>
            </a:r>
            <a:r>
              <a:rPr lang="en-GB" dirty="0"/>
              <a:t> Century</a:t>
            </a:r>
          </a:p>
        </p:txBody>
      </p:sp>
      <p:pic>
        <p:nvPicPr>
          <p:cNvPr id="5" name="Picture 4" descr="Icon&#10;&#10;Description automatically generated">
            <a:extLst>
              <a:ext uri="{FF2B5EF4-FFF2-40B4-BE49-F238E27FC236}">
                <a16:creationId xmlns:a16="http://schemas.microsoft.com/office/drawing/2014/main" id="{9862A2A1-5323-4CBC-9FE3-88ABF3515A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3272" y="500891"/>
            <a:ext cx="1417443" cy="1432684"/>
          </a:xfrm>
          <a:prstGeom prst="rect">
            <a:avLst/>
          </a:prstGeom>
          <a:ln>
            <a:noFill/>
          </a:ln>
          <a:effectLst>
            <a:softEdge rad="112500"/>
          </a:effectLst>
        </p:spPr>
      </p:pic>
      <p:sp>
        <p:nvSpPr>
          <p:cNvPr id="8" name="Footer Placeholder 7">
            <a:extLst>
              <a:ext uri="{FF2B5EF4-FFF2-40B4-BE49-F238E27FC236}">
                <a16:creationId xmlns:a16="http://schemas.microsoft.com/office/drawing/2014/main" id="{54684190-8976-4627-BC46-6E1DA1A81746}"/>
              </a:ext>
            </a:extLst>
          </p:cNvPr>
          <p:cNvSpPr>
            <a:spLocks noGrp="1"/>
          </p:cNvSpPr>
          <p:nvPr>
            <p:ph type="ftr" sz="quarter" idx="11"/>
          </p:nvPr>
        </p:nvSpPr>
        <p:spPr>
          <a:xfrm>
            <a:off x="8711994" y="6231466"/>
            <a:ext cx="2922281" cy="381000"/>
          </a:xfrm>
        </p:spPr>
        <p:txBody>
          <a:bodyPr/>
          <a:lstStyle/>
          <a:p>
            <a:r>
              <a:rPr lang="en-GB" sz="1050" dirty="0">
                <a:latin typeface="Lucida Handwriting" panose="03010101010101010101" pitchFamily="66" charset="0"/>
              </a:rPr>
              <a:t> APlus Chauffeur - Always on time!</a:t>
            </a:r>
          </a:p>
        </p:txBody>
      </p:sp>
    </p:spTree>
    <p:extLst>
      <p:ext uri="{BB962C8B-B14F-4D97-AF65-F5344CB8AC3E}">
        <p14:creationId xmlns:p14="http://schemas.microsoft.com/office/powerpoint/2010/main" val="2922860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B6589-A3F6-4CC8-A263-20AB84B42230}"/>
              </a:ext>
            </a:extLst>
          </p:cNvPr>
          <p:cNvSpPr>
            <a:spLocks noGrp="1"/>
          </p:cNvSpPr>
          <p:nvPr>
            <p:ph type="title"/>
          </p:nvPr>
        </p:nvSpPr>
        <p:spPr>
          <a:xfrm>
            <a:off x="1484311" y="685800"/>
            <a:ext cx="10018713" cy="771525"/>
          </a:xfrm>
        </p:spPr>
        <p:txBody>
          <a:bodyPr/>
          <a:lstStyle/>
          <a:p>
            <a:r>
              <a:rPr lang="en-GB" dirty="0"/>
              <a:t>Why private chauffeur?</a:t>
            </a:r>
          </a:p>
        </p:txBody>
      </p:sp>
      <p:sp>
        <p:nvSpPr>
          <p:cNvPr id="3" name="Content Placeholder 2">
            <a:extLst>
              <a:ext uri="{FF2B5EF4-FFF2-40B4-BE49-F238E27FC236}">
                <a16:creationId xmlns:a16="http://schemas.microsoft.com/office/drawing/2014/main" id="{37149426-B1C5-4486-B15F-642E6D34BD11}"/>
              </a:ext>
            </a:extLst>
          </p:cNvPr>
          <p:cNvSpPr>
            <a:spLocks noGrp="1"/>
          </p:cNvSpPr>
          <p:nvPr>
            <p:ph idx="1"/>
          </p:nvPr>
        </p:nvSpPr>
        <p:spPr>
          <a:xfrm>
            <a:off x="1484310" y="1638300"/>
            <a:ext cx="10018713" cy="4152901"/>
          </a:xfrm>
        </p:spPr>
        <p:txBody>
          <a:bodyPr/>
          <a:lstStyle/>
          <a:p>
            <a:pPr marL="0" indent="0" algn="ctr">
              <a:buNone/>
            </a:pPr>
            <a:r>
              <a:rPr lang="en-US" dirty="0"/>
              <a:t>People now are relying more and more on taxi services. </a:t>
            </a:r>
          </a:p>
          <a:p>
            <a:pPr marL="0" indent="0" algn="ctr">
              <a:buNone/>
            </a:pPr>
            <a:r>
              <a:rPr lang="en-US" dirty="0"/>
              <a:t>The Covid-19 situation has made people much more reluctantly to choose public transport, so the private transport is more popular. It offers the peace of mind when it comes to safety , as there are no other passengers to encounter. It's also more convenient because they are picked up from their desired location, and dropped off where they want, compared to public transport where you must travel to stations.</a:t>
            </a:r>
            <a:endParaRPr lang="en-GB" dirty="0"/>
          </a:p>
        </p:txBody>
      </p:sp>
      <p:sp>
        <p:nvSpPr>
          <p:cNvPr id="4" name="Footer Placeholder 3">
            <a:extLst>
              <a:ext uri="{FF2B5EF4-FFF2-40B4-BE49-F238E27FC236}">
                <a16:creationId xmlns:a16="http://schemas.microsoft.com/office/drawing/2014/main" id="{866A88F1-FB75-407D-BA09-543403007D09}"/>
              </a:ext>
            </a:extLst>
          </p:cNvPr>
          <p:cNvSpPr>
            <a:spLocks noGrp="1"/>
          </p:cNvSpPr>
          <p:nvPr>
            <p:ph type="ftr" sz="quarter" idx="11"/>
          </p:nvPr>
        </p:nvSpPr>
        <p:spPr>
          <a:xfrm>
            <a:off x="8722252" y="6172200"/>
            <a:ext cx="3028421" cy="365125"/>
          </a:xfrm>
        </p:spPr>
        <p:txBody>
          <a:bodyPr/>
          <a:lstStyle/>
          <a:p>
            <a:r>
              <a:rPr lang="en-US" sz="1050" dirty="0"/>
              <a:t> </a:t>
            </a:r>
            <a:r>
              <a:rPr lang="en-US" sz="1050" dirty="0" err="1">
                <a:latin typeface="Lucida Handwriting" panose="03010101010101010101" pitchFamily="66" charset="0"/>
              </a:rPr>
              <a:t>APlus</a:t>
            </a:r>
            <a:r>
              <a:rPr lang="en-US" sz="1050" dirty="0">
                <a:latin typeface="Lucida Handwriting" panose="03010101010101010101" pitchFamily="66" charset="0"/>
              </a:rPr>
              <a:t> Chauffeur - Always on time!</a:t>
            </a:r>
            <a:endParaRPr lang="en-GB" sz="1050" dirty="0">
              <a:latin typeface="Lucida Handwriting" panose="03010101010101010101" pitchFamily="66" charset="0"/>
            </a:endParaRPr>
          </a:p>
        </p:txBody>
      </p:sp>
      <p:pic>
        <p:nvPicPr>
          <p:cNvPr id="8" name="Picture 7" descr="Icon&#10;&#10;Description automatically generated">
            <a:extLst>
              <a:ext uri="{FF2B5EF4-FFF2-40B4-BE49-F238E27FC236}">
                <a16:creationId xmlns:a16="http://schemas.microsoft.com/office/drawing/2014/main" id="{FD671A06-718A-4BFC-8426-F41E57A765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6156" y="1729432"/>
            <a:ext cx="866796" cy="876116"/>
          </a:xfrm>
          <a:prstGeom prst="rect">
            <a:avLst/>
          </a:prstGeom>
          <a:ln>
            <a:noFill/>
          </a:ln>
          <a:effectLst>
            <a:softEdge rad="112500"/>
          </a:effectLst>
        </p:spPr>
      </p:pic>
    </p:spTree>
    <p:extLst>
      <p:ext uri="{BB962C8B-B14F-4D97-AF65-F5344CB8AC3E}">
        <p14:creationId xmlns:p14="http://schemas.microsoft.com/office/powerpoint/2010/main" val="2881790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A89DA-E968-4D18-8F4C-92DAD74BC503}"/>
              </a:ext>
            </a:extLst>
          </p:cNvPr>
          <p:cNvSpPr>
            <a:spLocks noGrp="1"/>
          </p:cNvSpPr>
          <p:nvPr>
            <p:ph type="title"/>
          </p:nvPr>
        </p:nvSpPr>
        <p:spPr>
          <a:xfrm>
            <a:off x="1484311" y="685801"/>
            <a:ext cx="10018713" cy="454741"/>
          </a:xfrm>
        </p:spPr>
        <p:txBody>
          <a:bodyPr>
            <a:normAutofit fontScale="90000"/>
          </a:bodyPr>
          <a:lstStyle/>
          <a:p>
            <a:r>
              <a:rPr lang="en-GB" dirty="0"/>
              <a:t>AIMS AND OBJECTIVES</a:t>
            </a:r>
          </a:p>
        </p:txBody>
      </p:sp>
      <p:sp>
        <p:nvSpPr>
          <p:cNvPr id="9" name="Content Placeholder 8">
            <a:extLst>
              <a:ext uri="{FF2B5EF4-FFF2-40B4-BE49-F238E27FC236}">
                <a16:creationId xmlns:a16="http://schemas.microsoft.com/office/drawing/2014/main" id="{F0E9B912-A55E-4443-ADC3-DB428144C7C9}"/>
              </a:ext>
            </a:extLst>
          </p:cNvPr>
          <p:cNvSpPr>
            <a:spLocks noGrp="1"/>
          </p:cNvSpPr>
          <p:nvPr>
            <p:ph idx="1"/>
          </p:nvPr>
        </p:nvSpPr>
        <p:spPr>
          <a:xfrm>
            <a:off x="1484310" y="1612491"/>
            <a:ext cx="10018713" cy="4178710"/>
          </a:xfrm>
        </p:spPr>
        <p:txBody>
          <a:bodyPr>
            <a:normAutofit lnSpcReduction="10000"/>
          </a:bodyPr>
          <a:lstStyle/>
          <a:p>
            <a:r>
              <a:rPr lang="en-US" dirty="0"/>
              <a:t> To provide a premium transportation service that is accessible to all, easy to book, and safe.</a:t>
            </a:r>
          </a:p>
          <a:p>
            <a:r>
              <a:rPr lang="en-US" dirty="0"/>
              <a:t> To make regular trips and maintain a basic client list of repeat customers.</a:t>
            </a:r>
          </a:p>
          <a:p>
            <a:r>
              <a:rPr lang="en-US" dirty="0"/>
              <a:t> To offer an easy way of booking with the help of a phone app.</a:t>
            </a:r>
          </a:p>
          <a:p>
            <a:r>
              <a:rPr lang="en-US" dirty="0"/>
              <a:t> To increase social media activity and reach out to a larger number of individuals online.</a:t>
            </a:r>
          </a:p>
          <a:p>
            <a:r>
              <a:rPr lang="en-US" dirty="0"/>
              <a:t> To make the transition from a sole trader to a limited company.</a:t>
            </a:r>
          </a:p>
          <a:p>
            <a:r>
              <a:rPr lang="en-US" dirty="0"/>
              <a:t> To increase the number of drivers and cars.</a:t>
            </a:r>
          </a:p>
          <a:p>
            <a:r>
              <a:rPr lang="en-US" dirty="0"/>
              <a:t> To make an overall financial profit of 25% each year.</a:t>
            </a:r>
            <a:endParaRPr lang="en-GB" dirty="0"/>
          </a:p>
        </p:txBody>
      </p:sp>
      <p:sp>
        <p:nvSpPr>
          <p:cNvPr id="13" name="Footer Placeholder 12">
            <a:extLst>
              <a:ext uri="{FF2B5EF4-FFF2-40B4-BE49-F238E27FC236}">
                <a16:creationId xmlns:a16="http://schemas.microsoft.com/office/drawing/2014/main" id="{9BCA88A9-814B-419D-A7FB-DE2546C07720}"/>
              </a:ext>
            </a:extLst>
          </p:cNvPr>
          <p:cNvSpPr>
            <a:spLocks noGrp="1"/>
          </p:cNvSpPr>
          <p:nvPr>
            <p:ph type="ftr" sz="quarter" idx="11"/>
          </p:nvPr>
        </p:nvSpPr>
        <p:spPr>
          <a:xfrm>
            <a:off x="8739152" y="6172199"/>
            <a:ext cx="2763871" cy="365125"/>
          </a:xfrm>
        </p:spPr>
        <p:txBody>
          <a:bodyPr/>
          <a:lstStyle/>
          <a:p>
            <a:r>
              <a:rPr lang="en-US" sz="1050" dirty="0"/>
              <a:t> </a:t>
            </a:r>
            <a:r>
              <a:rPr lang="en-US" sz="1050" dirty="0" err="1">
                <a:latin typeface="Lucida Handwriting" panose="03010101010101010101" pitchFamily="66" charset="0"/>
              </a:rPr>
              <a:t>APlus</a:t>
            </a:r>
            <a:r>
              <a:rPr lang="en-US" sz="1050" dirty="0">
                <a:latin typeface="Lucida Handwriting" panose="03010101010101010101" pitchFamily="66" charset="0"/>
              </a:rPr>
              <a:t> Chauffeur - Always on time!</a:t>
            </a:r>
            <a:endParaRPr lang="en-GB" sz="1050" dirty="0">
              <a:latin typeface="Lucida Handwriting" panose="03010101010101010101" pitchFamily="66" charset="0"/>
            </a:endParaRPr>
          </a:p>
        </p:txBody>
      </p:sp>
    </p:spTree>
    <p:extLst>
      <p:ext uri="{BB962C8B-B14F-4D97-AF65-F5344CB8AC3E}">
        <p14:creationId xmlns:p14="http://schemas.microsoft.com/office/powerpoint/2010/main" val="549894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4E2CF-3512-4243-9E4E-EB708077F3ED}"/>
              </a:ext>
            </a:extLst>
          </p:cNvPr>
          <p:cNvSpPr>
            <a:spLocks noGrp="1"/>
          </p:cNvSpPr>
          <p:nvPr>
            <p:ph type="title"/>
          </p:nvPr>
        </p:nvSpPr>
        <p:spPr>
          <a:xfrm>
            <a:off x="1484311" y="685801"/>
            <a:ext cx="10018713" cy="621890"/>
          </a:xfrm>
        </p:spPr>
        <p:txBody>
          <a:bodyPr>
            <a:normAutofit fontScale="90000"/>
          </a:bodyPr>
          <a:lstStyle/>
          <a:p>
            <a:r>
              <a:rPr lang="en-GB" dirty="0"/>
              <a:t>Services offered</a:t>
            </a:r>
          </a:p>
        </p:txBody>
      </p:sp>
      <p:pic>
        <p:nvPicPr>
          <p:cNvPr id="6" name="Content Placeholder 5" descr="Icon&#10;&#10;Description automatically generated">
            <a:extLst>
              <a:ext uri="{FF2B5EF4-FFF2-40B4-BE49-F238E27FC236}">
                <a16:creationId xmlns:a16="http://schemas.microsoft.com/office/drawing/2014/main" id="{A2F294A4-0560-4337-8A0F-2F2DE39A83E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02835" y="2104103"/>
            <a:ext cx="2449501" cy="24870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Footer Placeholder 3">
            <a:extLst>
              <a:ext uri="{FF2B5EF4-FFF2-40B4-BE49-F238E27FC236}">
                <a16:creationId xmlns:a16="http://schemas.microsoft.com/office/drawing/2014/main" id="{B9C8A877-BF96-4C18-9CAE-78A4845C9E4C}"/>
              </a:ext>
            </a:extLst>
          </p:cNvPr>
          <p:cNvSpPr>
            <a:spLocks noGrp="1"/>
          </p:cNvSpPr>
          <p:nvPr>
            <p:ph type="ftr" sz="quarter" idx="11"/>
          </p:nvPr>
        </p:nvSpPr>
        <p:spPr>
          <a:xfrm>
            <a:off x="8618400" y="6172200"/>
            <a:ext cx="2884623" cy="365125"/>
          </a:xfrm>
        </p:spPr>
        <p:txBody>
          <a:bodyPr/>
          <a:lstStyle/>
          <a:p>
            <a:r>
              <a:rPr lang="en-US" sz="1050">
                <a:latin typeface="Lucida Handwriting" panose="03010101010101010101" pitchFamily="66" charset="0"/>
              </a:rPr>
              <a:t> APlus Chauffeur - Always on time!</a:t>
            </a:r>
            <a:endParaRPr lang="en-GB" sz="1050" dirty="0">
              <a:latin typeface="Lucida Handwriting" panose="03010101010101010101" pitchFamily="66" charset="0"/>
            </a:endParaRPr>
          </a:p>
        </p:txBody>
      </p:sp>
      <p:sp>
        <p:nvSpPr>
          <p:cNvPr id="7" name="TextBox 6">
            <a:extLst>
              <a:ext uri="{FF2B5EF4-FFF2-40B4-BE49-F238E27FC236}">
                <a16:creationId xmlns:a16="http://schemas.microsoft.com/office/drawing/2014/main" id="{F97A60D7-045B-4DDC-AC15-3A6ABF6A48D4}"/>
              </a:ext>
            </a:extLst>
          </p:cNvPr>
          <p:cNvSpPr txBox="1"/>
          <p:nvPr/>
        </p:nvSpPr>
        <p:spPr>
          <a:xfrm>
            <a:off x="5778737" y="1850740"/>
            <a:ext cx="5066244" cy="3323987"/>
          </a:xfrm>
          <a:prstGeom prst="rect">
            <a:avLst/>
          </a:prstGeom>
          <a:noFill/>
        </p:spPr>
        <p:txBody>
          <a:bodyPr wrap="square" rtlCol="0">
            <a:spAutoFit/>
          </a:bodyPr>
          <a:lstStyle/>
          <a:p>
            <a:pPr marL="285750" indent="-285750">
              <a:buFont typeface="Arial" panose="020B0604020202020204" pitchFamily="34" charset="0"/>
              <a:buChar char="•"/>
            </a:pPr>
            <a:r>
              <a:rPr lang="en-GB" sz="2400" dirty="0"/>
              <a:t>Business transport </a:t>
            </a:r>
          </a:p>
          <a:p>
            <a:pPr marL="285750" indent="-285750">
              <a:buFont typeface="Arial" panose="020B0604020202020204" pitchFamily="34" charset="0"/>
              <a:buChar char="•"/>
            </a:pPr>
            <a:r>
              <a:rPr lang="en-GB" sz="2400" dirty="0"/>
              <a:t>Chauffeur services</a:t>
            </a:r>
          </a:p>
          <a:p>
            <a:pPr marL="285750" indent="-285750">
              <a:buFont typeface="Arial" panose="020B0604020202020204" pitchFamily="34" charset="0"/>
              <a:buChar char="•"/>
            </a:pPr>
            <a:r>
              <a:rPr lang="en-GB" sz="2400" dirty="0"/>
              <a:t>Airport transfers</a:t>
            </a:r>
          </a:p>
          <a:p>
            <a:pPr marL="285750" indent="-285750">
              <a:buFont typeface="Arial" panose="020B0604020202020204" pitchFamily="34" charset="0"/>
              <a:buChar char="•"/>
            </a:pPr>
            <a:r>
              <a:rPr lang="en-GB" sz="2400" dirty="0"/>
              <a:t>Door to door transfer</a:t>
            </a:r>
          </a:p>
          <a:p>
            <a:pPr marL="285750" indent="-285750">
              <a:buFont typeface="Arial" panose="020B0604020202020204" pitchFamily="34" charset="0"/>
              <a:buChar char="•"/>
            </a:pPr>
            <a:r>
              <a:rPr lang="en-GB" sz="2400" dirty="0"/>
              <a:t>Easy and affordable</a:t>
            </a:r>
          </a:p>
          <a:p>
            <a:pPr marL="285750" indent="-285750">
              <a:buFont typeface="Arial" panose="020B0604020202020204" pitchFamily="34" charset="0"/>
              <a:buChar char="•"/>
            </a:pPr>
            <a:r>
              <a:rPr lang="en-GB" sz="2400" dirty="0"/>
              <a:t>Availability at any time day or night</a:t>
            </a:r>
          </a:p>
          <a:p>
            <a:pPr marL="285750" indent="-285750">
              <a:buFont typeface="Arial" panose="020B0604020202020204" pitchFamily="34" charset="0"/>
              <a:buChar char="•"/>
            </a:pPr>
            <a:r>
              <a:rPr lang="en-GB" sz="2400" dirty="0"/>
              <a:t>Trained and experienced drivers </a:t>
            </a:r>
          </a:p>
          <a:p>
            <a:pPr marL="285750" indent="-285750">
              <a:buFont typeface="Arial" panose="020B0604020202020204" pitchFamily="34" charset="0"/>
              <a:buChar char="•"/>
            </a:pPr>
            <a:r>
              <a:rPr lang="en-GB" sz="2400" dirty="0"/>
              <a:t>New and improved vehicles</a:t>
            </a:r>
          </a:p>
          <a:p>
            <a:pPr marL="285750" indent="-285750">
              <a:buFontTx/>
              <a:buChar char="-"/>
            </a:pPr>
            <a:endParaRPr lang="en-GB" dirty="0"/>
          </a:p>
        </p:txBody>
      </p:sp>
    </p:spTree>
    <p:extLst>
      <p:ext uri="{BB962C8B-B14F-4D97-AF65-F5344CB8AC3E}">
        <p14:creationId xmlns:p14="http://schemas.microsoft.com/office/powerpoint/2010/main" val="147957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DA921-FC20-4827-BC67-804DFF29C7DB}"/>
              </a:ext>
            </a:extLst>
          </p:cNvPr>
          <p:cNvSpPr>
            <a:spLocks noGrp="1"/>
          </p:cNvSpPr>
          <p:nvPr>
            <p:ph type="title"/>
          </p:nvPr>
        </p:nvSpPr>
        <p:spPr>
          <a:xfrm>
            <a:off x="1484311" y="685800"/>
            <a:ext cx="10018713" cy="790575"/>
          </a:xfrm>
        </p:spPr>
        <p:txBody>
          <a:bodyPr/>
          <a:lstStyle/>
          <a:p>
            <a:r>
              <a:rPr lang="en-GB" dirty="0"/>
              <a:t>Marketing strategy</a:t>
            </a:r>
          </a:p>
        </p:txBody>
      </p:sp>
      <p:pic>
        <p:nvPicPr>
          <p:cNvPr id="6" name="Content Placeholder 5" descr="A screenshot of a video game&#10;&#10;Description automatically generated with medium confidence">
            <a:extLst>
              <a:ext uri="{FF2B5EF4-FFF2-40B4-BE49-F238E27FC236}">
                <a16:creationId xmlns:a16="http://schemas.microsoft.com/office/drawing/2014/main" id="{738F0920-AFBC-4D2A-AF26-673F4006E22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004526" y="1621580"/>
            <a:ext cx="4138574" cy="4171950"/>
          </a:xfrm>
        </p:spPr>
      </p:pic>
      <p:sp>
        <p:nvSpPr>
          <p:cNvPr id="4" name="Footer Placeholder 3">
            <a:extLst>
              <a:ext uri="{FF2B5EF4-FFF2-40B4-BE49-F238E27FC236}">
                <a16:creationId xmlns:a16="http://schemas.microsoft.com/office/drawing/2014/main" id="{9A8B360C-EB4F-4223-9B7F-0D0359FDB548}"/>
              </a:ext>
            </a:extLst>
          </p:cNvPr>
          <p:cNvSpPr>
            <a:spLocks noGrp="1"/>
          </p:cNvSpPr>
          <p:nvPr>
            <p:ph type="ftr" sz="quarter" idx="11"/>
          </p:nvPr>
        </p:nvSpPr>
        <p:spPr>
          <a:xfrm>
            <a:off x="8712727" y="6172200"/>
            <a:ext cx="2790296" cy="365125"/>
          </a:xfrm>
        </p:spPr>
        <p:txBody>
          <a:bodyPr/>
          <a:lstStyle/>
          <a:p>
            <a:r>
              <a:rPr lang="en-US" sz="1050" dirty="0">
                <a:latin typeface="Lucida Handwriting" panose="03010101010101010101" pitchFamily="66" charset="0"/>
              </a:rPr>
              <a:t> </a:t>
            </a:r>
            <a:r>
              <a:rPr lang="en-US" sz="1050" dirty="0" err="1">
                <a:latin typeface="Lucida Handwriting" panose="03010101010101010101" pitchFamily="66" charset="0"/>
              </a:rPr>
              <a:t>APlus</a:t>
            </a:r>
            <a:r>
              <a:rPr lang="en-US" sz="1050" dirty="0">
                <a:latin typeface="Lucida Handwriting" panose="03010101010101010101" pitchFamily="66" charset="0"/>
              </a:rPr>
              <a:t> Chauffeur - Always on time!</a:t>
            </a:r>
            <a:endParaRPr lang="en-GB" sz="1050" dirty="0">
              <a:latin typeface="Lucida Handwriting" panose="03010101010101010101" pitchFamily="66" charset="0"/>
            </a:endParaRPr>
          </a:p>
        </p:txBody>
      </p:sp>
      <p:sp>
        <p:nvSpPr>
          <p:cNvPr id="7" name="TextBox 6">
            <a:extLst>
              <a:ext uri="{FF2B5EF4-FFF2-40B4-BE49-F238E27FC236}">
                <a16:creationId xmlns:a16="http://schemas.microsoft.com/office/drawing/2014/main" id="{B9F96E51-59B0-486E-A93A-081013E3C971}"/>
              </a:ext>
            </a:extLst>
          </p:cNvPr>
          <p:cNvSpPr txBox="1"/>
          <p:nvPr/>
        </p:nvSpPr>
        <p:spPr>
          <a:xfrm>
            <a:off x="1678475" y="1621580"/>
            <a:ext cx="4984971" cy="4339650"/>
          </a:xfrm>
          <a:prstGeom prst="rect">
            <a:avLst/>
          </a:prstGeom>
          <a:noFill/>
        </p:spPr>
        <p:txBody>
          <a:bodyPr wrap="square" rtlCol="0">
            <a:spAutoFit/>
          </a:bodyPr>
          <a:lstStyle/>
          <a:p>
            <a:pPr marL="285750" indent="-285750">
              <a:buFont typeface="Arial" panose="020B0604020202020204" pitchFamily="34" charset="0"/>
              <a:buChar char="•"/>
            </a:pPr>
            <a:r>
              <a:rPr lang="en-GB" sz="2400" dirty="0"/>
              <a:t>Focusing on digital marketing </a:t>
            </a:r>
          </a:p>
          <a:p>
            <a:pPr marL="285750" indent="-285750">
              <a:buFont typeface="Arial" panose="020B0604020202020204" pitchFamily="34" charset="0"/>
              <a:buChar char="•"/>
            </a:pPr>
            <a:r>
              <a:rPr lang="en-GB" sz="2400" dirty="0"/>
              <a:t>Surveys</a:t>
            </a:r>
          </a:p>
          <a:p>
            <a:pPr marL="285750" indent="-285750">
              <a:buFont typeface="Arial" panose="020B0604020202020204" pitchFamily="34" charset="0"/>
              <a:buChar char="•"/>
            </a:pPr>
            <a:r>
              <a:rPr lang="en-GB" sz="2400" dirty="0"/>
              <a:t>Improving the presence on social media</a:t>
            </a:r>
          </a:p>
          <a:p>
            <a:pPr marL="285750" indent="-285750">
              <a:buFont typeface="Arial" panose="020B0604020202020204" pitchFamily="34" charset="0"/>
              <a:buChar char="•"/>
            </a:pPr>
            <a:r>
              <a:rPr lang="en-GB" sz="2400" dirty="0"/>
              <a:t>Creating and optimising the user app</a:t>
            </a:r>
          </a:p>
          <a:p>
            <a:pPr marL="285750" indent="-285750">
              <a:buFont typeface="Arial" panose="020B0604020202020204" pitchFamily="34" charset="0"/>
              <a:buChar char="•"/>
            </a:pPr>
            <a:r>
              <a:rPr lang="en-GB" sz="2400" dirty="0"/>
              <a:t>Creating and optimising the website </a:t>
            </a:r>
          </a:p>
          <a:p>
            <a:pPr marL="285750" indent="-285750">
              <a:buFont typeface="Arial" panose="020B0604020202020204" pitchFamily="34" charset="0"/>
              <a:buChar char="•"/>
            </a:pPr>
            <a:r>
              <a:rPr lang="en-GB" sz="2400" dirty="0"/>
              <a:t>Paid advertising</a:t>
            </a:r>
          </a:p>
          <a:p>
            <a:pPr marL="285750" indent="-285750">
              <a:buFont typeface="Arial" panose="020B0604020202020204" pitchFamily="34" charset="0"/>
              <a:buChar char="•"/>
            </a:pPr>
            <a:r>
              <a:rPr lang="en-GB" sz="2400" dirty="0"/>
              <a:t>Reward returning customers</a:t>
            </a:r>
          </a:p>
          <a:p>
            <a:endParaRPr lang="en-GB" dirty="0"/>
          </a:p>
          <a:p>
            <a:pPr marL="285750" indent="-285750">
              <a:buFontTx/>
              <a:buChar char="-"/>
            </a:pPr>
            <a:endParaRPr lang="en-GB" dirty="0"/>
          </a:p>
        </p:txBody>
      </p:sp>
    </p:spTree>
    <p:extLst>
      <p:ext uri="{BB962C8B-B14F-4D97-AF65-F5344CB8AC3E}">
        <p14:creationId xmlns:p14="http://schemas.microsoft.com/office/powerpoint/2010/main" val="1573740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25B3-C9CB-4500-9A48-388E860F2346}"/>
              </a:ext>
            </a:extLst>
          </p:cNvPr>
          <p:cNvSpPr>
            <a:spLocks noGrp="1"/>
          </p:cNvSpPr>
          <p:nvPr>
            <p:ph type="title"/>
          </p:nvPr>
        </p:nvSpPr>
        <p:spPr>
          <a:xfrm>
            <a:off x="1484311" y="685800"/>
            <a:ext cx="10018713" cy="809625"/>
          </a:xfrm>
        </p:spPr>
        <p:txBody>
          <a:bodyPr>
            <a:normAutofit/>
          </a:bodyPr>
          <a:lstStyle/>
          <a:p>
            <a:r>
              <a:rPr lang="en-GB" dirty="0"/>
              <a:t>Physical resources  </a:t>
            </a:r>
          </a:p>
        </p:txBody>
      </p:sp>
      <p:sp>
        <p:nvSpPr>
          <p:cNvPr id="3" name="Content Placeholder 2">
            <a:extLst>
              <a:ext uri="{FF2B5EF4-FFF2-40B4-BE49-F238E27FC236}">
                <a16:creationId xmlns:a16="http://schemas.microsoft.com/office/drawing/2014/main" id="{8452F157-5909-4108-A552-5B574BAD5A31}"/>
              </a:ext>
            </a:extLst>
          </p:cNvPr>
          <p:cNvSpPr>
            <a:spLocks noGrp="1"/>
          </p:cNvSpPr>
          <p:nvPr>
            <p:ph idx="1"/>
          </p:nvPr>
        </p:nvSpPr>
        <p:spPr>
          <a:xfrm>
            <a:off x="1484310" y="1619251"/>
            <a:ext cx="10018713" cy="4171950"/>
          </a:xfrm>
        </p:spPr>
        <p:txBody>
          <a:bodyPr/>
          <a:lstStyle/>
          <a:p>
            <a:r>
              <a:rPr lang="en-GB" dirty="0"/>
              <a:t>Car</a:t>
            </a:r>
          </a:p>
          <a:p>
            <a:r>
              <a:rPr lang="en-GB" dirty="0"/>
              <a:t>Phone </a:t>
            </a:r>
          </a:p>
          <a:p>
            <a:r>
              <a:rPr lang="en-GB" dirty="0"/>
              <a:t>A few black suits </a:t>
            </a:r>
          </a:p>
          <a:p>
            <a:endParaRPr lang="en-GB" dirty="0"/>
          </a:p>
        </p:txBody>
      </p:sp>
      <p:sp>
        <p:nvSpPr>
          <p:cNvPr id="4" name="Footer Placeholder 3">
            <a:extLst>
              <a:ext uri="{FF2B5EF4-FFF2-40B4-BE49-F238E27FC236}">
                <a16:creationId xmlns:a16="http://schemas.microsoft.com/office/drawing/2014/main" id="{30C7CACC-80C3-4AD6-BAA0-723438A8E83A}"/>
              </a:ext>
            </a:extLst>
          </p:cNvPr>
          <p:cNvSpPr>
            <a:spLocks noGrp="1"/>
          </p:cNvSpPr>
          <p:nvPr>
            <p:ph type="ftr" sz="quarter" idx="11"/>
          </p:nvPr>
        </p:nvSpPr>
        <p:spPr>
          <a:xfrm>
            <a:off x="8655577" y="6172200"/>
            <a:ext cx="2847446" cy="365125"/>
          </a:xfrm>
        </p:spPr>
        <p:txBody>
          <a:bodyPr/>
          <a:lstStyle/>
          <a:p>
            <a:r>
              <a:rPr lang="en-US" sz="1050" dirty="0">
                <a:latin typeface="Lucida Handwriting" panose="03010101010101010101" pitchFamily="66" charset="0"/>
              </a:rPr>
              <a:t> </a:t>
            </a:r>
            <a:r>
              <a:rPr lang="en-US" sz="1050" dirty="0" err="1">
                <a:latin typeface="Lucida Handwriting" panose="03010101010101010101" pitchFamily="66" charset="0"/>
              </a:rPr>
              <a:t>APlus</a:t>
            </a:r>
            <a:r>
              <a:rPr lang="en-US" sz="1050" dirty="0">
                <a:latin typeface="Lucida Handwriting" panose="03010101010101010101" pitchFamily="66" charset="0"/>
              </a:rPr>
              <a:t> Chauffeur - Always on time!</a:t>
            </a:r>
            <a:endParaRPr lang="en-GB" sz="1050" dirty="0">
              <a:latin typeface="Lucida Handwriting" panose="03010101010101010101" pitchFamily="66" charset="0"/>
            </a:endParaRPr>
          </a:p>
        </p:txBody>
      </p:sp>
      <p:pic>
        <p:nvPicPr>
          <p:cNvPr id="6" name="Picture 5" descr="A black car with a white background&#10;&#10;Description automatically generated with medium confidence">
            <a:extLst>
              <a:ext uri="{FF2B5EF4-FFF2-40B4-BE49-F238E27FC236}">
                <a16:creationId xmlns:a16="http://schemas.microsoft.com/office/drawing/2014/main" id="{F5410ABF-3D65-4FF2-B375-E24CB5400C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88378" y="1771297"/>
            <a:ext cx="2466975" cy="1847850"/>
          </a:xfrm>
          <a:prstGeom prst="rect">
            <a:avLst/>
          </a:prstGeom>
        </p:spPr>
      </p:pic>
      <p:pic>
        <p:nvPicPr>
          <p:cNvPr id="8" name="Picture 7" descr="A black cell phone&#10;&#10;Description automatically generated with low confidence">
            <a:extLst>
              <a:ext uri="{FF2B5EF4-FFF2-40B4-BE49-F238E27FC236}">
                <a16:creationId xmlns:a16="http://schemas.microsoft.com/office/drawing/2014/main" id="{259FC153-8E5E-4B95-B8CE-64F593FC6E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66805" y="2628900"/>
            <a:ext cx="2857500" cy="1600200"/>
          </a:xfrm>
          <a:prstGeom prst="rect">
            <a:avLst/>
          </a:prstGeom>
        </p:spPr>
      </p:pic>
      <p:pic>
        <p:nvPicPr>
          <p:cNvPr id="10" name="Picture 9" descr="A person in a suit and tie&#10;&#10;Description automatically generated with medium confidence">
            <a:extLst>
              <a:ext uri="{FF2B5EF4-FFF2-40B4-BE49-F238E27FC236}">
                <a16:creationId xmlns:a16="http://schemas.microsoft.com/office/drawing/2014/main" id="{982CA218-15DD-4131-ABF8-5003E61C67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69741" y="4095752"/>
            <a:ext cx="1847850" cy="1819275"/>
          </a:xfrm>
          <a:prstGeom prst="rect">
            <a:avLst/>
          </a:prstGeom>
        </p:spPr>
      </p:pic>
    </p:spTree>
    <p:extLst>
      <p:ext uri="{BB962C8B-B14F-4D97-AF65-F5344CB8AC3E}">
        <p14:creationId xmlns:p14="http://schemas.microsoft.com/office/powerpoint/2010/main" val="2767771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17339-2B80-4C3F-97DC-4B2FBE7FE425}"/>
              </a:ext>
            </a:extLst>
          </p:cNvPr>
          <p:cNvSpPr>
            <a:spLocks noGrp="1"/>
          </p:cNvSpPr>
          <p:nvPr>
            <p:ph type="title"/>
          </p:nvPr>
        </p:nvSpPr>
        <p:spPr>
          <a:xfrm>
            <a:off x="1484311" y="685800"/>
            <a:ext cx="10018713" cy="973667"/>
          </a:xfrm>
        </p:spPr>
        <p:txBody>
          <a:bodyPr/>
          <a:lstStyle/>
          <a:p>
            <a:r>
              <a:rPr lang="en-GB" dirty="0"/>
              <a:t>Expenses and Financial resources</a:t>
            </a:r>
          </a:p>
        </p:txBody>
      </p:sp>
      <p:sp>
        <p:nvSpPr>
          <p:cNvPr id="6" name="Text Placeholder 5">
            <a:extLst>
              <a:ext uri="{FF2B5EF4-FFF2-40B4-BE49-F238E27FC236}">
                <a16:creationId xmlns:a16="http://schemas.microsoft.com/office/drawing/2014/main" id="{CE15BFA4-B9EF-4673-A94D-6471B99ACF85}"/>
              </a:ext>
            </a:extLst>
          </p:cNvPr>
          <p:cNvSpPr>
            <a:spLocks noGrp="1"/>
          </p:cNvSpPr>
          <p:nvPr>
            <p:ph type="body" idx="1"/>
          </p:nvPr>
        </p:nvSpPr>
        <p:spPr>
          <a:xfrm>
            <a:off x="1507179" y="1921140"/>
            <a:ext cx="4607188" cy="576262"/>
          </a:xfrm>
        </p:spPr>
        <p:style>
          <a:lnRef idx="1">
            <a:schemeClr val="accent1"/>
          </a:lnRef>
          <a:fillRef idx="2">
            <a:schemeClr val="accent1"/>
          </a:fillRef>
          <a:effectRef idx="1">
            <a:schemeClr val="accent1"/>
          </a:effectRef>
          <a:fontRef idx="minor">
            <a:schemeClr val="dk1"/>
          </a:fontRef>
        </p:style>
        <p:txBody>
          <a:bodyPr/>
          <a:lstStyle/>
          <a:p>
            <a:pPr algn="ctr"/>
            <a:r>
              <a:rPr lang="en-GB" dirty="0"/>
              <a:t>Expenses </a:t>
            </a:r>
          </a:p>
        </p:txBody>
      </p:sp>
      <p:sp>
        <p:nvSpPr>
          <p:cNvPr id="7" name="Content Placeholder 6">
            <a:extLst>
              <a:ext uri="{FF2B5EF4-FFF2-40B4-BE49-F238E27FC236}">
                <a16:creationId xmlns:a16="http://schemas.microsoft.com/office/drawing/2014/main" id="{A29A2C62-67D4-4CCD-AF59-2BD67C09124F}"/>
              </a:ext>
            </a:extLst>
          </p:cNvPr>
          <p:cNvSpPr>
            <a:spLocks noGrp="1"/>
          </p:cNvSpPr>
          <p:nvPr>
            <p:ph sz="half" idx="2"/>
          </p:nvPr>
        </p:nvSpPr>
        <p:spPr>
          <a:xfrm>
            <a:off x="1363245" y="2759075"/>
            <a:ext cx="4895056" cy="2659194"/>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b="1" dirty="0"/>
              <a:t>Car – 32000 £</a:t>
            </a:r>
          </a:p>
          <a:p>
            <a:r>
              <a:rPr lang="en-GB" b="1" dirty="0"/>
              <a:t>Phone – 1000 £</a:t>
            </a:r>
          </a:p>
          <a:p>
            <a:r>
              <a:rPr lang="en-GB" b="1" dirty="0"/>
              <a:t>Black suits – 500 £</a:t>
            </a:r>
          </a:p>
          <a:p>
            <a:r>
              <a:rPr lang="en-GB" b="1" dirty="0"/>
              <a:t>Car and driver PHV Licence -  1000£</a:t>
            </a:r>
          </a:p>
          <a:p>
            <a:endParaRPr lang="en-GB" b="1" dirty="0"/>
          </a:p>
          <a:p>
            <a:r>
              <a:rPr lang="en-GB" b="1" dirty="0"/>
              <a:t>Day to day expenses like - petrol        - insurance </a:t>
            </a:r>
          </a:p>
          <a:p>
            <a:pPr marL="0" indent="0">
              <a:buNone/>
            </a:pPr>
            <a:r>
              <a:rPr lang="en-GB" b="1" dirty="0"/>
              <a:t>                                                          - parking</a:t>
            </a:r>
          </a:p>
          <a:p>
            <a:pPr marL="0" indent="0">
              <a:buNone/>
            </a:pPr>
            <a:r>
              <a:rPr lang="en-GB" b="1" dirty="0"/>
              <a:t>                                                           - water </a:t>
            </a:r>
          </a:p>
        </p:txBody>
      </p:sp>
      <p:sp>
        <p:nvSpPr>
          <p:cNvPr id="8" name="Text Placeholder 7">
            <a:extLst>
              <a:ext uri="{FF2B5EF4-FFF2-40B4-BE49-F238E27FC236}">
                <a16:creationId xmlns:a16="http://schemas.microsoft.com/office/drawing/2014/main" id="{47D6D727-EEA7-47B7-8473-58BCEAACB8F1}"/>
              </a:ext>
            </a:extLst>
          </p:cNvPr>
          <p:cNvSpPr>
            <a:spLocks noGrp="1"/>
          </p:cNvSpPr>
          <p:nvPr>
            <p:ph type="body" sz="quarter" idx="3"/>
          </p:nvPr>
        </p:nvSpPr>
        <p:spPr>
          <a:xfrm>
            <a:off x="6607967" y="1921140"/>
            <a:ext cx="4622537" cy="576262"/>
          </a:xfrm>
        </p:spPr>
        <p:style>
          <a:lnRef idx="1">
            <a:schemeClr val="accent1"/>
          </a:lnRef>
          <a:fillRef idx="2">
            <a:schemeClr val="accent1"/>
          </a:fillRef>
          <a:effectRef idx="1">
            <a:schemeClr val="accent1"/>
          </a:effectRef>
          <a:fontRef idx="minor">
            <a:schemeClr val="dk1"/>
          </a:fontRef>
        </p:style>
        <p:txBody>
          <a:bodyPr/>
          <a:lstStyle/>
          <a:p>
            <a:pPr algn="ctr"/>
            <a:r>
              <a:rPr lang="en-GB" dirty="0"/>
              <a:t>Financial resources</a:t>
            </a:r>
          </a:p>
        </p:txBody>
      </p:sp>
      <p:sp>
        <p:nvSpPr>
          <p:cNvPr id="9" name="Content Placeholder 8">
            <a:extLst>
              <a:ext uri="{FF2B5EF4-FFF2-40B4-BE49-F238E27FC236}">
                <a16:creationId xmlns:a16="http://schemas.microsoft.com/office/drawing/2014/main" id="{EEAFAB85-9468-4BF6-AFA9-75356106EB6E}"/>
              </a:ext>
            </a:extLst>
          </p:cNvPr>
          <p:cNvSpPr>
            <a:spLocks noGrp="1"/>
          </p:cNvSpPr>
          <p:nvPr>
            <p:ph sz="quarter" idx="4"/>
          </p:nvPr>
        </p:nvSpPr>
        <p:spPr>
          <a:xfrm>
            <a:off x="6460813" y="2759075"/>
            <a:ext cx="4895056" cy="2659194"/>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b="1" dirty="0"/>
              <a:t>Savings – 7000 £</a:t>
            </a:r>
          </a:p>
          <a:p>
            <a:r>
              <a:rPr lang="en-GB" b="1" dirty="0"/>
              <a:t>Business loan – 30000 £</a:t>
            </a:r>
          </a:p>
          <a:p>
            <a:endParaRPr lang="en-GB" b="1" dirty="0"/>
          </a:p>
          <a:p>
            <a:endParaRPr lang="en-GB" b="1" dirty="0"/>
          </a:p>
          <a:p>
            <a:pPr marL="0" indent="0">
              <a:buNone/>
            </a:pPr>
            <a:r>
              <a:rPr lang="en-GB" b="1" dirty="0"/>
              <a:t>Total Financial resources = 37000 £</a:t>
            </a:r>
          </a:p>
        </p:txBody>
      </p:sp>
      <p:sp>
        <p:nvSpPr>
          <p:cNvPr id="4" name="Footer Placeholder 3">
            <a:extLst>
              <a:ext uri="{FF2B5EF4-FFF2-40B4-BE49-F238E27FC236}">
                <a16:creationId xmlns:a16="http://schemas.microsoft.com/office/drawing/2014/main" id="{F75CDFCA-35FB-42A0-AF74-131A0A3010B0}"/>
              </a:ext>
            </a:extLst>
          </p:cNvPr>
          <p:cNvSpPr>
            <a:spLocks noGrp="1"/>
          </p:cNvSpPr>
          <p:nvPr>
            <p:ph type="ftr" sz="quarter" idx="11"/>
          </p:nvPr>
        </p:nvSpPr>
        <p:spPr>
          <a:xfrm>
            <a:off x="8250236" y="5883274"/>
            <a:ext cx="3252788" cy="365125"/>
          </a:xfrm>
        </p:spPr>
        <p:txBody>
          <a:bodyPr/>
          <a:lstStyle/>
          <a:p>
            <a:r>
              <a:rPr lang="en-US" sz="1050" dirty="0">
                <a:latin typeface="Lucida Handwriting" panose="03010101010101010101" pitchFamily="66" charset="0"/>
              </a:rPr>
              <a:t> </a:t>
            </a:r>
            <a:r>
              <a:rPr lang="en-US" sz="1050" dirty="0" err="1">
                <a:latin typeface="Lucida Handwriting" panose="03010101010101010101" pitchFamily="66" charset="0"/>
              </a:rPr>
              <a:t>APlus</a:t>
            </a:r>
            <a:r>
              <a:rPr lang="en-US" sz="1050" dirty="0">
                <a:latin typeface="Lucida Handwriting" panose="03010101010101010101" pitchFamily="66" charset="0"/>
              </a:rPr>
              <a:t> Chauffeur - Always on time!</a:t>
            </a:r>
            <a:endParaRPr lang="en-GB" sz="1050" dirty="0">
              <a:latin typeface="Lucida Handwriting" panose="03010101010101010101" pitchFamily="66" charset="0"/>
            </a:endParaRPr>
          </a:p>
        </p:txBody>
      </p:sp>
    </p:spTree>
    <p:extLst>
      <p:ext uri="{BB962C8B-B14F-4D97-AF65-F5344CB8AC3E}">
        <p14:creationId xmlns:p14="http://schemas.microsoft.com/office/powerpoint/2010/main" val="373207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17663-29D8-4E3A-8296-6EBBD9720DE5}"/>
              </a:ext>
            </a:extLst>
          </p:cNvPr>
          <p:cNvSpPr>
            <a:spLocks noGrp="1"/>
          </p:cNvSpPr>
          <p:nvPr>
            <p:ph type="title"/>
          </p:nvPr>
        </p:nvSpPr>
        <p:spPr>
          <a:xfrm>
            <a:off x="1484311" y="685801"/>
            <a:ext cx="10018713" cy="790574"/>
          </a:xfrm>
        </p:spPr>
        <p:txBody>
          <a:bodyPr/>
          <a:lstStyle/>
          <a:p>
            <a:r>
              <a:rPr lang="en-GB" dirty="0"/>
              <a:t>Human resources</a:t>
            </a:r>
          </a:p>
        </p:txBody>
      </p:sp>
      <p:sp>
        <p:nvSpPr>
          <p:cNvPr id="3" name="Content Placeholder 2">
            <a:extLst>
              <a:ext uri="{FF2B5EF4-FFF2-40B4-BE49-F238E27FC236}">
                <a16:creationId xmlns:a16="http://schemas.microsoft.com/office/drawing/2014/main" id="{CE07FF04-B6FC-4762-9936-49C59E73FE45}"/>
              </a:ext>
            </a:extLst>
          </p:cNvPr>
          <p:cNvSpPr>
            <a:spLocks noGrp="1"/>
          </p:cNvSpPr>
          <p:nvPr>
            <p:ph idx="1"/>
          </p:nvPr>
        </p:nvSpPr>
        <p:spPr>
          <a:xfrm>
            <a:off x="1484310" y="1876425"/>
            <a:ext cx="10018713" cy="3914775"/>
          </a:xfrm>
        </p:spPr>
        <p:txBody>
          <a:bodyPr/>
          <a:lstStyle/>
          <a:p>
            <a:r>
              <a:rPr lang="en-GB" dirty="0"/>
              <a:t>Register as a self employed</a:t>
            </a:r>
          </a:p>
          <a:p>
            <a:r>
              <a:rPr lang="en-GB" dirty="0"/>
              <a:t>Apply for a driver and car licence</a:t>
            </a:r>
          </a:p>
          <a:p>
            <a:r>
              <a:rPr lang="en-GB" dirty="0"/>
              <a:t>Keep records of incoming and outgoings </a:t>
            </a:r>
          </a:p>
          <a:p>
            <a:r>
              <a:rPr lang="en-GB" dirty="0"/>
              <a:t>Complete self tax assessments each year</a:t>
            </a:r>
          </a:p>
        </p:txBody>
      </p:sp>
      <p:sp>
        <p:nvSpPr>
          <p:cNvPr id="4" name="Footer Placeholder 3">
            <a:extLst>
              <a:ext uri="{FF2B5EF4-FFF2-40B4-BE49-F238E27FC236}">
                <a16:creationId xmlns:a16="http://schemas.microsoft.com/office/drawing/2014/main" id="{EB024C5E-CAF9-4453-B88E-452EEDCA6CEC}"/>
              </a:ext>
            </a:extLst>
          </p:cNvPr>
          <p:cNvSpPr>
            <a:spLocks noGrp="1"/>
          </p:cNvSpPr>
          <p:nvPr>
            <p:ph type="ftr" sz="quarter" idx="11"/>
          </p:nvPr>
        </p:nvSpPr>
        <p:spPr>
          <a:xfrm>
            <a:off x="8646052" y="6172200"/>
            <a:ext cx="2856971" cy="365125"/>
          </a:xfrm>
        </p:spPr>
        <p:txBody>
          <a:bodyPr/>
          <a:lstStyle/>
          <a:p>
            <a:r>
              <a:rPr lang="en-US" sz="1050" dirty="0">
                <a:latin typeface="Lucida Handwriting" panose="03010101010101010101" pitchFamily="66" charset="0"/>
              </a:rPr>
              <a:t> </a:t>
            </a:r>
            <a:r>
              <a:rPr lang="en-US" sz="1050" dirty="0" err="1">
                <a:latin typeface="Lucida Handwriting" panose="03010101010101010101" pitchFamily="66" charset="0"/>
              </a:rPr>
              <a:t>APlus</a:t>
            </a:r>
            <a:r>
              <a:rPr lang="en-US" sz="1050" dirty="0">
                <a:latin typeface="Lucida Handwriting" panose="03010101010101010101" pitchFamily="66" charset="0"/>
              </a:rPr>
              <a:t> Chauffeur - Always on time!</a:t>
            </a:r>
            <a:endParaRPr lang="en-GB" sz="1050" dirty="0">
              <a:latin typeface="Lucida Handwriting" panose="03010101010101010101" pitchFamily="66" charset="0"/>
            </a:endParaRPr>
          </a:p>
        </p:txBody>
      </p:sp>
      <p:pic>
        <p:nvPicPr>
          <p:cNvPr id="6" name="Picture 5" descr="Icon&#10;&#10;Description automatically generated">
            <a:extLst>
              <a:ext uri="{FF2B5EF4-FFF2-40B4-BE49-F238E27FC236}">
                <a16:creationId xmlns:a16="http://schemas.microsoft.com/office/drawing/2014/main" id="{D88EBED9-24AD-4527-8362-7CB0D15D7D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88433" y="2712658"/>
            <a:ext cx="1417443" cy="1432684"/>
          </a:xfrm>
          <a:prstGeom prst="rect">
            <a:avLst/>
          </a:prstGeom>
          <a:ln>
            <a:noFill/>
          </a:ln>
          <a:effectLst>
            <a:softEdge rad="112500"/>
          </a:effectLst>
        </p:spPr>
      </p:pic>
    </p:spTree>
    <p:extLst>
      <p:ext uri="{BB962C8B-B14F-4D97-AF65-F5344CB8AC3E}">
        <p14:creationId xmlns:p14="http://schemas.microsoft.com/office/powerpoint/2010/main" val="550387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FC4C0-74FB-4451-8983-E8D0FB0F0458}"/>
              </a:ext>
            </a:extLst>
          </p:cNvPr>
          <p:cNvSpPr>
            <a:spLocks noGrp="1"/>
          </p:cNvSpPr>
          <p:nvPr>
            <p:ph type="title"/>
          </p:nvPr>
        </p:nvSpPr>
        <p:spPr>
          <a:xfrm>
            <a:off x="1484311" y="685801"/>
            <a:ext cx="10018713" cy="781049"/>
          </a:xfrm>
        </p:spPr>
        <p:txBody>
          <a:bodyPr>
            <a:normAutofit/>
          </a:bodyPr>
          <a:lstStyle/>
          <a:p>
            <a:r>
              <a:rPr lang="en-GB" dirty="0"/>
              <a:t>SWOT Analysis </a:t>
            </a:r>
          </a:p>
        </p:txBody>
      </p:sp>
      <p:graphicFrame>
        <p:nvGraphicFramePr>
          <p:cNvPr id="5" name="Table 5">
            <a:extLst>
              <a:ext uri="{FF2B5EF4-FFF2-40B4-BE49-F238E27FC236}">
                <a16:creationId xmlns:a16="http://schemas.microsoft.com/office/drawing/2014/main" id="{A0115E8B-B627-4906-9F99-B33F8461C435}"/>
              </a:ext>
            </a:extLst>
          </p:cNvPr>
          <p:cNvGraphicFramePr>
            <a:graphicFrameLocks noGrp="1"/>
          </p:cNvGraphicFramePr>
          <p:nvPr>
            <p:ph idx="1"/>
            <p:extLst>
              <p:ext uri="{D42A27DB-BD31-4B8C-83A1-F6EECF244321}">
                <p14:modId xmlns:p14="http://schemas.microsoft.com/office/powerpoint/2010/main" val="2922320392"/>
              </p:ext>
            </p:extLst>
          </p:nvPr>
        </p:nvGraphicFramePr>
        <p:xfrm>
          <a:off x="1484313" y="1552575"/>
          <a:ext cx="10018712" cy="4410076"/>
        </p:xfrm>
        <a:graphic>
          <a:graphicData uri="http://schemas.openxmlformats.org/drawingml/2006/table">
            <a:tbl>
              <a:tblPr firstRow="1" bandRow="1">
                <a:tableStyleId>{5C22544A-7EE6-4342-B048-85BDC9FD1C3A}</a:tableStyleId>
              </a:tblPr>
              <a:tblGrid>
                <a:gridCol w="5009356">
                  <a:extLst>
                    <a:ext uri="{9D8B030D-6E8A-4147-A177-3AD203B41FA5}">
                      <a16:colId xmlns:a16="http://schemas.microsoft.com/office/drawing/2014/main" val="3053290817"/>
                    </a:ext>
                  </a:extLst>
                </a:gridCol>
                <a:gridCol w="5009356">
                  <a:extLst>
                    <a:ext uri="{9D8B030D-6E8A-4147-A177-3AD203B41FA5}">
                      <a16:colId xmlns:a16="http://schemas.microsoft.com/office/drawing/2014/main" val="1241882613"/>
                    </a:ext>
                  </a:extLst>
                </a:gridCol>
              </a:tblGrid>
              <a:tr h="2205038">
                <a:tc>
                  <a:txBody>
                    <a:bodyPr/>
                    <a:lstStyle/>
                    <a:p>
                      <a:pPr algn="ctr"/>
                      <a:r>
                        <a:rPr lang="en-GB" u="sng" dirty="0"/>
                        <a:t>Strengths</a:t>
                      </a:r>
                      <a:r>
                        <a:rPr lang="en-GB" dirty="0"/>
                        <a:t> </a:t>
                      </a:r>
                    </a:p>
                    <a:p>
                      <a:pPr algn="ctr"/>
                      <a:endParaRPr lang="en-GB" dirty="0"/>
                    </a:p>
                    <a:p>
                      <a:pPr marL="285750" indent="-285750" algn="ctr">
                        <a:buFont typeface="Arial" panose="020B0604020202020204" pitchFamily="34" charset="0"/>
                        <a:buChar char="•"/>
                      </a:pPr>
                      <a:r>
                        <a:rPr lang="en-GB" b="0" dirty="0"/>
                        <a:t>Availability day and night </a:t>
                      </a:r>
                    </a:p>
                    <a:p>
                      <a:pPr marL="285750" indent="-285750" algn="ctr">
                        <a:buFont typeface="Arial" panose="020B0604020202020204" pitchFamily="34" charset="0"/>
                        <a:buChar char="•"/>
                      </a:pPr>
                      <a:r>
                        <a:rPr lang="en-GB" b="0" dirty="0"/>
                        <a:t>Increase in demand </a:t>
                      </a:r>
                    </a:p>
                    <a:p>
                      <a:pPr marL="285750" indent="-285750" algn="ctr">
                        <a:buFont typeface="Arial" panose="020B0604020202020204" pitchFamily="34" charset="0"/>
                        <a:buChar char="•"/>
                      </a:pPr>
                      <a:r>
                        <a:rPr lang="en-GB" b="0" dirty="0"/>
                        <a:t>New car </a:t>
                      </a:r>
                    </a:p>
                    <a:p>
                      <a:pPr marL="285750" indent="-285750" algn="ctr">
                        <a:buFont typeface="Arial" panose="020B0604020202020204" pitchFamily="34" charset="0"/>
                        <a:buChar char="•"/>
                      </a:pPr>
                      <a:endParaRPr lang="en-GB" dirty="0"/>
                    </a:p>
                  </a:txBody>
                  <a:tcPr/>
                </a:tc>
                <a:tc>
                  <a:txBody>
                    <a:bodyPr/>
                    <a:lstStyle/>
                    <a:p>
                      <a:pPr algn="ctr"/>
                      <a:r>
                        <a:rPr lang="en-GB" u="sng" dirty="0"/>
                        <a:t>Weaknesses</a:t>
                      </a:r>
                    </a:p>
                    <a:p>
                      <a:pPr algn="ctr"/>
                      <a:endParaRPr lang="en-GB" u="sng" dirty="0"/>
                    </a:p>
                    <a:p>
                      <a:pPr marL="285750" indent="-285750" algn="ctr">
                        <a:buFont typeface="Arial" panose="020B0604020202020204" pitchFamily="34" charset="0"/>
                        <a:buChar char="•"/>
                      </a:pPr>
                      <a:r>
                        <a:rPr lang="en-GB" b="0" u="none" dirty="0"/>
                        <a:t>Just one driver</a:t>
                      </a:r>
                    </a:p>
                    <a:p>
                      <a:pPr marL="285750" indent="-285750" algn="ctr">
                        <a:buFont typeface="Arial" panose="020B0604020202020204" pitchFamily="34" charset="0"/>
                        <a:buChar char="•"/>
                      </a:pPr>
                      <a:r>
                        <a:rPr lang="en-GB" b="0" u="none" dirty="0"/>
                        <a:t>Reliance on technology </a:t>
                      </a:r>
                    </a:p>
                  </a:txBody>
                  <a:tcPr/>
                </a:tc>
                <a:extLst>
                  <a:ext uri="{0D108BD9-81ED-4DB2-BD59-A6C34878D82A}">
                    <a16:rowId xmlns:a16="http://schemas.microsoft.com/office/drawing/2014/main" val="1177292046"/>
                  </a:ext>
                </a:extLst>
              </a:tr>
              <a:tr h="2205038">
                <a:tc>
                  <a:txBody>
                    <a:bodyPr/>
                    <a:lstStyle/>
                    <a:p>
                      <a:pPr algn="ctr"/>
                      <a:r>
                        <a:rPr lang="en-GB" u="sng" dirty="0"/>
                        <a:t>Opportunities</a:t>
                      </a:r>
                    </a:p>
                    <a:p>
                      <a:pPr algn="ctr"/>
                      <a:endParaRPr lang="en-GB" u="sng" dirty="0"/>
                    </a:p>
                    <a:p>
                      <a:pPr marL="285750" indent="-285750" algn="ctr">
                        <a:buFont typeface="Arial" panose="020B0604020202020204" pitchFamily="34" charset="0"/>
                        <a:buChar char="•"/>
                      </a:pPr>
                      <a:r>
                        <a:rPr lang="en-GB" u="none" dirty="0"/>
                        <a:t>App and website development</a:t>
                      </a:r>
                    </a:p>
                    <a:p>
                      <a:pPr marL="285750" indent="-285750" algn="ctr">
                        <a:buFont typeface="Arial" panose="020B0604020202020204" pitchFamily="34" charset="0"/>
                        <a:buChar char="•"/>
                      </a:pPr>
                      <a:r>
                        <a:rPr lang="en-GB" u="none" dirty="0"/>
                        <a:t>Paid advertising </a:t>
                      </a:r>
                    </a:p>
                    <a:p>
                      <a:pPr marL="285750" indent="-285750" algn="ctr">
                        <a:buFont typeface="Arial" panose="020B0604020202020204" pitchFamily="34" charset="0"/>
                        <a:buChar char="•"/>
                      </a:pPr>
                      <a:r>
                        <a:rPr lang="en-GB" u="none" dirty="0"/>
                        <a:t>Transitioning from one driver to multiple drivers</a:t>
                      </a:r>
                    </a:p>
                  </a:txBody>
                  <a:tcPr/>
                </a:tc>
                <a:tc>
                  <a:txBody>
                    <a:bodyPr/>
                    <a:lstStyle/>
                    <a:p>
                      <a:pPr algn="ctr"/>
                      <a:r>
                        <a:rPr lang="en-GB" u="sng" dirty="0"/>
                        <a:t>Threats</a:t>
                      </a:r>
                      <a:r>
                        <a:rPr lang="en-GB" dirty="0"/>
                        <a:t> </a:t>
                      </a:r>
                    </a:p>
                    <a:p>
                      <a:pPr algn="ctr"/>
                      <a:endParaRPr lang="en-GB" dirty="0"/>
                    </a:p>
                    <a:p>
                      <a:pPr marL="285750" indent="-285750" algn="ctr">
                        <a:buFont typeface="Arial" panose="020B0604020202020204" pitchFamily="34" charset="0"/>
                        <a:buChar char="•"/>
                      </a:pPr>
                      <a:r>
                        <a:rPr lang="en-GB" dirty="0"/>
                        <a:t>Competition </a:t>
                      </a:r>
                    </a:p>
                    <a:p>
                      <a:pPr marL="285750" indent="-285750" algn="ctr">
                        <a:buFont typeface="Arial" panose="020B0604020202020204" pitchFamily="34" charset="0"/>
                        <a:buChar char="•"/>
                      </a:pPr>
                      <a:r>
                        <a:rPr lang="en-GB" dirty="0"/>
                        <a:t>Being self-employed - solely affected by financial loss</a:t>
                      </a:r>
                    </a:p>
                  </a:txBody>
                  <a:tcPr/>
                </a:tc>
                <a:extLst>
                  <a:ext uri="{0D108BD9-81ED-4DB2-BD59-A6C34878D82A}">
                    <a16:rowId xmlns:a16="http://schemas.microsoft.com/office/drawing/2014/main" val="3795263865"/>
                  </a:ext>
                </a:extLst>
              </a:tr>
            </a:tbl>
          </a:graphicData>
        </a:graphic>
      </p:graphicFrame>
      <p:sp>
        <p:nvSpPr>
          <p:cNvPr id="4" name="Footer Placeholder 3">
            <a:extLst>
              <a:ext uri="{FF2B5EF4-FFF2-40B4-BE49-F238E27FC236}">
                <a16:creationId xmlns:a16="http://schemas.microsoft.com/office/drawing/2014/main" id="{35456B0E-DE5D-4372-A05B-B67523AF5636}"/>
              </a:ext>
            </a:extLst>
          </p:cNvPr>
          <p:cNvSpPr>
            <a:spLocks noGrp="1"/>
          </p:cNvSpPr>
          <p:nvPr>
            <p:ph type="ftr" sz="quarter" idx="11"/>
          </p:nvPr>
        </p:nvSpPr>
        <p:spPr>
          <a:xfrm>
            <a:off x="8674628" y="6172199"/>
            <a:ext cx="2828396" cy="365125"/>
          </a:xfrm>
        </p:spPr>
        <p:txBody>
          <a:bodyPr/>
          <a:lstStyle/>
          <a:p>
            <a:r>
              <a:rPr lang="en-US" dirty="0"/>
              <a:t> </a:t>
            </a:r>
            <a:r>
              <a:rPr lang="en-US" sz="1050" dirty="0" err="1">
                <a:latin typeface="Lucida Handwriting" panose="03010101010101010101" pitchFamily="66" charset="0"/>
              </a:rPr>
              <a:t>APlus</a:t>
            </a:r>
            <a:r>
              <a:rPr lang="en-US" sz="1050" dirty="0">
                <a:latin typeface="Lucida Handwriting" panose="03010101010101010101" pitchFamily="66" charset="0"/>
              </a:rPr>
              <a:t> Chauffeur - Always on time!</a:t>
            </a:r>
            <a:endParaRPr lang="en-GB" dirty="0">
              <a:latin typeface="Lucida Handwriting" panose="03010101010101010101" pitchFamily="66" charset="0"/>
            </a:endParaRPr>
          </a:p>
        </p:txBody>
      </p:sp>
      <p:pic>
        <p:nvPicPr>
          <p:cNvPr id="6" name="Picture 5" descr="Icon&#10;&#10;Description automatically generated">
            <a:extLst>
              <a:ext uri="{FF2B5EF4-FFF2-40B4-BE49-F238E27FC236}">
                <a16:creationId xmlns:a16="http://schemas.microsoft.com/office/drawing/2014/main" id="{07CD5E55-6A87-4DAD-BE56-B5AD30AE3D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3411" y="320676"/>
            <a:ext cx="776455" cy="784804"/>
          </a:xfrm>
          <a:prstGeom prst="rect">
            <a:avLst/>
          </a:prstGeom>
          <a:ln>
            <a:noFill/>
          </a:ln>
          <a:effectLst>
            <a:softEdge rad="112500"/>
          </a:effectLst>
        </p:spPr>
      </p:pic>
    </p:spTree>
    <p:extLst>
      <p:ext uri="{BB962C8B-B14F-4D97-AF65-F5344CB8AC3E}">
        <p14:creationId xmlns:p14="http://schemas.microsoft.com/office/powerpoint/2010/main" val="2747545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8E538-8631-4745-A13F-BD0DE4F5C222}"/>
              </a:ext>
            </a:extLst>
          </p:cNvPr>
          <p:cNvSpPr>
            <a:spLocks noGrp="1"/>
          </p:cNvSpPr>
          <p:nvPr>
            <p:ph type="title"/>
          </p:nvPr>
        </p:nvSpPr>
        <p:spPr>
          <a:xfrm>
            <a:off x="1484308" y="2112143"/>
            <a:ext cx="10018713" cy="1371599"/>
          </a:xfrm>
        </p:spPr>
        <p:txBody>
          <a:bodyPr>
            <a:normAutofit/>
          </a:bodyPr>
          <a:lstStyle/>
          <a:p>
            <a:r>
              <a:rPr lang="en-GB" sz="5400" b="1" dirty="0">
                <a:latin typeface="Lucida Handwriting" panose="03010101010101010101" pitchFamily="66" charset="0"/>
              </a:rPr>
              <a:t>APlus Chauffeur</a:t>
            </a:r>
          </a:p>
        </p:txBody>
      </p:sp>
      <p:sp>
        <p:nvSpPr>
          <p:cNvPr id="3" name="Content Placeholder 2">
            <a:extLst>
              <a:ext uri="{FF2B5EF4-FFF2-40B4-BE49-F238E27FC236}">
                <a16:creationId xmlns:a16="http://schemas.microsoft.com/office/drawing/2014/main" id="{5158D02F-58DD-4792-9BB8-E2B51EAA9755}"/>
              </a:ext>
            </a:extLst>
          </p:cNvPr>
          <p:cNvSpPr>
            <a:spLocks noGrp="1"/>
          </p:cNvSpPr>
          <p:nvPr>
            <p:ph idx="1"/>
          </p:nvPr>
        </p:nvSpPr>
        <p:spPr>
          <a:xfrm>
            <a:off x="1370010" y="3429000"/>
            <a:ext cx="10018713" cy="1493839"/>
          </a:xfrm>
        </p:spPr>
        <p:txBody>
          <a:bodyPr>
            <a:normAutofit/>
          </a:bodyPr>
          <a:lstStyle/>
          <a:p>
            <a:pPr marL="0" indent="0" algn="ctr">
              <a:buNone/>
            </a:pPr>
            <a:r>
              <a:rPr lang="en-GB" sz="3200" b="1" dirty="0">
                <a:effectLst>
                  <a:outerShdw blurRad="38100" dist="38100" dir="2700000" algn="tl">
                    <a:srgbClr val="000000">
                      <a:alpha val="43137"/>
                    </a:srgbClr>
                  </a:outerShdw>
                </a:effectLst>
                <a:latin typeface="Lucida Handwriting" panose="03010101010101010101" pitchFamily="66" charset="0"/>
              </a:rPr>
              <a:t>Always on time!</a:t>
            </a:r>
          </a:p>
        </p:txBody>
      </p:sp>
      <p:sp>
        <p:nvSpPr>
          <p:cNvPr id="4" name="Footer Placeholder 3">
            <a:extLst>
              <a:ext uri="{FF2B5EF4-FFF2-40B4-BE49-F238E27FC236}">
                <a16:creationId xmlns:a16="http://schemas.microsoft.com/office/drawing/2014/main" id="{BAF3AC10-0154-48A6-A6DF-A5665B4E879F}"/>
              </a:ext>
            </a:extLst>
          </p:cNvPr>
          <p:cNvSpPr>
            <a:spLocks noGrp="1"/>
          </p:cNvSpPr>
          <p:nvPr>
            <p:ph type="ftr" sz="quarter" idx="11"/>
          </p:nvPr>
        </p:nvSpPr>
        <p:spPr>
          <a:xfrm>
            <a:off x="8837613" y="6057133"/>
            <a:ext cx="2880254" cy="365125"/>
          </a:xfrm>
        </p:spPr>
        <p:txBody>
          <a:bodyPr/>
          <a:lstStyle/>
          <a:p>
            <a:r>
              <a:rPr lang="en-US" dirty="0"/>
              <a:t> </a:t>
            </a:r>
            <a:r>
              <a:rPr lang="en-US" sz="1050" dirty="0" err="1">
                <a:latin typeface="Lucida Handwriting" panose="03010101010101010101" pitchFamily="66" charset="0"/>
              </a:rPr>
              <a:t>APlus</a:t>
            </a:r>
            <a:r>
              <a:rPr lang="en-US" sz="1050" dirty="0">
                <a:latin typeface="Lucida Handwriting" panose="03010101010101010101" pitchFamily="66" charset="0"/>
              </a:rPr>
              <a:t> Chauffeur - Always on time!</a:t>
            </a:r>
            <a:endParaRPr lang="en-GB" dirty="0">
              <a:latin typeface="Lucida Handwriting" panose="03010101010101010101" pitchFamily="66" charset="0"/>
            </a:endParaRPr>
          </a:p>
        </p:txBody>
      </p:sp>
      <p:pic>
        <p:nvPicPr>
          <p:cNvPr id="6" name="Picture 5" descr="Icon&#10;&#10;Description automatically generated">
            <a:extLst>
              <a:ext uri="{FF2B5EF4-FFF2-40B4-BE49-F238E27FC236}">
                <a16:creationId xmlns:a16="http://schemas.microsoft.com/office/drawing/2014/main" id="{44BE3393-D4AB-4181-B1BF-095C9429E5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84944" y="549181"/>
            <a:ext cx="1417443" cy="1432684"/>
          </a:xfrm>
          <a:prstGeom prst="rect">
            <a:avLst/>
          </a:prstGeom>
          <a:ln>
            <a:noFill/>
          </a:ln>
          <a:effectLst>
            <a:softEdge rad="112500"/>
          </a:effectLst>
        </p:spPr>
      </p:pic>
    </p:spTree>
    <p:extLst>
      <p:ext uri="{BB962C8B-B14F-4D97-AF65-F5344CB8AC3E}">
        <p14:creationId xmlns:p14="http://schemas.microsoft.com/office/powerpoint/2010/main" val="908460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2090</TotalTime>
  <Words>2078</Words>
  <Application>Microsoft Office PowerPoint</Application>
  <PresentationFormat>Widescreen</PresentationFormat>
  <Paragraphs>125</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Corbel</vt:lpstr>
      <vt:lpstr>Lucida Handwriting</vt:lpstr>
      <vt:lpstr>Open Sans</vt:lpstr>
      <vt:lpstr>Symbol</vt:lpstr>
      <vt:lpstr>Parallax</vt:lpstr>
      <vt:lpstr>APlus  Chauffeur  Business Plan </vt:lpstr>
      <vt:lpstr>Why private chauffeur?</vt:lpstr>
      <vt:lpstr>AIMS AND OBJECTIVES</vt:lpstr>
      <vt:lpstr>Services offered</vt:lpstr>
      <vt:lpstr>Marketing strategy</vt:lpstr>
      <vt:lpstr>Physical resources  </vt:lpstr>
      <vt:lpstr>Expenses and Financial resources</vt:lpstr>
      <vt:lpstr>Human resources</vt:lpstr>
      <vt:lpstr>SWOT Analysis </vt:lpstr>
      <vt:lpstr>APlus Chauffeur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APlus  Chauffeur  Business Plan </dc:title>
  <dc:creator>Razvan Bucalau</dc:creator>
  <cp:lastModifiedBy>Razvan Bucalau</cp:lastModifiedBy>
  <cp:revision>1</cp:revision>
  <dcterms:created xsi:type="dcterms:W3CDTF">2021-11-10T13:45:41Z</dcterms:created>
  <dcterms:modified xsi:type="dcterms:W3CDTF">2021-11-14T11:20:41Z</dcterms:modified>
</cp:coreProperties>
</file>