
<file path=[Content_Types].xml><?xml version="1.0" encoding="utf-8"?>
<Types xmlns="http://schemas.openxmlformats.org/package/2006/content-types">
  <Default Extension="fntdata" ContentType="application/x-fontdata"/>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20"/>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Lst>
  <p:sldSz cx="18288000" cy="10287000"/>
  <p:notesSz cx="6858000" cy="9144000"/>
  <p:embeddedFontLst>
    <p:embeddedFont>
      <p:font typeface="Sondos" panose="020B0604020202020204" charset="-78"/>
      <p:regular r:id="rId21"/>
    </p:embeddedFont>
    <p:embeddedFont>
      <p:font typeface="Times New Roman Bold" panose="02020803070505020304" pitchFamily="18" charset="0"/>
      <p:regular r:id="rId22"/>
      <p:bold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9681D1D-9F6F-4C05-A49E-B979B9C3A33D}" v="1" dt="2026-07-24T22:57:00.0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autoAdjust="0"/>
    <p:restoredTop sz="94622" autoAdjust="0"/>
  </p:normalViewPr>
  <p:slideViewPr>
    <p:cSldViewPr>
      <p:cViewPr varScale="1">
        <p:scale>
          <a:sx n="64" d="100"/>
          <a:sy n="64" d="100"/>
        </p:scale>
        <p:origin x="178" y="8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font" Target="fonts/font1.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3.fntdata"/><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font" Target="fonts/font2.fntdata"/><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anne O'Donnell (2515973)" userId="b1ce5178-5d39-43fa-9238-8061b0559ef0" providerId="ADAL" clId="{BE126AE7-1F3A-4825-B25E-4CEFA2257269}"/>
    <pc:docChg chg="custSel modSld">
      <pc:chgData name="Joanne O'Donnell (2515973)" userId="b1ce5178-5d39-43fa-9238-8061b0559ef0" providerId="ADAL" clId="{BE126AE7-1F3A-4825-B25E-4CEFA2257269}" dt="2026-07-24T22:57:00.033" v="30"/>
      <pc:docMkLst>
        <pc:docMk/>
      </pc:docMkLst>
      <pc:sldChg chg="addSp modSp mod">
        <pc:chgData name="Joanne O'Donnell (2515973)" userId="b1ce5178-5d39-43fa-9238-8061b0559ef0" providerId="ADAL" clId="{BE126AE7-1F3A-4825-B25E-4CEFA2257269}" dt="2026-07-24T22:57:00.033" v="30"/>
        <pc:sldMkLst>
          <pc:docMk/>
          <pc:sldMk cId="0" sldId="256"/>
        </pc:sldMkLst>
        <pc:spChg chg="mod">
          <ac:chgData name="Joanne O'Donnell (2515973)" userId="b1ce5178-5d39-43fa-9238-8061b0559ef0" providerId="ADAL" clId="{BE126AE7-1F3A-4825-B25E-4CEFA2257269}" dt="2026-07-24T14:50:16.306" v="29" actId="20577"/>
          <ac:spMkLst>
            <pc:docMk/>
            <pc:sldMk cId="0" sldId="256"/>
            <ac:spMk id="7" creationId="{00000000-0000-0000-0000-000000000000}"/>
          </ac:spMkLst>
        </pc:spChg>
        <pc:picChg chg="add mod">
          <ac:chgData name="Joanne O'Donnell (2515973)" userId="b1ce5178-5d39-43fa-9238-8061b0559ef0" providerId="ADAL" clId="{BE126AE7-1F3A-4825-B25E-4CEFA2257269}" dt="2026-07-24T22:57:00.033" v="30"/>
          <ac:picMkLst>
            <pc:docMk/>
            <pc:sldMk cId="0" sldId="256"/>
            <ac:picMk id="14" creationId="{A2C68E62-20C4-5277-799E-E6F0845A103F}"/>
          </ac:picMkLst>
        </pc:picChg>
      </pc:sldChg>
      <pc:sldChg chg="addSp modSp modNotes">
        <pc:chgData name="Joanne O'Donnell (2515973)" userId="b1ce5178-5d39-43fa-9238-8061b0559ef0" providerId="ADAL" clId="{BE126AE7-1F3A-4825-B25E-4CEFA2257269}" dt="2026-07-24T22:57:00.033" v="30"/>
        <pc:sldMkLst>
          <pc:docMk/>
          <pc:sldMk cId="0" sldId="257"/>
        </pc:sldMkLst>
        <pc:picChg chg="add mod">
          <ac:chgData name="Joanne O'Donnell (2515973)" userId="b1ce5178-5d39-43fa-9238-8061b0559ef0" providerId="ADAL" clId="{BE126AE7-1F3A-4825-B25E-4CEFA2257269}" dt="2026-07-24T22:57:00.033" v="30"/>
          <ac:picMkLst>
            <pc:docMk/>
            <pc:sldMk cId="0" sldId="257"/>
            <ac:picMk id="13" creationId="{D721DA8F-C233-CC24-6DBA-E466E1977010}"/>
          </ac:picMkLst>
        </pc:picChg>
      </pc:sldChg>
      <pc:sldChg chg="addSp modSp modNotes">
        <pc:chgData name="Joanne O'Donnell (2515973)" userId="b1ce5178-5d39-43fa-9238-8061b0559ef0" providerId="ADAL" clId="{BE126AE7-1F3A-4825-B25E-4CEFA2257269}" dt="2026-07-24T22:57:00.033" v="30"/>
        <pc:sldMkLst>
          <pc:docMk/>
          <pc:sldMk cId="0" sldId="258"/>
        </pc:sldMkLst>
        <pc:picChg chg="add mod">
          <ac:chgData name="Joanne O'Donnell (2515973)" userId="b1ce5178-5d39-43fa-9238-8061b0559ef0" providerId="ADAL" clId="{BE126AE7-1F3A-4825-B25E-4CEFA2257269}" dt="2026-07-24T22:57:00.033" v="30"/>
          <ac:picMkLst>
            <pc:docMk/>
            <pc:sldMk cId="0" sldId="258"/>
            <ac:picMk id="12" creationId="{695E303F-173E-C388-FBE1-C0FC1A785FAB}"/>
          </ac:picMkLst>
        </pc:picChg>
      </pc:sldChg>
      <pc:sldChg chg="addSp modSp modNotes">
        <pc:chgData name="Joanne O'Donnell (2515973)" userId="b1ce5178-5d39-43fa-9238-8061b0559ef0" providerId="ADAL" clId="{BE126AE7-1F3A-4825-B25E-4CEFA2257269}" dt="2026-07-24T22:57:00.033" v="30"/>
        <pc:sldMkLst>
          <pc:docMk/>
          <pc:sldMk cId="0" sldId="259"/>
        </pc:sldMkLst>
        <pc:picChg chg="add mod">
          <ac:chgData name="Joanne O'Donnell (2515973)" userId="b1ce5178-5d39-43fa-9238-8061b0559ef0" providerId="ADAL" clId="{BE126AE7-1F3A-4825-B25E-4CEFA2257269}" dt="2026-07-24T22:57:00.033" v="30"/>
          <ac:picMkLst>
            <pc:docMk/>
            <pc:sldMk cId="0" sldId="259"/>
            <ac:picMk id="13" creationId="{CC9E174F-C655-85D3-053D-42F9257FA902}"/>
          </ac:picMkLst>
        </pc:picChg>
      </pc:sldChg>
      <pc:sldChg chg="addSp modSp modNotes">
        <pc:chgData name="Joanne O'Donnell (2515973)" userId="b1ce5178-5d39-43fa-9238-8061b0559ef0" providerId="ADAL" clId="{BE126AE7-1F3A-4825-B25E-4CEFA2257269}" dt="2026-07-24T22:57:00.033" v="30"/>
        <pc:sldMkLst>
          <pc:docMk/>
          <pc:sldMk cId="0" sldId="260"/>
        </pc:sldMkLst>
        <pc:picChg chg="add mod">
          <ac:chgData name="Joanne O'Donnell (2515973)" userId="b1ce5178-5d39-43fa-9238-8061b0559ef0" providerId="ADAL" clId="{BE126AE7-1F3A-4825-B25E-4CEFA2257269}" dt="2026-07-24T22:57:00.033" v="30"/>
          <ac:picMkLst>
            <pc:docMk/>
            <pc:sldMk cId="0" sldId="260"/>
            <ac:picMk id="11" creationId="{1D922F0F-E15D-4FFE-F1CE-22FEB2898E10}"/>
          </ac:picMkLst>
        </pc:picChg>
      </pc:sldChg>
      <pc:sldChg chg="addSp modSp modNotes">
        <pc:chgData name="Joanne O'Donnell (2515973)" userId="b1ce5178-5d39-43fa-9238-8061b0559ef0" providerId="ADAL" clId="{BE126AE7-1F3A-4825-B25E-4CEFA2257269}" dt="2026-07-24T22:57:00.033" v="30"/>
        <pc:sldMkLst>
          <pc:docMk/>
          <pc:sldMk cId="0" sldId="261"/>
        </pc:sldMkLst>
        <pc:picChg chg="add mod">
          <ac:chgData name="Joanne O'Donnell (2515973)" userId="b1ce5178-5d39-43fa-9238-8061b0559ef0" providerId="ADAL" clId="{BE126AE7-1F3A-4825-B25E-4CEFA2257269}" dt="2026-07-24T22:57:00.033" v="30"/>
          <ac:picMkLst>
            <pc:docMk/>
            <pc:sldMk cId="0" sldId="261"/>
            <ac:picMk id="11" creationId="{B96935A7-ABBC-6C19-C756-C3628AFBF626}"/>
          </ac:picMkLst>
        </pc:picChg>
      </pc:sldChg>
      <pc:sldChg chg="addSp modSp modNotes">
        <pc:chgData name="Joanne O'Donnell (2515973)" userId="b1ce5178-5d39-43fa-9238-8061b0559ef0" providerId="ADAL" clId="{BE126AE7-1F3A-4825-B25E-4CEFA2257269}" dt="2026-07-24T22:57:00.033" v="30"/>
        <pc:sldMkLst>
          <pc:docMk/>
          <pc:sldMk cId="0" sldId="262"/>
        </pc:sldMkLst>
        <pc:picChg chg="add mod">
          <ac:chgData name="Joanne O'Donnell (2515973)" userId="b1ce5178-5d39-43fa-9238-8061b0559ef0" providerId="ADAL" clId="{BE126AE7-1F3A-4825-B25E-4CEFA2257269}" dt="2026-07-24T22:57:00.033" v="30"/>
          <ac:picMkLst>
            <pc:docMk/>
            <pc:sldMk cId="0" sldId="262"/>
            <ac:picMk id="11" creationId="{0236A611-ADEE-DE70-95F5-D595DAB3AC41}"/>
          </ac:picMkLst>
        </pc:picChg>
      </pc:sldChg>
      <pc:sldChg chg="addSp modSp modNotes">
        <pc:chgData name="Joanne O'Donnell (2515973)" userId="b1ce5178-5d39-43fa-9238-8061b0559ef0" providerId="ADAL" clId="{BE126AE7-1F3A-4825-B25E-4CEFA2257269}" dt="2026-07-24T22:57:00.033" v="30"/>
        <pc:sldMkLst>
          <pc:docMk/>
          <pc:sldMk cId="0" sldId="263"/>
        </pc:sldMkLst>
        <pc:picChg chg="add mod">
          <ac:chgData name="Joanne O'Donnell (2515973)" userId="b1ce5178-5d39-43fa-9238-8061b0559ef0" providerId="ADAL" clId="{BE126AE7-1F3A-4825-B25E-4CEFA2257269}" dt="2026-07-24T22:57:00.033" v="30"/>
          <ac:picMkLst>
            <pc:docMk/>
            <pc:sldMk cId="0" sldId="263"/>
            <ac:picMk id="11" creationId="{12DF10A6-CC1A-B0E1-C54C-4E5DC8C59CD4}"/>
          </ac:picMkLst>
        </pc:picChg>
      </pc:sldChg>
      <pc:sldChg chg="addSp modSp modNotes">
        <pc:chgData name="Joanne O'Donnell (2515973)" userId="b1ce5178-5d39-43fa-9238-8061b0559ef0" providerId="ADAL" clId="{BE126AE7-1F3A-4825-B25E-4CEFA2257269}" dt="2026-07-24T22:57:00.033" v="30"/>
        <pc:sldMkLst>
          <pc:docMk/>
          <pc:sldMk cId="0" sldId="264"/>
        </pc:sldMkLst>
        <pc:picChg chg="add mod">
          <ac:chgData name="Joanne O'Donnell (2515973)" userId="b1ce5178-5d39-43fa-9238-8061b0559ef0" providerId="ADAL" clId="{BE126AE7-1F3A-4825-B25E-4CEFA2257269}" dt="2026-07-24T22:57:00.033" v="30"/>
          <ac:picMkLst>
            <pc:docMk/>
            <pc:sldMk cId="0" sldId="264"/>
            <ac:picMk id="11" creationId="{B40BB627-710C-861E-FC4E-CE795E0812D0}"/>
          </ac:picMkLst>
        </pc:picChg>
      </pc:sldChg>
      <pc:sldChg chg="addSp modSp modNotes">
        <pc:chgData name="Joanne O'Donnell (2515973)" userId="b1ce5178-5d39-43fa-9238-8061b0559ef0" providerId="ADAL" clId="{BE126AE7-1F3A-4825-B25E-4CEFA2257269}" dt="2026-07-24T22:57:00.033" v="30"/>
        <pc:sldMkLst>
          <pc:docMk/>
          <pc:sldMk cId="0" sldId="265"/>
        </pc:sldMkLst>
        <pc:picChg chg="add mod">
          <ac:chgData name="Joanne O'Donnell (2515973)" userId="b1ce5178-5d39-43fa-9238-8061b0559ef0" providerId="ADAL" clId="{BE126AE7-1F3A-4825-B25E-4CEFA2257269}" dt="2026-07-24T22:57:00.033" v="30"/>
          <ac:picMkLst>
            <pc:docMk/>
            <pc:sldMk cId="0" sldId="265"/>
            <ac:picMk id="12" creationId="{A9563234-AB27-02E2-F8CC-A42F3400F816}"/>
          </ac:picMkLst>
        </pc:picChg>
      </pc:sldChg>
      <pc:sldChg chg="addSp modSp modNotes">
        <pc:chgData name="Joanne O'Donnell (2515973)" userId="b1ce5178-5d39-43fa-9238-8061b0559ef0" providerId="ADAL" clId="{BE126AE7-1F3A-4825-B25E-4CEFA2257269}" dt="2026-07-24T22:57:00.033" v="30"/>
        <pc:sldMkLst>
          <pc:docMk/>
          <pc:sldMk cId="0" sldId="266"/>
        </pc:sldMkLst>
        <pc:picChg chg="add mod">
          <ac:chgData name="Joanne O'Donnell (2515973)" userId="b1ce5178-5d39-43fa-9238-8061b0559ef0" providerId="ADAL" clId="{BE126AE7-1F3A-4825-B25E-4CEFA2257269}" dt="2026-07-24T22:57:00.033" v="30"/>
          <ac:picMkLst>
            <pc:docMk/>
            <pc:sldMk cId="0" sldId="266"/>
            <ac:picMk id="11" creationId="{F717CF9C-866C-589B-2926-177819869B4C}"/>
          </ac:picMkLst>
        </pc:picChg>
      </pc:sldChg>
      <pc:sldChg chg="addSp modSp modNotes">
        <pc:chgData name="Joanne O'Donnell (2515973)" userId="b1ce5178-5d39-43fa-9238-8061b0559ef0" providerId="ADAL" clId="{BE126AE7-1F3A-4825-B25E-4CEFA2257269}" dt="2026-07-24T22:57:00.033" v="30"/>
        <pc:sldMkLst>
          <pc:docMk/>
          <pc:sldMk cId="0" sldId="267"/>
        </pc:sldMkLst>
        <pc:picChg chg="add mod">
          <ac:chgData name="Joanne O'Donnell (2515973)" userId="b1ce5178-5d39-43fa-9238-8061b0559ef0" providerId="ADAL" clId="{BE126AE7-1F3A-4825-B25E-4CEFA2257269}" dt="2026-07-24T22:57:00.033" v="30"/>
          <ac:picMkLst>
            <pc:docMk/>
            <pc:sldMk cId="0" sldId="267"/>
            <ac:picMk id="12" creationId="{86972C0D-6C12-D620-D041-94805FF80020}"/>
          </ac:picMkLst>
        </pc:picChg>
      </pc:sldChg>
      <pc:sldChg chg="addSp modSp modNotes">
        <pc:chgData name="Joanne O'Donnell (2515973)" userId="b1ce5178-5d39-43fa-9238-8061b0559ef0" providerId="ADAL" clId="{BE126AE7-1F3A-4825-B25E-4CEFA2257269}" dt="2026-07-24T22:57:00.033" v="30"/>
        <pc:sldMkLst>
          <pc:docMk/>
          <pc:sldMk cId="0" sldId="268"/>
        </pc:sldMkLst>
        <pc:picChg chg="add mod">
          <ac:chgData name="Joanne O'Donnell (2515973)" userId="b1ce5178-5d39-43fa-9238-8061b0559ef0" providerId="ADAL" clId="{BE126AE7-1F3A-4825-B25E-4CEFA2257269}" dt="2026-07-24T22:57:00.033" v="30"/>
          <ac:picMkLst>
            <pc:docMk/>
            <pc:sldMk cId="0" sldId="268"/>
            <ac:picMk id="12" creationId="{F352396B-16E5-2642-E3AF-FCD8D626C4FE}"/>
          </ac:picMkLst>
        </pc:picChg>
      </pc:sldChg>
      <pc:sldChg chg="addSp modSp modNotes">
        <pc:chgData name="Joanne O'Donnell (2515973)" userId="b1ce5178-5d39-43fa-9238-8061b0559ef0" providerId="ADAL" clId="{BE126AE7-1F3A-4825-B25E-4CEFA2257269}" dt="2026-07-24T22:57:00.033" v="30"/>
        <pc:sldMkLst>
          <pc:docMk/>
          <pc:sldMk cId="0" sldId="269"/>
        </pc:sldMkLst>
        <pc:picChg chg="add mod">
          <ac:chgData name="Joanne O'Donnell (2515973)" userId="b1ce5178-5d39-43fa-9238-8061b0559ef0" providerId="ADAL" clId="{BE126AE7-1F3A-4825-B25E-4CEFA2257269}" dt="2026-07-24T22:57:00.033" v="30"/>
          <ac:picMkLst>
            <pc:docMk/>
            <pc:sldMk cId="0" sldId="269"/>
            <ac:picMk id="11" creationId="{FC4A4D96-E8B9-0394-0F5D-CE937F9DDE19}"/>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24.07.2026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EcoPack Solutions Ltd. has been created in response to one of today's most significant environmental challenges, which is the excessive use of single-use plastic packaging. Plastic waste contributes heavily to pollution, landfill accumulation and climate change. Governments across the world, including the United Kingdom, are introducing stricter environmental regulations to reduce plastic consumption, while consumers increasingly prefer businesses that demonstrate environmental responsibility.</a:t>
            </a:r>
          </a:p>
          <a:p>
            <a:endParaRPr lang="en-US"/>
          </a:p>
          <a:p>
            <a:r>
              <a:rPr lang="en-US"/>
              <a:t>The company will manufacture a wide range of biodegradable packaging products using renewable agricultural materials such as sugarcane bagasse, bamboo fibre, wheat straw and recycled paper. Unlike traditional plastic packaging, these materials naturally decompose after use, significantly reducing environmental pollution.</a:t>
            </a:r>
          </a:p>
          <a:p>
            <a:endParaRPr lang="en-US"/>
          </a:p>
          <a:p>
            <a:r>
              <a:rPr lang="en-US"/>
              <a:t>EcoPack Solutions Ltd. also follows the principles of the circular economy by minimising production waste, recycling manufacturing by-products and encouraging compostable packaging solutions. This approach supports sustainable production and responsible consumption while maintaining commercial profitability. In addition to protecting the environment, the business aims to create employment opportunities, support local suppliers and strengthen corporate social responsibility. These characteristics distinguish EcoPack Solutions from conventional packaging manufacturers and position the company as a socially responsible and environmentally sustainable enterprise capable of creating long-term value for customers and society (UNEP, 2023; Ellen MacArthur Foundation, 2023).</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vision of EcoPack Solutions Ltd. reflects its long-term ambition to become one of the UK's most trusted providers of sustainable packaging solutions. Rather than focusing solely on financial performance, the company seeks to create positive environmental and social value by helping businesses transition away from plastic packaging.</a:t>
            </a:r>
          </a:p>
          <a:p>
            <a:endParaRPr lang="en-US"/>
          </a:p>
          <a:p>
            <a:r>
              <a:rPr lang="en-US"/>
              <a:t>The mission statement emphasises delivering high-quality biodegradable packaging that enables customers to reduce their environmental impact while complying with sustainability regulations. Sustainability is embedded throughout every aspect of the business, from sourcing renewable materials to reducing manufacturing waste and encouraging responsible disposal.</a:t>
            </a:r>
          </a:p>
          <a:p>
            <a:endParaRPr lang="en-US"/>
          </a:p>
          <a:p>
            <a:r>
              <a:rPr lang="en-US"/>
              <a:t>To measure success effectively, the company has established several SMART objectives. These include generating annual sales of £350,000 within the first two years, securing more than 120 long-term business customers and ensuring that all raw materials originate from renewable or recycled sources. The company also aims to recycle approximately 90% of production waste while maintaining customer satisfaction levels above 90 percent through continuous product improvement and excellent customer service.</a:t>
            </a:r>
          </a:p>
          <a:p>
            <a:endParaRPr lang="en-US"/>
          </a:p>
          <a:p>
            <a:r>
              <a:rPr lang="en-US"/>
              <a:t>These measurable objectives provide clear direction for business growth and allow management to evaluate organisational performance against specific sustainability and financial targets. They also demonstrate that EcoPack Solutions balances profitability with environmental responsibility, which is a fundamental characteristic of successful sustainable enterprises (Kotler et al., 2022).</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market analysis demonstrates that EcoPack Solutions Ltd. is entering an industry with strong long-term growth potential. Over the past decade, environmental concerns have significantly influenced both consumer behaviour and government policy. Plastic pollution has become a global environmental issue, encouraging governments to introduce legislation that restricts single-use plastic products while promoting biodegradable alternatives.</a:t>
            </a:r>
          </a:p>
          <a:p>
            <a:endParaRPr lang="en-US"/>
          </a:p>
          <a:p>
            <a:r>
              <a:rPr lang="en-US"/>
              <a:t>At the same time, businesses are increasingly recognising that sustainability is not only an ethical responsibility but also an important competitive advantage. Customers are more likely to purchase from organisations that demonstrate genuine environmental commitment. Research conducted by Deloitte (2024) indicates that sustainability has become one of the most important purchasing factors, particularly among younger consumers who actively support environmentally responsible brands.</a:t>
            </a:r>
          </a:p>
          <a:p>
            <a:endParaRPr lang="en-US"/>
          </a:p>
          <a:p>
            <a:r>
              <a:rPr lang="en-US"/>
              <a:t>EcoPack Solutions Ltd. will primarily operate within the business-to-business market by supplying restaurants, cafés, bakeries, supermarkets, catering businesses, food delivery companies and online retailers. These organisations require large volumes of food-safe packaging while simultaneously reducing their environmental footprint. By providing high-quality biodegradable packaging at competitive prices, EcoPack Solutions is well positioned to satisfy this growing market demand. The increasing expansion of food delivery services and e-commerce also creates additional opportunities for sustainable packaging providers, making the market attractive for long-term business growth.</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Marketing plays a crucial role in helping EcoPack Solutions Ltd. establish itself within the competitive sustainable packaging industry. The company will apply the widely recognised 7Ps Marketing Mix to develop customer value and build long-term competitive advantage.</a:t>
            </a:r>
          </a:p>
          <a:p>
            <a:endParaRPr lang="en-US"/>
          </a:p>
          <a:p>
            <a:r>
              <a:rPr lang="en-US"/>
              <a:t>The product strategy focuses on providing durable, biodegradable packaging manufactured from renewable materials such as bamboo fibre, sugarcane bagasse and recycled paper. These products offer environmentally friendly alternatives without compromising quality or performance.</a:t>
            </a:r>
          </a:p>
          <a:p>
            <a:endParaRPr lang="en-US"/>
          </a:p>
          <a:p>
            <a:r>
              <a:rPr lang="en-US"/>
              <a:t>Pricing will follow a value-based strategy. Although biodegradable products generally cost more than plastic alternatives, efficient production methods and strong supplier relationships will enable EcoPack Solutions to offer competitive prices. Bulk discounts and long-term business contracts will further encourage customer loyalty.</a:t>
            </a:r>
          </a:p>
          <a:p>
            <a:endParaRPr lang="en-US"/>
          </a:p>
          <a:p>
            <a:r>
              <a:rPr lang="en-US"/>
              <a:t>Distribution will combine direct sales representatives with an online ordering platform, ensuring businesses can conveniently purchase products throughout the United Kingdom.</a:t>
            </a:r>
          </a:p>
          <a:p>
            <a:endParaRPr lang="en-US"/>
          </a:p>
          <a:p>
            <a:r>
              <a:rPr lang="en-US"/>
              <a:t>Promotional activities will rely heavily on digital marketing techniques including search engine optimisation, email marketing, social media advertising and participation in sustainability exhibitions. According to Chaffey and Ellis-Chadwick (2022), digital marketing enables organisations to strengthen customer relationships while improving brand visibility.</a:t>
            </a:r>
          </a:p>
          <a:p>
            <a:endParaRPr lang="en-US"/>
          </a:p>
          <a:p>
            <a:r>
              <a:rPr lang="en-US"/>
              <a:t>Finally, highly trained employees, efficient production processes and consistent product quality will enhance customer satisfaction and encourage repeat business, supporting sustainable long-term growth.</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An efficient operations plan is essential for ensuring that EcoPack Solutions Ltd. consistently delivers high-quality biodegradable packaging while maintaining cost efficiency and environmental responsibility.</a:t>
            </a:r>
          </a:p>
          <a:p>
            <a:endParaRPr lang="en-US"/>
          </a:p>
          <a:p>
            <a:r>
              <a:rPr lang="en-US"/>
              <a:t>The production process begins by sourcing renewable raw materials, including sugarcane bagasse, bamboo fibre, wheat straw and recycled paper, from carefully selected sustainable suppliers. These materials are then processed using energy-efficient manufacturing equipment designed to minimise waste and reduce environmental impact.</a:t>
            </a:r>
          </a:p>
          <a:p>
            <a:endParaRPr lang="en-US"/>
          </a:p>
          <a:p>
            <a:r>
              <a:rPr lang="en-US"/>
              <a:t>Every product undergoes comprehensive quality control inspections before being transferred to warehouse facilities for storage. Orders received through the company's website or sales representatives are then distributed to customers using reliable logistics partners, ensuring timely delivery across the United Kingdom.</a:t>
            </a:r>
          </a:p>
          <a:p>
            <a:endParaRPr lang="en-US"/>
          </a:p>
          <a:p>
            <a:r>
              <a:rPr lang="en-US"/>
              <a:t>The business also requires significant physical, human and financial resources. Physical resources include manufacturing machinery, production facilities, office equipment, warehouse space and delivery vehicles. Human resources include production managers, machine operators, warehouse staff, sales executives, accountants and delivery drivers. Continuous employee training in sustainable manufacturing, health and safety, quality assurance and customer service will maintain high operational standards.</a:t>
            </a:r>
          </a:p>
          <a:p>
            <a:endParaRPr lang="en-US"/>
          </a:p>
          <a:p>
            <a:r>
              <a:rPr lang="en-US"/>
              <a:t>Financial resources will be obtained through owner investment, bank finance and government sustainability grants. Strong financial planning, efficient resource management and effective operational control will enable EcoPack Solutions Ltd. to achieve long-term profitability while maintaining its commitment to environmental sustainability.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Strategic analysis helps determine whether EcoPack Solutions Ltd. is operating within a favourable business environment. The SWOT analysis highlights several strengths that support business success. These include the increasing demand for biodegradable packaging, a strong commitment to environmental sustainability and growing consumer awareness of plastic pollution. These factors provide the business with an opportunity to differentiate itself from traditional packaging manufacturers.</a:t>
            </a:r>
          </a:p>
          <a:p>
            <a:endParaRPr lang="en-US"/>
          </a:p>
          <a:p>
            <a:r>
              <a:rPr lang="en-US"/>
              <a:t>Despite these advantages, the company also faces challenges. Sustainable manufacturing requires significant investment in machinery, production facilities and renewable raw materials, creating relatively high start-up costs. Furthermore, maintaining reliable supplier relationships is essential because production depends on consistent access to renewable materials.</a:t>
            </a:r>
          </a:p>
          <a:p>
            <a:endParaRPr lang="en-US"/>
          </a:p>
          <a:p>
            <a:r>
              <a:rPr lang="en-US"/>
              <a:t>The PESTLE analysis further demonstrates that external environmental conditions generally support business growth. Government legislation restricting single-use plastics creates new opportunities for biodegradable packaging companies. Social trends also indicate that consumers increasingly prefer environmentally responsible businesses. Technological developments continue to improve manufacturing efficiency and reduce production costs. Nevertheless, inflation, increasing raw material prices and intense market competition remain external risks that require continuous monitoring. Overall, both analyses suggest that EcoPack Solutions Ltd. has favourable long-term growth prospects while recognising the importance of effective risk management.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 realistic financial forecast is essential for demonstrating the commercial viability of EcoPack Solutions Ltd. The projected monthly revenue of thirty-five thousand pounds is based on expected business-to-business sales to restaurants, cafés, supermarkets and other commercial customers throughout the United Kingdom.</a:t>
            </a:r>
          </a:p>
          <a:p>
            <a:endParaRPr lang="en-US"/>
          </a:p>
          <a:p>
            <a:r>
              <a:rPr lang="en-US"/>
              <a:t>The largest operating expense is the purchase of renewable raw materials, followed by employee salaries. Additional costs include rent, utilities, marketing activities, transport and other operational expenses. After deducting these costs, the business is expected to generate a positive monthly net cash flow of approximately six thousand pounds.</a:t>
            </a:r>
          </a:p>
          <a:p>
            <a:endParaRPr lang="en-US"/>
          </a:p>
          <a:p>
            <a:r>
              <a:rPr lang="en-US"/>
              <a:t>Maintaining positive cash flow is particularly important for new businesses because it ensures that daily operations continue without financial difficulties while allowing investment in future expansion. EcoPack Solutions Ltd. also plans to strengthen financial stability by monitoring expenditure, maintaining emergency cash reserves and continuously reviewing operational efficiency. This financial discipline will support sustainable business growth while reducing financial risk and increasing investor confidence.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There are several reasons why EcoPack Solutions Ltd. has strong potential for long-term success. First, the business operates within one of the fastest-growing industries as organisations increasingly replace plastic packaging with environmentally friendly alternatives. This creates a continuously expanding customer base across multiple sectors.</a:t>
            </a:r>
          </a:p>
          <a:p>
            <a:endParaRPr lang="en-US"/>
          </a:p>
          <a:p>
            <a:r>
              <a:rPr lang="en-US"/>
              <a:t>Secondly, the company differentiates itself through product quality, sustainability and customer service rather than competing solely on price. This strategy allows EcoPack Solutions Ltd. to develop long-term customer relationships while building a strong brand reputation.</a:t>
            </a:r>
          </a:p>
          <a:p>
            <a:endParaRPr lang="en-US"/>
          </a:p>
          <a:p>
            <a:r>
              <a:rPr lang="en-US"/>
              <a:t>Another important success factor is the company's commitment to the Triple Bottom Line framework developed by Elkington. Instead of focusing exclusively on financial profit, EcoPack Solutions balances economic performance with environmental protection and social responsibility. This approach reflects modern stakeholder expectations and supports sustainable business development.</a:t>
            </a:r>
          </a:p>
          <a:p>
            <a:endParaRPr lang="en-US"/>
          </a:p>
          <a:p>
            <a:r>
              <a:rPr lang="en-US"/>
              <a:t>Finally, the positive financial forecast, strong marketing strategy, efficient operations and increasing government support for reducing plastic pollution provide a solid foundation for future growth. Collectively, these factors demonstrate that EcoPack Solutions Ltd. is well positioned to become a successful and sustainable enterprise within the UK packaging industry.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One of the main reasons EcoPack Solutions Ltd. can compete successfully is its clear competitive advantage. Rather than competing only on low prices, the company focuses on delivering greater value to customers through environmentally responsible products, excellent service and product innovation.</a:t>
            </a:r>
          </a:p>
          <a:p>
            <a:endParaRPr lang="en-US"/>
          </a:p>
          <a:p>
            <a:r>
              <a:rPr lang="en-US"/>
              <a:t>The company manufactures biodegradable packaging using renewable raw materials that naturally decompose after use. Customers can also request customised packaging designs that strengthen their own brand identity. Flexible ordering systems, fast delivery and personalised customer support further improve customer satisfaction.</a:t>
            </a:r>
          </a:p>
          <a:p>
            <a:endParaRPr lang="en-US"/>
          </a:p>
          <a:p>
            <a:r>
              <a:rPr lang="en-US"/>
              <a:t>Porter (1985) explains that organisations achieve sustainable competitive advantage by differentiating their products and creating superior customer value. EcoPack Solutions follows this strategy by investing in innovation, product quality and sustainable manufacturing. These factors will help attract new customers, increase customer retention and strengthen the company's reputation within the sustainable packaging industry.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Sustainability is the foundation of EcoPack Solutions Ltd. The company is committed to creating positive environmental and social outcomes while maintaining financial success. This approach reflects the principles of sustainable enterprise rather than traditional profit-focused businesses.</a:t>
            </a:r>
          </a:p>
          <a:p>
            <a:endParaRPr lang="en-US"/>
          </a:p>
          <a:p>
            <a:r>
              <a:rPr lang="en-US"/>
              <a:t>The organisation uses renewable raw materials that reduce dependence on fossil-fuel-based plastics. Manufacturing waste is recycled wherever possible, helping to conserve resources and minimise environmental impact. By encouraging customers to switch to biodegradable packaging, EcoPack Solutions also supports responsible consumption and waste reduction.</a:t>
            </a:r>
          </a:p>
          <a:p>
            <a:endParaRPr lang="en-US"/>
          </a:p>
          <a:p>
            <a:r>
              <a:rPr lang="en-US"/>
              <a:t>From a social perspective, the business creates employment opportunities, develops employee skills through training programmes and supports local suppliers. These activities contribute to local economic development while strengthening stakeholder relationships.</a:t>
            </a:r>
          </a:p>
          <a:p>
            <a:endParaRPr lang="en-US"/>
          </a:p>
          <a:p>
            <a:r>
              <a:rPr lang="en-US"/>
              <a:t>The company follows Elkington's Triple Bottom Line framework, which encourages businesses to create value for people, the planet and profit simultaneously. This balanced approach enhances long-term sustainability and strengthens public trust in the organisation.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Every business faces uncertainty, making effective risk management essential for long-term success. EcoPack Solutions Ltd. has therefore developed a contingency plan to prepare for potential operational and financial challenges.</a:t>
            </a:r>
          </a:p>
          <a:p>
            <a:endParaRPr lang="en-US"/>
          </a:p>
          <a:p>
            <a:r>
              <a:rPr lang="en-US"/>
              <a:t>One major risk involves fluctuations in raw material prices or supply shortages. To reduce this risk, the company will establish relationships with multiple approved suppliers rather than relying on a single source. Maintaining emergency financial reserves will also improve resilience during unexpected economic downturns.</a:t>
            </a:r>
          </a:p>
          <a:p>
            <a:endParaRPr lang="en-US"/>
          </a:p>
          <a:p>
            <a:r>
              <a:rPr lang="en-US"/>
              <a:t>Regular financial monitoring will enable management to identify potential problems early and implement corrective actions before they affect profitability. Continuous product innovation and investment in digital marketing will help the business remain competitive despite changing customer preferences or increasing competition.</a:t>
            </a:r>
          </a:p>
          <a:p>
            <a:endParaRPr lang="en-US"/>
          </a:p>
          <a:p>
            <a:r>
              <a:rPr lang="en-US"/>
              <a:t>By planning ahead and managing risks proactively, EcoPack Solutions Ltd. can improve business continuity, protect profitability and maintain customer confidence even during challenging market conditions.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Every business faces uncertainty, making effective risk management essential for long-term success. EcoPack Solutions Ltd. has therefore developed a contingency plan to prepare for potential operational and financial challenges.</a:t>
            </a:r>
          </a:p>
          <a:p>
            <a:endParaRPr lang="en-US"/>
          </a:p>
          <a:p>
            <a:r>
              <a:rPr lang="en-US"/>
              <a:t>One major risk involves fluctuations in raw material prices or supply shortages. To reduce this risk, the company will establish relationships with multiple approved suppliers rather than relying on a single source. Maintaining emergency financial reserves will also improve resilience during unexpected economic downturns.</a:t>
            </a:r>
          </a:p>
          <a:p>
            <a:endParaRPr lang="en-US"/>
          </a:p>
          <a:p>
            <a:r>
              <a:rPr lang="en-US"/>
              <a:t>Regular financial monitoring will enable management to identify potential problems early and implement corrective actions before they affect profitability. Continuous product innovation and investment in digital marketing will help the business remain competitive despite changing customer preferences or increasing competition.</a:t>
            </a:r>
          </a:p>
          <a:p>
            <a:endParaRPr lang="en-US"/>
          </a:p>
          <a:p>
            <a:r>
              <a:rPr lang="en-US"/>
              <a:t>By planning ahead and managing risks proactively, EcoPack Solutions Ltd. can improve business continuity, protect profitability and maintain customer confidence even during challenging market conditions.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 conclusion, EcoPack Solutions Ltd. demonstrates that sustainability and business success can work together to create long-term value. The business has been developed to respond to the increasing environmental concerns associated with plastic waste by offering biodegradable packaging products manufactured from renewable resources. Throughout this presentation, I have explained the company's clear vision, SMART objectives, market opportunity, marketing strategy, operational planning, financial forecast and competitive advantages.</a:t>
            </a:r>
          </a:p>
          <a:p>
            <a:endParaRPr lang="en-US"/>
          </a:p>
          <a:p>
            <a:r>
              <a:rPr lang="en-US"/>
              <a:t>The business benefits from growing consumer awareness, supportive government legislation and increasing demand for sustainable packaging across industries such as food service, retail and e-commerce. By adopting the Triple Bottom Line approach, EcoPack Solutions not only focuses on financial performance but also contributes positively to society and environmental protection. Strong operational planning, effective resource management and positive cash flow projections further demonstrate that the business is financially viable and capable of sustainable growth. Overall, EcoPack Solutions Ltd. is well positioned to become a successful sustainable enterprise that delivers value to customers, supports environmental conservation and contributes to the achievement of long-term sustainable development goals. Thank you for your attention, and I welcome any questions.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 conclusion, EcoPack Solutions Ltd. demonstrates that sustainability and business success can work together to create long-term value. The business has been developed to respond to the increasing environmental concerns associated with plastic waste by offering biodegradable packaging products manufactured from renewable resources. Throughout this presentation, I have explained the company's clear vision, SMART objectives, market opportunity, marketing strategy, operational planning, financial forecast and competitive advantages.</a:t>
            </a:r>
          </a:p>
          <a:p>
            <a:endParaRPr lang="en-US"/>
          </a:p>
          <a:p>
            <a:r>
              <a:rPr lang="en-US"/>
              <a:t>The business benefits from growing consumer awareness, supportive government legislation and increasing demand for sustainable packaging across industries such as food service, retail and e-commerce. By adopting the Triple Bottom Line approach, EcoPack Solutions not only focuses on financial performance but also contributes positively to society and environmental protection. Strong operational planning, effective resource management and positive cash flow projections further demonstrate that the business is financially viable and capable of sustainable growth. Overall, EcoPack Solutions Ltd. is well positioned to become a successful sustainable enterprise that delivers value to customers, supports environmental conservation and contributes to the achievement of long-term sustainable development goals. Thank you for your attention, and I welcome any questions.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7/24/2026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7/24/2026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7/24/2026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7/24/2026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7.xml"/><Relationship Id="rId7" Type="http://schemas.openxmlformats.org/officeDocument/2006/relationships/image" Target="../media/image4.sv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7.xml"/><Relationship Id="rId7" Type="http://schemas.openxmlformats.org/officeDocument/2006/relationships/image" Target="../media/image1.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7.xml"/><Relationship Id="rId7" Type="http://schemas.openxmlformats.org/officeDocument/2006/relationships/image" Target="../media/image1.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notesSlide" Target="../notesSlides/notesSlide2.xml"/><Relationship Id="rId9"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1.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8.png"/><Relationship Id="rId11" Type="http://schemas.openxmlformats.org/officeDocument/2006/relationships/image" Target="../media/image5.png"/><Relationship Id="rId5" Type="http://schemas.openxmlformats.org/officeDocument/2006/relationships/image" Target="../media/image2.png"/><Relationship Id="rId10" Type="http://schemas.openxmlformats.org/officeDocument/2006/relationships/image" Target="../media/image10.png"/><Relationship Id="rId4" Type="http://schemas.openxmlformats.org/officeDocument/2006/relationships/notesSlide" Target="../notesSlides/notesSlide3.xml"/><Relationship Id="rId9" Type="http://schemas.openxmlformats.org/officeDocument/2006/relationships/image" Target="../media/image9.svg"/></Relationships>
</file>

<file path=ppt/slides/_rels/slide5.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7.xml"/><Relationship Id="rId7" Type="http://schemas.openxmlformats.org/officeDocument/2006/relationships/image" Target="../media/image1.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7.xml"/><Relationship Id="rId7" Type="http://schemas.openxmlformats.org/officeDocument/2006/relationships/image" Target="../media/image1.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7.xml"/><Relationship Id="rId7" Type="http://schemas.openxmlformats.org/officeDocument/2006/relationships/image" Target="../media/image11.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7.xml"/><Relationship Id="rId7" Type="http://schemas.openxmlformats.org/officeDocument/2006/relationships/image" Target="../media/image6.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8.png"/><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7.xml"/><Relationship Id="rId7" Type="http://schemas.openxmlformats.org/officeDocument/2006/relationships/image" Target="../media/image11.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slideLayout" Target="../slideLayouts/slideLayout7.xml"/><Relationship Id="rId7" Type="http://schemas.openxmlformats.org/officeDocument/2006/relationships/image" Target="../media/image11.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notesSlide" Target="../notesSlides/notesSlide9.xml"/><Relationship Id="rId9" Type="http://schemas.openxmlformats.org/officeDocument/2006/relationships/image" Target="../media/image5.png"/></Relationships>
</file>

<file path=ppt/slides/_rels/slide1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7.xml"/><Relationship Id="rId7" Type="http://schemas.openxmlformats.org/officeDocument/2006/relationships/image" Target="../media/image11.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slideLayout" Target="../slideLayouts/slideLayout7.xml"/><Relationship Id="rId7" Type="http://schemas.openxmlformats.org/officeDocument/2006/relationships/image" Target="../media/image11.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notesSlide" Target="../notesSlides/notesSlide11.xml"/><Relationship Id="rId9" Type="http://schemas.openxmlformats.org/officeDocument/2006/relationships/image" Target="../media/image5.png"/></Relationships>
</file>

<file path=ppt/slides/_rels/slide13.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slideLayout" Target="../slideLayouts/slideLayout7.xml"/><Relationship Id="rId7" Type="http://schemas.openxmlformats.org/officeDocument/2006/relationships/image" Target="../media/image11.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notesSlide" Target="../notesSlides/notesSlide12.xml"/><Relationship Id="rId9" Type="http://schemas.openxmlformats.org/officeDocument/2006/relationships/image" Target="../media/image5.png"/></Relationships>
</file>

<file path=ppt/slides/_rels/slide1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7.xml"/><Relationship Id="rId7" Type="http://schemas.openxmlformats.org/officeDocument/2006/relationships/image" Target="../media/image11.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8" Type="http://schemas.openxmlformats.org/officeDocument/2006/relationships/hyperlink" Target="https://www.unep.org/explore-topics/resource-efficiency/what-we-do/sustainable-consumption-and-production-policies" TargetMode="External"/><Relationship Id="rId3" Type="http://schemas.openxmlformats.org/officeDocument/2006/relationships/hyperlink" Target="https://www.deloitte.com" TargetMode="External"/><Relationship Id="rId7" Type="http://schemas.openxmlformats.org/officeDocument/2006/relationships/hyperlink" Target="https://sdgs.un.org/goals" TargetMode="External"/><Relationship Id="rId12"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hyperlink" Target="https://www.ilo.org" TargetMode="External"/><Relationship Id="rId11" Type="http://schemas.openxmlformats.org/officeDocument/2006/relationships/image" Target="../media/image6.png"/><Relationship Id="rId5" Type="http://schemas.openxmlformats.org/officeDocument/2006/relationships/hyperlink" Target="https://environment.ec.europa.eu/topics/circular-economy_en" TargetMode="External"/><Relationship Id="rId10" Type="http://schemas.openxmlformats.org/officeDocument/2006/relationships/image" Target="../media/image2.png"/><Relationship Id="rId4" Type="http://schemas.openxmlformats.org/officeDocument/2006/relationships/hyperlink" Target="https://www.ellenmacarthurfoundation.org/topics/plastics" TargetMode="External"/><Relationship Id="rId9" Type="http://schemas.openxmlformats.org/officeDocument/2006/relationships/hyperlink" Target="https://documents.worldbank.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8226716"/>
            <a:ext cx="8271213" cy="2060284"/>
          </a:xfrm>
          <a:custGeom>
            <a:avLst/>
            <a:gdLst/>
            <a:ahLst/>
            <a:cxnLst/>
            <a:rect l="l" t="t" r="r" b="b"/>
            <a:pathLst>
              <a:path w="8271213" h="2060284">
                <a:moveTo>
                  <a:pt x="0" y="0"/>
                </a:moveTo>
                <a:lnTo>
                  <a:pt x="8271213" y="0"/>
                </a:lnTo>
                <a:lnTo>
                  <a:pt x="8271213" y="2060284"/>
                </a:lnTo>
                <a:lnTo>
                  <a:pt x="0" y="2060284"/>
                </a:lnTo>
                <a:lnTo>
                  <a:pt x="0" y="0"/>
                </a:lnTo>
                <a:close/>
              </a:path>
            </a:pathLst>
          </a:custGeom>
          <a:blipFill>
            <a:blip r:embed="rId4"/>
            <a:stretch>
              <a:fillRect/>
            </a:stretch>
          </a:blipFill>
        </p:spPr>
        <p:txBody>
          <a:bodyPr/>
          <a:lstStyle/>
          <a:p>
            <a:endParaRPr lang="en-GB"/>
          </a:p>
        </p:txBody>
      </p:sp>
      <p:sp>
        <p:nvSpPr>
          <p:cNvPr id="3" name="Freeform 3"/>
          <p:cNvSpPr/>
          <p:nvPr/>
        </p:nvSpPr>
        <p:spPr>
          <a:xfrm flipH="1" flipV="1">
            <a:off x="10452525" y="0"/>
            <a:ext cx="7835475" cy="1951746"/>
          </a:xfrm>
          <a:custGeom>
            <a:avLst/>
            <a:gdLst/>
            <a:ahLst/>
            <a:cxnLst/>
            <a:rect l="l" t="t" r="r" b="b"/>
            <a:pathLst>
              <a:path w="7835475" h="1951746">
                <a:moveTo>
                  <a:pt x="7835475" y="1951746"/>
                </a:moveTo>
                <a:lnTo>
                  <a:pt x="0" y="1951746"/>
                </a:lnTo>
                <a:lnTo>
                  <a:pt x="0" y="0"/>
                </a:lnTo>
                <a:lnTo>
                  <a:pt x="7835475" y="0"/>
                </a:lnTo>
                <a:lnTo>
                  <a:pt x="7835475" y="1951746"/>
                </a:lnTo>
                <a:close/>
              </a:path>
            </a:pathLst>
          </a:custGeom>
          <a:blipFill>
            <a:blip r:embed="rId5"/>
            <a:stretch>
              <a:fillRect/>
            </a:stretch>
          </a:blipFill>
        </p:spPr>
        <p:txBody>
          <a:bodyPr/>
          <a:lstStyle/>
          <a:p>
            <a:endParaRPr lang="en-GB"/>
          </a:p>
        </p:txBody>
      </p:sp>
      <p:sp>
        <p:nvSpPr>
          <p:cNvPr id="4" name="Freeform 4"/>
          <p:cNvSpPr/>
          <p:nvPr/>
        </p:nvSpPr>
        <p:spPr>
          <a:xfrm>
            <a:off x="0" y="0"/>
            <a:ext cx="7106201" cy="5974680"/>
          </a:xfrm>
          <a:custGeom>
            <a:avLst/>
            <a:gdLst/>
            <a:ahLst/>
            <a:cxnLst/>
            <a:rect l="l" t="t" r="r" b="b"/>
            <a:pathLst>
              <a:path w="7106201" h="5974680">
                <a:moveTo>
                  <a:pt x="0" y="0"/>
                </a:moveTo>
                <a:lnTo>
                  <a:pt x="7106201" y="0"/>
                </a:lnTo>
                <a:lnTo>
                  <a:pt x="7106201" y="5974680"/>
                </a:lnTo>
                <a:lnTo>
                  <a:pt x="0" y="5974680"/>
                </a:lnTo>
                <a:lnTo>
                  <a:pt x="0" y="0"/>
                </a:lnTo>
                <a:close/>
              </a:path>
            </a:pathLst>
          </a:custGeom>
          <a:blipFill>
            <a:blip r:embed="rId6"/>
            <a:stretch>
              <a:fillRect/>
            </a:stretch>
          </a:blipFill>
        </p:spPr>
        <p:txBody>
          <a:bodyPr/>
          <a:lstStyle/>
          <a:p>
            <a:endParaRPr lang="en-GB"/>
          </a:p>
        </p:txBody>
      </p:sp>
      <p:sp>
        <p:nvSpPr>
          <p:cNvPr id="5" name="Freeform 5"/>
          <p:cNvSpPr/>
          <p:nvPr/>
        </p:nvSpPr>
        <p:spPr>
          <a:xfrm flipH="1" flipV="1">
            <a:off x="11161028" y="4294857"/>
            <a:ext cx="7126972" cy="5992143"/>
          </a:xfrm>
          <a:custGeom>
            <a:avLst/>
            <a:gdLst/>
            <a:ahLst/>
            <a:cxnLst/>
            <a:rect l="l" t="t" r="r" b="b"/>
            <a:pathLst>
              <a:path w="7126972" h="5992143">
                <a:moveTo>
                  <a:pt x="7126972" y="5992143"/>
                </a:moveTo>
                <a:lnTo>
                  <a:pt x="0" y="5992143"/>
                </a:lnTo>
                <a:lnTo>
                  <a:pt x="0" y="0"/>
                </a:lnTo>
                <a:lnTo>
                  <a:pt x="7126972" y="0"/>
                </a:lnTo>
                <a:lnTo>
                  <a:pt x="7126972" y="5992143"/>
                </a:lnTo>
                <a:close/>
              </a:path>
            </a:pathLst>
          </a:custGeom>
          <a:blipFill>
            <a:blip r:embed="rId6"/>
            <a:stretch>
              <a:fillRect/>
            </a:stretch>
          </a:blipFill>
        </p:spPr>
        <p:txBody>
          <a:bodyPr/>
          <a:lstStyle/>
          <a:p>
            <a:endParaRPr lang="en-GB"/>
          </a:p>
        </p:txBody>
      </p:sp>
      <p:sp>
        <p:nvSpPr>
          <p:cNvPr id="6" name="Freeform 6"/>
          <p:cNvSpPr/>
          <p:nvPr/>
        </p:nvSpPr>
        <p:spPr>
          <a:xfrm>
            <a:off x="6398398" y="1172868"/>
            <a:ext cx="5130583" cy="895520"/>
          </a:xfrm>
          <a:custGeom>
            <a:avLst/>
            <a:gdLst/>
            <a:ahLst/>
            <a:cxnLst/>
            <a:rect l="l" t="t" r="r" b="b"/>
            <a:pathLst>
              <a:path w="5130583" h="895520">
                <a:moveTo>
                  <a:pt x="0" y="0"/>
                </a:moveTo>
                <a:lnTo>
                  <a:pt x="5130583" y="0"/>
                </a:lnTo>
                <a:lnTo>
                  <a:pt x="5130583" y="895520"/>
                </a:lnTo>
                <a:lnTo>
                  <a:pt x="0" y="895520"/>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7" name="TextBox 7"/>
          <p:cNvSpPr txBox="1"/>
          <p:nvPr/>
        </p:nvSpPr>
        <p:spPr>
          <a:xfrm>
            <a:off x="1544994" y="1973138"/>
            <a:ext cx="13452438" cy="6966860"/>
          </a:xfrm>
          <a:prstGeom prst="rect">
            <a:avLst/>
          </a:prstGeom>
        </p:spPr>
        <p:txBody>
          <a:bodyPr lIns="0" tIns="0" rIns="0" bIns="0" rtlCol="0" anchor="t">
            <a:spAutoFit/>
          </a:bodyPr>
          <a:lstStyle/>
          <a:p>
            <a:pPr algn="ctr">
              <a:lnSpc>
                <a:spcPts val="5880"/>
              </a:lnSpc>
            </a:pPr>
            <a:r>
              <a:rPr lang="en-US" sz="4200" dirty="0">
                <a:solidFill>
                  <a:srgbClr val="00343E"/>
                </a:solidFill>
                <a:latin typeface="Times New Roman"/>
                <a:ea typeface="Times New Roman"/>
                <a:cs typeface="Times New Roman"/>
                <a:sym typeface="Times New Roman"/>
              </a:rPr>
              <a:t>Business Plan Presentation</a:t>
            </a:r>
          </a:p>
          <a:p>
            <a:pPr algn="ctr">
              <a:lnSpc>
                <a:spcPts val="5880"/>
              </a:lnSpc>
            </a:pPr>
            <a:r>
              <a:rPr lang="en-US" sz="4200" dirty="0">
                <a:solidFill>
                  <a:srgbClr val="00343E"/>
                </a:solidFill>
                <a:latin typeface="Times New Roman"/>
                <a:ea typeface="Times New Roman"/>
                <a:cs typeface="Times New Roman"/>
                <a:sym typeface="Times New Roman"/>
              </a:rPr>
              <a:t>Eco Pack Solutions Ltd.</a:t>
            </a:r>
          </a:p>
          <a:p>
            <a:pPr algn="ctr">
              <a:lnSpc>
                <a:spcPts val="5880"/>
              </a:lnSpc>
            </a:pPr>
            <a:r>
              <a:rPr lang="en-US" sz="4200" dirty="0">
                <a:solidFill>
                  <a:srgbClr val="00343E"/>
                </a:solidFill>
                <a:latin typeface="Times New Roman"/>
                <a:ea typeface="Times New Roman"/>
                <a:cs typeface="Times New Roman"/>
                <a:sym typeface="Times New Roman"/>
              </a:rPr>
              <a:t>A Sustainable Packaging Enterprise</a:t>
            </a:r>
          </a:p>
          <a:p>
            <a:pPr algn="ctr">
              <a:lnSpc>
                <a:spcPts val="5880"/>
              </a:lnSpc>
            </a:pPr>
            <a:r>
              <a:rPr lang="en-US" sz="4200" dirty="0">
                <a:solidFill>
                  <a:srgbClr val="00343E"/>
                </a:solidFill>
                <a:latin typeface="Times New Roman"/>
                <a:ea typeface="Times New Roman"/>
                <a:cs typeface="Times New Roman"/>
                <a:sym typeface="Times New Roman"/>
              </a:rPr>
              <a:t>Module: Sustainable Enterprise (BMSE4010D –</a:t>
            </a:r>
            <a:r>
              <a:rPr lang="en-US" sz="4200" dirty="0" err="1">
                <a:solidFill>
                  <a:srgbClr val="00343E"/>
                </a:solidFill>
                <a:latin typeface="Times New Roman"/>
                <a:ea typeface="Times New Roman"/>
                <a:cs typeface="Times New Roman"/>
                <a:sym typeface="Times New Roman"/>
              </a:rPr>
              <a:t>Resit</a:t>
            </a:r>
            <a:r>
              <a:rPr lang="en-US" sz="4200" dirty="0">
                <a:solidFill>
                  <a:srgbClr val="00343E"/>
                </a:solidFill>
                <a:latin typeface="Times New Roman"/>
                <a:ea typeface="Times New Roman"/>
                <a:cs typeface="Times New Roman"/>
                <a:sym typeface="Times New Roman"/>
              </a:rPr>
              <a:t>)</a:t>
            </a:r>
          </a:p>
          <a:p>
            <a:pPr algn="ctr">
              <a:lnSpc>
                <a:spcPts val="5880"/>
              </a:lnSpc>
            </a:pPr>
            <a:r>
              <a:rPr lang="en-US" sz="4200" dirty="0" err="1">
                <a:solidFill>
                  <a:srgbClr val="00343E"/>
                </a:solidFill>
                <a:latin typeface="Times New Roman"/>
                <a:ea typeface="Times New Roman"/>
                <a:cs typeface="Times New Roman"/>
                <a:sym typeface="Times New Roman"/>
              </a:rPr>
              <a:t>Programme</a:t>
            </a:r>
            <a:r>
              <a:rPr lang="en-US" sz="4200" dirty="0">
                <a:solidFill>
                  <a:srgbClr val="00343E"/>
                </a:solidFill>
                <a:latin typeface="Times New Roman"/>
                <a:ea typeface="Times New Roman"/>
                <a:cs typeface="Times New Roman"/>
                <a:sym typeface="Times New Roman"/>
              </a:rPr>
              <a:t>: Cert HE Social Enterprise Management</a:t>
            </a:r>
          </a:p>
          <a:p>
            <a:pPr algn="ctr">
              <a:lnSpc>
                <a:spcPts val="5880"/>
              </a:lnSpc>
            </a:pPr>
            <a:r>
              <a:rPr lang="en-US" sz="4200" dirty="0">
                <a:solidFill>
                  <a:srgbClr val="00343E"/>
                </a:solidFill>
                <a:latin typeface="Times New Roman"/>
                <a:ea typeface="Times New Roman"/>
                <a:cs typeface="Times New Roman"/>
                <a:sym typeface="Times New Roman"/>
              </a:rPr>
              <a:t>Student Name: Joanne O’Donnell</a:t>
            </a:r>
          </a:p>
          <a:p>
            <a:pPr algn="ctr">
              <a:lnSpc>
                <a:spcPts val="5880"/>
              </a:lnSpc>
            </a:pPr>
            <a:r>
              <a:rPr lang="en-US" sz="4200" dirty="0">
                <a:solidFill>
                  <a:srgbClr val="00343E"/>
                </a:solidFill>
                <a:latin typeface="Times New Roman"/>
                <a:ea typeface="Times New Roman"/>
                <a:cs typeface="Times New Roman"/>
                <a:sym typeface="Times New Roman"/>
              </a:rPr>
              <a:t>Student ID: 2515973</a:t>
            </a:r>
          </a:p>
          <a:p>
            <a:pPr algn="ctr">
              <a:lnSpc>
                <a:spcPts val="5880"/>
              </a:lnSpc>
            </a:pPr>
            <a:r>
              <a:rPr lang="en-US" sz="4200" dirty="0">
                <a:solidFill>
                  <a:srgbClr val="00343E"/>
                </a:solidFill>
                <a:latin typeface="Times New Roman"/>
                <a:ea typeface="Times New Roman"/>
                <a:cs typeface="Times New Roman"/>
                <a:sym typeface="Times New Roman"/>
              </a:rPr>
              <a:t>University of Wales Trinity Saint David</a:t>
            </a:r>
          </a:p>
          <a:p>
            <a:pPr marL="0" lvl="0" indent="0" algn="ctr">
              <a:lnSpc>
                <a:spcPts val="8369"/>
              </a:lnSpc>
            </a:pPr>
            <a:endParaRPr lang="en-US" sz="4200" dirty="0">
              <a:solidFill>
                <a:srgbClr val="00343E"/>
              </a:solidFill>
              <a:latin typeface="Times New Roman"/>
              <a:ea typeface="Times New Roman"/>
              <a:cs typeface="Times New Roman"/>
              <a:sym typeface="Times New Roman"/>
            </a:endParaRPr>
          </a:p>
        </p:txBody>
      </p:sp>
      <p:pic>
        <p:nvPicPr>
          <p:cNvPr id="14" name="Audio 13">
            <a:hlinkClick r:id="" action="ppaction://media"/>
            <a:extLst>
              <a:ext uri="{FF2B5EF4-FFF2-40B4-BE49-F238E27FC236}">
                <a16:creationId xmlns:a16="http://schemas.microsoft.com/office/drawing/2014/main" id="{A2C68E62-20C4-5277-799E-E6F0845A103F}"/>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66613" t="-266613" r="-266613" b="-266613"/>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8529"/>
    </mc:Choice>
    <mc:Fallback>
      <p:transition spd="slow" advTm="385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11234559" y="-158416"/>
            <a:ext cx="7405361" cy="1844608"/>
          </a:xfrm>
          <a:custGeom>
            <a:avLst/>
            <a:gdLst/>
            <a:ahLst/>
            <a:cxnLst/>
            <a:rect l="l" t="t" r="r" b="b"/>
            <a:pathLst>
              <a:path w="7405361" h="1844608">
                <a:moveTo>
                  <a:pt x="7405361" y="1844608"/>
                </a:moveTo>
                <a:lnTo>
                  <a:pt x="0" y="1844608"/>
                </a:lnTo>
                <a:lnTo>
                  <a:pt x="0" y="0"/>
                </a:lnTo>
                <a:lnTo>
                  <a:pt x="7405361" y="0"/>
                </a:lnTo>
                <a:lnTo>
                  <a:pt x="7405361" y="1844608"/>
                </a:lnTo>
                <a:close/>
              </a:path>
            </a:pathLst>
          </a:custGeom>
          <a:blipFill>
            <a:blip r:embed="rId5"/>
            <a:stretch>
              <a:fillRect/>
            </a:stretch>
          </a:blipFill>
        </p:spPr>
        <p:txBody>
          <a:bodyPr/>
          <a:lstStyle/>
          <a:p>
            <a:endParaRPr lang="en-GB"/>
          </a:p>
        </p:txBody>
      </p:sp>
      <p:sp>
        <p:nvSpPr>
          <p:cNvPr id="3" name="TextBox 3"/>
          <p:cNvSpPr txBox="1"/>
          <p:nvPr/>
        </p:nvSpPr>
        <p:spPr>
          <a:xfrm>
            <a:off x="3687438" y="1500204"/>
            <a:ext cx="10770456" cy="1406524"/>
          </a:xfrm>
          <a:prstGeom prst="rect">
            <a:avLst/>
          </a:prstGeom>
        </p:spPr>
        <p:txBody>
          <a:bodyPr lIns="0" tIns="0" rIns="0" bIns="0" rtlCol="0" anchor="t">
            <a:spAutoFit/>
          </a:bodyPr>
          <a:lstStyle/>
          <a:p>
            <a:pPr marL="0" lvl="0" indent="0" algn="ctr">
              <a:lnSpc>
                <a:spcPts val="11200"/>
              </a:lnSpc>
            </a:pPr>
            <a:r>
              <a:rPr lang="en-US" sz="8000">
                <a:solidFill>
                  <a:srgbClr val="00343E"/>
                </a:solidFill>
                <a:latin typeface="Times New Roman"/>
                <a:ea typeface="Times New Roman"/>
                <a:cs typeface="Times New Roman"/>
                <a:sym typeface="Times New Roman"/>
              </a:rPr>
              <a:t>BUSINESS OVERVIEW</a:t>
            </a:r>
          </a:p>
        </p:txBody>
      </p:sp>
      <p:sp>
        <p:nvSpPr>
          <p:cNvPr id="4" name="TextBox 4"/>
          <p:cNvSpPr txBox="1"/>
          <p:nvPr/>
        </p:nvSpPr>
        <p:spPr>
          <a:xfrm>
            <a:off x="1664552" y="3006102"/>
            <a:ext cx="14816227" cy="4965708"/>
          </a:xfrm>
          <a:prstGeom prst="rect">
            <a:avLst/>
          </a:prstGeom>
        </p:spPr>
        <p:txBody>
          <a:bodyPr lIns="0" tIns="0" rIns="0" bIns="0" rtlCol="0" anchor="t">
            <a:spAutoFit/>
          </a:bodyPr>
          <a:lstStyle/>
          <a:p>
            <a:pPr marL="0" lvl="0" indent="0" algn="just">
              <a:lnSpc>
                <a:spcPts val="3902"/>
              </a:lnSpc>
            </a:pPr>
            <a:r>
              <a:rPr lang="en-US" sz="3335">
                <a:solidFill>
                  <a:srgbClr val="00343E"/>
                </a:solidFill>
                <a:latin typeface="Sondos"/>
                <a:ea typeface="Sondos"/>
                <a:cs typeface="Sondos"/>
                <a:sym typeface="Sondos"/>
              </a:rPr>
              <a:t>EcoPack Solutions Ltd. is a proposed sustainable company in the UK to produce biodegradable packaging products as an environmentally friendly alternative to conventional plastics packaging. It will manufacture disposable cup, container for takeout, paper bag, food tray and personalised packaging from renewable resources such as sugarcane bagasse, bamboo fibre, wheat straw and recycled paper. The business seeks to decrease plastic pollution, and at the same time the use of sustainable production practices and the principles of the circular economy enables companies to cope with the growing environmental requirements and customer expectations (United Nations Environment Programme [UNEP], 2023; Ellen MacArthur Foundation, 2023).</a:t>
            </a:r>
          </a:p>
        </p:txBody>
      </p:sp>
      <p:sp>
        <p:nvSpPr>
          <p:cNvPr id="5" name="Freeform 5"/>
          <p:cNvSpPr/>
          <p:nvPr/>
        </p:nvSpPr>
        <p:spPr>
          <a:xfrm>
            <a:off x="0" y="0"/>
            <a:ext cx="4151811" cy="3490718"/>
          </a:xfrm>
          <a:custGeom>
            <a:avLst/>
            <a:gdLst/>
            <a:ahLst/>
            <a:cxnLst/>
            <a:rect l="l" t="t" r="r" b="b"/>
            <a:pathLst>
              <a:path w="4151811" h="3490718">
                <a:moveTo>
                  <a:pt x="0" y="0"/>
                </a:moveTo>
                <a:lnTo>
                  <a:pt x="4151811" y="0"/>
                </a:lnTo>
                <a:lnTo>
                  <a:pt x="4151811" y="3490718"/>
                </a:lnTo>
                <a:lnTo>
                  <a:pt x="0" y="3490718"/>
                </a:lnTo>
                <a:lnTo>
                  <a:pt x="0" y="0"/>
                </a:lnTo>
                <a:close/>
              </a:path>
            </a:pathLst>
          </a:custGeom>
          <a:blipFill>
            <a:blip r:embed="rId6"/>
            <a:stretch>
              <a:fillRect/>
            </a:stretch>
          </a:blipFill>
        </p:spPr>
        <p:txBody>
          <a:bodyPr/>
          <a:lstStyle/>
          <a:p>
            <a:endParaRPr lang="en-GB"/>
          </a:p>
        </p:txBody>
      </p:sp>
      <p:sp>
        <p:nvSpPr>
          <p:cNvPr id="6" name="Freeform 6"/>
          <p:cNvSpPr/>
          <p:nvPr/>
        </p:nvSpPr>
        <p:spPr>
          <a:xfrm flipV="1">
            <a:off x="-351920" y="-158416"/>
            <a:ext cx="7250716" cy="1806087"/>
          </a:xfrm>
          <a:custGeom>
            <a:avLst/>
            <a:gdLst/>
            <a:ahLst/>
            <a:cxnLst/>
            <a:rect l="l" t="t" r="r" b="b"/>
            <a:pathLst>
              <a:path w="7250716" h="1806087">
                <a:moveTo>
                  <a:pt x="0" y="1806088"/>
                </a:moveTo>
                <a:lnTo>
                  <a:pt x="7250716" y="1806088"/>
                </a:lnTo>
                <a:lnTo>
                  <a:pt x="7250716" y="0"/>
                </a:lnTo>
                <a:lnTo>
                  <a:pt x="0" y="0"/>
                </a:lnTo>
                <a:lnTo>
                  <a:pt x="0" y="1806088"/>
                </a:lnTo>
                <a:close/>
              </a:path>
            </a:pathLst>
          </a:custGeom>
          <a:blipFill>
            <a:blip r:embed="rId5"/>
            <a:stretch>
              <a:fillRect/>
            </a:stretch>
          </a:blipFill>
        </p:spPr>
        <p:txBody>
          <a:bodyPr/>
          <a:lstStyle/>
          <a:p>
            <a:endParaRPr lang="en-GB"/>
          </a:p>
        </p:txBody>
      </p:sp>
      <p:sp>
        <p:nvSpPr>
          <p:cNvPr id="7" name="Freeform 7"/>
          <p:cNvSpPr/>
          <p:nvPr/>
        </p:nvSpPr>
        <p:spPr>
          <a:xfrm flipH="1">
            <a:off x="10477749" y="8660271"/>
            <a:ext cx="8126504" cy="2024238"/>
          </a:xfrm>
          <a:custGeom>
            <a:avLst/>
            <a:gdLst/>
            <a:ahLst/>
            <a:cxnLst/>
            <a:rect l="l" t="t" r="r" b="b"/>
            <a:pathLst>
              <a:path w="8126504" h="2024238">
                <a:moveTo>
                  <a:pt x="8126504" y="0"/>
                </a:moveTo>
                <a:lnTo>
                  <a:pt x="0" y="0"/>
                </a:lnTo>
                <a:lnTo>
                  <a:pt x="0" y="2024238"/>
                </a:lnTo>
                <a:lnTo>
                  <a:pt x="8126504" y="2024238"/>
                </a:lnTo>
                <a:lnTo>
                  <a:pt x="8126504" y="0"/>
                </a:lnTo>
                <a:close/>
              </a:path>
            </a:pathLst>
          </a:custGeom>
          <a:blipFill>
            <a:blip r:embed="rId7"/>
            <a:stretch>
              <a:fillRect/>
            </a:stretch>
          </a:blipFill>
        </p:spPr>
        <p:txBody>
          <a:bodyPr/>
          <a:lstStyle/>
          <a:p>
            <a:endParaRPr lang="en-GB"/>
          </a:p>
        </p:txBody>
      </p:sp>
      <p:sp>
        <p:nvSpPr>
          <p:cNvPr id="8" name="Freeform 8"/>
          <p:cNvSpPr/>
          <p:nvPr/>
        </p:nvSpPr>
        <p:spPr>
          <a:xfrm flipH="1" flipV="1">
            <a:off x="14308524" y="7099592"/>
            <a:ext cx="3979476" cy="3345824"/>
          </a:xfrm>
          <a:custGeom>
            <a:avLst/>
            <a:gdLst/>
            <a:ahLst/>
            <a:cxnLst/>
            <a:rect l="l" t="t" r="r" b="b"/>
            <a:pathLst>
              <a:path w="3979476" h="3345824">
                <a:moveTo>
                  <a:pt x="3979476" y="3345824"/>
                </a:moveTo>
                <a:lnTo>
                  <a:pt x="0" y="3345824"/>
                </a:lnTo>
                <a:lnTo>
                  <a:pt x="0" y="0"/>
                </a:lnTo>
                <a:lnTo>
                  <a:pt x="3979476" y="0"/>
                </a:lnTo>
                <a:lnTo>
                  <a:pt x="3979476" y="3345824"/>
                </a:lnTo>
                <a:close/>
              </a:path>
            </a:pathLst>
          </a:custGeom>
          <a:blipFill>
            <a:blip r:embed="rId6"/>
            <a:stretch>
              <a:fillRect/>
            </a:stretch>
          </a:blipFill>
        </p:spPr>
        <p:txBody>
          <a:bodyPr/>
          <a:lstStyle/>
          <a:p>
            <a:endParaRPr lang="en-GB"/>
          </a:p>
        </p:txBody>
      </p:sp>
      <p:sp>
        <p:nvSpPr>
          <p:cNvPr id="9" name="Freeform 9"/>
          <p:cNvSpPr/>
          <p:nvPr/>
        </p:nvSpPr>
        <p:spPr>
          <a:xfrm>
            <a:off x="0" y="8551113"/>
            <a:ext cx="7604864" cy="1894302"/>
          </a:xfrm>
          <a:custGeom>
            <a:avLst/>
            <a:gdLst/>
            <a:ahLst/>
            <a:cxnLst/>
            <a:rect l="l" t="t" r="r" b="b"/>
            <a:pathLst>
              <a:path w="7604864" h="1894302">
                <a:moveTo>
                  <a:pt x="0" y="0"/>
                </a:moveTo>
                <a:lnTo>
                  <a:pt x="7604864" y="0"/>
                </a:lnTo>
                <a:lnTo>
                  <a:pt x="7604864" y="1894303"/>
                </a:lnTo>
                <a:lnTo>
                  <a:pt x="0" y="1894303"/>
                </a:lnTo>
                <a:lnTo>
                  <a:pt x="0" y="0"/>
                </a:lnTo>
                <a:close/>
              </a:path>
            </a:pathLst>
          </a:custGeom>
          <a:blipFill>
            <a:blip r:embed="rId5"/>
            <a:stretch>
              <a:fillRect/>
            </a:stretch>
          </a:blipFill>
        </p:spPr>
        <p:txBody>
          <a:bodyPr/>
          <a:lstStyle/>
          <a:p>
            <a:endParaRPr lang="en-GB"/>
          </a:p>
        </p:txBody>
      </p:sp>
      <p:pic>
        <p:nvPicPr>
          <p:cNvPr id="13" name="Audio 12">
            <a:hlinkClick r:id="" action="ppaction://media"/>
            <a:extLst>
              <a:ext uri="{FF2B5EF4-FFF2-40B4-BE49-F238E27FC236}">
                <a16:creationId xmlns:a16="http://schemas.microsoft.com/office/drawing/2014/main" id="{D721DA8F-C233-CC24-6DBA-E466E1977010}"/>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66613" t="-266613" r="-266613" b="-266613"/>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0216"/>
    </mc:Choice>
    <mc:Fallback>
      <p:transition spd="slow" advTm="402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12228539" y="-158416"/>
            <a:ext cx="6411381" cy="1597017"/>
          </a:xfrm>
          <a:custGeom>
            <a:avLst/>
            <a:gdLst/>
            <a:ahLst/>
            <a:cxnLst/>
            <a:rect l="l" t="t" r="r" b="b"/>
            <a:pathLst>
              <a:path w="6411381" h="1597017">
                <a:moveTo>
                  <a:pt x="6411381" y="1597017"/>
                </a:moveTo>
                <a:lnTo>
                  <a:pt x="0" y="1597017"/>
                </a:lnTo>
                <a:lnTo>
                  <a:pt x="0" y="0"/>
                </a:lnTo>
                <a:lnTo>
                  <a:pt x="6411381" y="0"/>
                </a:lnTo>
                <a:lnTo>
                  <a:pt x="6411381" y="1597017"/>
                </a:lnTo>
                <a:close/>
              </a:path>
            </a:pathLst>
          </a:custGeom>
          <a:blipFill>
            <a:blip r:embed="rId5"/>
            <a:stretch>
              <a:fillRect/>
            </a:stretch>
          </a:blipFill>
        </p:spPr>
        <p:txBody>
          <a:bodyPr/>
          <a:lstStyle/>
          <a:p>
            <a:endParaRPr lang="en-GB"/>
          </a:p>
        </p:txBody>
      </p:sp>
      <p:sp>
        <p:nvSpPr>
          <p:cNvPr id="3" name="TextBox 3"/>
          <p:cNvSpPr txBox="1"/>
          <p:nvPr/>
        </p:nvSpPr>
        <p:spPr>
          <a:xfrm>
            <a:off x="1028700" y="1547829"/>
            <a:ext cx="10770456" cy="2140580"/>
          </a:xfrm>
          <a:prstGeom prst="rect">
            <a:avLst/>
          </a:prstGeom>
        </p:spPr>
        <p:txBody>
          <a:bodyPr lIns="0" tIns="0" rIns="0" bIns="0" rtlCol="0" anchor="t">
            <a:spAutoFit/>
          </a:bodyPr>
          <a:lstStyle/>
          <a:p>
            <a:pPr marL="0" lvl="0" indent="0" algn="ctr">
              <a:lnSpc>
                <a:spcPts val="8540"/>
              </a:lnSpc>
            </a:pPr>
            <a:r>
              <a:rPr lang="en-US" sz="6100">
                <a:solidFill>
                  <a:srgbClr val="00343E"/>
                </a:solidFill>
                <a:latin typeface="Times New Roman"/>
                <a:ea typeface="Times New Roman"/>
                <a:cs typeface="Times New Roman"/>
                <a:sym typeface="Times New Roman"/>
              </a:rPr>
              <a:t>VISION, MISSION &amp; BUSINESS OBJECTIVES</a:t>
            </a:r>
          </a:p>
        </p:txBody>
      </p:sp>
      <p:sp>
        <p:nvSpPr>
          <p:cNvPr id="4" name="TextBox 4"/>
          <p:cNvSpPr txBox="1"/>
          <p:nvPr/>
        </p:nvSpPr>
        <p:spPr>
          <a:xfrm>
            <a:off x="1875848" y="3953840"/>
            <a:ext cx="9379820" cy="4747887"/>
          </a:xfrm>
          <a:prstGeom prst="rect">
            <a:avLst/>
          </a:prstGeom>
        </p:spPr>
        <p:txBody>
          <a:bodyPr lIns="0" tIns="0" rIns="0" bIns="0" rtlCol="0" anchor="t">
            <a:spAutoFit/>
          </a:bodyPr>
          <a:lstStyle/>
          <a:p>
            <a:pPr marL="0" lvl="0" indent="0" algn="just">
              <a:lnSpc>
                <a:spcPts val="3110"/>
              </a:lnSpc>
            </a:pPr>
            <a:r>
              <a:rPr lang="en-US" sz="2658">
                <a:solidFill>
                  <a:srgbClr val="00343E"/>
                </a:solidFill>
                <a:latin typeface="Sondos"/>
                <a:ea typeface="Sondos"/>
                <a:cs typeface="Sondos"/>
                <a:sym typeface="Sondos"/>
              </a:rPr>
              <a:t>EcoPack Solutions Ltd. is working towards becoming one of the top suppliers in the UK for innovative, cost-effective and eco-friendly packaging solutions. The company's vision is to help businesses to decrease plastic waste by introducing their high-quality biodegradable packaging solutions and encourage responsible production and sustainable consumption. To realize this vision, EcoPack Solutions has set itself multiple SMART objectives: by the end of Year Two, the company aims to generate sales of £350,000, ensure that it has more than 120 business customers and use 100% renewable raw materials while pursuing over 90% customer satisfaction through continuous quality improvement (Kotler et al., 2022).</a:t>
            </a:r>
          </a:p>
        </p:txBody>
      </p:sp>
      <p:sp>
        <p:nvSpPr>
          <p:cNvPr id="5" name="Freeform 5"/>
          <p:cNvSpPr/>
          <p:nvPr/>
        </p:nvSpPr>
        <p:spPr>
          <a:xfrm>
            <a:off x="0" y="0"/>
            <a:ext cx="3971019" cy="3338713"/>
          </a:xfrm>
          <a:custGeom>
            <a:avLst/>
            <a:gdLst/>
            <a:ahLst/>
            <a:cxnLst/>
            <a:rect l="l" t="t" r="r" b="b"/>
            <a:pathLst>
              <a:path w="3971019" h="3338713">
                <a:moveTo>
                  <a:pt x="0" y="0"/>
                </a:moveTo>
                <a:lnTo>
                  <a:pt x="3971019" y="0"/>
                </a:lnTo>
                <a:lnTo>
                  <a:pt x="3971019" y="3338713"/>
                </a:lnTo>
                <a:lnTo>
                  <a:pt x="0" y="3338713"/>
                </a:lnTo>
                <a:lnTo>
                  <a:pt x="0" y="0"/>
                </a:lnTo>
                <a:close/>
              </a:path>
            </a:pathLst>
          </a:custGeom>
          <a:blipFill>
            <a:blip r:embed="rId6"/>
            <a:stretch>
              <a:fillRect/>
            </a:stretch>
          </a:blipFill>
        </p:spPr>
        <p:txBody>
          <a:bodyPr/>
          <a:lstStyle/>
          <a:p>
            <a:endParaRPr lang="en-GB"/>
          </a:p>
        </p:txBody>
      </p:sp>
      <p:sp>
        <p:nvSpPr>
          <p:cNvPr id="6" name="Freeform 6"/>
          <p:cNvSpPr/>
          <p:nvPr/>
        </p:nvSpPr>
        <p:spPr>
          <a:xfrm flipV="1">
            <a:off x="-351920" y="-158416"/>
            <a:ext cx="7088951" cy="1765793"/>
          </a:xfrm>
          <a:custGeom>
            <a:avLst/>
            <a:gdLst/>
            <a:ahLst/>
            <a:cxnLst/>
            <a:rect l="l" t="t" r="r" b="b"/>
            <a:pathLst>
              <a:path w="7088951" h="1765793">
                <a:moveTo>
                  <a:pt x="0" y="1765793"/>
                </a:moveTo>
                <a:lnTo>
                  <a:pt x="7088951" y="1765793"/>
                </a:lnTo>
                <a:lnTo>
                  <a:pt x="7088951" y="0"/>
                </a:lnTo>
                <a:lnTo>
                  <a:pt x="0" y="0"/>
                </a:lnTo>
                <a:lnTo>
                  <a:pt x="0" y="1765793"/>
                </a:lnTo>
                <a:close/>
              </a:path>
            </a:pathLst>
          </a:custGeom>
          <a:blipFill>
            <a:blip r:embed="rId5"/>
            <a:stretch>
              <a:fillRect/>
            </a:stretch>
          </a:blipFill>
        </p:spPr>
        <p:txBody>
          <a:bodyPr/>
          <a:lstStyle/>
          <a:p>
            <a:endParaRPr lang="en-GB"/>
          </a:p>
        </p:txBody>
      </p:sp>
      <p:sp>
        <p:nvSpPr>
          <p:cNvPr id="7" name="Freeform 7"/>
          <p:cNvSpPr/>
          <p:nvPr/>
        </p:nvSpPr>
        <p:spPr>
          <a:xfrm flipH="1">
            <a:off x="10264436" y="8607137"/>
            <a:ext cx="8339817" cy="2077373"/>
          </a:xfrm>
          <a:custGeom>
            <a:avLst/>
            <a:gdLst/>
            <a:ahLst/>
            <a:cxnLst/>
            <a:rect l="l" t="t" r="r" b="b"/>
            <a:pathLst>
              <a:path w="8339817" h="2077373">
                <a:moveTo>
                  <a:pt x="8339817" y="0"/>
                </a:moveTo>
                <a:lnTo>
                  <a:pt x="0" y="0"/>
                </a:lnTo>
                <a:lnTo>
                  <a:pt x="0" y="2077372"/>
                </a:lnTo>
                <a:lnTo>
                  <a:pt x="8339817" y="2077372"/>
                </a:lnTo>
                <a:lnTo>
                  <a:pt x="8339817" y="0"/>
                </a:lnTo>
                <a:close/>
              </a:path>
            </a:pathLst>
          </a:custGeom>
          <a:blipFill>
            <a:blip r:embed="rId7"/>
            <a:stretch>
              <a:fillRect/>
            </a:stretch>
          </a:blipFill>
        </p:spPr>
        <p:txBody>
          <a:bodyPr/>
          <a:lstStyle/>
          <a:p>
            <a:endParaRPr lang="en-GB"/>
          </a:p>
        </p:txBody>
      </p:sp>
      <p:sp>
        <p:nvSpPr>
          <p:cNvPr id="8" name="Freeform 8"/>
          <p:cNvSpPr/>
          <p:nvPr/>
        </p:nvSpPr>
        <p:spPr>
          <a:xfrm flipH="1" flipV="1">
            <a:off x="14514558" y="7272820"/>
            <a:ext cx="3773442" cy="3172596"/>
          </a:xfrm>
          <a:custGeom>
            <a:avLst/>
            <a:gdLst/>
            <a:ahLst/>
            <a:cxnLst/>
            <a:rect l="l" t="t" r="r" b="b"/>
            <a:pathLst>
              <a:path w="3773442" h="3172596">
                <a:moveTo>
                  <a:pt x="3773442" y="3172596"/>
                </a:moveTo>
                <a:lnTo>
                  <a:pt x="0" y="3172596"/>
                </a:lnTo>
                <a:lnTo>
                  <a:pt x="0" y="0"/>
                </a:lnTo>
                <a:lnTo>
                  <a:pt x="3773442" y="0"/>
                </a:lnTo>
                <a:lnTo>
                  <a:pt x="3773442" y="3172596"/>
                </a:lnTo>
                <a:close/>
              </a:path>
            </a:pathLst>
          </a:custGeom>
          <a:blipFill>
            <a:blip r:embed="rId6"/>
            <a:stretch>
              <a:fillRect/>
            </a:stretch>
          </a:blipFill>
        </p:spPr>
        <p:txBody>
          <a:bodyPr/>
          <a:lstStyle/>
          <a:p>
            <a:endParaRPr lang="en-GB"/>
          </a:p>
        </p:txBody>
      </p:sp>
      <p:sp>
        <p:nvSpPr>
          <p:cNvPr id="9" name="Freeform 9"/>
          <p:cNvSpPr/>
          <p:nvPr/>
        </p:nvSpPr>
        <p:spPr>
          <a:xfrm>
            <a:off x="0" y="8968426"/>
            <a:ext cx="5929520" cy="1476990"/>
          </a:xfrm>
          <a:custGeom>
            <a:avLst/>
            <a:gdLst/>
            <a:ahLst/>
            <a:cxnLst/>
            <a:rect l="l" t="t" r="r" b="b"/>
            <a:pathLst>
              <a:path w="5929520" h="1476990">
                <a:moveTo>
                  <a:pt x="0" y="0"/>
                </a:moveTo>
                <a:lnTo>
                  <a:pt x="5929520" y="0"/>
                </a:lnTo>
                <a:lnTo>
                  <a:pt x="5929520" y="1476990"/>
                </a:lnTo>
                <a:lnTo>
                  <a:pt x="0" y="1476990"/>
                </a:lnTo>
                <a:lnTo>
                  <a:pt x="0" y="0"/>
                </a:lnTo>
                <a:close/>
              </a:path>
            </a:pathLst>
          </a:custGeom>
          <a:blipFill>
            <a:blip r:embed="rId5"/>
            <a:stretch>
              <a:fillRect/>
            </a:stretch>
          </a:blipFill>
        </p:spPr>
        <p:txBody>
          <a:bodyPr/>
          <a:lstStyle/>
          <a:p>
            <a:endParaRPr lang="en-GB"/>
          </a:p>
        </p:txBody>
      </p:sp>
      <p:sp>
        <p:nvSpPr>
          <p:cNvPr id="10" name="Freeform 10"/>
          <p:cNvSpPr/>
          <p:nvPr/>
        </p:nvSpPr>
        <p:spPr>
          <a:xfrm>
            <a:off x="11799156" y="3338713"/>
            <a:ext cx="6094653" cy="4050798"/>
          </a:xfrm>
          <a:custGeom>
            <a:avLst/>
            <a:gdLst/>
            <a:ahLst/>
            <a:cxnLst/>
            <a:rect l="l" t="t" r="r" b="b"/>
            <a:pathLst>
              <a:path w="6094653" h="4050798">
                <a:moveTo>
                  <a:pt x="0" y="0"/>
                </a:moveTo>
                <a:lnTo>
                  <a:pt x="6094653" y="0"/>
                </a:lnTo>
                <a:lnTo>
                  <a:pt x="6094653" y="4050799"/>
                </a:lnTo>
                <a:lnTo>
                  <a:pt x="0" y="4050799"/>
                </a:lnTo>
                <a:lnTo>
                  <a:pt x="0" y="0"/>
                </a:lnTo>
                <a:close/>
              </a:path>
            </a:pathLst>
          </a:custGeom>
          <a:blipFill>
            <a:blip r:embed="rId8"/>
            <a:stretch>
              <a:fillRect l="-6019" t="-7364"/>
            </a:stretch>
          </a:blipFill>
        </p:spPr>
        <p:txBody>
          <a:bodyPr/>
          <a:lstStyle/>
          <a:p>
            <a:endParaRPr lang="en-GB"/>
          </a:p>
        </p:txBody>
      </p:sp>
      <p:pic>
        <p:nvPicPr>
          <p:cNvPr id="12" name="Audio 11">
            <a:hlinkClick r:id="" action="ppaction://media"/>
            <a:extLst>
              <a:ext uri="{FF2B5EF4-FFF2-40B4-BE49-F238E27FC236}">
                <a16:creationId xmlns:a16="http://schemas.microsoft.com/office/drawing/2014/main" id="{695E303F-173E-C388-FBE1-C0FC1A785FAB}"/>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66613" t="-266613" r="-266613" b="-266613"/>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3860"/>
    </mc:Choice>
    <mc:Fallback>
      <p:transition spd="slow" advTm="438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11942400" y="-158416"/>
            <a:ext cx="6697521" cy="1668291"/>
          </a:xfrm>
          <a:custGeom>
            <a:avLst/>
            <a:gdLst/>
            <a:ahLst/>
            <a:cxnLst/>
            <a:rect l="l" t="t" r="r" b="b"/>
            <a:pathLst>
              <a:path w="6697521" h="1668291">
                <a:moveTo>
                  <a:pt x="6697520" y="1668292"/>
                </a:moveTo>
                <a:lnTo>
                  <a:pt x="0" y="1668292"/>
                </a:lnTo>
                <a:lnTo>
                  <a:pt x="0" y="0"/>
                </a:lnTo>
                <a:lnTo>
                  <a:pt x="6697520" y="0"/>
                </a:lnTo>
                <a:lnTo>
                  <a:pt x="6697520" y="1668292"/>
                </a:lnTo>
                <a:close/>
              </a:path>
            </a:pathLst>
          </a:custGeom>
          <a:blipFill>
            <a:blip r:embed="rId5"/>
            <a:stretch>
              <a:fillRect/>
            </a:stretch>
          </a:blipFill>
        </p:spPr>
        <p:txBody>
          <a:bodyPr/>
          <a:lstStyle/>
          <a:p>
            <a:endParaRPr lang="en-GB"/>
          </a:p>
        </p:txBody>
      </p:sp>
      <p:sp>
        <p:nvSpPr>
          <p:cNvPr id="3" name="TextBox 3"/>
          <p:cNvSpPr txBox="1"/>
          <p:nvPr/>
        </p:nvSpPr>
        <p:spPr>
          <a:xfrm>
            <a:off x="3687438" y="1500204"/>
            <a:ext cx="10770456" cy="1406524"/>
          </a:xfrm>
          <a:prstGeom prst="rect">
            <a:avLst/>
          </a:prstGeom>
        </p:spPr>
        <p:txBody>
          <a:bodyPr lIns="0" tIns="0" rIns="0" bIns="0" rtlCol="0" anchor="t">
            <a:spAutoFit/>
          </a:bodyPr>
          <a:lstStyle/>
          <a:p>
            <a:pPr marL="0" lvl="0" indent="0" algn="ctr">
              <a:lnSpc>
                <a:spcPts val="11200"/>
              </a:lnSpc>
            </a:pPr>
            <a:r>
              <a:rPr lang="en-US" sz="8000">
                <a:solidFill>
                  <a:srgbClr val="00343E"/>
                </a:solidFill>
                <a:latin typeface="Times New Roman"/>
                <a:ea typeface="Times New Roman"/>
                <a:cs typeface="Times New Roman"/>
                <a:sym typeface="Times New Roman"/>
              </a:rPr>
              <a:t>MARKET ANALYSIS </a:t>
            </a:r>
          </a:p>
        </p:txBody>
      </p:sp>
      <p:sp>
        <p:nvSpPr>
          <p:cNvPr id="4" name="Freeform 4"/>
          <p:cNvSpPr/>
          <p:nvPr/>
        </p:nvSpPr>
        <p:spPr>
          <a:xfrm>
            <a:off x="0" y="0"/>
            <a:ext cx="4408269" cy="3706340"/>
          </a:xfrm>
          <a:custGeom>
            <a:avLst/>
            <a:gdLst/>
            <a:ahLst/>
            <a:cxnLst/>
            <a:rect l="l" t="t" r="r" b="b"/>
            <a:pathLst>
              <a:path w="4408269" h="3706340">
                <a:moveTo>
                  <a:pt x="0" y="0"/>
                </a:moveTo>
                <a:lnTo>
                  <a:pt x="4408269" y="0"/>
                </a:lnTo>
                <a:lnTo>
                  <a:pt x="4408269" y="3706340"/>
                </a:lnTo>
                <a:lnTo>
                  <a:pt x="0" y="3706340"/>
                </a:lnTo>
                <a:lnTo>
                  <a:pt x="0" y="0"/>
                </a:lnTo>
                <a:close/>
              </a:path>
            </a:pathLst>
          </a:custGeom>
          <a:blipFill>
            <a:blip r:embed="rId6"/>
            <a:stretch>
              <a:fillRect/>
            </a:stretch>
          </a:blipFill>
        </p:spPr>
        <p:txBody>
          <a:bodyPr/>
          <a:lstStyle/>
          <a:p>
            <a:endParaRPr lang="en-GB"/>
          </a:p>
        </p:txBody>
      </p:sp>
      <p:sp>
        <p:nvSpPr>
          <p:cNvPr id="5" name="Freeform 5"/>
          <p:cNvSpPr/>
          <p:nvPr/>
        </p:nvSpPr>
        <p:spPr>
          <a:xfrm flipV="1">
            <a:off x="-351920" y="-158416"/>
            <a:ext cx="5779194" cy="1439545"/>
          </a:xfrm>
          <a:custGeom>
            <a:avLst/>
            <a:gdLst/>
            <a:ahLst/>
            <a:cxnLst/>
            <a:rect l="l" t="t" r="r" b="b"/>
            <a:pathLst>
              <a:path w="5779194" h="1439545">
                <a:moveTo>
                  <a:pt x="0" y="1439545"/>
                </a:moveTo>
                <a:lnTo>
                  <a:pt x="5779194" y="1439545"/>
                </a:lnTo>
                <a:lnTo>
                  <a:pt x="5779194" y="0"/>
                </a:lnTo>
                <a:lnTo>
                  <a:pt x="0" y="0"/>
                </a:lnTo>
                <a:lnTo>
                  <a:pt x="0" y="1439545"/>
                </a:lnTo>
                <a:close/>
              </a:path>
            </a:pathLst>
          </a:custGeom>
          <a:blipFill>
            <a:blip r:embed="rId5"/>
            <a:stretch>
              <a:fillRect/>
            </a:stretch>
          </a:blipFill>
        </p:spPr>
        <p:txBody>
          <a:bodyPr/>
          <a:lstStyle/>
          <a:p>
            <a:endParaRPr lang="en-GB"/>
          </a:p>
        </p:txBody>
      </p:sp>
      <p:sp>
        <p:nvSpPr>
          <p:cNvPr id="6" name="Freeform 6"/>
          <p:cNvSpPr/>
          <p:nvPr/>
        </p:nvSpPr>
        <p:spPr>
          <a:xfrm flipH="1">
            <a:off x="9072666" y="8310277"/>
            <a:ext cx="9531587" cy="2374232"/>
          </a:xfrm>
          <a:custGeom>
            <a:avLst/>
            <a:gdLst/>
            <a:ahLst/>
            <a:cxnLst/>
            <a:rect l="l" t="t" r="r" b="b"/>
            <a:pathLst>
              <a:path w="9531587" h="2374232">
                <a:moveTo>
                  <a:pt x="9531587" y="0"/>
                </a:moveTo>
                <a:lnTo>
                  <a:pt x="0" y="0"/>
                </a:lnTo>
                <a:lnTo>
                  <a:pt x="0" y="2374232"/>
                </a:lnTo>
                <a:lnTo>
                  <a:pt x="9531587" y="2374232"/>
                </a:lnTo>
                <a:lnTo>
                  <a:pt x="9531587" y="0"/>
                </a:lnTo>
                <a:close/>
              </a:path>
            </a:pathLst>
          </a:custGeom>
          <a:blipFill>
            <a:blip r:embed="rId7"/>
            <a:stretch>
              <a:fillRect/>
            </a:stretch>
          </a:blipFill>
        </p:spPr>
        <p:txBody>
          <a:bodyPr/>
          <a:lstStyle/>
          <a:p>
            <a:endParaRPr lang="en-GB"/>
          </a:p>
        </p:txBody>
      </p:sp>
      <p:sp>
        <p:nvSpPr>
          <p:cNvPr id="7" name="Freeform 7"/>
          <p:cNvSpPr/>
          <p:nvPr/>
        </p:nvSpPr>
        <p:spPr>
          <a:xfrm flipH="1" flipV="1">
            <a:off x="14457894" y="7225178"/>
            <a:ext cx="3830106" cy="3220238"/>
          </a:xfrm>
          <a:custGeom>
            <a:avLst/>
            <a:gdLst/>
            <a:ahLst/>
            <a:cxnLst/>
            <a:rect l="l" t="t" r="r" b="b"/>
            <a:pathLst>
              <a:path w="3830106" h="3220238">
                <a:moveTo>
                  <a:pt x="3830106" y="3220238"/>
                </a:moveTo>
                <a:lnTo>
                  <a:pt x="0" y="3220238"/>
                </a:lnTo>
                <a:lnTo>
                  <a:pt x="0" y="0"/>
                </a:lnTo>
                <a:lnTo>
                  <a:pt x="3830106" y="0"/>
                </a:lnTo>
                <a:lnTo>
                  <a:pt x="3830106" y="3220238"/>
                </a:lnTo>
                <a:close/>
              </a:path>
            </a:pathLst>
          </a:custGeom>
          <a:blipFill>
            <a:blip r:embed="rId8"/>
            <a:stretch>
              <a:fillRect/>
            </a:stretch>
          </a:blipFill>
        </p:spPr>
        <p:txBody>
          <a:bodyPr/>
          <a:lstStyle/>
          <a:p>
            <a:endParaRPr lang="en-GB"/>
          </a:p>
        </p:txBody>
      </p:sp>
      <p:sp>
        <p:nvSpPr>
          <p:cNvPr id="8" name="Freeform 8"/>
          <p:cNvSpPr/>
          <p:nvPr/>
        </p:nvSpPr>
        <p:spPr>
          <a:xfrm>
            <a:off x="0" y="8780514"/>
            <a:ext cx="6683912" cy="1664902"/>
          </a:xfrm>
          <a:custGeom>
            <a:avLst/>
            <a:gdLst/>
            <a:ahLst/>
            <a:cxnLst/>
            <a:rect l="l" t="t" r="r" b="b"/>
            <a:pathLst>
              <a:path w="6683912" h="1664902">
                <a:moveTo>
                  <a:pt x="0" y="0"/>
                </a:moveTo>
                <a:lnTo>
                  <a:pt x="6683912" y="0"/>
                </a:lnTo>
                <a:lnTo>
                  <a:pt x="6683912" y="1664902"/>
                </a:lnTo>
                <a:lnTo>
                  <a:pt x="0" y="1664902"/>
                </a:lnTo>
                <a:lnTo>
                  <a:pt x="0" y="0"/>
                </a:lnTo>
                <a:close/>
              </a:path>
            </a:pathLst>
          </a:custGeom>
          <a:blipFill>
            <a:blip r:embed="rId5"/>
            <a:stretch>
              <a:fillRect/>
            </a:stretch>
          </a:blipFill>
        </p:spPr>
        <p:txBody>
          <a:bodyPr/>
          <a:lstStyle/>
          <a:p>
            <a:endParaRPr lang="en-GB"/>
          </a:p>
        </p:txBody>
      </p:sp>
      <p:sp>
        <p:nvSpPr>
          <p:cNvPr id="9" name="Freeform 9"/>
          <p:cNvSpPr/>
          <p:nvPr/>
        </p:nvSpPr>
        <p:spPr>
          <a:xfrm>
            <a:off x="1046725" y="2963572"/>
            <a:ext cx="10016693" cy="4988233"/>
          </a:xfrm>
          <a:custGeom>
            <a:avLst/>
            <a:gdLst/>
            <a:ahLst/>
            <a:cxnLst/>
            <a:rect l="l" t="t" r="r" b="b"/>
            <a:pathLst>
              <a:path w="10016693" h="4988233">
                <a:moveTo>
                  <a:pt x="0" y="0"/>
                </a:moveTo>
                <a:lnTo>
                  <a:pt x="10016694" y="0"/>
                </a:lnTo>
                <a:lnTo>
                  <a:pt x="10016694" y="4988233"/>
                </a:lnTo>
                <a:lnTo>
                  <a:pt x="0" y="4988233"/>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0" name="Freeform 10"/>
          <p:cNvSpPr/>
          <p:nvPr/>
        </p:nvSpPr>
        <p:spPr>
          <a:xfrm>
            <a:off x="11418330" y="3835424"/>
            <a:ext cx="6503247" cy="3793561"/>
          </a:xfrm>
          <a:custGeom>
            <a:avLst/>
            <a:gdLst/>
            <a:ahLst/>
            <a:cxnLst/>
            <a:rect l="l" t="t" r="r" b="b"/>
            <a:pathLst>
              <a:path w="6503247" h="3793561">
                <a:moveTo>
                  <a:pt x="0" y="0"/>
                </a:moveTo>
                <a:lnTo>
                  <a:pt x="6503247" y="0"/>
                </a:lnTo>
                <a:lnTo>
                  <a:pt x="6503247" y="3793561"/>
                </a:lnTo>
                <a:lnTo>
                  <a:pt x="0" y="3793561"/>
                </a:lnTo>
                <a:lnTo>
                  <a:pt x="0" y="0"/>
                </a:lnTo>
                <a:close/>
              </a:path>
            </a:pathLst>
          </a:custGeom>
          <a:blipFill>
            <a:blip r:embed="rId10"/>
            <a:stretch>
              <a:fillRect/>
            </a:stretch>
          </a:blipFill>
        </p:spPr>
        <p:txBody>
          <a:bodyPr/>
          <a:lstStyle/>
          <a:p>
            <a:endParaRPr lang="en-GB"/>
          </a:p>
        </p:txBody>
      </p:sp>
      <p:sp>
        <p:nvSpPr>
          <p:cNvPr id="11" name="TextBox 11"/>
          <p:cNvSpPr txBox="1"/>
          <p:nvPr/>
        </p:nvSpPr>
        <p:spPr>
          <a:xfrm>
            <a:off x="1518433" y="3286392"/>
            <a:ext cx="9073278" cy="4342593"/>
          </a:xfrm>
          <a:prstGeom prst="rect">
            <a:avLst/>
          </a:prstGeom>
        </p:spPr>
        <p:txBody>
          <a:bodyPr lIns="0" tIns="0" rIns="0" bIns="0" rtlCol="0" anchor="t">
            <a:spAutoFit/>
          </a:bodyPr>
          <a:lstStyle/>
          <a:p>
            <a:pPr marL="0" lvl="0" indent="0" algn="just">
              <a:lnSpc>
                <a:spcPts val="2677"/>
              </a:lnSpc>
            </a:pPr>
            <a:r>
              <a:rPr lang="en-US" sz="2288">
                <a:solidFill>
                  <a:srgbClr val="00343E"/>
                </a:solidFill>
                <a:latin typeface="Sondos"/>
                <a:ea typeface="Sondos"/>
                <a:cs typeface="Sondos"/>
                <a:sym typeface="Sondos"/>
              </a:rPr>
              <a:t>Environmental consciousness, the implementation of stricter government regulations on single-use plastics, and consumer behaviour have spurred the growth in the sustainable packaging industry. There is a growing movement towards eco-friendly packaging materials that are more biodegradable, as businesses strive to meet legislative requirements and enhance their environmental image. EcoPack Solutions Ltd. will primarily be marketing to business customers such as restaurants, cafés, bakeries, supermarkets, catering firms, food delivery services and online retailers throughout the United Kingdom. Packaging solutions are crucial in these sectors to address customer needs and sustainability commitments, while ensuring reliability, cost-effectiveness, and environmental responsibility (United Nations Environment Programme [UNEP], 2023; European Commission, 2024; Deloitte, 2024).</a:t>
            </a:r>
          </a:p>
        </p:txBody>
      </p:sp>
      <p:pic>
        <p:nvPicPr>
          <p:cNvPr id="13" name="Audio 12">
            <a:hlinkClick r:id="" action="ppaction://media"/>
            <a:extLst>
              <a:ext uri="{FF2B5EF4-FFF2-40B4-BE49-F238E27FC236}">
                <a16:creationId xmlns:a16="http://schemas.microsoft.com/office/drawing/2014/main" id="{CC9E174F-C655-85D3-053D-42F9257FA902}"/>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66613" t="-266613" r="-266613" b="-266613"/>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7869"/>
    </mc:Choice>
    <mc:Fallback>
      <p:transition spd="slow" advTm="478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11308215" y="-158416"/>
            <a:ext cx="7331705" cy="1826261"/>
          </a:xfrm>
          <a:custGeom>
            <a:avLst/>
            <a:gdLst/>
            <a:ahLst/>
            <a:cxnLst/>
            <a:rect l="l" t="t" r="r" b="b"/>
            <a:pathLst>
              <a:path w="7331705" h="1826261">
                <a:moveTo>
                  <a:pt x="7331705" y="1826261"/>
                </a:moveTo>
                <a:lnTo>
                  <a:pt x="0" y="1826261"/>
                </a:lnTo>
                <a:lnTo>
                  <a:pt x="0" y="0"/>
                </a:lnTo>
                <a:lnTo>
                  <a:pt x="7331705" y="0"/>
                </a:lnTo>
                <a:lnTo>
                  <a:pt x="7331705" y="1826261"/>
                </a:lnTo>
                <a:close/>
              </a:path>
            </a:pathLst>
          </a:custGeom>
          <a:blipFill>
            <a:blip r:embed="rId5"/>
            <a:stretch>
              <a:fillRect/>
            </a:stretch>
          </a:blipFill>
        </p:spPr>
        <p:txBody>
          <a:bodyPr/>
          <a:lstStyle/>
          <a:p>
            <a:endParaRPr lang="en-GB"/>
          </a:p>
        </p:txBody>
      </p:sp>
      <p:sp>
        <p:nvSpPr>
          <p:cNvPr id="3" name="TextBox 3"/>
          <p:cNvSpPr txBox="1"/>
          <p:nvPr/>
        </p:nvSpPr>
        <p:spPr>
          <a:xfrm>
            <a:off x="1725105" y="1500204"/>
            <a:ext cx="14695120" cy="1406524"/>
          </a:xfrm>
          <a:prstGeom prst="rect">
            <a:avLst/>
          </a:prstGeom>
        </p:spPr>
        <p:txBody>
          <a:bodyPr lIns="0" tIns="0" rIns="0" bIns="0" rtlCol="0" anchor="t">
            <a:spAutoFit/>
          </a:bodyPr>
          <a:lstStyle/>
          <a:p>
            <a:pPr marL="0" lvl="0" indent="0" algn="ctr">
              <a:lnSpc>
                <a:spcPts val="11200"/>
              </a:lnSpc>
            </a:pPr>
            <a:r>
              <a:rPr lang="en-US" sz="8000">
                <a:solidFill>
                  <a:srgbClr val="00343E"/>
                </a:solidFill>
                <a:latin typeface="Times New Roman"/>
                <a:ea typeface="Times New Roman"/>
                <a:cs typeface="Times New Roman"/>
                <a:sym typeface="Times New Roman"/>
              </a:rPr>
              <a:t>MARKETING STRATEGY</a:t>
            </a:r>
          </a:p>
        </p:txBody>
      </p:sp>
      <p:sp>
        <p:nvSpPr>
          <p:cNvPr id="4" name="TextBox 4"/>
          <p:cNvSpPr txBox="1"/>
          <p:nvPr/>
        </p:nvSpPr>
        <p:spPr>
          <a:xfrm>
            <a:off x="1296623" y="3125649"/>
            <a:ext cx="15438856" cy="4965708"/>
          </a:xfrm>
          <a:prstGeom prst="rect">
            <a:avLst/>
          </a:prstGeom>
        </p:spPr>
        <p:txBody>
          <a:bodyPr lIns="0" tIns="0" rIns="0" bIns="0" rtlCol="0" anchor="t">
            <a:spAutoFit/>
          </a:bodyPr>
          <a:lstStyle/>
          <a:p>
            <a:pPr marL="0" lvl="0" indent="0" algn="just">
              <a:lnSpc>
                <a:spcPts val="3902"/>
              </a:lnSpc>
            </a:pPr>
            <a:r>
              <a:rPr lang="en-US" sz="3335">
                <a:solidFill>
                  <a:srgbClr val="00343E"/>
                </a:solidFill>
                <a:latin typeface="Sondos"/>
                <a:ea typeface="Sondos"/>
                <a:cs typeface="Sondos"/>
                <a:sym typeface="Sondos"/>
              </a:rPr>
              <a:t>EcoPack Solutions Ltd. will use the 7Ps marketing mix for marketing strategy that will focus on the customer needs. The business will sell products which are packaged with materials derived from renewable resources and will use competitive value-based pricing to keep the prices affordable for the business customer. They will go out via direct business to business sales, an online ordering application and strategic logistics partners. Search engine optimisation, social media marketing, e-mail marketing, trade exhibitions and sustainability events will help to strengthen the brand awareness. With continuous employee training and efficient production processes, excellent quality customer service and long-term customer relationships will be achieved (Kotler et al., 2022; Chaffey &amp; Ellis-Chadwick, 2022).</a:t>
            </a:r>
          </a:p>
        </p:txBody>
      </p:sp>
      <p:sp>
        <p:nvSpPr>
          <p:cNvPr id="5" name="Freeform 5"/>
          <p:cNvSpPr/>
          <p:nvPr/>
        </p:nvSpPr>
        <p:spPr>
          <a:xfrm>
            <a:off x="0" y="0"/>
            <a:ext cx="4318777" cy="3631097"/>
          </a:xfrm>
          <a:custGeom>
            <a:avLst/>
            <a:gdLst/>
            <a:ahLst/>
            <a:cxnLst/>
            <a:rect l="l" t="t" r="r" b="b"/>
            <a:pathLst>
              <a:path w="4318777" h="3631097">
                <a:moveTo>
                  <a:pt x="0" y="0"/>
                </a:moveTo>
                <a:lnTo>
                  <a:pt x="4318777" y="0"/>
                </a:lnTo>
                <a:lnTo>
                  <a:pt x="4318777" y="3631097"/>
                </a:lnTo>
                <a:lnTo>
                  <a:pt x="0" y="3631097"/>
                </a:lnTo>
                <a:lnTo>
                  <a:pt x="0" y="0"/>
                </a:lnTo>
                <a:close/>
              </a:path>
            </a:pathLst>
          </a:custGeom>
          <a:blipFill>
            <a:blip r:embed="rId6"/>
            <a:stretch>
              <a:fillRect/>
            </a:stretch>
          </a:blipFill>
        </p:spPr>
        <p:txBody>
          <a:bodyPr/>
          <a:lstStyle/>
          <a:p>
            <a:endParaRPr lang="en-GB"/>
          </a:p>
        </p:txBody>
      </p:sp>
      <p:sp>
        <p:nvSpPr>
          <p:cNvPr id="6" name="Freeform 6"/>
          <p:cNvSpPr/>
          <p:nvPr/>
        </p:nvSpPr>
        <p:spPr>
          <a:xfrm flipV="1">
            <a:off x="-351920" y="-158416"/>
            <a:ext cx="7022308" cy="1749193"/>
          </a:xfrm>
          <a:custGeom>
            <a:avLst/>
            <a:gdLst/>
            <a:ahLst/>
            <a:cxnLst/>
            <a:rect l="l" t="t" r="r" b="b"/>
            <a:pathLst>
              <a:path w="7022308" h="1749193">
                <a:moveTo>
                  <a:pt x="0" y="1749193"/>
                </a:moveTo>
                <a:lnTo>
                  <a:pt x="7022307" y="1749193"/>
                </a:lnTo>
                <a:lnTo>
                  <a:pt x="7022307" y="0"/>
                </a:lnTo>
                <a:lnTo>
                  <a:pt x="0" y="0"/>
                </a:lnTo>
                <a:lnTo>
                  <a:pt x="0" y="1749193"/>
                </a:lnTo>
                <a:close/>
              </a:path>
            </a:pathLst>
          </a:custGeom>
          <a:blipFill>
            <a:blip r:embed="rId5"/>
            <a:stretch>
              <a:fillRect/>
            </a:stretch>
          </a:blipFill>
        </p:spPr>
        <p:txBody>
          <a:bodyPr/>
          <a:lstStyle/>
          <a:p>
            <a:endParaRPr lang="en-GB"/>
          </a:p>
        </p:txBody>
      </p:sp>
      <p:sp>
        <p:nvSpPr>
          <p:cNvPr id="7" name="Freeform 7"/>
          <p:cNvSpPr/>
          <p:nvPr/>
        </p:nvSpPr>
        <p:spPr>
          <a:xfrm flipH="1">
            <a:off x="9072666" y="8310277"/>
            <a:ext cx="9531587" cy="2374232"/>
          </a:xfrm>
          <a:custGeom>
            <a:avLst/>
            <a:gdLst/>
            <a:ahLst/>
            <a:cxnLst/>
            <a:rect l="l" t="t" r="r" b="b"/>
            <a:pathLst>
              <a:path w="9531587" h="2374232">
                <a:moveTo>
                  <a:pt x="9531587" y="0"/>
                </a:moveTo>
                <a:lnTo>
                  <a:pt x="0" y="0"/>
                </a:lnTo>
                <a:lnTo>
                  <a:pt x="0" y="2374232"/>
                </a:lnTo>
                <a:lnTo>
                  <a:pt x="9531587" y="2374232"/>
                </a:lnTo>
                <a:lnTo>
                  <a:pt x="9531587" y="0"/>
                </a:lnTo>
                <a:close/>
              </a:path>
            </a:pathLst>
          </a:custGeom>
          <a:blipFill>
            <a:blip r:embed="rId7"/>
            <a:stretch>
              <a:fillRect/>
            </a:stretch>
          </a:blipFill>
        </p:spPr>
        <p:txBody>
          <a:bodyPr/>
          <a:lstStyle/>
          <a:p>
            <a:endParaRPr lang="en-GB"/>
          </a:p>
        </p:txBody>
      </p:sp>
      <p:sp>
        <p:nvSpPr>
          <p:cNvPr id="8" name="Freeform 8"/>
          <p:cNvSpPr/>
          <p:nvPr/>
        </p:nvSpPr>
        <p:spPr>
          <a:xfrm flipH="1" flipV="1">
            <a:off x="14182394" y="6993546"/>
            <a:ext cx="4105606" cy="3451870"/>
          </a:xfrm>
          <a:custGeom>
            <a:avLst/>
            <a:gdLst/>
            <a:ahLst/>
            <a:cxnLst/>
            <a:rect l="l" t="t" r="r" b="b"/>
            <a:pathLst>
              <a:path w="4105606" h="3451870">
                <a:moveTo>
                  <a:pt x="4105606" y="3451870"/>
                </a:moveTo>
                <a:lnTo>
                  <a:pt x="0" y="3451870"/>
                </a:lnTo>
                <a:lnTo>
                  <a:pt x="0" y="0"/>
                </a:lnTo>
                <a:lnTo>
                  <a:pt x="4105606" y="0"/>
                </a:lnTo>
                <a:lnTo>
                  <a:pt x="4105606" y="3451870"/>
                </a:lnTo>
                <a:close/>
              </a:path>
            </a:pathLst>
          </a:custGeom>
          <a:blipFill>
            <a:blip r:embed="rId6"/>
            <a:stretch>
              <a:fillRect/>
            </a:stretch>
          </a:blipFill>
        </p:spPr>
        <p:txBody>
          <a:bodyPr/>
          <a:lstStyle/>
          <a:p>
            <a:endParaRPr lang="en-GB"/>
          </a:p>
        </p:txBody>
      </p:sp>
      <p:sp>
        <p:nvSpPr>
          <p:cNvPr id="9" name="Freeform 9"/>
          <p:cNvSpPr/>
          <p:nvPr/>
        </p:nvSpPr>
        <p:spPr>
          <a:xfrm>
            <a:off x="0" y="8712290"/>
            <a:ext cx="6957805" cy="1733126"/>
          </a:xfrm>
          <a:custGeom>
            <a:avLst/>
            <a:gdLst/>
            <a:ahLst/>
            <a:cxnLst/>
            <a:rect l="l" t="t" r="r" b="b"/>
            <a:pathLst>
              <a:path w="6957805" h="1733126">
                <a:moveTo>
                  <a:pt x="0" y="0"/>
                </a:moveTo>
                <a:lnTo>
                  <a:pt x="6957805" y="0"/>
                </a:lnTo>
                <a:lnTo>
                  <a:pt x="6957805" y="1733126"/>
                </a:lnTo>
                <a:lnTo>
                  <a:pt x="0" y="1733126"/>
                </a:lnTo>
                <a:lnTo>
                  <a:pt x="0" y="0"/>
                </a:lnTo>
                <a:close/>
              </a:path>
            </a:pathLst>
          </a:custGeom>
          <a:blipFill>
            <a:blip r:embed="rId5"/>
            <a:stretch>
              <a:fillRect/>
            </a:stretch>
          </a:blipFill>
        </p:spPr>
        <p:txBody>
          <a:bodyPr/>
          <a:lstStyle/>
          <a:p>
            <a:endParaRPr lang="en-GB"/>
          </a:p>
        </p:txBody>
      </p:sp>
      <p:pic>
        <p:nvPicPr>
          <p:cNvPr id="11" name="Audio 10">
            <a:hlinkClick r:id="" action="ppaction://media"/>
            <a:extLst>
              <a:ext uri="{FF2B5EF4-FFF2-40B4-BE49-F238E27FC236}">
                <a16:creationId xmlns:a16="http://schemas.microsoft.com/office/drawing/2014/main" id="{1D922F0F-E15D-4FFE-F1CE-22FEB2898E10}"/>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66613" t="-266613" r="-266613" b="-266613"/>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3225"/>
    </mc:Choice>
    <mc:Fallback>
      <p:transition spd="slow" advTm="432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11562050" y="-259348"/>
            <a:ext cx="7501125" cy="1868462"/>
          </a:xfrm>
          <a:custGeom>
            <a:avLst/>
            <a:gdLst/>
            <a:ahLst/>
            <a:cxnLst/>
            <a:rect l="l" t="t" r="r" b="b"/>
            <a:pathLst>
              <a:path w="7501125" h="1868462">
                <a:moveTo>
                  <a:pt x="7501125" y="1868462"/>
                </a:moveTo>
                <a:lnTo>
                  <a:pt x="0" y="1868462"/>
                </a:lnTo>
                <a:lnTo>
                  <a:pt x="0" y="0"/>
                </a:lnTo>
                <a:lnTo>
                  <a:pt x="7501125" y="0"/>
                </a:lnTo>
                <a:lnTo>
                  <a:pt x="7501125" y="1868462"/>
                </a:lnTo>
                <a:close/>
              </a:path>
            </a:pathLst>
          </a:custGeom>
          <a:blipFill>
            <a:blip r:embed="rId5"/>
            <a:stretch>
              <a:fillRect/>
            </a:stretch>
          </a:blipFill>
        </p:spPr>
        <p:txBody>
          <a:bodyPr/>
          <a:lstStyle/>
          <a:p>
            <a:endParaRPr lang="en-GB"/>
          </a:p>
        </p:txBody>
      </p:sp>
      <p:sp>
        <p:nvSpPr>
          <p:cNvPr id="3" name="TextBox 3"/>
          <p:cNvSpPr txBox="1"/>
          <p:nvPr/>
        </p:nvSpPr>
        <p:spPr>
          <a:xfrm>
            <a:off x="3155567" y="2157437"/>
            <a:ext cx="12157045" cy="991235"/>
          </a:xfrm>
          <a:prstGeom prst="rect">
            <a:avLst/>
          </a:prstGeom>
        </p:spPr>
        <p:txBody>
          <a:bodyPr lIns="0" tIns="0" rIns="0" bIns="0" rtlCol="0" anchor="t">
            <a:spAutoFit/>
          </a:bodyPr>
          <a:lstStyle/>
          <a:p>
            <a:pPr marL="0" lvl="0" indent="0" algn="ctr">
              <a:lnSpc>
                <a:spcPts val="7840"/>
              </a:lnSpc>
            </a:pPr>
            <a:r>
              <a:rPr lang="en-US" sz="5600" b="1">
                <a:solidFill>
                  <a:srgbClr val="00343E"/>
                </a:solidFill>
                <a:latin typeface="Times New Roman Bold"/>
                <a:ea typeface="Times New Roman Bold"/>
                <a:cs typeface="Times New Roman Bold"/>
                <a:sym typeface="Times New Roman Bold"/>
              </a:rPr>
              <a:t>OPERATIONS PLAN &amp; RESOURCES</a:t>
            </a:r>
          </a:p>
        </p:txBody>
      </p:sp>
      <p:sp>
        <p:nvSpPr>
          <p:cNvPr id="4" name="TextBox 4"/>
          <p:cNvSpPr txBox="1"/>
          <p:nvPr/>
        </p:nvSpPr>
        <p:spPr>
          <a:xfrm>
            <a:off x="1597611" y="3533096"/>
            <a:ext cx="14950110" cy="4470408"/>
          </a:xfrm>
          <a:prstGeom prst="rect">
            <a:avLst/>
          </a:prstGeom>
        </p:spPr>
        <p:txBody>
          <a:bodyPr lIns="0" tIns="0" rIns="0" bIns="0" rtlCol="0" anchor="t">
            <a:spAutoFit/>
          </a:bodyPr>
          <a:lstStyle/>
          <a:p>
            <a:pPr marL="0" lvl="0" indent="0" algn="just">
              <a:lnSpc>
                <a:spcPts val="3902"/>
              </a:lnSpc>
            </a:pPr>
            <a:r>
              <a:rPr lang="en-US" sz="3335">
                <a:solidFill>
                  <a:srgbClr val="00343E"/>
                </a:solidFill>
                <a:latin typeface="Sondos"/>
                <a:ea typeface="Sondos"/>
                <a:cs typeface="Sondos"/>
                <a:sym typeface="Sondos"/>
              </a:rPr>
              <a:t>EcoPack Solutions Ltd. will run an efficient production system which will convert renewable raw materials into high quality biodegradable packaging products. It starts with the sourcing of sustainable materials from trusted suppliers, followed by the manufacturing, quality check, storage and distribution by trusted logistics partners. The business needs up to date production machinery and warehouse facilities, as well as skilled employees and enough investment to facilitate the running of the business efficiently. The ongoing staff training, quality management and digital inventory will boost productivity and reduce waste, as well as enhance sustainable business performance (Slack et al., 2022; International Labour Organization, 2023).</a:t>
            </a:r>
          </a:p>
        </p:txBody>
      </p:sp>
      <p:sp>
        <p:nvSpPr>
          <p:cNvPr id="5" name="Freeform 5"/>
          <p:cNvSpPr/>
          <p:nvPr/>
        </p:nvSpPr>
        <p:spPr>
          <a:xfrm>
            <a:off x="0" y="0"/>
            <a:ext cx="4202215" cy="3533096"/>
          </a:xfrm>
          <a:custGeom>
            <a:avLst/>
            <a:gdLst/>
            <a:ahLst/>
            <a:cxnLst/>
            <a:rect l="l" t="t" r="r" b="b"/>
            <a:pathLst>
              <a:path w="4202215" h="3533096">
                <a:moveTo>
                  <a:pt x="0" y="0"/>
                </a:moveTo>
                <a:lnTo>
                  <a:pt x="4202215" y="0"/>
                </a:lnTo>
                <a:lnTo>
                  <a:pt x="4202215" y="3533096"/>
                </a:lnTo>
                <a:lnTo>
                  <a:pt x="0" y="3533096"/>
                </a:lnTo>
                <a:lnTo>
                  <a:pt x="0" y="0"/>
                </a:lnTo>
                <a:close/>
              </a:path>
            </a:pathLst>
          </a:custGeom>
          <a:blipFill>
            <a:blip r:embed="rId6"/>
            <a:stretch>
              <a:fillRect/>
            </a:stretch>
          </a:blipFill>
        </p:spPr>
        <p:txBody>
          <a:bodyPr/>
          <a:lstStyle/>
          <a:p>
            <a:endParaRPr lang="en-GB"/>
          </a:p>
        </p:txBody>
      </p:sp>
      <p:sp>
        <p:nvSpPr>
          <p:cNvPr id="6" name="Freeform 6"/>
          <p:cNvSpPr/>
          <p:nvPr/>
        </p:nvSpPr>
        <p:spPr>
          <a:xfrm flipV="1">
            <a:off x="-351920" y="-158416"/>
            <a:ext cx="7014974" cy="1747366"/>
          </a:xfrm>
          <a:custGeom>
            <a:avLst/>
            <a:gdLst/>
            <a:ahLst/>
            <a:cxnLst/>
            <a:rect l="l" t="t" r="r" b="b"/>
            <a:pathLst>
              <a:path w="7014974" h="1747366">
                <a:moveTo>
                  <a:pt x="0" y="1747366"/>
                </a:moveTo>
                <a:lnTo>
                  <a:pt x="7014974" y="1747366"/>
                </a:lnTo>
                <a:lnTo>
                  <a:pt x="7014974" y="0"/>
                </a:lnTo>
                <a:lnTo>
                  <a:pt x="0" y="0"/>
                </a:lnTo>
                <a:lnTo>
                  <a:pt x="0" y="1747366"/>
                </a:lnTo>
                <a:close/>
              </a:path>
            </a:pathLst>
          </a:custGeom>
          <a:blipFill>
            <a:blip r:embed="rId5"/>
            <a:stretch>
              <a:fillRect/>
            </a:stretch>
          </a:blipFill>
        </p:spPr>
        <p:txBody>
          <a:bodyPr/>
          <a:lstStyle/>
          <a:p>
            <a:endParaRPr lang="en-GB"/>
          </a:p>
        </p:txBody>
      </p:sp>
      <p:sp>
        <p:nvSpPr>
          <p:cNvPr id="7" name="Freeform 7"/>
          <p:cNvSpPr/>
          <p:nvPr/>
        </p:nvSpPr>
        <p:spPr>
          <a:xfrm flipH="1">
            <a:off x="9072666" y="8310277"/>
            <a:ext cx="9531587" cy="2374232"/>
          </a:xfrm>
          <a:custGeom>
            <a:avLst/>
            <a:gdLst/>
            <a:ahLst/>
            <a:cxnLst/>
            <a:rect l="l" t="t" r="r" b="b"/>
            <a:pathLst>
              <a:path w="9531587" h="2374232">
                <a:moveTo>
                  <a:pt x="9531587" y="0"/>
                </a:moveTo>
                <a:lnTo>
                  <a:pt x="0" y="0"/>
                </a:lnTo>
                <a:lnTo>
                  <a:pt x="0" y="2374232"/>
                </a:lnTo>
                <a:lnTo>
                  <a:pt x="9531587" y="2374232"/>
                </a:lnTo>
                <a:lnTo>
                  <a:pt x="9531587" y="0"/>
                </a:lnTo>
                <a:close/>
              </a:path>
            </a:pathLst>
          </a:custGeom>
          <a:blipFill>
            <a:blip r:embed="rId7"/>
            <a:stretch>
              <a:fillRect/>
            </a:stretch>
          </a:blipFill>
        </p:spPr>
        <p:txBody>
          <a:bodyPr/>
          <a:lstStyle/>
          <a:p>
            <a:endParaRPr lang="en-GB"/>
          </a:p>
        </p:txBody>
      </p:sp>
      <p:sp>
        <p:nvSpPr>
          <p:cNvPr id="8" name="Freeform 8"/>
          <p:cNvSpPr/>
          <p:nvPr/>
        </p:nvSpPr>
        <p:spPr>
          <a:xfrm flipH="1" flipV="1">
            <a:off x="14547481" y="7300500"/>
            <a:ext cx="3740519" cy="3144916"/>
          </a:xfrm>
          <a:custGeom>
            <a:avLst/>
            <a:gdLst/>
            <a:ahLst/>
            <a:cxnLst/>
            <a:rect l="l" t="t" r="r" b="b"/>
            <a:pathLst>
              <a:path w="3740519" h="3144916">
                <a:moveTo>
                  <a:pt x="3740519" y="3144916"/>
                </a:moveTo>
                <a:lnTo>
                  <a:pt x="0" y="3144916"/>
                </a:lnTo>
                <a:lnTo>
                  <a:pt x="0" y="0"/>
                </a:lnTo>
                <a:lnTo>
                  <a:pt x="3740519" y="0"/>
                </a:lnTo>
                <a:lnTo>
                  <a:pt x="3740519" y="3144916"/>
                </a:lnTo>
                <a:close/>
              </a:path>
            </a:pathLst>
          </a:custGeom>
          <a:blipFill>
            <a:blip r:embed="rId6"/>
            <a:stretch>
              <a:fillRect/>
            </a:stretch>
          </a:blipFill>
        </p:spPr>
        <p:txBody>
          <a:bodyPr/>
          <a:lstStyle/>
          <a:p>
            <a:endParaRPr lang="en-GB"/>
          </a:p>
        </p:txBody>
      </p:sp>
      <p:sp>
        <p:nvSpPr>
          <p:cNvPr id="9" name="Freeform 9"/>
          <p:cNvSpPr/>
          <p:nvPr/>
        </p:nvSpPr>
        <p:spPr>
          <a:xfrm>
            <a:off x="0" y="8723543"/>
            <a:ext cx="6912627" cy="1721872"/>
          </a:xfrm>
          <a:custGeom>
            <a:avLst/>
            <a:gdLst/>
            <a:ahLst/>
            <a:cxnLst/>
            <a:rect l="l" t="t" r="r" b="b"/>
            <a:pathLst>
              <a:path w="6912627" h="1721872">
                <a:moveTo>
                  <a:pt x="0" y="0"/>
                </a:moveTo>
                <a:lnTo>
                  <a:pt x="6912627" y="0"/>
                </a:lnTo>
                <a:lnTo>
                  <a:pt x="6912627" y="1721873"/>
                </a:lnTo>
                <a:lnTo>
                  <a:pt x="0" y="1721873"/>
                </a:lnTo>
                <a:lnTo>
                  <a:pt x="0" y="0"/>
                </a:lnTo>
                <a:close/>
              </a:path>
            </a:pathLst>
          </a:custGeom>
          <a:blipFill>
            <a:blip r:embed="rId5"/>
            <a:stretch>
              <a:fillRect/>
            </a:stretch>
          </a:blipFill>
        </p:spPr>
        <p:txBody>
          <a:bodyPr/>
          <a:lstStyle/>
          <a:p>
            <a:endParaRPr lang="en-GB"/>
          </a:p>
        </p:txBody>
      </p:sp>
      <p:pic>
        <p:nvPicPr>
          <p:cNvPr id="11" name="Audio 10">
            <a:hlinkClick r:id="" action="ppaction://media"/>
            <a:extLst>
              <a:ext uri="{FF2B5EF4-FFF2-40B4-BE49-F238E27FC236}">
                <a16:creationId xmlns:a16="http://schemas.microsoft.com/office/drawing/2014/main" id="{B96935A7-ABBC-6C19-C756-C3628AFBF626}"/>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66613" t="-266613" r="-266613" b="-266613"/>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0258"/>
    </mc:Choice>
    <mc:Fallback>
      <p:transition spd="slow" advTm="402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11602731" y="-158416"/>
            <a:ext cx="7037189" cy="1752900"/>
          </a:xfrm>
          <a:custGeom>
            <a:avLst/>
            <a:gdLst/>
            <a:ahLst/>
            <a:cxnLst/>
            <a:rect l="l" t="t" r="r" b="b"/>
            <a:pathLst>
              <a:path w="7037189" h="1752900">
                <a:moveTo>
                  <a:pt x="7037189" y="1752900"/>
                </a:moveTo>
                <a:lnTo>
                  <a:pt x="0" y="1752900"/>
                </a:lnTo>
                <a:lnTo>
                  <a:pt x="0" y="0"/>
                </a:lnTo>
                <a:lnTo>
                  <a:pt x="7037189" y="0"/>
                </a:lnTo>
                <a:lnTo>
                  <a:pt x="7037189" y="1752900"/>
                </a:lnTo>
                <a:close/>
              </a:path>
            </a:pathLst>
          </a:custGeom>
          <a:blipFill>
            <a:blip r:embed="rId5"/>
            <a:stretch>
              <a:fillRect/>
            </a:stretch>
          </a:blipFill>
        </p:spPr>
        <p:txBody>
          <a:bodyPr/>
          <a:lstStyle/>
          <a:p>
            <a:endParaRPr lang="en-GB"/>
          </a:p>
        </p:txBody>
      </p:sp>
      <p:sp>
        <p:nvSpPr>
          <p:cNvPr id="3" name="TextBox 3"/>
          <p:cNvSpPr txBox="1"/>
          <p:nvPr/>
        </p:nvSpPr>
        <p:spPr>
          <a:xfrm>
            <a:off x="2186590" y="1557354"/>
            <a:ext cx="14186357" cy="941433"/>
          </a:xfrm>
          <a:prstGeom prst="rect">
            <a:avLst/>
          </a:prstGeom>
        </p:spPr>
        <p:txBody>
          <a:bodyPr lIns="0" tIns="0" rIns="0" bIns="0" rtlCol="0" anchor="t">
            <a:spAutoFit/>
          </a:bodyPr>
          <a:lstStyle/>
          <a:p>
            <a:pPr marL="0" lvl="0" indent="0" algn="ctr">
              <a:lnSpc>
                <a:spcPts val="7435"/>
              </a:lnSpc>
            </a:pPr>
            <a:r>
              <a:rPr lang="en-US" sz="5310">
                <a:solidFill>
                  <a:srgbClr val="00343E"/>
                </a:solidFill>
                <a:latin typeface="Times New Roman"/>
                <a:ea typeface="Times New Roman"/>
                <a:cs typeface="Times New Roman"/>
                <a:sym typeface="Times New Roman"/>
              </a:rPr>
              <a:t>SWOT ANALYSIS &amp; PESTLE ANALYSIS</a:t>
            </a:r>
          </a:p>
        </p:txBody>
      </p:sp>
      <p:sp>
        <p:nvSpPr>
          <p:cNvPr id="4" name="Freeform 4"/>
          <p:cNvSpPr/>
          <p:nvPr/>
        </p:nvSpPr>
        <p:spPr>
          <a:xfrm>
            <a:off x="0" y="0"/>
            <a:ext cx="2716749" cy="2284161"/>
          </a:xfrm>
          <a:custGeom>
            <a:avLst/>
            <a:gdLst/>
            <a:ahLst/>
            <a:cxnLst/>
            <a:rect l="l" t="t" r="r" b="b"/>
            <a:pathLst>
              <a:path w="2716749" h="2284161">
                <a:moveTo>
                  <a:pt x="0" y="0"/>
                </a:moveTo>
                <a:lnTo>
                  <a:pt x="2716749" y="0"/>
                </a:lnTo>
                <a:lnTo>
                  <a:pt x="2716749" y="2284161"/>
                </a:lnTo>
                <a:lnTo>
                  <a:pt x="0" y="2284161"/>
                </a:lnTo>
                <a:lnTo>
                  <a:pt x="0" y="0"/>
                </a:lnTo>
                <a:close/>
              </a:path>
            </a:pathLst>
          </a:custGeom>
          <a:blipFill>
            <a:blip r:embed="rId6"/>
            <a:stretch>
              <a:fillRect/>
            </a:stretch>
          </a:blipFill>
        </p:spPr>
        <p:txBody>
          <a:bodyPr/>
          <a:lstStyle/>
          <a:p>
            <a:endParaRPr lang="en-GB"/>
          </a:p>
        </p:txBody>
      </p:sp>
      <p:sp>
        <p:nvSpPr>
          <p:cNvPr id="5" name="Freeform 5"/>
          <p:cNvSpPr/>
          <p:nvPr/>
        </p:nvSpPr>
        <p:spPr>
          <a:xfrm flipV="1">
            <a:off x="-351920" y="-158416"/>
            <a:ext cx="4527909" cy="1127861"/>
          </a:xfrm>
          <a:custGeom>
            <a:avLst/>
            <a:gdLst/>
            <a:ahLst/>
            <a:cxnLst/>
            <a:rect l="l" t="t" r="r" b="b"/>
            <a:pathLst>
              <a:path w="4527909" h="1127861">
                <a:moveTo>
                  <a:pt x="0" y="1127861"/>
                </a:moveTo>
                <a:lnTo>
                  <a:pt x="4527909" y="1127861"/>
                </a:lnTo>
                <a:lnTo>
                  <a:pt x="4527909" y="0"/>
                </a:lnTo>
                <a:lnTo>
                  <a:pt x="0" y="0"/>
                </a:lnTo>
                <a:lnTo>
                  <a:pt x="0" y="1127861"/>
                </a:lnTo>
                <a:close/>
              </a:path>
            </a:pathLst>
          </a:custGeom>
          <a:blipFill>
            <a:blip r:embed="rId7"/>
            <a:stretch>
              <a:fillRect/>
            </a:stretch>
          </a:blipFill>
        </p:spPr>
        <p:txBody>
          <a:bodyPr/>
          <a:lstStyle/>
          <a:p>
            <a:endParaRPr lang="en-GB"/>
          </a:p>
        </p:txBody>
      </p:sp>
      <p:sp>
        <p:nvSpPr>
          <p:cNvPr id="6" name="Freeform 6"/>
          <p:cNvSpPr/>
          <p:nvPr/>
        </p:nvSpPr>
        <p:spPr>
          <a:xfrm flipH="1">
            <a:off x="9072666" y="8892955"/>
            <a:ext cx="7192369" cy="1791554"/>
          </a:xfrm>
          <a:custGeom>
            <a:avLst/>
            <a:gdLst/>
            <a:ahLst/>
            <a:cxnLst/>
            <a:rect l="l" t="t" r="r" b="b"/>
            <a:pathLst>
              <a:path w="7192369" h="1791554">
                <a:moveTo>
                  <a:pt x="7192369" y="0"/>
                </a:moveTo>
                <a:lnTo>
                  <a:pt x="0" y="0"/>
                </a:lnTo>
                <a:lnTo>
                  <a:pt x="0" y="1791554"/>
                </a:lnTo>
                <a:lnTo>
                  <a:pt x="7192369" y="1791554"/>
                </a:lnTo>
                <a:lnTo>
                  <a:pt x="7192369" y="0"/>
                </a:lnTo>
                <a:close/>
              </a:path>
            </a:pathLst>
          </a:custGeom>
          <a:blipFill>
            <a:blip r:embed="rId5"/>
            <a:stretch>
              <a:fillRect/>
            </a:stretch>
          </a:blipFill>
        </p:spPr>
        <p:txBody>
          <a:bodyPr/>
          <a:lstStyle/>
          <a:p>
            <a:endParaRPr lang="en-GB"/>
          </a:p>
        </p:txBody>
      </p:sp>
      <p:sp>
        <p:nvSpPr>
          <p:cNvPr id="7" name="Freeform 7"/>
          <p:cNvSpPr/>
          <p:nvPr/>
        </p:nvSpPr>
        <p:spPr>
          <a:xfrm flipH="1" flipV="1">
            <a:off x="14457894" y="7225178"/>
            <a:ext cx="3830106" cy="3220238"/>
          </a:xfrm>
          <a:custGeom>
            <a:avLst/>
            <a:gdLst/>
            <a:ahLst/>
            <a:cxnLst/>
            <a:rect l="l" t="t" r="r" b="b"/>
            <a:pathLst>
              <a:path w="3830106" h="3220238">
                <a:moveTo>
                  <a:pt x="3830106" y="3220238"/>
                </a:moveTo>
                <a:lnTo>
                  <a:pt x="0" y="3220238"/>
                </a:lnTo>
                <a:lnTo>
                  <a:pt x="0" y="0"/>
                </a:lnTo>
                <a:lnTo>
                  <a:pt x="3830106" y="0"/>
                </a:lnTo>
                <a:lnTo>
                  <a:pt x="3830106" y="3220238"/>
                </a:lnTo>
                <a:close/>
              </a:path>
            </a:pathLst>
          </a:custGeom>
          <a:blipFill>
            <a:blip r:embed="rId6"/>
            <a:stretch>
              <a:fillRect/>
            </a:stretch>
          </a:blipFill>
        </p:spPr>
        <p:txBody>
          <a:bodyPr/>
          <a:lstStyle/>
          <a:p>
            <a:endParaRPr lang="en-GB"/>
          </a:p>
        </p:txBody>
      </p:sp>
      <p:sp>
        <p:nvSpPr>
          <p:cNvPr id="8" name="Freeform 8"/>
          <p:cNvSpPr/>
          <p:nvPr/>
        </p:nvSpPr>
        <p:spPr>
          <a:xfrm>
            <a:off x="0" y="8742288"/>
            <a:ext cx="6837375" cy="1703128"/>
          </a:xfrm>
          <a:custGeom>
            <a:avLst/>
            <a:gdLst/>
            <a:ahLst/>
            <a:cxnLst/>
            <a:rect l="l" t="t" r="r" b="b"/>
            <a:pathLst>
              <a:path w="6837375" h="1703128">
                <a:moveTo>
                  <a:pt x="0" y="0"/>
                </a:moveTo>
                <a:lnTo>
                  <a:pt x="6837375" y="0"/>
                </a:lnTo>
                <a:lnTo>
                  <a:pt x="6837375" y="1703128"/>
                </a:lnTo>
                <a:lnTo>
                  <a:pt x="0" y="1703128"/>
                </a:lnTo>
                <a:lnTo>
                  <a:pt x="0" y="0"/>
                </a:lnTo>
                <a:close/>
              </a:path>
            </a:pathLst>
          </a:custGeom>
          <a:blipFill>
            <a:blip r:embed="rId5"/>
            <a:stretch>
              <a:fillRect/>
            </a:stretch>
          </a:blipFill>
        </p:spPr>
        <p:txBody>
          <a:bodyPr/>
          <a:lstStyle/>
          <a:p>
            <a:endParaRPr lang="en-GB"/>
          </a:p>
        </p:txBody>
      </p:sp>
      <p:sp>
        <p:nvSpPr>
          <p:cNvPr id="9" name="TextBox 9"/>
          <p:cNvSpPr txBox="1"/>
          <p:nvPr/>
        </p:nvSpPr>
        <p:spPr>
          <a:xfrm>
            <a:off x="1225857" y="3086690"/>
            <a:ext cx="16035462" cy="4900486"/>
          </a:xfrm>
          <a:prstGeom prst="rect">
            <a:avLst/>
          </a:prstGeom>
        </p:spPr>
        <p:txBody>
          <a:bodyPr lIns="0" tIns="0" rIns="0" bIns="0" rtlCol="0" anchor="t">
            <a:spAutoFit/>
          </a:bodyPr>
          <a:lstStyle/>
          <a:p>
            <a:pPr marL="0" lvl="0" indent="0" algn="just">
              <a:lnSpc>
                <a:spcPts val="4348"/>
              </a:lnSpc>
            </a:pPr>
            <a:r>
              <a:rPr lang="en-US" sz="3716">
                <a:solidFill>
                  <a:srgbClr val="00343E"/>
                </a:solidFill>
                <a:latin typeface="Sondos"/>
                <a:ea typeface="Sondos"/>
                <a:cs typeface="Sondos"/>
                <a:sym typeface="Sondos"/>
              </a:rPr>
              <a:t>EcoPack Solutions Ltd. undertook a SWOT Analysis and PESTLE Analysis of the business environment. The growing demand from consumers for sustainable products, the strong environmental reputation and the higher levels of government support for plastic waste reduction are all a benefit to the business. The cost of starting up, however, and relying on renewable material suppliers are still significant issues. While challenges from market competition and economic uncertainty loom large, opportunities exist in the long term due to external factors, such as environmental regulations and technological advances and shifts in consumer preferences (Porter, 1985; European Commission, 2024).</a:t>
            </a:r>
          </a:p>
        </p:txBody>
      </p:sp>
      <p:pic>
        <p:nvPicPr>
          <p:cNvPr id="11" name="Audio 10">
            <a:hlinkClick r:id="" action="ppaction://media"/>
            <a:extLst>
              <a:ext uri="{FF2B5EF4-FFF2-40B4-BE49-F238E27FC236}">
                <a16:creationId xmlns:a16="http://schemas.microsoft.com/office/drawing/2014/main" id="{0236A611-ADEE-DE70-95F5-D595DAB3AC41}"/>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66613" t="-266613" r="-266613" b="-266613"/>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3967"/>
    </mc:Choice>
    <mc:Fallback>
      <p:transition spd="slow" advTm="339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9108333" y="-158416"/>
            <a:ext cx="9531587" cy="2374232"/>
          </a:xfrm>
          <a:custGeom>
            <a:avLst/>
            <a:gdLst/>
            <a:ahLst/>
            <a:cxnLst/>
            <a:rect l="l" t="t" r="r" b="b"/>
            <a:pathLst>
              <a:path w="9531587" h="2374232">
                <a:moveTo>
                  <a:pt x="9531587" y="2374232"/>
                </a:moveTo>
                <a:lnTo>
                  <a:pt x="0" y="2374232"/>
                </a:lnTo>
                <a:lnTo>
                  <a:pt x="0" y="0"/>
                </a:lnTo>
                <a:lnTo>
                  <a:pt x="9531587" y="0"/>
                </a:lnTo>
                <a:lnTo>
                  <a:pt x="9531587" y="2374232"/>
                </a:lnTo>
                <a:close/>
              </a:path>
            </a:pathLst>
          </a:custGeom>
          <a:blipFill>
            <a:blip r:embed="rId5"/>
            <a:stretch>
              <a:fillRect/>
            </a:stretch>
          </a:blipFill>
        </p:spPr>
        <p:txBody>
          <a:bodyPr/>
          <a:lstStyle/>
          <a:p>
            <a:endParaRPr lang="en-GB"/>
          </a:p>
        </p:txBody>
      </p:sp>
      <p:sp>
        <p:nvSpPr>
          <p:cNvPr id="3" name="TextBox 3"/>
          <p:cNvSpPr txBox="1"/>
          <p:nvPr/>
        </p:nvSpPr>
        <p:spPr>
          <a:xfrm>
            <a:off x="2666168" y="1532557"/>
            <a:ext cx="12583980" cy="1406524"/>
          </a:xfrm>
          <a:prstGeom prst="rect">
            <a:avLst/>
          </a:prstGeom>
        </p:spPr>
        <p:txBody>
          <a:bodyPr lIns="0" tIns="0" rIns="0" bIns="0" rtlCol="0" anchor="t">
            <a:spAutoFit/>
          </a:bodyPr>
          <a:lstStyle/>
          <a:p>
            <a:pPr marL="0" lvl="0" indent="0" algn="ctr">
              <a:lnSpc>
                <a:spcPts val="11200"/>
              </a:lnSpc>
            </a:pPr>
            <a:r>
              <a:rPr lang="en-US" sz="8000">
                <a:solidFill>
                  <a:srgbClr val="00343E"/>
                </a:solidFill>
                <a:latin typeface="Times New Roman"/>
                <a:ea typeface="Times New Roman"/>
                <a:cs typeface="Times New Roman"/>
                <a:sym typeface="Times New Roman"/>
              </a:rPr>
              <a:t> FINANCIAL FORECAST</a:t>
            </a:r>
          </a:p>
        </p:txBody>
      </p:sp>
      <p:sp>
        <p:nvSpPr>
          <p:cNvPr id="4" name="TextBox 4"/>
          <p:cNvSpPr txBox="1"/>
          <p:nvPr/>
        </p:nvSpPr>
        <p:spPr>
          <a:xfrm>
            <a:off x="1591518" y="3358181"/>
            <a:ext cx="14733281" cy="4542616"/>
          </a:xfrm>
          <a:prstGeom prst="rect">
            <a:avLst/>
          </a:prstGeom>
        </p:spPr>
        <p:txBody>
          <a:bodyPr lIns="0" tIns="0" rIns="0" bIns="0" rtlCol="0" anchor="t">
            <a:spAutoFit/>
          </a:bodyPr>
          <a:lstStyle/>
          <a:p>
            <a:pPr marL="0" lvl="0" indent="0" algn="just">
              <a:lnSpc>
                <a:spcPts val="4501"/>
              </a:lnSpc>
            </a:pPr>
            <a:r>
              <a:rPr lang="en-US" sz="3847">
                <a:solidFill>
                  <a:srgbClr val="00343E"/>
                </a:solidFill>
                <a:latin typeface="Sondos"/>
                <a:ea typeface="Sondos"/>
                <a:cs typeface="Sondos"/>
                <a:sym typeface="Sondos"/>
              </a:rPr>
              <a:t>The monthly cash flow is a forecast that reveals that EcoPack Solutions Ltd. can be a profitable company with good financial management. The monthly sales are estimated at £35,000 and the total operating expenses are estimated to be approximately £29,000 – which means that the net cash flow is positive at £6,000 per month. By carefully managing the budget, optimizing production processes, and applying effective cost management, the company will be able to sustain its financial stability while also investing in future growth and innovation (World Bank, 2023).</a:t>
            </a:r>
          </a:p>
        </p:txBody>
      </p:sp>
      <p:sp>
        <p:nvSpPr>
          <p:cNvPr id="5" name="Freeform 5"/>
          <p:cNvSpPr/>
          <p:nvPr/>
        </p:nvSpPr>
        <p:spPr>
          <a:xfrm>
            <a:off x="0" y="0"/>
            <a:ext cx="6117607" cy="5143500"/>
          </a:xfrm>
          <a:custGeom>
            <a:avLst/>
            <a:gdLst/>
            <a:ahLst/>
            <a:cxnLst/>
            <a:rect l="l" t="t" r="r" b="b"/>
            <a:pathLst>
              <a:path w="6117607" h="5143500">
                <a:moveTo>
                  <a:pt x="0" y="0"/>
                </a:moveTo>
                <a:lnTo>
                  <a:pt x="6117607" y="0"/>
                </a:lnTo>
                <a:lnTo>
                  <a:pt x="6117607" y="5143500"/>
                </a:lnTo>
                <a:lnTo>
                  <a:pt x="0" y="5143500"/>
                </a:lnTo>
                <a:lnTo>
                  <a:pt x="0" y="0"/>
                </a:lnTo>
                <a:close/>
              </a:path>
            </a:pathLst>
          </a:custGeom>
          <a:blipFill>
            <a:blip r:embed="rId6"/>
            <a:stretch>
              <a:fillRect/>
            </a:stretch>
          </a:blipFill>
        </p:spPr>
        <p:txBody>
          <a:bodyPr/>
          <a:lstStyle/>
          <a:p>
            <a:endParaRPr lang="en-GB"/>
          </a:p>
        </p:txBody>
      </p:sp>
      <p:sp>
        <p:nvSpPr>
          <p:cNvPr id="6" name="Freeform 6"/>
          <p:cNvSpPr/>
          <p:nvPr/>
        </p:nvSpPr>
        <p:spPr>
          <a:xfrm flipV="1">
            <a:off x="-351920" y="-158416"/>
            <a:ext cx="9531587" cy="2374232"/>
          </a:xfrm>
          <a:custGeom>
            <a:avLst/>
            <a:gdLst/>
            <a:ahLst/>
            <a:cxnLst/>
            <a:rect l="l" t="t" r="r" b="b"/>
            <a:pathLst>
              <a:path w="9531587" h="2374232">
                <a:moveTo>
                  <a:pt x="0" y="2374232"/>
                </a:moveTo>
                <a:lnTo>
                  <a:pt x="9531587" y="2374232"/>
                </a:lnTo>
                <a:lnTo>
                  <a:pt x="9531587" y="0"/>
                </a:lnTo>
                <a:lnTo>
                  <a:pt x="0" y="0"/>
                </a:lnTo>
                <a:lnTo>
                  <a:pt x="0" y="2374232"/>
                </a:lnTo>
                <a:close/>
              </a:path>
            </a:pathLst>
          </a:custGeom>
          <a:blipFill>
            <a:blip r:embed="rId5"/>
            <a:stretch>
              <a:fillRect/>
            </a:stretch>
          </a:blipFill>
        </p:spPr>
        <p:txBody>
          <a:bodyPr/>
          <a:lstStyle/>
          <a:p>
            <a:endParaRPr lang="en-GB"/>
          </a:p>
        </p:txBody>
      </p:sp>
      <p:sp>
        <p:nvSpPr>
          <p:cNvPr id="7" name="Freeform 7"/>
          <p:cNvSpPr/>
          <p:nvPr/>
        </p:nvSpPr>
        <p:spPr>
          <a:xfrm flipH="1">
            <a:off x="9072666" y="8310277"/>
            <a:ext cx="9531587" cy="2374232"/>
          </a:xfrm>
          <a:custGeom>
            <a:avLst/>
            <a:gdLst/>
            <a:ahLst/>
            <a:cxnLst/>
            <a:rect l="l" t="t" r="r" b="b"/>
            <a:pathLst>
              <a:path w="9531587" h="2374232">
                <a:moveTo>
                  <a:pt x="9531587" y="0"/>
                </a:moveTo>
                <a:lnTo>
                  <a:pt x="0" y="0"/>
                </a:lnTo>
                <a:lnTo>
                  <a:pt x="0" y="2374232"/>
                </a:lnTo>
                <a:lnTo>
                  <a:pt x="9531587" y="2374232"/>
                </a:lnTo>
                <a:lnTo>
                  <a:pt x="9531587" y="0"/>
                </a:lnTo>
                <a:close/>
              </a:path>
            </a:pathLst>
          </a:custGeom>
          <a:blipFill>
            <a:blip r:embed="rId5"/>
            <a:stretch>
              <a:fillRect/>
            </a:stretch>
          </a:blipFill>
        </p:spPr>
        <p:txBody>
          <a:bodyPr/>
          <a:lstStyle/>
          <a:p>
            <a:endParaRPr lang="en-GB"/>
          </a:p>
        </p:txBody>
      </p:sp>
      <p:sp>
        <p:nvSpPr>
          <p:cNvPr id="8" name="Freeform 8"/>
          <p:cNvSpPr/>
          <p:nvPr/>
        </p:nvSpPr>
        <p:spPr>
          <a:xfrm flipH="1" flipV="1">
            <a:off x="14624550" y="7385806"/>
            <a:ext cx="3487829" cy="2932462"/>
          </a:xfrm>
          <a:custGeom>
            <a:avLst/>
            <a:gdLst/>
            <a:ahLst/>
            <a:cxnLst/>
            <a:rect l="l" t="t" r="r" b="b"/>
            <a:pathLst>
              <a:path w="3487829" h="2932462">
                <a:moveTo>
                  <a:pt x="3487829" y="2932462"/>
                </a:moveTo>
                <a:lnTo>
                  <a:pt x="0" y="2932462"/>
                </a:lnTo>
                <a:lnTo>
                  <a:pt x="0" y="0"/>
                </a:lnTo>
                <a:lnTo>
                  <a:pt x="3487829" y="0"/>
                </a:lnTo>
                <a:lnTo>
                  <a:pt x="3487829" y="2932462"/>
                </a:lnTo>
                <a:close/>
              </a:path>
            </a:pathLst>
          </a:custGeom>
          <a:blipFill>
            <a:blip r:embed="rId7"/>
            <a:stretch>
              <a:fillRect/>
            </a:stretch>
          </a:blipFill>
        </p:spPr>
        <p:txBody>
          <a:bodyPr/>
          <a:lstStyle/>
          <a:p>
            <a:endParaRPr lang="en-GB"/>
          </a:p>
        </p:txBody>
      </p:sp>
      <p:sp>
        <p:nvSpPr>
          <p:cNvPr id="9" name="Freeform 9"/>
          <p:cNvSpPr/>
          <p:nvPr/>
        </p:nvSpPr>
        <p:spPr>
          <a:xfrm>
            <a:off x="0" y="8071184"/>
            <a:ext cx="9531587" cy="2374232"/>
          </a:xfrm>
          <a:custGeom>
            <a:avLst/>
            <a:gdLst/>
            <a:ahLst/>
            <a:cxnLst/>
            <a:rect l="l" t="t" r="r" b="b"/>
            <a:pathLst>
              <a:path w="9531587" h="2374232">
                <a:moveTo>
                  <a:pt x="0" y="0"/>
                </a:moveTo>
                <a:lnTo>
                  <a:pt x="9531587" y="0"/>
                </a:lnTo>
                <a:lnTo>
                  <a:pt x="9531587" y="2374232"/>
                </a:lnTo>
                <a:lnTo>
                  <a:pt x="0" y="2374232"/>
                </a:lnTo>
                <a:lnTo>
                  <a:pt x="0" y="0"/>
                </a:lnTo>
                <a:close/>
              </a:path>
            </a:pathLst>
          </a:custGeom>
          <a:blipFill>
            <a:blip r:embed="rId5"/>
            <a:stretch>
              <a:fillRect/>
            </a:stretch>
          </a:blipFill>
        </p:spPr>
        <p:txBody>
          <a:bodyPr/>
          <a:lstStyle/>
          <a:p>
            <a:endParaRPr lang="en-GB"/>
          </a:p>
        </p:txBody>
      </p:sp>
      <p:pic>
        <p:nvPicPr>
          <p:cNvPr id="11" name="Audio 10">
            <a:hlinkClick r:id="" action="ppaction://media"/>
            <a:extLst>
              <a:ext uri="{FF2B5EF4-FFF2-40B4-BE49-F238E27FC236}">
                <a16:creationId xmlns:a16="http://schemas.microsoft.com/office/drawing/2014/main" id="{12DF10A6-CC1A-B0E1-C54C-4E5DC8C59CD4}"/>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66613" t="-266613" r="-266613" b="-266613"/>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3540"/>
    </mc:Choice>
    <mc:Fallback>
      <p:transition spd="slow" advTm="335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146" y="1689257"/>
            <a:ext cx="10770456" cy="1474470"/>
          </a:xfrm>
          <a:prstGeom prst="rect">
            <a:avLst/>
          </a:prstGeom>
        </p:spPr>
        <p:txBody>
          <a:bodyPr lIns="0" tIns="0" rIns="0" bIns="0" rtlCol="0" anchor="t">
            <a:spAutoFit/>
          </a:bodyPr>
          <a:lstStyle/>
          <a:p>
            <a:pPr marL="0" lvl="0" indent="0" algn="ctr">
              <a:lnSpc>
                <a:spcPts val="5880"/>
              </a:lnSpc>
            </a:pPr>
            <a:r>
              <a:rPr lang="en-US" sz="4200" b="1">
                <a:solidFill>
                  <a:srgbClr val="00343E"/>
                </a:solidFill>
                <a:latin typeface="Times New Roman Bold"/>
                <a:ea typeface="Times New Roman Bold"/>
                <a:cs typeface="Times New Roman Bold"/>
                <a:sym typeface="Times New Roman Bold"/>
              </a:rPr>
              <a:t>WHY ECOPACK SOLUTIONS WILL SUCCEED</a:t>
            </a:r>
          </a:p>
        </p:txBody>
      </p:sp>
      <p:sp>
        <p:nvSpPr>
          <p:cNvPr id="3" name="TextBox 3"/>
          <p:cNvSpPr txBox="1"/>
          <p:nvPr/>
        </p:nvSpPr>
        <p:spPr>
          <a:xfrm>
            <a:off x="1028700" y="3144677"/>
            <a:ext cx="8325434" cy="5975358"/>
          </a:xfrm>
          <a:prstGeom prst="rect">
            <a:avLst/>
          </a:prstGeom>
        </p:spPr>
        <p:txBody>
          <a:bodyPr lIns="0" tIns="0" rIns="0" bIns="0" rtlCol="0" anchor="t">
            <a:spAutoFit/>
          </a:bodyPr>
          <a:lstStyle/>
          <a:p>
            <a:pPr algn="just">
              <a:lnSpc>
                <a:spcPts val="3902"/>
              </a:lnSpc>
            </a:pPr>
            <a:r>
              <a:rPr lang="en-US" sz="3335">
                <a:solidFill>
                  <a:srgbClr val="00343E"/>
                </a:solidFill>
                <a:latin typeface="Times New Roman"/>
                <a:ea typeface="Times New Roman"/>
                <a:cs typeface="Times New Roman"/>
                <a:sym typeface="Times New Roman"/>
              </a:rPr>
              <a:t>EcoPack Solutions Ltd. is a company that is both commercially sustainable and environmentally responsible, and thus is tackling one of today's most pressing environmental concerns. The company's product innovation, marketing emphasis on customers, efficiency and the triple bottom line (people, planet, profit) philosophy are its strengths. The company has other positive factors to support long-term growth potential, these include increasing government regulation, growing consumer awareness and high market demand (Elkington, 1997; UNEP, 2023).</a:t>
            </a:r>
          </a:p>
        </p:txBody>
      </p:sp>
      <p:sp>
        <p:nvSpPr>
          <p:cNvPr id="4" name="Freeform 4"/>
          <p:cNvSpPr/>
          <p:nvPr/>
        </p:nvSpPr>
        <p:spPr>
          <a:xfrm flipH="1" flipV="1">
            <a:off x="11749294" y="-158416"/>
            <a:ext cx="6890626" cy="1716392"/>
          </a:xfrm>
          <a:custGeom>
            <a:avLst/>
            <a:gdLst/>
            <a:ahLst/>
            <a:cxnLst/>
            <a:rect l="l" t="t" r="r" b="b"/>
            <a:pathLst>
              <a:path w="6890626" h="1716392">
                <a:moveTo>
                  <a:pt x="6890626" y="1716392"/>
                </a:moveTo>
                <a:lnTo>
                  <a:pt x="0" y="1716392"/>
                </a:lnTo>
                <a:lnTo>
                  <a:pt x="0" y="0"/>
                </a:lnTo>
                <a:lnTo>
                  <a:pt x="6890626" y="0"/>
                </a:lnTo>
                <a:lnTo>
                  <a:pt x="6890626" y="1716392"/>
                </a:lnTo>
                <a:close/>
              </a:path>
            </a:pathLst>
          </a:custGeom>
          <a:blipFill>
            <a:blip r:embed="rId5"/>
            <a:stretch>
              <a:fillRect/>
            </a:stretch>
          </a:blipFill>
        </p:spPr>
        <p:txBody>
          <a:bodyPr/>
          <a:lstStyle/>
          <a:p>
            <a:endParaRPr lang="en-GB"/>
          </a:p>
        </p:txBody>
      </p:sp>
      <p:sp>
        <p:nvSpPr>
          <p:cNvPr id="5" name="Freeform 5"/>
          <p:cNvSpPr/>
          <p:nvPr/>
        </p:nvSpPr>
        <p:spPr>
          <a:xfrm>
            <a:off x="0" y="0"/>
            <a:ext cx="3317560" cy="2789305"/>
          </a:xfrm>
          <a:custGeom>
            <a:avLst/>
            <a:gdLst/>
            <a:ahLst/>
            <a:cxnLst/>
            <a:rect l="l" t="t" r="r" b="b"/>
            <a:pathLst>
              <a:path w="3317560" h="2789305">
                <a:moveTo>
                  <a:pt x="0" y="0"/>
                </a:moveTo>
                <a:lnTo>
                  <a:pt x="3317560" y="0"/>
                </a:lnTo>
                <a:lnTo>
                  <a:pt x="3317560" y="2789305"/>
                </a:lnTo>
                <a:lnTo>
                  <a:pt x="0" y="2789305"/>
                </a:lnTo>
                <a:lnTo>
                  <a:pt x="0" y="0"/>
                </a:lnTo>
                <a:close/>
              </a:path>
            </a:pathLst>
          </a:custGeom>
          <a:blipFill>
            <a:blip r:embed="rId6"/>
            <a:stretch>
              <a:fillRect/>
            </a:stretch>
          </a:blipFill>
        </p:spPr>
        <p:txBody>
          <a:bodyPr/>
          <a:lstStyle/>
          <a:p>
            <a:endParaRPr lang="en-GB"/>
          </a:p>
        </p:txBody>
      </p:sp>
      <p:sp>
        <p:nvSpPr>
          <p:cNvPr id="6" name="Freeform 6"/>
          <p:cNvSpPr/>
          <p:nvPr/>
        </p:nvSpPr>
        <p:spPr>
          <a:xfrm flipH="1">
            <a:off x="9072666" y="8861258"/>
            <a:ext cx="7319622" cy="1823251"/>
          </a:xfrm>
          <a:custGeom>
            <a:avLst/>
            <a:gdLst/>
            <a:ahLst/>
            <a:cxnLst/>
            <a:rect l="l" t="t" r="r" b="b"/>
            <a:pathLst>
              <a:path w="7319622" h="1823251">
                <a:moveTo>
                  <a:pt x="7319622" y="0"/>
                </a:moveTo>
                <a:lnTo>
                  <a:pt x="0" y="0"/>
                </a:lnTo>
                <a:lnTo>
                  <a:pt x="0" y="1823251"/>
                </a:lnTo>
                <a:lnTo>
                  <a:pt x="7319622" y="1823251"/>
                </a:lnTo>
                <a:lnTo>
                  <a:pt x="7319622" y="0"/>
                </a:lnTo>
                <a:close/>
              </a:path>
            </a:pathLst>
          </a:custGeom>
          <a:blipFill>
            <a:blip r:embed="rId5"/>
            <a:stretch>
              <a:fillRect/>
            </a:stretch>
          </a:blipFill>
        </p:spPr>
        <p:txBody>
          <a:bodyPr/>
          <a:lstStyle/>
          <a:p>
            <a:endParaRPr lang="en-GB"/>
          </a:p>
        </p:txBody>
      </p:sp>
      <p:sp>
        <p:nvSpPr>
          <p:cNvPr id="7" name="Freeform 7"/>
          <p:cNvSpPr/>
          <p:nvPr/>
        </p:nvSpPr>
        <p:spPr>
          <a:xfrm flipH="1" flipV="1">
            <a:off x="14871379" y="7572824"/>
            <a:ext cx="3416621" cy="2872592"/>
          </a:xfrm>
          <a:custGeom>
            <a:avLst/>
            <a:gdLst/>
            <a:ahLst/>
            <a:cxnLst/>
            <a:rect l="l" t="t" r="r" b="b"/>
            <a:pathLst>
              <a:path w="3416621" h="2872592">
                <a:moveTo>
                  <a:pt x="3416621" y="2872592"/>
                </a:moveTo>
                <a:lnTo>
                  <a:pt x="0" y="2872592"/>
                </a:lnTo>
                <a:lnTo>
                  <a:pt x="0" y="0"/>
                </a:lnTo>
                <a:lnTo>
                  <a:pt x="3416621" y="0"/>
                </a:lnTo>
                <a:lnTo>
                  <a:pt x="3416621" y="2872592"/>
                </a:lnTo>
                <a:close/>
              </a:path>
            </a:pathLst>
          </a:custGeom>
          <a:blipFill>
            <a:blip r:embed="rId6"/>
            <a:stretch>
              <a:fillRect/>
            </a:stretch>
          </a:blipFill>
        </p:spPr>
        <p:txBody>
          <a:bodyPr/>
          <a:lstStyle/>
          <a:p>
            <a:endParaRPr lang="en-GB"/>
          </a:p>
        </p:txBody>
      </p:sp>
      <p:sp>
        <p:nvSpPr>
          <p:cNvPr id="8" name="Freeform 8"/>
          <p:cNvSpPr/>
          <p:nvPr/>
        </p:nvSpPr>
        <p:spPr>
          <a:xfrm>
            <a:off x="0" y="9258300"/>
            <a:ext cx="4765794" cy="1187116"/>
          </a:xfrm>
          <a:custGeom>
            <a:avLst/>
            <a:gdLst/>
            <a:ahLst/>
            <a:cxnLst/>
            <a:rect l="l" t="t" r="r" b="b"/>
            <a:pathLst>
              <a:path w="4765794" h="1187116">
                <a:moveTo>
                  <a:pt x="0" y="0"/>
                </a:moveTo>
                <a:lnTo>
                  <a:pt x="4765794" y="0"/>
                </a:lnTo>
                <a:lnTo>
                  <a:pt x="4765794" y="1187116"/>
                </a:lnTo>
                <a:lnTo>
                  <a:pt x="0" y="1187116"/>
                </a:lnTo>
                <a:lnTo>
                  <a:pt x="0" y="0"/>
                </a:lnTo>
                <a:close/>
              </a:path>
            </a:pathLst>
          </a:custGeom>
          <a:blipFill>
            <a:blip r:embed="rId7"/>
            <a:stretch>
              <a:fillRect/>
            </a:stretch>
          </a:blipFill>
        </p:spPr>
        <p:txBody>
          <a:bodyPr/>
          <a:lstStyle/>
          <a:p>
            <a:endParaRPr lang="en-GB"/>
          </a:p>
        </p:txBody>
      </p:sp>
      <p:sp>
        <p:nvSpPr>
          <p:cNvPr id="9" name="TextBox 9"/>
          <p:cNvSpPr txBox="1"/>
          <p:nvPr/>
        </p:nvSpPr>
        <p:spPr>
          <a:xfrm>
            <a:off x="10259653" y="1698782"/>
            <a:ext cx="8028347" cy="6018114"/>
          </a:xfrm>
          <a:prstGeom prst="rect">
            <a:avLst/>
          </a:prstGeom>
        </p:spPr>
        <p:txBody>
          <a:bodyPr lIns="0" tIns="0" rIns="0" bIns="0" rtlCol="0" anchor="t">
            <a:spAutoFit/>
          </a:bodyPr>
          <a:lstStyle/>
          <a:p>
            <a:pPr algn="l">
              <a:lnSpc>
                <a:spcPts val="4887"/>
              </a:lnSpc>
              <a:spcBef>
                <a:spcPct val="0"/>
              </a:spcBef>
            </a:pPr>
            <a:r>
              <a:rPr lang="en-US" sz="3491" b="1">
                <a:solidFill>
                  <a:srgbClr val="00343E"/>
                </a:solidFill>
                <a:latin typeface="Times New Roman Bold"/>
                <a:ea typeface="Times New Roman Bold"/>
                <a:cs typeface="Times New Roman Bold"/>
                <a:sym typeface="Times New Roman Bold"/>
              </a:rPr>
              <a:t>KEY SUCCESS FACTORS</a:t>
            </a:r>
          </a:p>
          <a:p>
            <a:pPr algn="l">
              <a:lnSpc>
                <a:spcPts val="4747"/>
              </a:lnSpc>
              <a:spcBef>
                <a:spcPct val="0"/>
              </a:spcBef>
            </a:pPr>
            <a:r>
              <a:rPr lang="en-US" sz="3391">
                <a:solidFill>
                  <a:srgbClr val="00343E"/>
                </a:solidFill>
                <a:latin typeface="Times New Roman"/>
                <a:ea typeface="Times New Roman"/>
                <a:cs typeface="Times New Roman"/>
                <a:sym typeface="Times New Roman"/>
              </a:rPr>
              <a:t>✔ GROWING SUSTAINABLE PACKAGING MARKET</a:t>
            </a:r>
          </a:p>
          <a:p>
            <a:pPr algn="l">
              <a:lnSpc>
                <a:spcPts val="4747"/>
              </a:lnSpc>
              <a:spcBef>
                <a:spcPct val="0"/>
              </a:spcBef>
            </a:pPr>
            <a:r>
              <a:rPr lang="en-US" sz="3391">
                <a:solidFill>
                  <a:srgbClr val="00343E"/>
                </a:solidFill>
                <a:latin typeface="Times New Roman"/>
                <a:ea typeface="Times New Roman"/>
                <a:cs typeface="Times New Roman"/>
                <a:sym typeface="Times New Roman"/>
              </a:rPr>
              <a:t>✔ STRONG ENVIRONMENTAL LEGISLATION</a:t>
            </a:r>
          </a:p>
          <a:p>
            <a:pPr algn="l">
              <a:lnSpc>
                <a:spcPts val="4747"/>
              </a:lnSpc>
              <a:spcBef>
                <a:spcPct val="0"/>
              </a:spcBef>
            </a:pPr>
            <a:r>
              <a:rPr lang="en-US" sz="3391">
                <a:solidFill>
                  <a:srgbClr val="00343E"/>
                </a:solidFill>
                <a:latin typeface="Times New Roman"/>
                <a:ea typeface="Times New Roman"/>
                <a:cs typeface="Times New Roman"/>
                <a:sym typeface="Times New Roman"/>
              </a:rPr>
              <a:t>✔ INCREASING CONSUMER DEMAND</a:t>
            </a:r>
          </a:p>
          <a:p>
            <a:pPr algn="l">
              <a:lnSpc>
                <a:spcPts val="4747"/>
              </a:lnSpc>
              <a:spcBef>
                <a:spcPct val="0"/>
              </a:spcBef>
            </a:pPr>
            <a:r>
              <a:rPr lang="en-US" sz="3391">
                <a:solidFill>
                  <a:srgbClr val="00343E"/>
                </a:solidFill>
                <a:latin typeface="Times New Roman"/>
                <a:ea typeface="Times New Roman"/>
                <a:cs typeface="Times New Roman"/>
                <a:sym typeface="Times New Roman"/>
              </a:rPr>
              <a:t>✔ COMPETITIVE PRODUCT DIFFERENTIATION</a:t>
            </a:r>
          </a:p>
          <a:p>
            <a:pPr algn="l">
              <a:lnSpc>
                <a:spcPts val="4747"/>
              </a:lnSpc>
              <a:spcBef>
                <a:spcPct val="0"/>
              </a:spcBef>
            </a:pPr>
            <a:r>
              <a:rPr lang="en-US" sz="3391">
                <a:solidFill>
                  <a:srgbClr val="00343E"/>
                </a:solidFill>
                <a:latin typeface="Times New Roman"/>
                <a:ea typeface="Times New Roman"/>
                <a:cs typeface="Times New Roman"/>
                <a:sym typeface="Times New Roman"/>
              </a:rPr>
              <a:t>✔ POSITIVE FINANCIAL FORECAST</a:t>
            </a:r>
          </a:p>
          <a:p>
            <a:pPr algn="l">
              <a:lnSpc>
                <a:spcPts val="4747"/>
              </a:lnSpc>
              <a:spcBef>
                <a:spcPct val="0"/>
              </a:spcBef>
            </a:pPr>
            <a:r>
              <a:rPr lang="en-US" sz="3391">
                <a:solidFill>
                  <a:srgbClr val="00343E"/>
                </a:solidFill>
                <a:latin typeface="Times New Roman"/>
                <a:ea typeface="Times New Roman"/>
                <a:cs typeface="Times New Roman"/>
                <a:sym typeface="Times New Roman"/>
              </a:rPr>
              <a:t>✔ CIRCULAR ECONOMY APPROACH</a:t>
            </a:r>
          </a:p>
        </p:txBody>
      </p:sp>
      <p:pic>
        <p:nvPicPr>
          <p:cNvPr id="11" name="Audio 10">
            <a:hlinkClick r:id="" action="ppaction://media"/>
            <a:extLst>
              <a:ext uri="{FF2B5EF4-FFF2-40B4-BE49-F238E27FC236}">
                <a16:creationId xmlns:a16="http://schemas.microsoft.com/office/drawing/2014/main" id="{B40BB627-710C-861E-FC4E-CE795E0812D0}"/>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66613" t="-266613" r="-266613" b="-266613"/>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9340"/>
    </mc:Choice>
    <mc:Fallback>
      <p:transition spd="slow" advTm="393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554842" y="2024608"/>
            <a:ext cx="9926229" cy="1056897"/>
          </a:xfrm>
          <a:prstGeom prst="rect">
            <a:avLst/>
          </a:prstGeom>
        </p:spPr>
        <p:txBody>
          <a:bodyPr lIns="0" tIns="0" rIns="0" bIns="0" rtlCol="0" anchor="t">
            <a:spAutoFit/>
          </a:bodyPr>
          <a:lstStyle/>
          <a:p>
            <a:pPr marL="0" lvl="0" indent="0" algn="ctr">
              <a:lnSpc>
                <a:spcPts val="8420"/>
              </a:lnSpc>
            </a:pPr>
            <a:r>
              <a:rPr lang="en-US" sz="6014">
                <a:solidFill>
                  <a:srgbClr val="00343E"/>
                </a:solidFill>
                <a:latin typeface="Times New Roman"/>
                <a:ea typeface="Times New Roman"/>
                <a:cs typeface="Times New Roman"/>
                <a:sym typeface="Times New Roman"/>
              </a:rPr>
              <a:t>COMPETITIVE ADVANTAGE</a:t>
            </a:r>
          </a:p>
        </p:txBody>
      </p:sp>
      <p:sp>
        <p:nvSpPr>
          <p:cNvPr id="3" name="TextBox 3"/>
          <p:cNvSpPr txBox="1"/>
          <p:nvPr/>
        </p:nvSpPr>
        <p:spPr>
          <a:xfrm>
            <a:off x="554842" y="3269977"/>
            <a:ext cx="9926229" cy="6194096"/>
          </a:xfrm>
          <a:prstGeom prst="rect">
            <a:avLst/>
          </a:prstGeom>
        </p:spPr>
        <p:txBody>
          <a:bodyPr lIns="0" tIns="0" rIns="0" bIns="0" rtlCol="0" anchor="t">
            <a:spAutoFit/>
          </a:bodyPr>
          <a:lstStyle/>
          <a:p>
            <a:pPr marL="0" lvl="0" indent="0" algn="just">
              <a:lnSpc>
                <a:spcPts val="3798"/>
              </a:lnSpc>
            </a:pPr>
            <a:r>
              <a:rPr lang="en-US" sz="3246">
                <a:solidFill>
                  <a:srgbClr val="00343E"/>
                </a:solidFill>
                <a:latin typeface="Sondos"/>
                <a:ea typeface="Sondos"/>
                <a:cs typeface="Sondos"/>
                <a:sym typeface="Sondos"/>
              </a:rPr>
              <a:t>What sets EcoPack Solutions Ltd. apart is that it provides the most environmentally friendly biodegradable packaging solutions, which are both affordable and customisable for products. The company's competition is mainly based on innovation, outstanding customer care and flexibility on materials and packaging which comply with renewable materials standards, whereas many competitors compete on price. Reliable supplier relationships and continuous investment in research and development will better increase the efficiency of operation and contribute to customer loyalty in the long term. This differentiation strategy will give the business a good position in the emerging sustainable packaging market (Porter, 1985).</a:t>
            </a:r>
          </a:p>
        </p:txBody>
      </p:sp>
      <p:sp>
        <p:nvSpPr>
          <p:cNvPr id="4" name="Freeform 4"/>
          <p:cNvSpPr/>
          <p:nvPr/>
        </p:nvSpPr>
        <p:spPr>
          <a:xfrm flipH="1" flipV="1">
            <a:off x="12105664" y="-158416"/>
            <a:ext cx="6534256" cy="1627624"/>
          </a:xfrm>
          <a:custGeom>
            <a:avLst/>
            <a:gdLst/>
            <a:ahLst/>
            <a:cxnLst/>
            <a:rect l="l" t="t" r="r" b="b"/>
            <a:pathLst>
              <a:path w="6534256" h="1627624">
                <a:moveTo>
                  <a:pt x="6534256" y="1627624"/>
                </a:moveTo>
                <a:lnTo>
                  <a:pt x="0" y="1627624"/>
                </a:lnTo>
                <a:lnTo>
                  <a:pt x="0" y="0"/>
                </a:lnTo>
                <a:lnTo>
                  <a:pt x="6534256" y="0"/>
                </a:lnTo>
                <a:lnTo>
                  <a:pt x="6534256" y="1627624"/>
                </a:lnTo>
                <a:close/>
              </a:path>
            </a:pathLst>
          </a:custGeom>
          <a:blipFill>
            <a:blip r:embed="rId5"/>
            <a:stretch>
              <a:fillRect/>
            </a:stretch>
          </a:blipFill>
        </p:spPr>
        <p:txBody>
          <a:bodyPr/>
          <a:lstStyle/>
          <a:p>
            <a:endParaRPr lang="en-GB"/>
          </a:p>
        </p:txBody>
      </p:sp>
      <p:sp>
        <p:nvSpPr>
          <p:cNvPr id="5" name="Freeform 5"/>
          <p:cNvSpPr/>
          <p:nvPr/>
        </p:nvSpPr>
        <p:spPr>
          <a:xfrm>
            <a:off x="0" y="0"/>
            <a:ext cx="3494911" cy="2938416"/>
          </a:xfrm>
          <a:custGeom>
            <a:avLst/>
            <a:gdLst/>
            <a:ahLst/>
            <a:cxnLst/>
            <a:rect l="l" t="t" r="r" b="b"/>
            <a:pathLst>
              <a:path w="3494911" h="2938416">
                <a:moveTo>
                  <a:pt x="0" y="0"/>
                </a:moveTo>
                <a:lnTo>
                  <a:pt x="3494911" y="0"/>
                </a:lnTo>
                <a:lnTo>
                  <a:pt x="3494911" y="2938416"/>
                </a:lnTo>
                <a:lnTo>
                  <a:pt x="0" y="2938416"/>
                </a:lnTo>
                <a:lnTo>
                  <a:pt x="0" y="0"/>
                </a:lnTo>
                <a:close/>
              </a:path>
            </a:pathLst>
          </a:custGeom>
          <a:blipFill>
            <a:blip r:embed="rId6"/>
            <a:stretch>
              <a:fillRect/>
            </a:stretch>
          </a:blipFill>
        </p:spPr>
        <p:txBody>
          <a:bodyPr/>
          <a:lstStyle/>
          <a:p>
            <a:endParaRPr lang="en-GB"/>
          </a:p>
        </p:txBody>
      </p:sp>
      <p:sp>
        <p:nvSpPr>
          <p:cNvPr id="6" name="Freeform 6"/>
          <p:cNvSpPr/>
          <p:nvPr/>
        </p:nvSpPr>
        <p:spPr>
          <a:xfrm flipV="1">
            <a:off x="-351920" y="-158416"/>
            <a:ext cx="6507251" cy="1620897"/>
          </a:xfrm>
          <a:custGeom>
            <a:avLst/>
            <a:gdLst/>
            <a:ahLst/>
            <a:cxnLst/>
            <a:rect l="l" t="t" r="r" b="b"/>
            <a:pathLst>
              <a:path w="6507251" h="1620897">
                <a:moveTo>
                  <a:pt x="0" y="1620897"/>
                </a:moveTo>
                <a:lnTo>
                  <a:pt x="6507251" y="1620897"/>
                </a:lnTo>
                <a:lnTo>
                  <a:pt x="6507251" y="0"/>
                </a:lnTo>
                <a:lnTo>
                  <a:pt x="0" y="0"/>
                </a:lnTo>
                <a:lnTo>
                  <a:pt x="0" y="1620897"/>
                </a:lnTo>
                <a:close/>
              </a:path>
            </a:pathLst>
          </a:custGeom>
          <a:blipFill>
            <a:blip r:embed="rId5"/>
            <a:stretch>
              <a:fillRect/>
            </a:stretch>
          </a:blipFill>
        </p:spPr>
        <p:txBody>
          <a:bodyPr/>
          <a:lstStyle/>
          <a:p>
            <a:endParaRPr lang="en-GB"/>
          </a:p>
        </p:txBody>
      </p:sp>
      <p:sp>
        <p:nvSpPr>
          <p:cNvPr id="7" name="Freeform 7"/>
          <p:cNvSpPr/>
          <p:nvPr/>
        </p:nvSpPr>
        <p:spPr>
          <a:xfrm flipH="1">
            <a:off x="9072666" y="8911276"/>
            <a:ext cx="7118820" cy="1773233"/>
          </a:xfrm>
          <a:custGeom>
            <a:avLst/>
            <a:gdLst/>
            <a:ahLst/>
            <a:cxnLst/>
            <a:rect l="l" t="t" r="r" b="b"/>
            <a:pathLst>
              <a:path w="7118820" h="1773233">
                <a:moveTo>
                  <a:pt x="7118820" y="0"/>
                </a:moveTo>
                <a:lnTo>
                  <a:pt x="0" y="0"/>
                </a:lnTo>
                <a:lnTo>
                  <a:pt x="0" y="1773233"/>
                </a:lnTo>
                <a:lnTo>
                  <a:pt x="7118820" y="1773233"/>
                </a:lnTo>
                <a:lnTo>
                  <a:pt x="7118820" y="0"/>
                </a:lnTo>
                <a:close/>
              </a:path>
            </a:pathLst>
          </a:custGeom>
          <a:blipFill>
            <a:blip r:embed="rId5"/>
            <a:stretch>
              <a:fillRect/>
            </a:stretch>
          </a:blipFill>
        </p:spPr>
        <p:txBody>
          <a:bodyPr/>
          <a:lstStyle/>
          <a:p>
            <a:endParaRPr lang="en-GB"/>
          </a:p>
        </p:txBody>
      </p:sp>
      <p:sp>
        <p:nvSpPr>
          <p:cNvPr id="8" name="Freeform 8"/>
          <p:cNvSpPr/>
          <p:nvPr/>
        </p:nvSpPr>
        <p:spPr>
          <a:xfrm flipH="1" flipV="1">
            <a:off x="15363413" y="7986511"/>
            <a:ext cx="2924587" cy="2458904"/>
          </a:xfrm>
          <a:custGeom>
            <a:avLst/>
            <a:gdLst/>
            <a:ahLst/>
            <a:cxnLst/>
            <a:rect l="l" t="t" r="r" b="b"/>
            <a:pathLst>
              <a:path w="2924587" h="2458904">
                <a:moveTo>
                  <a:pt x="2924587" y="2458905"/>
                </a:moveTo>
                <a:lnTo>
                  <a:pt x="0" y="2458905"/>
                </a:lnTo>
                <a:lnTo>
                  <a:pt x="0" y="0"/>
                </a:lnTo>
                <a:lnTo>
                  <a:pt x="2924587" y="0"/>
                </a:lnTo>
                <a:lnTo>
                  <a:pt x="2924587" y="2458905"/>
                </a:lnTo>
                <a:close/>
              </a:path>
            </a:pathLst>
          </a:custGeom>
          <a:blipFill>
            <a:blip r:embed="rId6"/>
            <a:stretch>
              <a:fillRect/>
            </a:stretch>
          </a:blipFill>
        </p:spPr>
        <p:txBody>
          <a:bodyPr/>
          <a:lstStyle/>
          <a:p>
            <a:endParaRPr lang="en-GB"/>
          </a:p>
        </p:txBody>
      </p:sp>
      <p:sp>
        <p:nvSpPr>
          <p:cNvPr id="9" name="Freeform 9"/>
          <p:cNvSpPr/>
          <p:nvPr/>
        </p:nvSpPr>
        <p:spPr>
          <a:xfrm>
            <a:off x="0" y="9464073"/>
            <a:ext cx="3939698" cy="981343"/>
          </a:xfrm>
          <a:custGeom>
            <a:avLst/>
            <a:gdLst/>
            <a:ahLst/>
            <a:cxnLst/>
            <a:rect l="l" t="t" r="r" b="b"/>
            <a:pathLst>
              <a:path w="3939698" h="981343">
                <a:moveTo>
                  <a:pt x="0" y="0"/>
                </a:moveTo>
                <a:lnTo>
                  <a:pt x="3939698" y="0"/>
                </a:lnTo>
                <a:lnTo>
                  <a:pt x="3939698" y="981343"/>
                </a:lnTo>
                <a:lnTo>
                  <a:pt x="0" y="981343"/>
                </a:lnTo>
                <a:lnTo>
                  <a:pt x="0" y="0"/>
                </a:lnTo>
                <a:close/>
              </a:path>
            </a:pathLst>
          </a:custGeom>
          <a:blipFill>
            <a:blip r:embed="rId7"/>
            <a:stretch>
              <a:fillRect/>
            </a:stretch>
          </a:blipFill>
        </p:spPr>
        <p:txBody>
          <a:bodyPr/>
          <a:lstStyle/>
          <a:p>
            <a:endParaRPr lang="en-GB"/>
          </a:p>
        </p:txBody>
      </p:sp>
      <p:sp>
        <p:nvSpPr>
          <p:cNvPr id="10" name="Freeform 10"/>
          <p:cNvSpPr/>
          <p:nvPr/>
        </p:nvSpPr>
        <p:spPr>
          <a:xfrm>
            <a:off x="10812366" y="5194874"/>
            <a:ext cx="7475634" cy="2791637"/>
          </a:xfrm>
          <a:custGeom>
            <a:avLst/>
            <a:gdLst/>
            <a:ahLst/>
            <a:cxnLst/>
            <a:rect l="l" t="t" r="r" b="b"/>
            <a:pathLst>
              <a:path w="7475634" h="2791637">
                <a:moveTo>
                  <a:pt x="0" y="0"/>
                </a:moveTo>
                <a:lnTo>
                  <a:pt x="7475634" y="0"/>
                </a:lnTo>
                <a:lnTo>
                  <a:pt x="7475634" y="2791637"/>
                </a:lnTo>
                <a:lnTo>
                  <a:pt x="0" y="2791637"/>
                </a:lnTo>
                <a:lnTo>
                  <a:pt x="0" y="0"/>
                </a:lnTo>
                <a:close/>
              </a:path>
            </a:pathLst>
          </a:custGeom>
          <a:blipFill>
            <a:blip r:embed="rId8"/>
            <a:stretch>
              <a:fillRect t="-210" b="-210"/>
            </a:stretch>
          </a:blipFill>
        </p:spPr>
        <p:txBody>
          <a:bodyPr/>
          <a:lstStyle/>
          <a:p>
            <a:endParaRPr lang="en-GB"/>
          </a:p>
        </p:txBody>
      </p:sp>
      <p:pic>
        <p:nvPicPr>
          <p:cNvPr id="12" name="Audio 11">
            <a:hlinkClick r:id="" action="ppaction://media"/>
            <a:extLst>
              <a:ext uri="{FF2B5EF4-FFF2-40B4-BE49-F238E27FC236}">
                <a16:creationId xmlns:a16="http://schemas.microsoft.com/office/drawing/2014/main" id="{A9563234-AB27-02E2-F8CC-A42F3400F816}"/>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66613" t="-266613" r="-266613" b="-266613"/>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704"/>
    </mc:Choice>
    <mc:Fallback>
      <p:transition spd="slow" advTm="37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3250145" y="2072337"/>
            <a:ext cx="11645042" cy="866079"/>
          </a:xfrm>
          <a:prstGeom prst="rect">
            <a:avLst/>
          </a:prstGeom>
        </p:spPr>
        <p:txBody>
          <a:bodyPr lIns="0" tIns="0" rIns="0" bIns="0" rtlCol="0" anchor="t">
            <a:spAutoFit/>
          </a:bodyPr>
          <a:lstStyle/>
          <a:p>
            <a:pPr marL="0" lvl="0" indent="0" algn="ctr">
              <a:lnSpc>
                <a:spcPts val="6863"/>
              </a:lnSpc>
            </a:pPr>
            <a:r>
              <a:rPr lang="en-US" sz="4902" b="1">
                <a:solidFill>
                  <a:srgbClr val="00343E"/>
                </a:solidFill>
                <a:latin typeface="Times New Roman Bold"/>
                <a:ea typeface="Times New Roman Bold"/>
                <a:cs typeface="Times New Roman Bold"/>
                <a:sym typeface="Times New Roman Bold"/>
              </a:rPr>
              <a:t>SUSTAINABILITY &amp; SOCIAL IMPACT</a:t>
            </a:r>
          </a:p>
        </p:txBody>
      </p:sp>
      <p:sp>
        <p:nvSpPr>
          <p:cNvPr id="3" name="TextBox 3"/>
          <p:cNvSpPr txBox="1"/>
          <p:nvPr/>
        </p:nvSpPr>
        <p:spPr>
          <a:xfrm>
            <a:off x="1617943" y="3269977"/>
            <a:ext cx="15790405" cy="5320580"/>
          </a:xfrm>
          <a:prstGeom prst="rect">
            <a:avLst/>
          </a:prstGeom>
        </p:spPr>
        <p:txBody>
          <a:bodyPr lIns="0" tIns="0" rIns="0" bIns="0" rtlCol="0" anchor="t">
            <a:spAutoFit/>
          </a:bodyPr>
          <a:lstStyle/>
          <a:p>
            <a:pPr marL="0" lvl="0" indent="0" algn="just">
              <a:lnSpc>
                <a:spcPts val="4654"/>
              </a:lnSpc>
            </a:pPr>
            <a:r>
              <a:rPr lang="en-US" sz="3977">
                <a:solidFill>
                  <a:srgbClr val="00343E"/>
                </a:solidFill>
                <a:latin typeface="Sondos"/>
                <a:ea typeface="Sondos"/>
                <a:cs typeface="Sondos"/>
                <a:sym typeface="Sondos"/>
              </a:rPr>
              <a:t>EcoPack Solutions Ltd. embeds sustainability in all facets of their business activities. The company fights against plastic waste with biodegradable packaging, aligns itself with the circular economy by using renewable materials and reduces manufacturing waste by recycling. The business also gives back to society by providing jobs, promoting community and promoting responsible consumption through the use of local suppliers. These activities exemplify the Triple Bottom Line strategy, which considers environmental protection, social responsibility and economic performance (Triple bottom line, 1997, United Nations, 2024).</a:t>
            </a:r>
          </a:p>
        </p:txBody>
      </p:sp>
      <p:sp>
        <p:nvSpPr>
          <p:cNvPr id="4" name="Freeform 4"/>
          <p:cNvSpPr/>
          <p:nvPr/>
        </p:nvSpPr>
        <p:spPr>
          <a:xfrm flipH="1" flipV="1">
            <a:off x="12105664" y="-158416"/>
            <a:ext cx="6534256" cy="1627624"/>
          </a:xfrm>
          <a:custGeom>
            <a:avLst/>
            <a:gdLst/>
            <a:ahLst/>
            <a:cxnLst/>
            <a:rect l="l" t="t" r="r" b="b"/>
            <a:pathLst>
              <a:path w="6534256" h="1627624">
                <a:moveTo>
                  <a:pt x="6534256" y="1627624"/>
                </a:moveTo>
                <a:lnTo>
                  <a:pt x="0" y="1627624"/>
                </a:lnTo>
                <a:lnTo>
                  <a:pt x="0" y="0"/>
                </a:lnTo>
                <a:lnTo>
                  <a:pt x="6534256" y="0"/>
                </a:lnTo>
                <a:lnTo>
                  <a:pt x="6534256" y="1627624"/>
                </a:lnTo>
                <a:close/>
              </a:path>
            </a:pathLst>
          </a:custGeom>
          <a:blipFill>
            <a:blip r:embed="rId5"/>
            <a:stretch>
              <a:fillRect/>
            </a:stretch>
          </a:blipFill>
        </p:spPr>
        <p:txBody>
          <a:bodyPr/>
          <a:lstStyle/>
          <a:p>
            <a:endParaRPr lang="en-GB"/>
          </a:p>
        </p:txBody>
      </p:sp>
      <p:sp>
        <p:nvSpPr>
          <p:cNvPr id="5" name="Freeform 5"/>
          <p:cNvSpPr/>
          <p:nvPr/>
        </p:nvSpPr>
        <p:spPr>
          <a:xfrm>
            <a:off x="0" y="0"/>
            <a:ext cx="3494911" cy="2938416"/>
          </a:xfrm>
          <a:custGeom>
            <a:avLst/>
            <a:gdLst/>
            <a:ahLst/>
            <a:cxnLst/>
            <a:rect l="l" t="t" r="r" b="b"/>
            <a:pathLst>
              <a:path w="3494911" h="2938416">
                <a:moveTo>
                  <a:pt x="0" y="0"/>
                </a:moveTo>
                <a:lnTo>
                  <a:pt x="3494911" y="0"/>
                </a:lnTo>
                <a:lnTo>
                  <a:pt x="3494911" y="2938416"/>
                </a:lnTo>
                <a:lnTo>
                  <a:pt x="0" y="2938416"/>
                </a:lnTo>
                <a:lnTo>
                  <a:pt x="0" y="0"/>
                </a:lnTo>
                <a:close/>
              </a:path>
            </a:pathLst>
          </a:custGeom>
          <a:blipFill>
            <a:blip r:embed="rId6"/>
            <a:stretch>
              <a:fillRect/>
            </a:stretch>
          </a:blipFill>
        </p:spPr>
        <p:txBody>
          <a:bodyPr/>
          <a:lstStyle/>
          <a:p>
            <a:endParaRPr lang="en-GB"/>
          </a:p>
        </p:txBody>
      </p:sp>
      <p:sp>
        <p:nvSpPr>
          <p:cNvPr id="6" name="Freeform 6"/>
          <p:cNvSpPr/>
          <p:nvPr/>
        </p:nvSpPr>
        <p:spPr>
          <a:xfrm flipV="1">
            <a:off x="-351920" y="-158416"/>
            <a:ext cx="6507251" cy="1620897"/>
          </a:xfrm>
          <a:custGeom>
            <a:avLst/>
            <a:gdLst/>
            <a:ahLst/>
            <a:cxnLst/>
            <a:rect l="l" t="t" r="r" b="b"/>
            <a:pathLst>
              <a:path w="6507251" h="1620897">
                <a:moveTo>
                  <a:pt x="0" y="1620897"/>
                </a:moveTo>
                <a:lnTo>
                  <a:pt x="6507251" y="1620897"/>
                </a:lnTo>
                <a:lnTo>
                  <a:pt x="6507251" y="0"/>
                </a:lnTo>
                <a:lnTo>
                  <a:pt x="0" y="0"/>
                </a:lnTo>
                <a:lnTo>
                  <a:pt x="0" y="1620897"/>
                </a:lnTo>
                <a:close/>
              </a:path>
            </a:pathLst>
          </a:custGeom>
          <a:blipFill>
            <a:blip r:embed="rId5"/>
            <a:stretch>
              <a:fillRect/>
            </a:stretch>
          </a:blipFill>
        </p:spPr>
        <p:txBody>
          <a:bodyPr/>
          <a:lstStyle/>
          <a:p>
            <a:endParaRPr lang="en-GB"/>
          </a:p>
        </p:txBody>
      </p:sp>
      <p:sp>
        <p:nvSpPr>
          <p:cNvPr id="7" name="Freeform 7"/>
          <p:cNvSpPr/>
          <p:nvPr/>
        </p:nvSpPr>
        <p:spPr>
          <a:xfrm flipH="1">
            <a:off x="9072666" y="8911276"/>
            <a:ext cx="7118820" cy="1773233"/>
          </a:xfrm>
          <a:custGeom>
            <a:avLst/>
            <a:gdLst/>
            <a:ahLst/>
            <a:cxnLst/>
            <a:rect l="l" t="t" r="r" b="b"/>
            <a:pathLst>
              <a:path w="7118820" h="1773233">
                <a:moveTo>
                  <a:pt x="7118820" y="0"/>
                </a:moveTo>
                <a:lnTo>
                  <a:pt x="0" y="0"/>
                </a:lnTo>
                <a:lnTo>
                  <a:pt x="0" y="1773233"/>
                </a:lnTo>
                <a:lnTo>
                  <a:pt x="7118820" y="1773233"/>
                </a:lnTo>
                <a:lnTo>
                  <a:pt x="7118820" y="0"/>
                </a:lnTo>
                <a:close/>
              </a:path>
            </a:pathLst>
          </a:custGeom>
          <a:blipFill>
            <a:blip r:embed="rId5"/>
            <a:stretch>
              <a:fillRect/>
            </a:stretch>
          </a:blipFill>
        </p:spPr>
        <p:txBody>
          <a:bodyPr/>
          <a:lstStyle/>
          <a:p>
            <a:endParaRPr lang="en-GB"/>
          </a:p>
        </p:txBody>
      </p:sp>
      <p:sp>
        <p:nvSpPr>
          <p:cNvPr id="8" name="Freeform 8"/>
          <p:cNvSpPr/>
          <p:nvPr/>
        </p:nvSpPr>
        <p:spPr>
          <a:xfrm flipH="1" flipV="1">
            <a:off x="15363413" y="7986511"/>
            <a:ext cx="2924587" cy="2458904"/>
          </a:xfrm>
          <a:custGeom>
            <a:avLst/>
            <a:gdLst/>
            <a:ahLst/>
            <a:cxnLst/>
            <a:rect l="l" t="t" r="r" b="b"/>
            <a:pathLst>
              <a:path w="2924587" h="2458904">
                <a:moveTo>
                  <a:pt x="2924587" y="2458905"/>
                </a:moveTo>
                <a:lnTo>
                  <a:pt x="0" y="2458905"/>
                </a:lnTo>
                <a:lnTo>
                  <a:pt x="0" y="0"/>
                </a:lnTo>
                <a:lnTo>
                  <a:pt x="2924587" y="0"/>
                </a:lnTo>
                <a:lnTo>
                  <a:pt x="2924587" y="2458905"/>
                </a:lnTo>
                <a:close/>
              </a:path>
            </a:pathLst>
          </a:custGeom>
          <a:blipFill>
            <a:blip r:embed="rId6"/>
            <a:stretch>
              <a:fillRect/>
            </a:stretch>
          </a:blipFill>
        </p:spPr>
        <p:txBody>
          <a:bodyPr/>
          <a:lstStyle/>
          <a:p>
            <a:endParaRPr lang="en-GB"/>
          </a:p>
        </p:txBody>
      </p:sp>
      <p:sp>
        <p:nvSpPr>
          <p:cNvPr id="9" name="Freeform 9"/>
          <p:cNvSpPr/>
          <p:nvPr/>
        </p:nvSpPr>
        <p:spPr>
          <a:xfrm>
            <a:off x="0" y="9464073"/>
            <a:ext cx="3939698" cy="981343"/>
          </a:xfrm>
          <a:custGeom>
            <a:avLst/>
            <a:gdLst/>
            <a:ahLst/>
            <a:cxnLst/>
            <a:rect l="l" t="t" r="r" b="b"/>
            <a:pathLst>
              <a:path w="3939698" h="981343">
                <a:moveTo>
                  <a:pt x="0" y="0"/>
                </a:moveTo>
                <a:lnTo>
                  <a:pt x="3939698" y="0"/>
                </a:lnTo>
                <a:lnTo>
                  <a:pt x="3939698" y="981343"/>
                </a:lnTo>
                <a:lnTo>
                  <a:pt x="0" y="981343"/>
                </a:lnTo>
                <a:lnTo>
                  <a:pt x="0" y="0"/>
                </a:lnTo>
                <a:close/>
              </a:path>
            </a:pathLst>
          </a:custGeom>
          <a:blipFill>
            <a:blip r:embed="rId7"/>
            <a:stretch>
              <a:fillRect/>
            </a:stretch>
          </a:blipFill>
        </p:spPr>
        <p:txBody>
          <a:bodyPr/>
          <a:lstStyle/>
          <a:p>
            <a:endParaRPr lang="en-GB"/>
          </a:p>
        </p:txBody>
      </p:sp>
      <p:pic>
        <p:nvPicPr>
          <p:cNvPr id="11" name="Audio 10">
            <a:hlinkClick r:id="" action="ppaction://media"/>
            <a:extLst>
              <a:ext uri="{FF2B5EF4-FFF2-40B4-BE49-F238E27FC236}">
                <a16:creationId xmlns:a16="http://schemas.microsoft.com/office/drawing/2014/main" id="{F717CF9C-866C-589B-2926-177819869B4C}"/>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66613" t="-266613" r="-266613" b="-266613"/>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189"/>
    </mc:Choice>
    <mc:Fallback>
      <p:transition spd="slow" advTm="11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670384" y="2089340"/>
            <a:ext cx="13521102" cy="849569"/>
          </a:xfrm>
          <a:prstGeom prst="rect">
            <a:avLst/>
          </a:prstGeom>
        </p:spPr>
        <p:txBody>
          <a:bodyPr lIns="0" tIns="0" rIns="0" bIns="0" rtlCol="0" anchor="t">
            <a:spAutoFit/>
          </a:bodyPr>
          <a:lstStyle/>
          <a:p>
            <a:pPr marL="0" lvl="0" indent="0" algn="ctr">
              <a:lnSpc>
                <a:spcPts val="6723"/>
              </a:lnSpc>
            </a:pPr>
            <a:r>
              <a:rPr lang="en-US" sz="4802" b="1">
                <a:solidFill>
                  <a:srgbClr val="00343E"/>
                </a:solidFill>
                <a:latin typeface="Times New Roman Bold"/>
                <a:ea typeface="Times New Roman Bold"/>
                <a:cs typeface="Times New Roman Bold"/>
                <a:sym typeface="Times New Roman Bold"/>
              </a:rPr>
              <a:t>RISK MANAGEMENT &amp; CONTINGENCY PLAN</a:t>
            </a:r>
          </a:p>
        </p:txBody>
      </p:sp>
      <p:sp>
        <p:nvSpPr>
          <p:cNvPr id="3" name="TextBox 3"/>
          <p:cNvSpPr txBox="1"/>
          <p:nvPr/>
        </p:nvSpPr>
        <p:spPr>
          <a:xfrm>
            <a:off x="1508045" y="3232808"/>
            <a:ext cx="8798384" cy="5661522"/>
          </a:xfrm>
          <a:prstGeom prst="rect">
            <a:avLst/>
          </a:prstGeom>
        </p:spPr>
        <p:txBody>
          <a:bodyPr lIns="0" tIns="0" rIns="0" bIns="0" rtlCol="0" anchor="t">
            <a:spAutoFit/>
          </a:bodyPr>
          <a:lstStyle/>
          <a:p>
            <a:pPr marL="0" lvl="0" indent="0" algn="just">
              <a:lnSpc>
                <a:spcPts val="4052"/>
              </a:lnSpc>
            </a:pPr>
            <a:r>
              <a:rPr lang="en-US" sz="3463">
                <a:solidFill>
                  <a:srgbClr val="00343E"/>
                </a:solidFill>
                <a:latin typeface="Sondos"/>
                <a:ea typeface="Sondos"/>
                <a:cs typeface="Sondos"/>
                <a:sym typeface="Sondos"/>
              </a:rPr>
              <a:t>As with any new business, EcoPack Solutions Ltd. is subjected to risks of its operation and finances. To reduce these risks, the company will hold financial reserves, have several raw material suppliers and keep a close watch on the market while reviewing the financial performance regularly. The business's ability to adapt to market dynamics and remain competitive and operational will be aided by continuous product innovation, digital marketing, and customer feedback (World Bank, 2023).</a:t>
            </a:r>
          </a:p>
        </p:txBody>
      </p:sp>
      <p:sp>
        <p:nvSpPr>
          <p:cNvPr id="4" name="Freeform 4"/>
          <p:cNvSpPr/>
          <p:nvPr/>
        </p:nvSpPr>
        <p:spPr>
          <a:xfrm flipH="1" flipV="1">
            <a:off x="12105664" y="-158416"/>
            <a:ext cx="6534256" cy="1627624"/>
          </a:xfrm>
          <a:custGeom>
            <a:avLst/>
            <a:gdLst/>
            <a:ahLst/>
            <a:cxnLst/>
            <a:rect l="l" t="t" r="r" b="b"/>
            <a:pathLst>
              <a:path w="6534256" h="1627624">
                <a:moveTo>
                  <a:pt x="6534256" y="1627624"/>
                </a:moveTo>
                <a:lnTo>
                  <a:pt x="0" y="1627624"/>
                </a:lnTo>
                <a:lnTo>
                  <a:pt x="0" y="0"/>
                </a:lnTo>
                <a:lnTo>
                  <a:pt x="6534256" y="0"/>
                </a:lnTo>
                <a:lnTo>
                  <a:pt x="6534256" y="1627624"/>
                </a:lnTo>
                <a:close/>
              </a:path>
            </a:pathLst>
          </a:custGeom>
          <a:blipFill>
            <a:blip r:embed="rId5"/>
            <a:stretch>
              <a:fillRect/>
            </a:stretch>
          </a:blipFill>
        </p:spPr>
        <p:txBody>
          <a:bodyPr/>
          <a:lstStyle/>
          <a:p>
            <a:endParaRPr lang="en-GB"/>
          </a:p>
        </p:txBody>
      </p:sp>
      <p:sp>
        <p:nvSpPr>
          <p:cNvPr id="5" name="Freeform 5"/>
          <p:cNvSpPr/>
          <p:nvPr/>
        </p:nvSpPr>
        <p:spPr>
          <a:xfrm>
            <a:off x="0" y="0"/>
            <a:ext cx="3494911" cy="2938416"/>
          </a:xfrm>
          <a:custGeom>
            <a:avLst/>
            <a:gdLst/>
            <a:ahLst/>
            <a:cxnLst/>
            <a:rect l="l" t="t" r="r" b="b"/>
            <a:pathLst>
              <a:path w="3494911" h="2938416">
                <a:moveTo>
                  <a:pt x="0" y="0"/>
                </a:moveTo>
                <a:lnTo>
                  <a:pt x="3494911" y="0"/>
                </a:lnTo>
                <a:lnTo>
                  <a:pt x="3494911" y="2938416"/>
                </a:lnTo>
                <a:lnTo>
                  <a:pt x="0" y="2938416"/>
                </a:lnTo>
                <a:lnTo>
                  <a:pt x="0" y="0"/>
                </a:lnTo>
                <a:close/>
              </a:path>
            </a:pathLst>
          </a:custGeom>
          <a:blipFill>
            <a:blip r:embed="rId6"/>
            <a:stretch>
              <a:fillRect/>
            </a:stretch>
          </a:blipFill>
        </p:spPr>
        <p:txBody>
          <a:bodyPr/>
          <a:lstStyle/>
          <a:p>
            <a:endParaRPr lang="en-GB"/>
          </a:p>
        </p:txBody>
      </p:sp>
      <p:sp>
        <p:nvSpPr>
          <p:cNvPr id="6" name="Freeform 6"/>
          <p:cNvSpPr/>
          <p:nvPr/>
        </p:nvSpPr>
        <p:spPr>
          <a:xfrm flipV="1">
            <a:off x="-351920" y="-158416"/>
            <a:ext cx="6507251" cy="1620897"/>
          </a:xfrm>
          <a:custGeom>
            <a:avLst/>
            <a:gdLst/>
            <a:ahLst/>
            <a:cxnLst/>
            <a:rect l="l" t="t" r="r" b="b"/>
            <a:pathLst>
              <a:path w="6507251" h="1620897">
                <a:moveTo>
                  <a:pt x="0" y="1620897"/>
                </a:moveTo>
                <a:lnTo>
                  <a:pt x="6507251" y="1620897"/>
                </a:lnTo>
                <a:lnTo>
                  <a:pt x="6507251" y="0"/>
                </a:lnTo>
                <a:lnTo>
                  <a:pt x="0" y="0"/>
                </a:lnTo>
                <a:lnTo>
                  <a:pt x="0" y="1620897"/>
                </a:lnTo>
                <a:close/>
              </a:path>
            </a:pathLst>
          </a:custGeom>
          <a:blipFill>
            <a:blip r:embed="rId5"/>
            <a:stretch>
              <a:fillRect/>
            </a:stretch>
          </a:blipFill>
        </p:spPr>
        <p:txBody>
          <a:bodyPr/>
          <a:lstStyle/>
          <a:p>
            <a:endParaRPr lang="en-GB"/>
          </a:p>
        </p:txBody>
      </p:sp>
      <p:sp>
        <p:nvSpPr>
          <p:cNvPr id="7" name="Freeform 7"/>
          <p:cNvSpPr/>
          <p:nvPr/>
        </p:nvSpPr>
        <p:spPr>
          <a:xfrm flipH="1">
            <a:off x="9072666" y="8911276"/>
            <a:ext cx="7118820" cy="1773233"/>
          </a:xfrm>
          <a:custGeom>
            <a:avLst/>
            <a:gdLst/>
            <a:ahLst/>
            <a:cxnLst/>
            <a:rect l="l" t="t" r="r" b="b"/>
            <a:pathLst>
              <a:path w="7118820" h="1773233">
                <a:moveTo>
                  <a:pt x="7118820" y="0"/>
                </a:moveTo>
                <a:lnTo>
                  <a:pt x="0" y="0"/>
                </a:lnTo>
                <a:lnTo>
                  <a:pt x="0" y="1773233"/>
                </a:lnTo>
                <a:lnTo>
                  <a:pt x="7118820" y="1773233"/>
                </a:lnTo>
                <a:lnTo>
                  <a:pt x="7118820" y="0"/>
                </a:lnTo>
                <a:close/>
              </a:path>
            </a:pathLst>
          </a:custGeom>
          <a:blipFill>
            <a:blip r:embed="rId5"/>
            <a:stretch>
              <a:fillRect/>
            </a:stretch>
          </a:blipFill>
        </p:spPr>
        <p:txBody>
          <a:bodyPr/>
          <a:lstStyle/>
          <a:p>
            <a:endParaRPr lang="en-GB"/>
          </a:p>
        </p:txBody>
      </p:sp>
      <p:sp>
        <p:nvSpPr>
          <p:cNvPr id="8" name="Freeform 8"/>
          <p:cNvSpPr/>
          <p:nvPr/>
        </p:nvSpPr>
        <p:spPr>
          <a:xfrm flipH="1" flipV="1">
            <a:off x="15363413" y="7986511"/>
            <a:ext cx="2924587" cy="2458904"/>
          </a:xfrm>
          <a:custGeom>
            <a:avLst/>
            <a:gdLst/>
            <a:ahLst/>
            <a:cxnLst/>
            <a:rect l="l" t="t" r="r" b="b"/>
            <a:pathLst>
              <a:path w="2924587" h="2458904">
                <a:moveTo>
                  <a:pt x="2924587" y="2458905"/>
                </a:moveTo>
                <a:lnTo>
                  <a:pt x="0" y="2458905"/>
                </a:lnTo>
                <a:lnTo>
                  <a:pt x="0" y="0"/>
                </a:lnTo>
                <a:lnTo>
                  <a:pt x="2924587" y="0"/>
                </a:lnTo>
                <a:lnTo>
                  <a:pt x="2924587" y="2458905"/>
                </a:lnTo>
                <a:close/>
              </a:path>
            </a:pathLst>
          </a:custGeom>
          <a:blipFill>
            <a:blip r:embed="rId6"/>
            <a:stretch>
              <a:fillRect/>
            </a:stretch>
          </a:blipFill>
        </p:spPr>
        <p:txBody>
          <a:bodyPr/>
          <a:lstStyle/>
          <a:p>
            <a:endParaRPr lang="en-GB"/>
          </a:p>
        </p:txBody>
      </p:sp>
      <p:sp>
        <p:nvSpPr>
          <p:cNvPr id="9" name="Freeform 9"/>
          <p:cNvSpPr/>
          <p:nvPr/>
        </p:nvSpPr>
        <p:spPr>
          <a:xfrm>
            <a:off x="0" y="9464073"/>
            <a:ext cx="3939698" cy="981343"/>
          </a:xfrm>
          <a:custGeom>
            <a:avLst/>
            <a:gdLst/>
            <a:ahLst/>
            <a:cxnLst/>
            <a:rect l="l" t="t" r="r" b="b"/>
            <a:pathLst>
              <a:path w="3939698" h="981343">
                <a:moveTo>
                  <a:pt x="0" y="0"/>
                </a:moveTo>
                <a:lnTo>
                  <a:pt x="3939698" y="0"/>
                </a:lnTo>
                <a:lnTo>
                  <a:pt x="3939698" y="981343"/>
                </a:lnTo>
                <a:lnTo>
                  <a:pt x="0" y="981343"/>
                </a:lnTo>
                <a:lnTo>
                  <a:pt x="0" y="0"/>
                </a:lnTo>
                <a:close/>
              </a:path>
            </a:pathLst>
          </a:custGeom>
          <a:blipFill>
            <a:blip r:embed="rId7"/>
            <a:stretch>
              <a:fillRect/>
            </a:stretch>
          </a:blipFill>
        </p:spPr>
        <p:txBody>
          <a:bodyPr/>
          <a:lstStyle/>
          <a:p>
            <a:endParaRPr lang="en-GB"/>
          </a:p>
        </p:txBody>
      </p:sp>
      <p:sp>
        <p:nvSpPr>
          <p:cNvPr id="10" name="Freeform 10"/>
          <p:cNvSpPr/>
          <p:nvPr/>
        </p:nvSpPr>
        <p:spPr>
          <a:xfrm>
            <a:off x="10790549" y="3435101"/>
            <a:ext cx="5780863" cy="5780863"/>
          </a:xfrm>
          <a:custGeom>
            <a:avLst/>
            <a:gdLst/>
            <a:ahLst/>
            <a:cxnLst/>
            <a:rect l="l" t="t" r="r" b="b"/>
            <a:pathLst>
              <a:path w="5780863" h="5780863">
                <a:moveTo>
                  <a:pt x="0" y="0"/>
                </a:moveTo>
                <a:lnTo>
                  <a:pt x="5780862" y="0"/>
                </a:lnTo>
                <a:lnTo>
                  <a:pt x="5780862" y="5780863"/>
                </a:lnTo>
                <a:lnTo>
                  <a:pt x="0" y="5780863"/>
                </a:lnTo>
                <a:lnTo>
                  <a:pt x="0" y="0"/>
                </a:lnTo>
                <a:close/>
              </a:path>
            </a:pathLst>
          </a:custGeom>
          <a:blipFill>
            <a:blip r:embed="rId8"/>
            <a:stretch>
              <a:fillRect/>
            </a:stretch>
          </a:blipFill>
        </p:spPr>
        <p:txBody>
          <a:bodyPr/>
          <a:lstStyle/>
          <a:p>
            <a:endParaRPr lang="en-GB"/>
          </a:p>
        </p:txBody>
      </p:sp>
      <p:pic>
        <p:nvPicPr>
          <p:cNvPr id="12" name="Audio 11">
            <a:hlinkClick r:id="" action="ppaction://media"/>
            <a:extLst>
              <a:ext uri="{FF2B5EF4-FFF2-40B4-BE49-F238E27FC236}">
                <a16:creationId xmlns:a16="http://schemas.microsoft.com/office/drawing/2014/main" id="{86972C0D-6C12-D620-D041-94805FF80020}"/>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66613" t="-266613" r="-266613" b="-266613"/>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005"/>
    </mc:Choice>
    <mc:Fallback>
      <p:transition spd="slow" advTm="10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670384" y="2089340"/>
            <a:ext cx="13521102" cy="849569"/>
          </a:xfrm>
          <a:prstGeom prst="rect">
            <a:avLst/>
          </a:prstGeom>
        </p:spPr>
        <p:txBody>
          <a:bodyPr lIns="0" tIns="0" rIns="0" bIns="0" rtlCol="0" anchor="t">
            <a:spAutoFit/>
          </a:bodyPr>
          <a:lstStyle/>
          <a:p>
            <a:pPr marL="0" lvl="0" indent="0" algn="ctr">
              <a:lnSpc>
                <a:spcPts val="6723"/>
              </a:lnSpc>
            </a:pPr>
            <a:r>
              <a:rPr lang="en-US" sz="4802" b="1">
                <a:solidFill>
                  <a:srgbClr val="00343E"/>
                </a:solidFill>
                <a:latin typeface="Times New Roman Bold"/>
                <a:ea typeface="Times New Roman Bold"/>
                <a:cs typeface="Times New Roman Bold"/>
                <a:sym typeface="Times New Roman Bold"/>
              </a:rPr>
              <a:t>FUTURE GROWTH &amp; RECOMMENDATIONS</a:t>
            </a:r>
          </a:p>
        </p:txBody>
      </p:sp>
      <p:sp>
        <p:nvSpPr>
          <p:cNvPr id="3" name="TextBox 3"/>
          <p:cNvSpPr txBox="1"/>
          <p:nvPr/>
        </p:nvSpPr>
        <p:spPr>
          <a:xfrm>
            <a:off x="1289172" y="3232808"/>
            <a:ext cx="9361202" cy="6175872"/>
          </a:xfrm>
          <a:prstGeom prst="rect">
            <a:avLst/>
          </a:prstGeom>
        </p:spPr>
        <p:txBody>
          <a:bodyPr lIns="0" tIns="0" rIns="0" bIns="0" rtlCol="0" anchor="t">
            <a:spAutoFit/>
          </a:bodyPr>
          <a:lstStyle/>
          <a:p>
            <a:pPr marL="0" lvl="0" indent="0" algn="just">
              <a:lnSpc>
                <a:spcPts val="4052"/>
              </a:lnSpc>
            </a:pPr>
            <a:r>
              <a:rPr lang="en-US" sz="3463">
                <a:solidFill>
                  <a:srgbClr val="00343E"/>
                </a:solidFill>
                <a:latin typeface="Sondos"/>
                <a:ea typeface="Sondos"/>
                <a:cs typeface="Sondos"/>
                <a:sym typeface="Sondos"/>
              </a:rPr>
              <a:t>EcoPack Solutions Ltd. has significant opportunities for future expansion through product innovation, geographical growth and technological development. Investing in research and development will improve product quality and manufacturing efficiency, while strategic partnerships with retailers and food service providers will strengthen market presence. Continuous monitoring of customer needs, environmental legislation and emerging technologies will ensure the business remains competitive within the rapidly evolving sustainable packaging industry.</a:t>
            </a:r>
          </a:p>
        </p:txBody>
      </p:sp>
      <p:sp>
        <p:nvSpPr>
          <p:cNvPr id="4" name="Freeform 4"/>
          <p:cNvSpPr/>
          <p:nvPr/>
        </p:nvSpPr>
        <p:spPr>
          <a:xfrm flipH="1" flipV="1">
            <a:off x="12105664" y="-158416"/>
            <a:ext cx="6534256" cy="1627624"/>
          </a:xfrm>
          <a:custGeom>
            <a:avLst/>
            <a:gdLst/>
            <a:ahLst/>
            <a:cxnLst/>
            <a:rect l="l" t="t" r="r" b="b"/>
            <a:pathLst>
              <a:path w="6534256" h="1627624">
                <a:moveTo>
                  <a:pt x="6534256" y="1627624"/>
                </a:moveTo>
                <a:lnTo>
                  <a:pt x="0" y="1627624"/>
                </a:lnTo>
                <a:lnTo>
                  <a:pt x="0" y="0"/>
                </a:lnTo>
                <a:lnTo>
                  <a:pt x="6534256" y="0"/>
                </a:lnTo>
                <a:lnTo>
                  <a:pt x="6534256" y="1627624"/>
                </a:lnTo>
                <a:close/>
              </a:path>
            </a:pathLst>
          </a:custGeom>
          <a:blipFill>
            <a:blip r:embed="rId5"/>
            <a:stretch>
              <a:fillRect/>
            </a:stretch>
          </a:blipFill>
        </p:spPr>
        <p:txBody>
          <a:bodyPr/>
          <a:lstStyle/>
          <a:p>
            <a:endParaRPr lang="en-GB"/>
          </a:p>
        </p:txBody>
      </p:sp>
      <p:sp>
        <p:nvSpPr>
          <p:cNvPr id="5" name="Freeform 5"/>
          <p:cNvSpPr/>
          <p:nvPr/>
        </p:nvSpPr>
        <p:spPr>
          <a:xfrm>
            <a:off x="0" y="0"/>
            <a:ext cx="3494911" cy="2938416"/>
          </a:xfrm>
          <a:custGeom>
            <a:avLst/>
            <a:gdLst/>
            <a:ahLst/>
            <a:cxnLst/>
            <a:rect l="l" t="t" r="r" b="b"/>
            <a:pathLst>
              <a:path w="3494911" h="2938416">
                <a:moveTo>
                  <a:pt x="0" y="0"/>
                </a:moveTo>
                <a:lnTo>
                  <a:pt x="3494911" y="0"/>
                </a:lnTo>
                <a:lnTo>
                  <a:pt x="3494911" y="2938416"/>
                </a:lnTo>
                <a:lnTo>
                  <a:pt x="0" y="2938416"/>
                </a:lnTo>
                <a:lnTo>
                  <a:pt x="0" y="0"/>
                </a:lnTo>
                <a:close/>
              </a:path>
            </a:pathLst>
          </a:custGeom>
          <a:blipFill>
            <a:blip r:embed="rId6"/>
            <a:stretch>
              <a:fillRect/>
            </a:stretch>
          </a:blipFill>
        </p:spPr>
        <p:txBody>
          <a:bodyPr/>
          <a:lstStyle/>
          <a:p>
            <a:endParaRPr lang="en-GB"/>
          </a:p>
        </p:txBody>
      </p:sp>
      <p:sp>
        <p:nvSpPr>
          <p:cNvPr id="6" name="Freeform 6"/>
          <p:cNvSpPr/>
          <p:nvPr/>
        </p:nvSpPr>
        <p:spPr>
          <a:xfrm flipV="1">
            <a:off x="-351920" y="-158416"/>
            <a:ext cx="6507251" cy="1620897"/>
          </a:xfrm>
          <a:custGeom>
            <a:avLst/>
            <a:gdLst/>
            <a:ahLst/>
            <a:cxnLst/>
            <a:rect l="l" t="t" r="r" b="b"/>
            <a:pathLst>
              <a:path w="6507251" h="1620897">
                <a:moveTo>
                  <a:pt x="0" y="1620897"/>
                </a:moveTo>
                <a:lnTo>
                  <a:pt x="6507251" y="1620897"/>
                </a:lnTo>
                <a:lnTo>
                  <a:pt x="6507251" y="0"/>
                </a:lnTo>
                <a:lnTo>
                  <a:pt x="0" y="0"/>
                </a:lnTo>
                <a:lnTo>
                  <a:pt x="0" y="1620897"/>
                </a:lnTo>
                <a:close/>
              </a:path>
            </a:pathLst>
          </a:custGeom>
          <a:blipFill>
            <a:blip r:embed="rId5"/>
            <a:stretch>
              <a:fillRect/>
            </a:stretch>
          </a:blipFill>
        </p:spPr>
        <p:txBody>
          <a:bodyPr/>
          <a:lstStyle/>
          <a:p>
            <a:endParaRPr lang="en-GB"/>
          </a:p>
        </p:txBody>
      </p:sp>
      <p:sp>
        <p:nvSpPr>
          <p:cNvPr id="7" name="Freeform 7"/>
          <p:cNvSpPr/>
          <p:nvPr/>
        </p:nvSpPr>
        <p:spPr>
          <a:xfrm flipH="1">
            <a:off x="9072666" y="8911276"/>
            <a:ext cx="7118820" cy="1773233"/>
          </a:xfrm>
          <a:custGeom>
            <a:avLst/>
            <a:gdLst/>
            <a:ahLst/>
            <a:cxnLst/>
            <a:rect l="l" t="t" r="r" b="b"/>
            <a:pathLst>
              <a:path w="7118820" h="1773233">
                <a:moveTo>
                  <a:pt x="7118820" y="0"/>
                </a:moveTo>
                <a:lnTo>
                  <a:pt x="0" y="0"/>
                </a:lnTo>
                <a:lnTo>
                  <a:pt x="0" y="1773233"/>
                </a:lnTo>
                <a:lnTo>
                  <a:pt x="7118820" y="1773233"/>
                </a:lnTo>
                <a:lnTo>
                  <a:pt x="7118820" y="0"/>
                </a:lnTo>
                <a:close/>
              </a:path>
            </a:pathLst>
          </a:custGeom>
          <a:blipFill>
            <a:blip r:embed="rId5"/>
            <a:stretch>
              <a:fillRect/>
            </a:stretch>
          </a:blipFill>
        </p:spPr>
        <p:txBody>
          <a:bodyPr/>
          <a:lstStyle/>
          <a:p>
            <a:endParaRPr lang="en-GB"/>
          </a:p>
        </p:txBody>
      </p:sp>
      <p:sp>
        <p:nvSpPr>
          <p:cNvPr id="8" name="Freeform 8"/>
          <p:cNvSpPr/>
          <p:nvPr/>
        </p:nvSpPr>
        <p:spPr>
          <a:xfrm flipH="1" flipV="1">
            <a:off x="15363413" y="7986511"/>
            <a:ext cx="2924587" cy="2458904"/>
          </a:xfrm>
          <a:custGeom>
            <a:avLst/>
            <a:gdLst/>
            <a:ahLst/>
            <a:cxnLst/>
            <a:rect l="l" t="t" r="r" b="b"/>
            <a:pathLst>
              <a:path w="2924587" h="2458904">
                <a:moveTo>
                  <a:pt x="2924587" y="2458905"/>
                </a:moveTo>
                <a:lnTo>
                  <a:pt x="0" y="2458905"/>
                </a:lnTo>
                <a:lnTo>
                  <a:pt x="0" y="0"/>
                </a:lnTo>
                <a:lnTo>
                  <a:pt x="2924587" y="0"/>
                </a:lnTo>
                <a:lnTo>
                  <a:pt x="2924587" y="2458905"/>
                </a:lnTo>
                <a:close/>
              </a:path>
            </a:pathLst>
          </a:custGeom>
          <a:blipFill>
            <a:blip r:embed="rId6"/>
            <a:stretch>
              <a:fillRect/>
            </a:stretch>
          </a:blipFill>
        </p:spPr>
        <p:txBody>
          <a:bodyPr/>
          <a:lstStyle/>
          <a:p>
            <a:endParaRPr lang="en-GB"/>
          </a:p>
        </p:txBody>
      </p:sp>
      <p:sp>
        <p:nvSpPr>
          <p:cNvPr id="9" name="Freeform 9"/>
          <p:cNvSpPr/>
          <p:nvPr/>
        </p:nvSpPr>
        <p:spPr>
          <a:xfrm>
            <a:off x="0" y="9464073"/>
            <a:ext cx="3939698" cy="981343"/>
          </a:xfrm>
          <a:custGeom>
            <a:avLst/>
            <a:gdLst/>
            <a:ahLst/>
            <a:cxnLst/>
            <a:rect l="l" t="t" r="r" b="b"/>
            <a:pathLst>
              <a:path w="3939698" h="981343">
                <a:moveTo>
                  <a:pt x="0" y="0"/>
                </a:moveTo>
                <a:lnTo>
                  <a:pt x="3939698" y="0"/>
                </a:lnTo>
                <a:lnTo>
                  <a:pt x="3939698" y="981343"/>
                </a:lnTo>
                <a:lnTo>
                  <a:pt x="0" y="981343"/>
                </a:lnTo>
                <a:lnTo>
                  <a:pt x="0" y="0"/>
                </a:lnTo>
                <a:close/>
              </a:path>
            </a:pathLst>
          </a:custGeom>
          <a:blipFill>
            <a:blip r:embed="rId7"/>
            <a:stretch>
              <a:fillRect/>
            </a:stretch>
          </a:blipFill>
        </p:spPr>
        <p:txBody>
          <a:bodyPr/>
          <a:lstStyle/>
          <a:p>
            <a:endParaRPr lang="en-GB"/>
          </a:p>
        </p:txBody>
      </p:sp>
      <p:sp>
        <p:nvSpPr>
          <p:cNvPr id="10" name="Freeform 10"/>
          <p:cNvSpPr/>
          <p:nvPr/>
        </p:nvSpPr>
        <p:spPr>
          <a:xfrm>
            <a:off x="11064094" y="4825626"/>
            <a:ext cx="6857301" cy="3683959"/>
          </a:xfrm>
          <a:custGeom>
            <a:avLst/>
            <a:gdLst/>
            <a:ahLst/>
            <a:cxnLst/>
            <a:rect l="l" t="t" r="r" b="b"/>
            <a:pathLst>
              <a:path w="6857301" h="3683959">
                <a:moveTo>
                  <a:pt x="0" y="0"/>
                </a:moveTo>
                <a:lnTo>
                  <a:pt x="6857302" y="0"/>
                </a:lnTo>
                <a:lnTo>
                  <a:pt x="6857302" y="3683959"/>
                </a:lnTo>
                <a:lnTo>
                  <a:pt x="0" y="3683959"/>
                </a:lnTo>
                <a:lnTo>
                  <a:pt x="0" y="0"/>
                </a:lnTo>
                <a:close/>
              </a:path>
            </a:pathLst>
          </a:custGeom>
          <a:blipFill>
            <a:blip r:embed="rId8"/>
            <a:stretch>
              <a:fillRect t="-2351" b="-2351"/>
            </a:stretch>
          </a:blipFill>
        </p:spPr>
        <p:txBody>
          <a:bodyPr/>
          <a:lstStyle/>
          <a:p>
            <a:endParaRPr lang="en-GB"/>
          </a:p>
        </p:txBody>
      </p:sp>
      <p:pic>
        <p:nvPicPr>
          <p:cNvPr id="12" name="Audio 11">
            <a:hlinkClick r:id="" action="ppaction://media"/>
            <a:extLst>
              <a:ext uri="{FF2B5EF4-FFF2-40B4-BE49-F238E27FC236}">
                <a16:creationId xmlns:a16="http://schemas.microsoft.com/office/drawing/2014/main" id="{F352396B-16E5-2642-E3AF-FCD8D626C4FE}"/>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66613" t="-266613" r="-266613" b="-266613"/>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23"/>
    </mc:Choice>
    <mc:Fallback>
      <p:transition spd="slow" advTm="8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312115" y="1989787"/>
            <a:ext cx="13521102" cy="948629"/>
          </a:xfrm>
          <a:prstGeom prst="rect">
            <a:avLst/>
          </a:prstGeom>
        </p:spPr>
        <p:txBody>
          <a:bodyPr lIns="0" tIns="0" rIns="0" bIns="0" rtlCol="0" anchor="t">
            <a:spAutoFit/>
          </a:bodyPr>
          <a:lstStyle/>
          <a:p>
            <a:pPr marL="0" lvl="0" indent="0" algn="ctr">
              <a:lnSpc>
                <a:spcPts val="7563"/>
              </a:lnSpc>
            </a:pPr>
            <a:r>
              <a:rPr lang="en-US" sz="5402" b="1">
                <a:solidFill>
                  <a:srgbClr val="00343E"/>
                </a:solidFill>
                <a:latin typeface="Times New Roman Bold"/>
                <a:ea typeface="Times New Roman Bold"/>
                <a:cs typeface="Times New Roman Bold"/>
                <a:sym typeface="Times New Roman Bold"/>
              </a:rPr>
              <a:t>CONCLUSION</a:t>
            </a:r>
          </a:p>
        </p:txBody>
      </p:sp>
      <p:sp>
        <p:nvSpPr>
          <p:cNvPr id="3" name="TextBox 3"/>
          <p:cNvSpPr txBox="1"/>
          <p:nvPr/>
        </p:nvSpPr>
        <p:spPr>
          <a:xfrm>
            <a:off x="1289172" y="3232808"/>
            <a:ext cx="15970128" cy="5514078"/>
          </a:xfrm>
          <a:prstGeom prst="rect">
            <a:avLst/>
          </a:prstGeom>
        </p:spPr>
        <p:txBody>
          <a:bodyPr lIns="0" tIns="0" rIns="0" bIns="0" rtlCol="0" anchor="t">
            <a:spAutoFit/>
          </a:bodyPr>
          <a:lstStyle/>
          <a:p>
            <a:pPr marL="0" lvl="0" indent="0" algn="just">
              <a:lnSpc>
                <a:spcPts val="3947"/>
              </a:lnSpc>
            </a:pPr>
            <a:r>
              <a:rPr lang="en-US" sz="3373">
                <a:solidFill>
                  <a:srgbClr val="00343E"/>
                </a:solidFill>
                <a:latin typeface="Sondos"/>
                <a:ea typeface="Sondos"/>
                <a:cs typeface="Sondos"/>
                <a:sym typeface="Sondos"/>
              </a:rPr>
              <a:t>EcoPack Solutions Ltd. presents a realistic and commercially viable sustainable enterprise that addresses the growing environmental challenge of plastic pollution by providing biodegradable packaging solutions. The business combines sustainable production methods, renewable raw materials and customer-focused marketing strategies to meet the increasing demand for environmentally friendly packaging across the UK. Through effective resource management, sound financial planning, operational efficiency and a commitment to the Triple Bottom Line approach, the company is well positioned to achieve long-term profitability while creating positive environmental and social value. Overall, EcoPack Solutions Ltd. demonstrates how a sustainable enterprise can successfully balance commercial success with environmental responsibility and contribute towards a cleaner, greener and more sustainable future (Elkington, 1997; UNEP, 2023).</a:t>
            </a:r>
          </a:p>
        </p:txBody>
      </p:sp>
      <p:sp>
        <p:nvSpPr>
          <p:cNvPr id="4" name="Freeform 4"/>
          <p:cNvSpPr/>
          <p:nvPr/>
        </p:nvSpPr>
        <p:spPr>
          <a:xfrm flipH="1" flipV="1">
            <a:off x="12105664" y="-158416"/>
            <a:ext cx="6534256" cy="1627624"/>
          </a:xfrm>
          <a:custGeom>
            <a:avLst/>
            <a:gdLst/>
            <a:ahLst/>
            <a:cxnLst/>
            <a:rect l="l" t="t" r="r" b="b"/>
            <a:pathLst>
              <a:path w="6534256" h="1627624">
                <a:moveTo>
                  <a:pt x="6534256" y="1627624"/>
                </a:moveTo>
                <a:lnTo>
                  <a:pt x="0" y="1627624"/>
                </a:lnTo>
                <a:lnTo>
                  <a:pt x="0" y="0"/>
                </a:lnTo>
                <a:lnTo>
                  <a:pt x="6534256" y="0"/>
                </a:lnTo>
                <a:lnTo>
                  <a:pt x="6534256" y="1627624"/>
                </a:lnTo>
                <a:close/>
              </a:path>
            </a:pathLst>
          </a:custGeom>
          <a:blipFill>
            <a:blip r:embed="rId5"/>
            <a:stretch>
              <a:fillRect/>
            </a:stretch>
          </a:blipFill>
        </p:spPr>
        <p:txBody>
          <a:bodyPr/>
          <a:lstStyle/>
          <a:p>
            <a:endParaRPr lang="en-GB"/>
          </a:p>
        </p:txBody>
      </p:sp>
      <p:sp>
        <p:nvSpPr>
          <p:cNvPr id="5" name="Freeform 5"/>
          <p:cNvSpPr/>
          <p:nvPr/>
        </p:nvSpPr>
        <p:spPr>
          <a:xfrm>
            <a:off x="0" y="0"/>
            <a:ext cx="3494911" cy="2938416"/>
          </a:xfrm>
          <a:custGeom>
            <a:avLst/>
            <a:gdLst/>
            <a:ahLst/>
            <a:cxnLst/>
            <a:rect l="l" t="t" r="r" b="b"/>
            <a:pathLst>
              <a:path w="3494911" h="2938416">
                <a:moveTo>
                  <a:pt x="0" y="0"/>
                </a:moveTo>
                <a:lnTo>
                  <a:pt x="3494911" y="0"/>
                </a:lnTo>
                <a:lnTo>
                  <a:pt x="3494911" y="2938416"/>
                </a:lnTo>
                <a:lnTo>
                  <a:pt x="0" y="2938416"/>
                </a:lnTo>
                <a:lnTo>
                  <a:pt x="0" y="0"/>
                </a:lnTo>
                <a:close/>
              </a:path>
            </a:pathLst>
          </a:custGeom>
          <a:blipFill>
            <a:blip r:embed="rId6"/>
            <a:stretch>
              <a:fillRect/>
            </a:stretch>
          </a:blipFill>
        </p:spPr>
        <p:txBody>
          <a:bodyPr/>
          <a:lstStyle/>
          <a:p>
            <a:endParaRPr lang="en-GB"/>
          </a:p>
        </p:txBody>
      </p:sp>
      <p:sp>
        <p:nvSpPr>
          <p:cNvPr id="6" name="Freeform 6"/>
          <p:cNvSpPr/>
          <p:nvPr/>
        </p:nvSpPr>
        <p:spPr>
          <a:xfrm flipV="1">
            <a:off x="-351920" y="-158416"/>
            <a:ext cx="6507251" cy="1620897"/>
          </a:xfrm>
          <a:custGeom>
            <a:avLst/>
            <a:gdLst/>
            <a:ahLst/>
            <a:cxnLst/>
            <a:rect l="l" t="t" r="r" b="b"/>
            <a:pathLst>
              <a:path w="6507251" h="1620897">
                <a:moveTo>
                  <a:pt x="0" y="1620897"/>
                </a:moveTo>
                <a:lnTo>
                  <a:pt x="6507251" y="1620897"/>
                </a:lnTo>
                <a:lnTo>
                  <a:pt x="6507251" y="0"/>
                </a:lnTo>
                <a:lnTo>
                  <a:pt x="0" y="0"/>
                </a:lnTo>
                <a:lnTo>
                  <a:pt x="0" y="1620897"/>
                </a:lnTo>
                <a:close/>
              </a:path>
            </a:pathLst>
          </a:custGeom>
          <a:blipFill>
            <a:blip r:embed="rId5"/>
            <a:stretch>
              <a:fillRect/>
            </a:stretch>
          </a:blipFill>
        </p:spPr>
        <p:txBody>
          <a:bodyPr/>
          <a:lstStyle/>
          <a:p>
            <a:endParaRPr lang="en-GB"/>
          </a:p>
        </p:txBody>
      </p:sp>
      <p:sp>
        <p:nvSpPr>
          <p:cNvPr id="7" name="Freeform 7"/>
          <p:cNvSpPr/>
          <p:nvPr/>
        </p:nvSpPr>
        <p:spPr>
          <a:xfrm flipH="1">
            <a:off x="9072666" y="8911276"/>
            <a:ext cx="7118820" cy="1773233"/>
          </a:xfrm>
          <a:custGeom>
            <a:avLst/>
            <a:gdLst/>
            <a:ahLst/>
            <a:cxnLst/>
            <a:rect l="l" t="t" r="r" b="b"/>
            <a:pathLst>
              <a:path w="7118820" h="1773233">
                <a:moveTo>
                  <a:pt x="7118820" y="0"/>
                </a:moveTo>
                <a:lnTo>
                  <a:pt x="0" y="0"/>
                </a:lnTo>
                <a:lnTo>
                  <a:pt x="0" y="1773233"/>
                </a:lnTo>
                <a:lnTo>
                  <a:pt x="7118820" y="1773233"/>
                </a:lnTo>
                <a:lnTo>
                  <a:pt x="7118820" y="0"/>
                </a:lnTo>
                <a:close/>
              </a:path>
            </a:pathLst>
          </a:custGeom>
          <a:blipFill>
            <a:blip r:embed="rId5"/>
            <a:stretch>
              <a:fillRect/>
            </a:stretch>
          </a:blipFill>
        </p:spPr>
        <p:txBody>
          <a:bodyPr/>
          <a:lstStyle/>
          <a:p>
            <a:endParaRPr lang="en-GB"/>
          </a:p>
        </p:txBody>
      </p:sp>
      <p:sp>
        <p:nvSpPr>
          <p:cNvPr id="8" name="Freeform 8"/>
          <p:cNvSpPr/>
          <p:nvPr/>
        </p:nvSpPr>
        <p:spPr>
          <a:xfrm flipH="1" flipV="1">
            <a:off x="15363413" y="7986511"/>
            <a:ext cx="2924587" cy="2458904"/>
          </a:xfrm>
          <a:custGeom>
            <a:avLst/>
            <a:gdLst/>
            <a:ahLst/>
            <a:cxnLst/>
            <a:rect l="l" t="t" r="r" b="b"/>
            <a:pathLst>
              <a:path w="2924587" h="2458904">
                <a:moveTo>
                  <a:pt x="2924587" y="2458905"/>
                </a:moveTo>
                <a:lnTo>
                  <a:pt x="0" y="2458905"/>
                </a:lnTo>
                <a:lnTo>
                  <a:pt x="0" y="0"/>
                </a:lnTo>
                <a:lnTo>
                  <a:pt x="2924587" y="0"/>
                </a:lnTo>
                <a:lnTo>
                  <a:pt x="2924587" y="2458905"/>
                </a:lnTo>
                <a:close/>
              </a:path>
            </a:pathLst>
          </a:custGeom>
          <a:blipFill>
            <a:blip r:embed="rId6"/>
            <a:stretch>
              <a:fillRect/>
            </a:stretch>
          </a:blipFill>
        </p:spPr>
        <p:txBody>
          <a:bodyPr/>
          <a:lstStyle/>
          <a:p>
            <a:endParaRPr lang="en-GB"/>
          </a:p>
        </p:txBody>
      </p:sp>
      <p:sp>
        <p:nvSpPr>
          <p:cNvPr id="9" name="Freeform 9"/>
          <p:cNvSpPr/>
          <p:nvPr/>
        </p:nvSpPr>
        <p:spPr>
          <a:xfrm>
            <a:off x="0" y="9464073"/>
            <a:ext cx="3939698" cy="981343"/>
          </a:xfrm>
          <a:custGeom>
            <a:avLst/>
            <a:gdLst/>
            <a:ahLst/>
            <a:cxnLst/>
            <a:rect l="l" t="t" r="r" b="b"/>
            <a:pathLst>
              <a:path w="3939698" h="981343">
                <a:moveTo>
                  <a:pt x="0" y="0"/>
                </a:moveTo>
                <a:lnTo>
                  <a:pt x="3939698" y="0"/>
                </a:lnTo>
                <a:lnTo>
                  <a:pt x="3939698" y="981343"/>
                </a:lnTo>
                <a:lnTo>
                  <a:pt x="0" y="981343"/>
                </a:lnTo>
                <a:lnTo>
                  <a:pt x="0" y="0"/>
                </a:lnTo>
                <a:close/>
              </a:path>
            </a:pathLst>
          </a:custGeom>
          <a:blipFill>
            <a:blip r:embed="rId7"/>
            <a:stretch>
              <a:fillRect/>
            </a:stretch>
          </a:blipFill>
        </p:spPr>
        <p:txBody>
          <a:bodyPr/>
          <a:lstStyle/>
          <a:p>
            <a:endParaRPr lang="en-GB"/>
          </a:p>
        </p:txBody>
      </p:sp>
      <p:pic>
        <p:nvPicPr>
          <p:cNvPr id="11" name="Audio 10">
            <a:hlinkClick r:id="" action="ppaction://media"/>
            <a:extLst>
              <a:ext uri="{FF2B5EF4-FFF2-40B4-BE49-F238E27FC236}">
                <a16:creationId xmlns:a16="http://schemas.microsoft.com/office/drawing/2014/main" id="{FC4A4D96-E8B9-0394-0F5D-CE937F9DDE19}"/>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66613" t="-266613" r="-266613" b="-266613"/>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2856"/>
    </mc:Choice>
    <mc:Fallback>
      <p:transition spd="slow" advTm="528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312115" y="520579"/>
            <a:ext cx="13521102" cy="948629"/>
          </a:xfrm>
          <a:prstGeom prst="rect">
            <a:avLst/>
          </a:prstGeom>
        </p:spPr>
        <p:txBody>
          <a:bodyPr lIns="0" tIns="0" rIns="0" bIns="0" rtlCol="0" anchor="t">
            <a:spAutoFit/>
          </a:bodyPr>
          <a:lstStyle/>
          <a:p>
            <a:pPr marL="0" lvl="0" indent="0" algn="ctr">
              <a:lnSpc>
                <a:spcPts val="7563"/>
              </a:lnSpc>
            </a:pPr>
            <a:r>
              <a:rPr lang="en-US" sz="5402" b="1">
                <a:solidFill>
                  <a:srgbClr val="00343E"/>
                </a:solidFill>
                <a:latin typeface="Times New Roman Bold"/>
                <a:ea typeface="Times New Roman Bold"/>
                <a:cs typeface="Times New Roman Bold"/>
                <a:sym typeface="Times New Roman Bold"/>
              </a:rPr>
              <a:t>REFERENCE</a:t>
            </a:r>
          </a:p>
        </p:txBody>
      </p:sp>
      <p:sp>
        <p:nvSpPr>
          <p:cNvPr id="3" name="TextBox 3"/>
          <p:cNvSpPr txBox="1"/>
          <p:nvPr/>
        </p:nvSpPr>
        <p:spPr>
          <a:xfrm>
            <a:off x="521135" y="1793023"/>
            <a:ext cx="17175913" cy="7830586"/>
          </a:xfrm>
          <a:prstGeom prst="rect">
            <a:avLst/>
          </a:prstGeom>
        </p:spPr>
        <p:txBody>
          <a:bodyPr lIns="0" tIns="0" rIns="0" bIns="0" rtlCol="0" anchor="t">
            <a:spAutoFit/>
          </a:bodyPr>
          <a:lstStyle/>
          <a:p>
            <a:pPr algn="just">
              <a:lnSpc>
                <a:spcPts val="3481"/>
              </a:lnSpc>
            </a:pPr>
            <a:r>
              <a:rPr lang="en-US" sz="2975">
                <a:solidFill>
                  <a:srgbClr val="00343E"/>
                </a:solidFill>
                <a:latin typeface="Sondos"/>
                <a:ea typeface="Sondos"/>
                <a:cs typeface="Sondos"/>
                <a:sym typeface="Sondos"/>
              </a:rPr>
              <a:t>Chaffey, D., &amp; Ellis-Chadwick, F. (2022). Digital Marketing: Strategy, Implementation and Practice (8th ed.). Pearson.</a:t>
            </a:r>
          </a:p>
          <a:p>
            <a:pPr algn="just">
              <a:lnSpc>
                <a:spcPts val="3481"/>
              </a:lnSpc>
            </a:pPr>
            <a:r>
              <a:rPr lang="en-US" sz="2975">
                <a:solidFill>
                  <a:srgbClr val="00343E"/>
                </a:solidFill>
                <a:latin typeface="Sondos"/>
                <a:ea typeface="Sondos"/>
                <a:cs typeface="Sondos"/>
                <a:sym typeface="Sondos"/>
              </a:rPr>
              <a:t>Deloitte. (2024). Sustainable Consumer Survey. </a:t>
            </a:r>
            <a:r>
              <a:rPr lang="en-US" sz="2975" u="sng">
                <a:solidFill>
                  <a:srgbClr val="00343E"/>
                </a:solidFill>
                <a:latin typeface="Sondos"/>
                <a:ea typeface="Sondos"/>
                <a:cs typeface="Sondos"/>
                <a:sym typeface="Sondos"/>
                <a:hlinkClick r:id="rId3" tooltip="https://www.deloitte.com"/>
              </a:rPr>
              <a:t>https://www.deloitte.com</a:t>
            </a:r>
          </a:p>
          <a:p>
            <a:pPr algn="just">
              <a:lnSpc>
                <a:spcPts val="3481"/>
              </a:lnSpc>
            </a:pPr>
            <a:r>
              <a:rPr lang="en-US" sz="2975">
                <a:solidFill>
                  <a:srgbClr val="00343E"/>
                </a:solidFill>
                <a:latin typeface="Sondos"/>
                <a:ea typeface="Sondos"/>
                <a:cs typeface="Sondos"/>
                <a:sym typeface="Sondos"/>
              </a:rPr>
              <a:t>Elkington, J. (1997). Cannibals with Forks: The Triple Bottom Line of 21st Century Business. Capstone Publishing.</a:t>
            </a:r>
          </a:p>
          <a:p>
            <a:pPr algn="just">
              <a:lnSpc>
                <a:spcPts val="3481"/>
              </a:lnSpc>
            </a:pPr>
            <a:r>
              <a:rPr lang="en-US" sz="2975">
                <a:solidFill>
                  <a:srgbClr val="00343E"/>
                </a:solidFill>
                <a:latin typeface="Sondos"/>
                <a:ea typeface="Sondos"/>
                <a:cs typeface="Sondos"/>
                <a:sym typeface="Sondos"/>
              </a:rPr>
              <a:t>Ellen MacArthur Foundation. (2023). The Circular Economy and Plastic Packaging. </a:t>
            </a:r>
            <a:r>
              <a:rPr lang="en-US" sz="2975" u="sng">
                <a:solidFill>
                  <a:srgbClr val="00343E"/>
                </a:solidFill>
                <a:latin typeface="Sondos"/>
                <a:ea typeface="Sondos"/>
                <a:cs typeface="Sondos"/>
                <a:sym typeface="Sondos"/>
                <a:hlinkClick r:id="rId4" tooltip="https://www.ellenmacarthurfoundation.org/topics/plastics"/>
              </a:rPr>
              <a:t>https://www.ellenmacarthurfoundation.org/topics/plastics</a:t>
            </a:r>
          </a:p>
          <a:p>
            <a:pPr algn="just">
              <a:lnSpc>
                <a:spcPts val="3481"/>
              </a:lnSpc>
            </a:pPr>
            <a:r>
              <a:rPr lang="en-US" sz="2975">
                <a:solidFill>
                  <a:srgbClr val="00343E"/>
                </a:solidFill>
                <a:latin typeface="Sondos"/>
                <a:ea typeface="Sondos"/>
                <a:cs typeface="Sondos"/>
                <a:sym typeface="Sondos"/>
              </a:rPr>
              <a:t>European Commission. (2024). Sustainable Products and Circular Economy. </a:t>
            </a:r>
            <a:r>
              <a:rPr lang="en-US" sz="2975" u="sng">
                <a:solidFill>
                  <a:srgbClr val="00343E"/>
                </a:solidFill>
                <a:latin typeface="Sondos"/>
                <a:ea typeface="Sondos"/>
                <a:cs typeface="Sondos"/>
                <a:sym typeface="Sondos"/>
                <a:hlinkClick r:id="rId5" tooltip="https://environment.ec.europa.eu/topics/circular-economy_en"/>
              </a:rPr>
              <a:t>https://environment.ec.europa.eu/topics/circular-economy_en</a:t>
            </a:r>
          </a:p>
          <a:p>
            <a:pPr algn="just">
              <a:lnSpc>
                <a:spcPts val="3481"/>
              </a:lnSpc>
            </a:pPr>
            <a:r>
              <a:rPr lang="en-US" sz="2975">
                <a:solidFill>
                  <a:srgbClr val="00343E"/>
                </a:solidFill>
                <a:latin typeface="Sondos"/>
                <a:ea typeface="Sondos"/>
                <a:cs typeface="Sondos"/>
                <a:sym typeface="Sondos"/>
              </a:rPr>
              <a:t>International Labour Organization. (2023). World Employment and Social Outlook 2023. </a:t>
            </a:r>
            <a:r>
              <a:rPr lang="en-US" sz="2975" u="sng">
                <a:solidFill>
                  <a:srgbClr val="00343E"/>
                </a:solidFill>
                <a:latin typeface="Sondos"/>
                <a:ea typeface="Sondos"/>
                <a:cs typeface="Sondos"/>
                <a:sym typeface="Sondos"/>
                <a:hlinkClick r:id="rId6" tooltip="https://www.ilo.org"/>
              </a:rPr>
              <a:t>https://www.ilo.org</a:t>
            </a:r>
          </a:p>
          <a:p>
            <a:pPr algn="just">
              <a:lnSpc>
                <a:spcPts val="3481"/>
              </a:lnSpc>
            </a:pPr>
            <a:r>
              <a:rPr lang="en-US" sz="2975">
                <a:solidFill>
                  <a:srgbClr val="00343E"/>
                </a:solidFill>
                <a:latin typeface="Sondos"/>
                <a:ea typeface="Sondos"/>
                <a:cs typeface="Sondos"/>
                <a:sym typeface="Sondos"/>
              </a:rPr>
              <a:t>Kotler, P., Armstrong, G., Harris, L. C., &amp; He, H. (2022). Principles of Marketing (9th European ed.). Pearson.</a:t>
            </a:r>
          </a:p>
          <a:p>
            <a:pPr algn="just">
              <a:lnSpc>
                <a:spcPts val="3481"/>
              </a:lnSpc>
            </a:pPr>
            <a:r>
              <a:rPr lang="en-US" sz="2975">
                <a:solidFill>
                  <a:srgbClr val="00343E"/>
                </a:solidFill>
                <a:latin typeface="Sondos"/>
                <a:ea typeface="Sondos"/>
                <a:cs typeface="Sondos"/>
                <a:sym typeface="Sondos"/>
              </a:rPr>
              <a:t>Porter, M. E. (1985). Competitive Advantage: Creating and Sustaining Superior Performance. Free Press.</a:t>
            </a:r>
          </a:p>
          <a:p>
            <a:pPr algn="just">
              <a:lnSpc>
                <a:spcPts val="3481"/>
              </a:lnSpc>
            </a:pPr>
            <a:r>
              <a:rPr lang="en-US" sz="2975">
                <a:solidFill>
                  <a:srgbClr val="00343E"/>
                </a:solidFill>
                <a:latin typeface="Sondos"/>
                <a:ea typeface="Sondos"/>
                <a:cs typeface="Sondos"/>
                <a:sym typeface="Sondos"/>
              </a:rPr>
              <a:t>Slack, N., Brandon-Jones, A., &amp; Burgess, N. (2022). Operations Management (10th ed.). Pearson.</a:t>
            </a:r>
          </a:p>
          <a:p>
            <a:pPr algn="just">
              <a:lnSpc>
                <a:spcPts val="3481"/>
              </a:lnSpc>
            </a:pPr>
            <a:r>
              <a:rPr lang="en-US" sz="2975">
                <a:solidFill>
                  <a:srgbClr val="00343E"/>
                </a:solidFill>
                <a:latin typeface="Sondos"/>
                <a:ea typeface="Sondos"/>
                <a:cs typeface="Sondos"/>
                <a:sym typeface="Sondos"/>
              </a:rPr>
              <a:t>United Nations. (2024). Sustainable Development Goals. </a:t>
            </a:r>
            <a:r>
              <a:rPr lang="en-US" sz="2975" u="sng">
                <a:solidFill>
                  <a:srgbClr val="00343E"/>
                </a:solidFill>
                <a:latin typeface="Sondos"/>
                <a:ea typeface="Sondos"/>
                <a:cs typeface="Sondos"/>
                <a:sym typeface="Sondos"/>
                <a:hlinkClick r:id="rId7" tooltip="https://sdgs.un.org/goals"/>
              </a:rPr>
              <a:t>https://sdgs.un.org/goals</a:t>
            </a:r>
          </a:p>
          <a:p>
            <a:pPr algn="just">
              <a:lnSpc>
                <a:spcPts val="3481"/>
              </a:lnSpc>
            </a:pPr>
            <a:r>
              <a:rPr lang="en-US" sz="2975">
                <a:solidFill>
                  <a:srgbClr val="00343E"/>
                </a:solidFill>
                <a:latin typeface="Sondos"/>
                <a:ea typeface="Sondos"/>
                <a:cs typeface="Sondos"/>
                <a:sym typeface="Sondos"/>
              </a:rPr>
              <a:t>United Nations Environment Programme. (2023). Sustainable Consumption and Production Policies. </a:t>
            </a:r>
            <a:r>
              <a:rPr lang="en-US" sz="2975" u="sng">
                <a:solidFill>
                  <a:srgbClr val="00343E"/>
                </a:solidFill>
                <a:latin typeface="Sondos"/>
                <a:ea typeface="Sondos"/>
                <a:cs typeface="Sondos"/>
                <a:sym typeface="Sondos"/>
                <a:hlinkClick r:id="rId8" tooltip="https://www.unep.org/explore-topics/resource-efficiency/what-we-do/sustainable-consumption-and-production-policies"/>
              </a:rPr>
              <a:t>https://www.unep.org/explore-topics/resource-efficiency/what-we-do/sustainable-consumption-and-production-policies</a:t>
            </a:r>
          </a:p>
          <a:p>
            <a:pPr algn="just">
              <a:lnSpc>
                <a:spcPts val="3481"/>
              </a:lnSpc>
            </a:pPr>
            <a:r>
              <a:rPr lang="en-US" sz="2975">
                <a:solidFill>
                  <a:srgbClr val="00343E"/>
                </a:solidFill>
                <a:latin typeface="Sondos"/>
                <a:ea typeface="Sondos"/>
                <a:cs typeface="Sondos"/>
                <a:sym typeface="Sondos"/>
              </a:rPr>
              <a:t>World Bank. (2023). Strengthening Sustainability in the Plastics Industry. </a:t>
            </a:r>
            <a:r>
              <a:rPr lang="en-US" sz="2975" u="sng">
                <a:solidFill>
                  <a:srgbClr val="00343E"/>
                </a:solidFill>
                <a:latin typeface="Sondos"/>
                <a:ea typeface="Sondos"/>
                <a:cs typeface="Sondos"/>
                <a:sym typeface="Sondos"/>
                <a:hlinkClick r:id="rId9" tooltip="https://documents.worldbank.org"/>
              </a:rPr>
              <a:t>https://documents.worldbank.org</a:t>
            </a:r>
          </a:p>
          <a:p>
            <a:pPr marL="0" lvl="0" indent="0" algn="just">
              <a:lnSpc>
                <a:spcPts val="3004"/>
              </a:lnSpc>
            </a:pPr>
            <a:endParaRPr lang="en-US" sz="2975" u="sng">
              <a:solidFill>
                <a:srgbClr val="00343E"/>
              </a:solidFill>
              <a:latin typeface="Sondos"/>
              <a:ea typeface="Sondos"/>
              <a:cs typeface="Sondos"/>
              <a:sym typeface="Sondos"/>
              <a:hlinkClick r:id="rId9" tooltip="https://documents.worldbank.org"/>
            </a:endParaRPr>
          </a:p>
        </p:txBody>
      </p:sp>
      <p:sp>
        <p:nvSpPr>
          <p:cNvPr id="4" name="Freeform 4"/>
          <p:cNvSpPr/>
          <p:nvPr/>
        </p:nvSpPr>
        <p:spPr>
          <a:xfrm flipH="1" flipV="1">
            <a:off x="12105664" y="-158416"/>
            <a:ext cx="6534256" cy="1627624"/>
          </a:xfrm>
          <a:custGeom>
            <a:avLst/>
            <a:gdLst/>
            <a:ahLst/>
            <a:cxnLst/>
            <a:rect l="l" t="t" r="r" b="b"/>
            <a:pathLst>
              <a:path w="6534256" h="1627624">
                <a:moveTo>
                  <a:pt x="6534256" y="1627624"/>
                </a:moveTo>
                <a:lnTo>
                  <a:pt x="0" y="1627624"/>
                </a:lnTo>
                <a:lnTo>
                  <a:pt x="0" y="0"/>
                </a:lnTo>
                <a:lnTo>
                  <a:pt x="6534256" y="0"/>
                </a:lnTo>
                <a:lnTo>
                  <a:pt x="6534256" y="1627624"/>
                </a:lnTo>
                <a:close/>
              </a:path>
            </a:pathLst>
          </a:custGeom>
          <a:blipFill>
            <a:blip r:embed="rId10"/>
            <a:stretch>
              <a:fillRect/>
            </a:stretch>
          </a:blipFill>
        </p:spPr>
        <p:txBody>
          <a:bodyPr/>
          <a:lstStyle/>
          <a:p>
            <a:endParaRPr lang="en-GB"/>
          </a:p>
        </p:txBody>
      </p:sp>
      <p:sp>
        <p:nvSpPr>
          <p:cNvPr id="5" name="Freeform 5"/>
          <p:cNvSpPr/>
          <p:nvPr/>
        </p:nvSpPr>
        <p:spPr>
          <a:xfrm>
            <a:off x="0" y="0"/>
            <a:ext cx="3494911" cy="2938416"/>
          </a:xfrm>
          <a:custGeom>
            <a:avLst/>
            <a:gdLst/>
            <a:ahLst/>
            <a:cxnLst/>
            <a:rect l="l" t="t" r="r" b="b"/>
            <a:pathLst>
              <a:path w="3494911" h="2938416">
                <a:moveTo>
                  <a:pt x="0" y="0"/>
                </a:moveTo>
                <a:lnTo>
                  <a:pt x="3494911" y="0"/>
                </a:lnTo>
                <a:lnTo>
                  <a:pt x="3494911" y="2938416"/>
                </a:lnTo>
                <a:lnTo>
                  <a:pt x="0" y="2938416"/>
                </a:lnTo>
                <a:lnTo>
                  <a:pt x="0" y="0"/>
                </a:lnTo>
                <a:close/>
              </a:path>
            </a:pathLst>
          </a:custGeom>
          <a:blipFill>
            <a:blip r:embed="rId11"/>
            <a:stretch>
              <a:fillRect/>
            </a:stretch>
          </a:blipFill>
        </p:spPr>
        <p:txBody>
          <a:bodyPr/>
          <a:lstStyle/>
          <a:p>
            <a:endParaRPr lang="en-GB"/>
          </a:p>
        </p:txBody>
      </p:sp>
      <p:sp>
        <p:nvSpPr>
          <p:cNvPr id="6" name="Freeform 6"/>
          <p:cNvSpPr/>
          <p:nvPr/>
        </p:nvSpPr>
        <p:spPr>
          <a:xfrm flipV="1">
            <a:off x="-351920" y="-158416"/>
            <a:ext cx="6507251" cy="1620897"/>
          </a:xfrm>
          <a:custGeom>
            <a:avLst/>
            <a:gdLst/>
            <a:ahLst/>
            <a:cxnLst/>
            <a:rect l="l" t="t" r="r" b="b"/>
            <a:pathLst>
              <a:path w="6507251" h="1620897">
                <a:moveTo>
                  <a:pt x="0" y="1620897"/>
                </a:moveTo>
                <a:lnTo>
                  <a:pt x="6507251" y="1620897"/>
                </a:lnTo>
                <a:lnTo>
                  <a:pt x="6507251" y="0"/>
                </a:lnTo>
                <a:lnTo>
                  <a:pt x="0" y="0"/>
                </a:lnTo>
                <a:lnTo>
                  <a:pt x="0" y="1620897"/>
                </a:lnTo>
                <a:close/>
              </a:path>
            </a:pathLst>
          </a:custGeom>
          <a:blipFill>
            <a:blip r:embed="rId10"/>
            <a:stretch>
              <a:fillRect/>
            </a:stretch>
          </a:blipFill>
        </p:spPr>
        <p:txBody>
          <a:bodyPr/>
          <a:lstStyle/>
          <a:p>
            <a:endParaRPr lang="en-GB"/>
          </a:p>
        </p:txBody>
      </p:sp>
      <p:sp>
        <p:nvSpPr>
          <p:cNvPr id="7" name="Freeform 7"/>
          <p:cNvSpPr/>
          <p:nvPr/>
        </p:nvSpPr>
        <p:spPr>
          <a:xfrm flipH="1" flipV="1">
            <a:off x="15363413" y="7986511"/>
            <a:ext cx="2924587" cy="2458904"/>
          </a:xfrm>
          <a:custGeom>
            <a:avLst/>
            <a:gdLst/>
            <a:ahLst/>
            <a:cxnLst/>
            <a:rect l="l" t="t" r="r" b="b"/>
            <a:pathLst>
              <a:path w="2924587" h="2458904">
                <a:moveTo>
                  <a:pt x="2924587" y="2458905"/>
                </a:moveTo>
                <a:lnTo>
                  <a:pt x="0" y="2458905"/>
                </a:lnTo>
                <a:lnTo>
                  <a:pt x="0" y="0"/>
                </a:lnTo>
                <a:lnTo>
                  <a:pt x="2924587" y="0"/>
                </a:lnTo>
                <a:lnTo>
                  <a:pt x="2924587" y="2458905"/>
                </a:lnTo>
                <a:close/>
              </a:path>
            </a:pathLst>
          </a:custGeom>
          <a:blipFill>
            <a:blip r:embed="rId11"/>
            <a:stretch>
              <a:fillRect/>
            </a:stretch>
          </a:blipFill>
        </p:spPr>
        <p:txBody>
          <a:bodyPr/>
          <a:lstStyle/>
          <a:p>
            <a:endParaRPr lang="en-GB"/>
          </a:p>
        </p:txBody>
      </p:sp>
      <p:sp>
        <p:nvSpPr>
          <p:cNvPr id="8" name="Freeform 8"/>
          <p:cNvSpPr/>
          <p:nvPr/>
        </p:nvSpPr>
        <p:spPr>
          <a:xfrm>
            <a:off x="0" y="9464073"/>
            <a:ext cx="3939698" cy="981343"/>
          </a:xfrm>
          <a:custGeom>
            <a:avLst/>
            <a:gdLst/>
            <a:ahLst/>
            <a:cxnLst/>
            <a:rect l="l" t="t" r="r" b="b"/>
            <a:pathLst>
              <a:path w="3939698" h="981343">
                <a:moveTo>
                  <a:pt x="0" y="0"/>
                </a:moveTo>
                <a:lnTo>
                  <a:pt x="3939698" y="0"/>
                </a:lnTo>
                <a:lnTo>
                  <a:pt x="3939698" y="981343"/>
                </a:lnTo>
                <a:lnTo>
                  <a:pt x="0" y="981343"/>
                </a:lnTo>
                <a:lnTo>
                  <a:pt x="0" y="0"/>
                </a:lnTo>
                <a:close/>
              </a:path>
            </a:pathLst>
          </a:custGeom>
          <a:blipFill>
            <a:blip r:embed="rId12"/>
            <a:stretch>
              <a:fillRect/>
            </a:stretch>
          </a:blipFill>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BCAF38596F6224C85994D82B7D04C5E" ma:contentTypeVersion="5" ma:contentTypeDescription="Create a new document." ma:contentTypeScope="" ma:versionID="2eeca568d890a1b45af45ee986bea677">
  <xsd:schema xmlns:xsd="http://www.w3.org/2001/XMLSchema" xmlns:xs="http://www.w3.org/2001/XMLSchema" xmlns:p="http://schemas.microsoft.com/office/2006/metadata/properties" xmlns:ns3="5a96fd87-d65e-4250-a0f3-23014b7624a5" targetNamespace="http://schemas.microsoft.com/office/2006/metadata/properties" ma:root="true" ma:fieldsID="2e32ebabf91d31f76b78db3677e2868d" ns3:_="">
    <xsd:import namespace="5a96fd87-d65e-4250-a0f3-23014b7624a5"/>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a96fd87-d65e-4250-a0f3-23014b7624a5"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5a96fd87-d65e-4250-a0f3-23014b7624a5" xsi:nil="true"/>
  </documentManagement>
</p:properties>
</file>

<file path=customXml/itemProps1.xml><?xml version="1.0" encoding="utf-8"?>
<ds:datastoreItem xmlns:ds="http://schemas.openxmlformats.org/officeDocument/2006/customXml" ds:itemID="{7A9FC06D-EBF8-497C-A95C-4C845BE767B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a96fd87-d65e-4250-a0f3-23014b7624a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16CF924-72DB-43BC-819E-6115B1E1EC98}">
  <ds:schemaRefs>
    <ds:schemaRef ds:uri="http://schemas.microsoft.com/sharepoint/v3/contenttype/forms"/>
  </ds:schemaRefs>
</ds:datastoreItem>
</file>

<file path=customXml/itemProps3.xml><?xml version="1.0" encoding="utf-8"?>
<ds:datastoreItem xmlns:ds="http://schemas.openxmlformats.org/officeDocument/2006/customXml" ds:itemID="{CCC26E3E-D1C2-41B8-9692-1874AA2FD826}">
  <ds:schemaRefs>
    <ds:schemaRef ds:uri="http://schemas.openxmlformats.org/package/2006/metadata/core-properties"/>
    <ds:schemaRef ds:uri="http://purl.org/dc/elements/1.1/"/>
    <ds:schemaRef ds:uri="http://schemas.microsoft.com/office/2006/metadata/properties"/>
    <ds:schemaRef ds:uri="http://purl.org/dc/terms/"/>
    <ds:schemaRef ds:uri="http://schemas.microsoft.com/office/2006/documentManagement/types"/>
    <ds:schemaRef ds:uri="http://www.w3.org/XML/1998/namespace"/>
    <ds:schemaRef ds:uri="5a96fd87-d65e-4250-a0f3-23014b7624a5"/>
    <ds:schemaRef ds:uri="http://schemas.microsoft.com/office/infopath/2007/PartnerControl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3758</TotalTime>
  <Words>4543</Words>
  <Application>Microsoft Office PowerPoint</Application>
  <PresentationFormat>Custom</PresentationFormat>
  <Paragraphs>168</Paragraphs>
  <Slides>15</Slides>
  <Notes>14</Notes>
  <HiddenSlides>0</HiddenSlides>
  <MMClips>14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Times New Roman</vt:lpstr>
      <vt:lpstr>Sondos</vt:lpstr>
      <vt:lpstr>Arial</vt:lpstr>
      <vt:lpstr>Times New Roman Bold</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 Presentation</dc:title>
  <cp:lastModifiedBy>Joanne O'Donnell (2515973)</cp:lastModifiedBy>
  <cp:revision>2</cp:revision>
  <dcterms:created xsi:type="dcterms:W3CDTF">2006-08-16T00:00:00Z</dcterms:created>
  <dcterms:modified xsi:type="dcterms:W3CDTF">2026-07-24T22:57:10Z</dcterms:modified>
  <dc:identifier>DAHP5fUAW08</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0x010100ABCAF38596F6224C85994D82B7D04C5E</vt:lpwstr>
  </property>
</Properties>
</file>