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1" r:id="rId1"/>
  </p:sldMasterIdLst>
  <p:sldIdLst>
    <p:sldId id="256" r:id="rId2"/>
    <p:sldId id="307" r:id="rId3"/>
    <p:sldId id="308" r:id="rId4"/>
    <p:sldId id="324" r:id="rId5"/>
    <p:sldId id="309" r:id="rId6"/>
    <p:sldId id="325" r:id="rId7"/>
    <p:sldId id="326" r:id="rId8"/>
    <p:sldId id="327" r:id="rId9"/>
    <p:sldId id="310" r:id="rId10"/>
    <p:sldId id="313" r:id="rId11"/>
    <p:sldId id="328" r:id="rId12"/>
    <p:sldId id="323" r:id="rId13"/>
    <p:sldId id="311" r:id="rId14"/>
    <p:sldId id="321" r:id="rId15"/>
    <p:sldId id="32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6" d="100"/>
          <a:sy n="116" d="100"/>
        </p:scale>
        <p:origin x="-112" y="-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y-GB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y-GB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y-GB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y-GB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y-GB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y-GB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y-GB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y-GB" smtClean="0"/>
              <a:t>Click to edit Master text styles</a:t>
            </a:r>
          </a:p>
          <a:p>
            <a:pPr lvl="1" eaLnBrk="1" latinLnBrk="0" hangingPunct="1"/>
            <a:r>
              <a:rPr lang="cy-GB" smtClean="0"/>
              <a:t>Second level</a:t>
            </a:r>
          </a:p>
          <a:p>
            <a:pPr lvl="2" eaLnBrk="1" latinLnBrk="0" hangingPunct="1"/>
            <a:r>
              <a:rPr lang="cy-GB" smtClean="0"/>
              <a:t>Third level</a:t>
            </a:r>
          </a:p>
          <a:p>
            <a:pPr lvl="3" eaLnBrk="1" latinLnBrk="0" hangingPunct="1"/>
            <a:r>
              <a:rPr lang="cy-GB" smtClean="0"/>
              <a:t>Fourth level</a:t>
            </a:r>
          </a:p>
          <a:p>
            <a:pPr lvl="4" eaLnBrk="1" latinLnBrk="0" hangingPunct="1"/>
            <a:r>
              <a:rPr lang="cy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y-GB" smtClean="0"/>
              <a:t>Click to edit Master text styles</a:t>
            </a:r>
          </a:p>
          <a:p>
            <a:pPr lvl="1" eaLnBrk="1" latinLnBrk="0" hangingPunct="1"/>
            <a:r>
              <a:rPr kumimoji="0" lang="cy-GB" smtClean="0"/>
              <a:t>Second level</a:t>
            </a:r>
          </a:p>
          <a:p>
            <a:pPr lvl="2" eaLnBrk="1" latinLnBrk="0" hangingPunct="1"/>
            <a:r>
              <a:rPr kumimoji="0" lang="cy-GB" smtClean="0"/>
              <a:t>Third level</a:t>
            </a:r>
          </a:p>
          <a:p>
            <a:pPr lvl="3" eaLnBrk="1" latinLnBrk="0" hangingPunct="1"/>
            <a:r>
              <a:rPr kumimoji="0" lang="cy-GB" smtClean="0"/>
              <a:t>Fourth level</a:t>
            </a:r>
          </a:p>
          <a:p>
            <a:pPr lvl="4" eaLnBrk="1" latinLnBrk="0" hangingPunct="1"/>
            <a:r>
              <a:rPr kumimoji="0" lang="cy-GB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4C9B9B-D64B-D24F-A8EC-D5021C9319B1}" type="datetimeFigureOut">
              <a:rPr lang="en-US" smtClean="0"/>
              <a:t>27/11/17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4F58315-8456-BF4E-A0C0-EEE519D4AB4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y-GB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ligiousstudiesproject.com/podcast/who-joins-new-religious-movements-james-r-lewis-on-the-need-of-new-quantitative-data-on-nrms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a600204.us.archive.org/23/items/xeper-the-eternal-word-of-set/Xeper_-_The_Eternal_Word_of_Set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TRRS4011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89025"/>
            <a:ext cx="7772400" cy="168610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New Religious </a:t>
            </a:r>
            <a:r>
              <a:rPr lang="en-US" dirty="0" smtClean="0"/>
              <a:t>Movements</a:t>
            </a:r>
            <a:br>
              <a:rPr lang="en-US" dirty="0" smtClean="0"/>
            </a:br>
            <a:r>
              <a:rPr lang="en-US" dirty="0" err="1" smtClean="0"/>
              <a:t>Mudiadau</a:t>
            </a:r>
            <a:r>
              <a:rPr lang="en-US" dirty="0" smtClean="0"/>
              <a:t> Crefyddol </a:t>
            </a:r>
            <a:r>
              <a:rPr lang="en-US" dirty="0" err="1" smtClean="0"/>
              <a:t>Newydd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393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“Satanism </a:t>
            </a:r>
            <a:r>
              <a:rPr lang="en-GB" dirty="0"/>
              <a:t>does not have a single well-defined meaning” </a:t>
            </a:r>
            <a:r>
              <a:rPr lang="en-GB" dirty="0" smtClean="0"/>
              <a:t>(Lewis</a:t>
            </a:r>
            <a:r>
              <a:rPr lang="en-GB" dirty="0"/>
              <a:t>, 2002) and ‘there is </a:t>
            </a:r>
            <a:r>
              <a:rPr lang="mr-IN" dirty="0"/>
              <a:t>…</a:t>
            </a:r>
            <a:r>
              <a:rPr lang="cy-GB" dirty="0"/>
              <a:t> </a:t>
            </a:r>
            <a:r>
              <a:rPr lang="en-GB" dirty="0"/>
              <a:t>a confusing diversity of different forms of Satanism”.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Barrett (1998, 168):</a:t>
            </a:r>
          </a:p>
          <a:p>
            <a:r>
              <a:rPr lang="en-US" dirty="0" smtClean="0"/>
              <a:t>Teenage ‘dabblers’</a:t>
            </a:r>
          </a:p>
          <a:p>
            <a:r>
              <a:rPr lang="en-US" dirty="0" smtClean="0"/>
              <a:t>Criminals: </a:t>
            </a:r>
            <a:r>
              <a:rPr lang="en-GB" dirty="0"/>
              <a:t>“Such people are not Satanists, though they might actually practise more genuine evil than those who really are</a:t>
            </a:r>
            <a:r>
              <a:rPr lang="en-GB" dirty="0" smtClean="0"/>
              <a:t>”.</a:t>
            </a:r>
          </a:p>
          <a:p>
            <a:r>
              <a:rPr lang="en-GB" dirty="0" smtClean="0"/>
              <a:t>Satanism as religion. </a:t>
            </a:r>
            <a:r>
              <a:rPr lang="en-GB" dirty="0" err="1"/>
              <a:t>LaVey’s</a:t>
            </a:r>
            <a:r>
              <a:rPr lang="en-GB" dirty="0"/>
              <a:t> aim was “to make carnal desires a proper object of celebration</a:t>
            </a:r>
            <a:r>
              <a:rPr lang="en-GB" dirty="0" smtClean="0"/>
              <a:t>”.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Satanism (2011 Census: 1,893 Satanists)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774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9642"/>
            <a:ext cx="8229600" cy="606345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Barrett (1998, 167)  says that Satanism is “effectively an offshoot of Christianity</a:t>
            </a:r>
            <a:r>
              <a:rPr lang="en-GB" dirty="0" smtClean="0"/>
              <a:t>”.</a:t>
            </a:r>
            <a:endParaRPr lang="en-US" dirty="0"/>
          </a:p>
          <a:p>
            <a:r>
              <a:rPr lang="en-GB" dirty="0"/>
              <a:t>(Lewis, 2002, 641</a:t>
            </a:r>
            <a:r>
              <a:rPr lang="en-GB" dirty="0" smtClean="0"/>
              <a:t>): The </a:t>
            </a:r>
            <a:r>
              <a:rPr lang="en-GB" dirty="0"/>
              <a:t>Satan of Satanism is pre-Christian and comes “from the Pagan image of power, virility, sexuality, and sensuality</a:t>
            </a:r>
            <a:r>
              <a:rPr lang="en-GB" dirty="0" smtClean="0"/>
              <a:t>”, </a:t>
            </a:r>
            <a:r>
              <a:rPr lang="en-GB" dirty="0"/>
              <a:t>as a “force of nature, not a living quasi-deity”</a:t>
            </a:r>
            <a:r>
              <a:rPr lang="en-GB" dirty="0" smtClean="0"/>
              <a:t>.</a:t>
            </a:r>
          </a:p>
          <a:p>
            <a:r>
              <a:rPr lang="en-GB" dirty="0" smtClean="0"/>
              <a:t>Yes, opposed to Christianity but opposed to all authority, all symbols of the status quo.</a:t>
            </a:r>
          </a:p>
          <a:p>
            <a:r>
              <a:rPr lang="en-GB" dirty="0"/>
              <a:t>It’s not about worshipping what Christianity deems evil, but it is a form of “humanistic atheism” (Lewis, 2002, 214), with Satan symbolising “rebellion against unjust and corrupt authority”. </a:t>
            </a:r>
            <a:endParaRPr lang="en-GB" dirty="0" smtClean="0"/>
          </a:p>
          <a:p>
            <a:r>
              <a:rPr lang="en-GB" dirty="0"/>
              <a:t>‘</a:t>
            </a:r>
            <a:r>
              <a:rPr lang="en-GB" dirty="0" err="1"/>
              <a:t>LaVey’s</a:t>
            </a:r>
            <a:r>
              <a:rPr lang="en-GB" dirty="0"/>
              <a:t> philosophy is perhaps best described as a kind of radical materialism and hedonistic individualism that celebrates the human body, ego, and sensual pleasure’ (Urban, 2015, 183).</a:t>
            </a:r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67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000" dirty="0"/>
              <a:t>Religious Satanism: </a:t>
            </a:r>
            <a:endParaRPr lang="en-US" sz="3000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Rational Satanists - Satan </a:t>
            </a:r>
            <a:r>
              <a:rPr lang="en-US" dirty="0"/>
              <a:t>as a </a:t>
            </a:r>
            <a:r>
              <a:rPr lang="en-US" dirty="0" smtClean="0"/>
              <a:t>principle </a:t>
            </a:r>
            <a:r>
              <a:rPr lang="mr-IN" dirty="0" smtClean="0"/>
              <a:t>–</a:t>
            </a:r>
            <a:r>
              <a:rPr lang="en-US" dirty="0" smtClean="0"/>
              <a:t> self-religion, atheistic, iconoclastic.</a:t>
            </a:r>
          </a:p>
          <a:p>
            <a:pPr marL="0" indent="0">
              <a:buNone/>
            </a:pPr>
            <a:r>
              <a:rPr lang="en-GB" dirty="0"/>
              <a:t>“Satanism is a combination of positive religious and philosophical aspirations </a:t>
            </a:r>
            <a:r>
              <a:rPr lang="en-GB" dirty="0" err="1"/>
              <a:t>centered</a:t>
            </a:r>
            <a:r>
              <a:rPr lang="en-GB" dirty="0"/>
              <a:t> on the individual with negative and critical anti-authoritarian convictions</a:t>
            </a:r>
            <a:r>
              <a:rPr lang="en-GB" dirty="0" smtClean="0"/>
              <a:t>”.  Christianity </a:t>
            </a:r>
            <a:r>
              <a:rPr lang="en-GB" dirty="0"/>
              <a:t>forces humans in to being something that is not natural to them.  “…defiance against common norms and rigid dogma” (Petersen, </a:t>
            </a:r>
            <a:r>
              <a:rPr lang="en-GB" dirty="0" smtClean="0"/>
              <a:t>2005, 425</a:t>
            </a:r>
            <a:r>
              <a:rPr lang="en-GB" dirty="0"/>
              <a:t>).  </a:t>
            </a:r>
          </a:p>
          <a:p>
            <a:pPr marL="0" indent="0">
              <a:buNone/>
            </a:pPr>
            <a:endParaRPr lang="en-US" dirty="0" smtClean="0"/>
          </a:p>
          <a:p>
            <a:pPr lvl="0"/>
            <a:r>
              <a:rPr lang="en-GB" dirty="0" smtClean="0"/>
              <a:t>Esoteric </a:t>
            </a:r>
            <a:r>
              <a:rPr lang="en-GB" dirty="0"/>
              <a:t>Satanists – </a:t>
            </a:r>
            <a:r>
              <a:rPr lang="en-GB" dirty="0" smtClean="0"/>
              <a:t>Satan as a deity, mystical</a:t>
            </a:r>
            <a:r>
              <a:rPr lang="en-GB" dirty="0"/>
              <a:t>, </a:t>
            </a:r>
            <a:r>
              <a:rPr lang="en-GB" dirty="0" err="1"/>
              <a:t>magick</a:t>
            </a:r>
            <a:r>
              <a:rPr lang="en-GB" dirty="0"/>
              <a:t>, ritual, ancient writings.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473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lack hous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971" r="-58971"/>
          <a:stretch>
            <a:fillRect/>
          </a:stretch>
        </p:blipFill>
        <p:spPr>
          <a:xfrm>
            <a:off x="2964206" y="2027641"/>
            <a:ext cx="8229600" cy="457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1966: Year One, Anno </a:t>
            </a:r>
            <a:r>
              <a:rPr lang="en-US" b="1" dirty="0" err="1" smtClean="0"/>
              <a:t>Satanis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47381" y="179558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52" r="-6152"/>
          <a:stretch>
            <a:fillRect/>
          </a:stretch>
        </p:blipFill>
        <p:spPr>
          <a:xfrm>
            <a:off x="0" y="1795589"/>
            <a:ext cx="4841448" cy="26896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7382" y="4642254"/>
            <a:ext cx="3995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Anton </a:t>
            </a:r>
            <a:r>
              <a:rPr lang="en-US" dirty="0" err="1" smtClean="0"/>
              <a:t>LaVey</a:t>
            </a:r>
            <a:r>
              <a:rPr lang="en-US" dirty="0" smtClean="0"/>
              <a:t> (1930-1999)</a:t>
            </a:r>
          </a:p>
          <a:p>
            <a:r>
              <a:rPr lang="en-US" dirty="0" smtClean="0"/>
              <a:t>Church of Satan, California, 1966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045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Church of Satan – charismatic leader, 1960s, middle class, converts, California, </a:t>
            </a:r>
            <a:r>
              <a:rPr lang="en-GB" dirty="0" err="1"/>
              <a:t>routinization</a:t>
            </a:r>
            <a:r>
              <a:rPr lang="en-GB" dirty="0"/>
              <a:t>, rebellion, tension, schisms, controversy, media is a friend and a foe, death of leader.</a:t>
            </a:r>
          </a:p>
          <a:p>
            <a:endParaRPr lang="en-US" dirty="0" smtClean="0"/>
          </a:p>
          <a:p>
            <a:r>
              <a:rPr lang="en-US" dirty="0" smtClean="0"/>
              <a:t>1969 </a:t>
            </a:r>
            <a:r>
              <a:rPr lang="en-US" dirty="0"/>
              <a:t>The Satanic </a:t>
            </a:r>
            <a:r>
              <a:rPr lang="en-US" dirty="0" smtClean="0"/>
              <a:t>Bible </a:t>
            </a:r>
            <a:r>
              <a:rPr lang="mr-IN" dirty="0" smtClean="0"/>
              <a:t>–</a:t>
            </a:r>
            <a:r>
              <a:rPr lang="en-US" dirty="0" smtClean="0"/>
              <a:t> scriptural status? Shock value? ‘Religion of the Book’.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Lewis (2005)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LaVeyan</a:t>
            </a:r>
            <a:r>
              <a:rPr lang="en-US" dirty="0" smtClean="0"/>
              <a:t> Satanism is the Satanic mainstream.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713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Urban (2015, 181): ‘Like the biographies of other new religious leaders, </a:t>
            </a:r>
            <a:r>
              <a:rPr lang="en-GB" dirty="0" err="1"/>
              <a:t>LaVey’s</a:t>
            </a:r>
            <a:r>
              <a:rPr lang="en-GB" dirty="0"/>
              <a:t> life story is a complex mixture of history, embellishment, and sometimes fantastic elaboration’. </a:t>
            </a:r>
            <a:endParaRPr lang="en-US" dirty="0"/>
          </a:p>
          <a:p>
            <a:r>
              <a:rPr lang="en-GB" dirty="0" smtClean="0"/>
              <a:t>Urban </a:t>
            </a:r>
            <a:r>
              <a:rPr lang="en-GB" dirty="0"/>
              <a:t>(2015, 179) ‘</a:t>
            </a:r>
            <a:r>
              <a:rPr lang="en-GB" dirty="0" err="1"/>
              <a:t>LaVey</a:t>
            </a:r>
            <a:r>
              <a:rPr lang="en-GB" dirty="0"/>
              <a:t> often walked a fine line between serious religion and comical satire, exploiting the power of performance art as much as the power of occult philosophy and magic’.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463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1975:  Michael Aquino - Temple </a:t>
            </a:r>
            <a:r>
              <a:rPr lang="en-GB" dirty="0"/>
              <a:t>of Set.  </a:t>
            </a:r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/>
              <a:t>deity, Set – Egyptian god of storms. </a:t>
            </a:r>
            <a:r>
              <a:rPr lang="en-GB" dirty="0" smtClean="0"/>
              <a:t> Set “</a:t>
            </a:r>
            <a:r>
              <a:rPr lang="en-GB" dirty="0"/>
              <a:t>as the dispenser of a higher, non-natural intelligence which is available to selected individuals” (Lewis, 2002, 721).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Temple of Set</a:t>
            </a:r>
            <a:endParaRPr lang="en-US" dirty="0"/>
          </a:p>
        </p:txBody>
      </p:sp>
      <p:pic>
        <p:nvPicPr>
          <p:cNvPr id="5" name="Picture 4" descr="Michael-Aquin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587" y="4026375"/>
            <a:ext cx="4529708" cy="216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336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Petersen </a:t>
            </a:r>
            <a:r>
              <a:rPr lang="en-GB" dirty="0" smtClean="0"/>
              <a:t>(2005, 428) argues </a:t>
            </a:r>
            <a:r>
              <a:rPr lang="en-GB" dirty="0"/>
              <a:t>for 3 phases of modern religious Satanism</a:t>
            </a:r>
          </a:p>
          <a:p>
            <a:endParaRPr lang="en-GB" dirty="0"/>
          </a:p>
          <a:p>
            <a:pPr lvl="0"/>
            <a:r>
              <a:rPr lang="en-GB" dirty="0"/>
              <a:t>1966-1975, organized Satanism emerging out of the occult subculture. </a:t>
            </a:r>
            <a:r>
              <a:rPr lang="en-GB" dirty="0" smtClean="0"/>
              <a:t>“</a:t>
            </a:r>
            <a:r>
              <a:rPr lang="en-GB" dirty="0" err="1" smtClean="0"/>
              <a:t>Carnivalesque</a:t>
            </a:r>
            <a:r>
              <a:rPr lang="en-GB" dirty="0" smtClean="0"/>
              <a:t> </a:t>
            </a:r>
            <a:r>
              <a:rPr lang="en-GB" dirty="0"/>
              <a:t>showmanship of </a:t>
            </a:r>
            <a:r>
              <a:rPr lang="en-GB" dirty="0" err="1"/>
              <a:t>LaVey</a:t>
            </a:r>
            <a:r>
              <a:rPr lang="en-GB" dirty="0" smtClean="0"/>
              <a:t>”.   </a:t>
            </a:r>
            <a:r>
              <a:rPr lang="en-GB" dirty="0"/>
              <a:t>Membership grew.  Publishe</a:t>
            </a:r>
            <a:r>
              <a:rPr lang="en-GB" i="1" dirty="0"/>
              <a:t>d The Satanic Bible, </a:t>
            </a:r>
            <a:r>
              <a:rPr lang="en-GB" dirty="0"/>
              <a:t>“the most influential Satanic manifesto to date…” (Petersen, 428). </a:t>
            </a:r>
            <a:r>
              <a:rPr lang="en-GB" dirty="0" smtClean="0"/>
              <a:t>Lewis </a:t>
            </a:r>
            <a:r>
              <a:rPr lang="en-GB" dirty="0"/>
              <a:t>(2003, 111) </a:t>
            </a:r>
            <a:r>
              <a:rPr lang="en-GB" dirty="0" smtClean="0"/>
              <a:t>“</a:t>
            </a:r>
            <a:r>
              <a:rPr lang="en-GB" dirty="0"/>
              <a:t>an audience cult</a:t>
            </a:r>
            <a:r>
              <a:rPr lang="en-GB" dirty="0" smtClean="0"/>
              <a:t>”, more “</a:t>
            </a:r>
            <a:r>
              <a:rPr lang="en-GB" dirty="0"/>
              <a:t>profit” than “prophet”.  </a:t>
            </a:r>
          </a:p>
          <a:p>
            <a:pPr lvl="0"/>
            <a:r>
              <a:rPr lang="en-GB" dirty="0"/>
              <a:t>1975-1995: Schism – Temple of Set – Michael Aquino.  Temple of Set wanted theism not atheism.  </a:t>
            </a:r>
            <a:r>
              <a:rPr lang="en-GB" dirty="0" smtClean="0"/>
              <a:t>1980s, 1990s Satanic </a:t>
            </a:r>
            <a:r>
              <a:rPr lang="en-GB" dirty="0"/>
              <a:t>Panic.  </a:t>
            </a:r>
          </a:p>
          <a:p>
            <a:pPr lvl="0"/>
            <a:r>
              <a:rPr lang="en-GB" dirty="0"/>
              <a:t>1995: </a:t>
            </a:r>
            <a:r>
              <a:rPr lang="en-GB" dirty="0" smtClean="0"/>
              <a:t>Internet</a:t>
            </a:r>
            <a:r>
              <a:rPr lang="en-GB" dirty="0"/>
              <a:t>. </a:t>
            </a:r>
            <a:r>
              <a:rPr lang="en-GB" dirty="0" smtClean="0"/>
              <a:t>Solitary Satanists</a:t>
            </a:r>
            <a:r>
              <a:rPr lang="en-GB" dirty="0"/>
              <a:t>. </a:t>
            </a:r>
            <a:r>
              <a:rPr lang="en-GB" dirty="0" smtClean="0"/>
              <a:t>Virtual </a:t>
            </a:r>
            <a:r>
              <a:rPr lang="en-GB" dirty="0"/>
              <a:t>Satanism.  1997 </a:t>
            </a:r>
            <a:r>
              <a:rPr lang="en-GB" dirty="0" err="1"/>
              <a:t>LaVey</a:t>
            </a:r>
            <a:r>
              <a:rPr lang="en-GB" dirty="0"/>
              <a:t> died.  Brief internal problems then leadership stabilised.  Online communities and </a:t>
            </a:r>
            <a:r>
              <a:rPr lang="en-GB" dirty="0" smtClean="0"/>
              <a:t>debates/responses.  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039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zeen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246" r="-85246"/>
          <a:stretch>
            <a:fillRect/>
          </a:stretch>
        </p:blipFill>
        <p:spPr>
          <a:xfrm>
            <a:off x="-1951277" y="101107"/>
            <a:ext cx="6593068" cy="36628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23310" y="427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 descr="schreck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024" y="4096478"/>
            <a:ext cx="3371210" cy="25685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14035" y="982157"/>
            <a:ext cx="5648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/>
              <a:t>Zeena</a:t>
            </a:r>
            <a:r>
              <a:rPr lang="en-US" sz="2800" dirty="0" smtClean="0"/>
              <a:t> </a:t>
            </a:r>
            <a:r>
              <a:rPr lang="en-US" sz="2800" dirty="0" err="1" smtClean="0"/>
              <a:t>LaVey</a:t>
            </a:r>
            <a:r>
              <a:rPr lang="en-US" sz="2800" dirty="0" smtClean="0"/>
              <a:t>: First Church of Satan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525486" y="4664152"/>
            <a:ext cx="5035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Nikolas </a:t>
            </a:r>
            <a:r>
              <a:rPr lang="en-GB" sz="2800" dirty="0" err="1" smtClean="0"/>
              <a:t>Schreck</a:t>
            </a:r>
            <a:r>
              <a:rPr lang="en-GB" sz="2800" dirty="0" smtClean="0"/>
              <a:t>: </a:t>
            </a:r>
          </a:p>
          <a:p>
            <a:r>
              <a:rPr lang="en-GB" sz="2800" dirty="0"/>
              <a:t>The Werewolf Order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930196" y="554004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842616" y="2070769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Sethian</a:t>
            </a:r>
            <a:r>
              <a:rPr lang="en-GB" dirty="0"/>
              <a:t> Liberation Movement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601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Differences between the websites of the Church of Satan and Temple of Set.</a:t>
            </a:r>
          </a:p>
          <a:p>
            <a:endParaRPr lang="en-US" dirty="0" smtClean="0"/>
          </a:p>
          <a:p>
            <a:r>
              <a:rPr lang="en-GB" dirty="0" err="1" smtClean="0"/>
              <a:t>CoS</a:t>
            </a:r>
            <a:r>
              <a:rPr lang="en-GB" dirty="0" smtClean="0"/>
              <a:t> – </a:t>
            </a:r>
            <a:r>
              <a:rPr lang="en-GB" dirty="0"/>
              <a:t>Nine Satanic Statements</a:t>
            </a:r>
          </a:p>
          <a:p>
            <a:r>
              <a:rPr lang="en-GB" dirty="0" err="1" smtClean="0"/>
              <a:t>CoS</a:t>
            </a:r>
            <a:r>
              <a:rPr lang="en-GB" dirty="0" smtClean="0"/>
              <a:t> - </a:t>
            </a:r>
            <a:r>
              <a:rPr lang="en-GB" dirty="0"/>
              <a:t>Eleven Satanic Rules of the Earth</a:t>
            </a:r>
          </a:p>
          <a:p>
            <a:r>
              <a:rPr lang="en-GB" dirty="0" err="1" smtClean="0"/>
              <a:t>CoS</a:t>
            </a:r>
            <a:r>
              <a:rPr lang="en-GB" dirty="0" smtClean="0"/>
              <a:t> - </a:t>
            </a:r>
            <a:r>
              <a:rPr lang="en-GB" dirty="0"/>
              <a:t>Nine Satanic Sins</a:t>
            </a:r>
          </a:p>
          <a:p>
            <a:endParaRPr lang="en-US" dirty="0" smtClean="0"/>
          </a:p>
          <a:p>
            <a:r>
              <a:rPr lang="en-US" dirty="0" smtClean="0"/>
              <a:t>YouTube video of </a:t>
            </a:r>
            <a:r>
              <a:rPr lang="en-US" dirty="0" err="1" smtClean="0"/>
              <a:t>LaVey</a:t>
            </a:r>
            <a:r>
              <a:rPr lang="en-US" dirty="0" smtClean="0"/>
              <a:t> and Aquino.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712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Bill Ellis (2000, 66) notes the important distinction between folklore </a:t>
            </a:r>
            <a:r>
              <a:rPr lang="en-GB" u="sng" dirty="0"/>
              <a:t>of</a:t>
            </a:r>
            <a:r>
              <a:rPr lang="en-GB" dirty="0"/>
              <a:t> Satanists and folklore </a:t>
            </a:r>
            <a:r>
              <a:rPr lang="en-GB" u="sng" dirty="0"/>
              <a:t>about</a:t>
            </a:r>
            <a:r>
              <a:rPr lang="en-GB" dirty="0"/>
              <a:t> </a:t>
            </a:r>
            <a:r>
              <a:rPr lang="en-GB" dirty="0" smtClean="0"/>
              <a:t>Satanists.  </a:t>
            </a:r>
            <a:endParaRPr lang="en-GB" dirty="0"/>
          </a:p>
          <a:p>
            <a:r>
              <a:rPr lang="en-GB" dirty="0"/>
              <a:t>James Richardson (</a:t>
            </a:r>
            <a:r>
              <a:rPr lang="en-GB" dirty="0" smtClean="0"/>
              <a:t>2003, 69): If </a:t>
            </a:r>
            <a:r>
              <a:rPr lang="en-GB" dirty="0"/>
              <a:t>people believe something to be real there will be real </a:t>
            </a:r>
            <a:r>
              <a:rPr lang="en-GB" dirty="0" smtClean="0"/>
              <a:t>consequences. </a:t>
            </a:r>
          </a:p>
          <a:p>
            <a:r>
              <a:rPr lang="en-GB" dirty="0" err="1" smtClean="0"/>
              <a:t>Eg</a:t>
            </a:r>
            <a:r>
              <a:rPr lang="en-GB" dirty="0" smtClean="0"/>
              <a:t> seventeenth century witch trials </a:t>
            </a:r>
            <a:r>
              <a:rPr lang="mr-IN" dirty="0" smtClean="0"/>
              <a:t>–</a:t>
            </a:r>
            <a:r>
              <a:rPr lang="en-GB" dirty="0" smtClean="0"/>
              <a:t> Pendle and Salem.</a:t>
            </a:r>
          </a:p>
          <a:p>
            <a:r>
              <a:rPr lang="en-US" dirty="0" smtClean="0"/>
              <a:t>SRA: </a:t>
            </a:r>
            <a:r>
              <a:rPr lang="en-GB" dirty="0"/>
              <a:t>abusing someone ritually as a way of worshipping Satan.  Either through a one-off act, or grooming them for continued abuse.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6110" y="591230"/>
            <a:ext cx="87329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Satanic </a:t>
            </a:r>
            <a:r>
              <a:rPr lang="en-US" sz="3600" dirty="0"/>
              <a:t>Ritual </a:t>
            </a:r>
            <a:r>
              <a:rPr lang="en-US" sz="3600" dirty="0" smtClean="0"/>
              <a:t>Abuse and the Satanic Panic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58308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Urban (2015, 195) society believed in a ‘…vast underground secret conspiracy linked to child abuse, human sacrifice, bizarre pornography, and various other atrocities’. </a:t>
            </a:r>
            <a:endParaRPr lang="en-US" dirty="0"/>
          </a:p>
          <a:p>
            <a:r>
              <a:rPr lang="en-GB" dirty="0" smtClean="0"/>
              <a:t>1980 </a:t>
            </a:r>
            <a:r>
              <a:rPr lang="en-GB" i="1" dirty="0" smtClean="0"/>
              <a:t>Michelle </a:t>
            </a:r>
            <a:r>
              <a:rPr lang="en-GB" i="1" dirty="0"/>
              <a:t>Remembers</a:t>
            </a:r>
            <a:r>
              <a:rPr lang="en-GB" dirty="0"/>
              <a:t> </a:t>
            </a:r>
            <a:endParaRPr lang="en-GB" dirty="0" smtClean="0"/>
          </a:p>
          <a:p>
            <a:r>
              <a:rPr lang="en-GB" dirty="0" smtClean="0"/>
              <a:t>Social </a:t>
            </a:r>
            <a:r>
              <a:rPr lang="en-GB" dirty="0"/>
              <a:t>workers, police, counsellors, Christian </a:t>
            </a:r>
            <a:r>
              <a:rPr lang="en-GB" dirty="0" smtClean="0"/>
              <a:t>Ministers.</a:t>
            </a:r>
          </a:p>
          <a:p>
            <a:r>
              <a:rPr lang="en-GB" dirty="0" smtClean="0"/>
              <a:t>False memory syndrome</a:t>
            </a:r>
          </a:p>
          <a:p>
            <a:r>
              <a:rPr lang="en-GB" dirty="0" smtClean="0"/>
              <a:t>Deliverance ministry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70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Bibliography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GB" dirty="0"/>
              <a:t>Barker, Eileen (1992) </a:t>
            </a:r>
            <a:r>
              <a:rPr lang="en-GB" i="1" dirty="0"/>
              <a:t>New Religious Movements: A Practical Introduction</a:t>
            </a:r>
            <a:r>
              <a:rPr lang="en-GB" dirty="0"/>
              <a:t>, London: HMSO.  </a:t>
            </a:r>
          </a:p>
          <a:p>
            <a:pPr lvl="0"/>
            <a:r>
              <a:rPr lang="en-GB" dirty="0"/>
              <a:t>Barrett, David, </a:t>
            </a:r>
            <a:r>
              <a:rPr lang="en-GB" i="1" dirty="0"/>
              <a:t>Sects, ‘Cults’ and Alternative Religions </a:t>
            </a:r>
            <a:r>
              <a:rPr lang="en-GB" dirty="0"/>
              <a:t>(London: </a:t>
            </a:r>
            <a:r>
              <a:rPr lang="en-GB" dirty="0" err="1"/>
              <a:t>Blandford</a:t>
            </a:r>
            <a:r>
              <a:rPr lang="en-GB" dirty="0"/>
              <a:t>, 1998). </a:t>
            </a:r>
          </a:p>
          <a:p>
            <a:pPr lvl="0"/>
            <a:r>
              <a:rPr lang="en-GB" dirty="0"/>
              <a:t>Barrett, David V (2001) </a:t>
            </a:r>
            <a:r>
              <a:rPr lang="en-GB" i="1" dirty="0"/>
              <a:t>The New Believers: a survey of sects, cults, and alternative religions</a:t>
            </a:r>
            <a:r>
              <a:rPr lang="en-GB" dirty="0"/>
              <a:t>, London: </a:t>
            </a:r>
            <a:r>
              <a:rPr lang="en-GB" dirty="0" err="1"/>
              <a:t>Cassell</a:t>
            </a:r>
            <a:r>
              <a:rPr lang="en-GB" dirty="0"/>
              <a:t>.</a:t>
            </a:r>
          </a:p>
          <a:p>
            <a:pPr lvl="0"/>
            <a:r>
              <a:rPr lang="en-GB" dirty="0" err="1"/>
              <a:t>LaVey</a:t>
            </a:r>
            <a:r>
              <a:rPr lang="en-GB" dirty="0"/>
              <a:t>, Anton </a:t>
            </a:r>
            <a:r>
              <a:rPr lang="en-GB" dirty="0" err="1"/>
              <a:t>Szandor</a:t>
            </a:r>
            <a:r>
              <a:rPr lang="en-GB" dirty="0"/>
              <a:t> </a:t>
            </a:r>
            <a:r>
              <a:rPr lang="en-GB" i="1" dirty="0"/>
              <a:t>The Satanic Bible</a:t>
            </a:r>
            <a:r>
              <a:rPr lang="en-GB" dirty="0"/>
              <a:t>, (New York: Avon, 1969).</a:t>
            </a:r>
          </a:p>
          <a:p>
            <a:pPr lvl="0"/>
            <a:r>
              <a:rPr lang="en-GB" dirty="0"/>
              <a:t>Lewis, James R </a:t>
            </a:r>
            <a:r>
              <a:rPr lang="en-GB" dirty="0" err="1"/>
              <a:t>ed</a:t>
            </a:r>
            <a:r>
              <a:rPr lang="en-GB" dirty="0"/>
              <a:t>, </a:t>
            </a:r>
            <a:r>
              <a:rPr lang="en-GB" i="1" dirty="0" err="1"/>
              <a:t>Encyclopedia</a:t>
            </a:r>
            <a:r>
              <a:rPr lang="en-GB" i="1" dirty="0"/>
              <a:t> of Cults, Sects, and New Religions</a:t>
            </a:r>
            <a:r>
              <a:rPr lang="en-GB" dirty="0"/>
              <a:t>, (New York: Prometheus Books, 2002)</a:t>
            </a:r>
          </a:p>
          <a:p>
            <a:pPr lvl="0"/>
            <a:r>
              <a:rPr lang="en-GB" dirty="0"/>
              <a:t>Lewis, James R., </a:t>
            </a:r>
            <a:r>
              <a:rPr lang="en-GB" i="1" dirty="0"/>
              <a:t>Legitimating New Religions </a:t>
            </a:r>
            <a:r>
              <a:rPr lang="en-GB" dirty="0"/>
              <a:t>(New Jersey: Rutgers University Press, 2003). </a:t>
            </a:r>
            <a:r>
              <a:rPr lang="en-GB" dirty="0">
                <a:hlinkClick r:id="rId2"/>
              </a:rPr>
              <a:t>http://www.religiousstudiesproject.com/podcast/who-joins-new-religious-movements-james-r-lewis-on-the-need-of-new-quantitative-data-on-nrms/</a:t>
            </a:r>
            <a:endParaRPr lang="en-GB" dirty="0"/>
          </a:p>
          <a:p>
            <a:pPr lvl="0"/>
            <a:r>
              <a:rPr lang="en-GB" dirty="0"/>
              <a:t>Melton, Gordon J </a:t>
            </a:r>
            <a:r>
              <a:rPr lang="en-GB" i="1" dirty="0" err="1"/>
              <a:t>Encyclopedic</a:t>
            </a:r>
            <a:r>
              <a:rPr lang="en-GB" i="1" dirty="0"/>
              <a:t> Handbook of Cults in America</a:t>
            </a:r>
            <a:r>
              <a:rPr lang="en-GB" dirty="0"/>
              <a:t>, Garland, 1992, p109, in Barrett, David, </a:t>
            </a:r>
            <a:r>
              <a:rPr lang="en-GB" i="1" dirty="0"/>
              <a:t>Sects, ‘Cults’ and Alternative Religions </a:t>
            </a:r>
            <a:r>
              <a:rPr lang="en-GB" dirty="0"/>
              <a:t>(London: </a:t>
            </a:r>
            <a:r>
              <a:rPr lang="en-GB" dirty="0" err="1"/>
              <a:t>Blandford</a:t>
            </a:r>
            <a:r>
              <a:rPr lang="en-GB" dirty="0"/>
              <a:t>, 1998).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9463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en-GB" dirty="0"/>
              <a:t>Petersen, </a:t>
            </a:r>
            <a:r>
              <a:rPr lang="en-GB" dirty="0" err="1"/>
              <a:t>Jesper</a:t>
            </a:r>
            <a:r>
              <a:rPr lang="en-GB" dirty="0"/>
              <a:t> </a:t>
            </a:r>
            <a:r>
              <a:rPr lang="en-GB" dirty="0" err="1"/>
              <a:t>Aagaard</a:t>
            </a:r>
            <a:r>
              <a:rPr lang="en-GB" dirty="0"/>
              <a:t>,  “Modern Satanism: Dark Doctrines and Black Flames”, in Lewis, James R and </a:t>
            </a:r>
            <a:r>
              <a:rPr lang="en-GB" dirty="0" err="1"/>
              <a:t>Jesper</a:t>
            </a:r>
            <a:r>
              <a:rPr lang="en-GB" dirty="0"/>
              <a:t> </a:t>
            </a:r>
            <a:r>
              <a:rPr lang="en-GB" dirty="0" err="1"/>
              <a:t>Aagaard</a:t>
            </a:r>
            <a:r>
              <a:rPr lang="en-GB" dirty="0"/>
              <a:t> Petersen </a:t>
            </a:r>
            <a:r>
              <a:rPr lang="en-GB" dirty="0" err="1"/>
              <a:t>eds</a:t>
            </a:r>
            <a:r>
              <a:rPr lang="en-GB" dirty="0"/>
              <a:t>, </a:t>
            </a:r>
            <a:r>
              <a:rPr lang="en-GB" i="1" dirty="0"/>
              <a:t>Controversial New Religions</a:t>
            </a:r>
            <a:r>
              <a:rPr lang="en-GB" dirty="0"/>
              <a:t>, (New York: Oxford University Press, 2005)</a:t>
            </a:r>
          </a:p>
          <a:p>
            <a:pPr lvl="0"/>
            <a:r>
              <a:rPr lang="en-GB" dirty="0"/>
              <a:t>Petersen, J.A., (</a:t>
            </a:r>
            <a:r>
              <a:rPr lang="en-GB" dirty="0" err="1"/>
              <a:t>ed</a:t>
            </a:r>
            <a:r>
              <a:rPr lang="en-GB" dirty="0"/>
              <a:t>), </a:t>
            </a:r>
            <a:r>
              <a:rPr lang="en-GB" i="1" dirty="0"/>
              <a:t>Contemporary Religious Satanism: A Critical Anthology</a:t>
            </a:r>
            <a:r>
              <a:rPr lang="en-GB" dirty="0"/>
              <a:t> (Controversial New Religions Series. London: </a:t>
            </a:r>
            <a:r>
              <a:rPr lang="en-GB" dirty="0" err="1"/>
              <a:t>Ashgate</a:t>
            </a:r>
            <a:r>
              <a:rPr lang="en-GB" dirty="0"/>
              <a:t>, 2009)</a:t>
            </a:r>
          </a:p>
          <a:p>
            <a:pPr lvl="0"/>
            <a:r>
              <a:rPr lang="en-GB" dirty="0"/>
              <a:t>Urban, Hugh B (2015) </a:t>
            </a:r>
            <a:r>
              <a:rPr lang="en-GB" i="1" dirty="0"/>
              <a:t>New Age, </a:t>
            </a:r>
            <a:r>
              <a:rPr lang="en-GB" i="1" dirty="0" err="1"/>
              <a:t>Neopagan</a:t>
            </a:r>
            <a:r>
              <a:rPr lang="en-GB" i="1" dirty="0"/>
              <a:t>, and New Religious Movements: Alternative Spirituality in Contemporary America</a:t>
            </a:r>
            <a:r>
              <a:rPr lang="en-GB" dirty="0"/>
              <a:t>: California: University of California Press.  E-book.</a:t>
            </a:r>
          </a:p>
          <a:p>
            <a:pPr lvl="0"/>
            <a:r>
              <a:rPr lang="en-GB" dirty="0"/>
              <a:t>Webb, Don </a:t>
            </a:r>
            <a:r>
              <a:rPr lang="en-GB" i="1" dirty="0"/>
              <a:t>The Eternal Word of Set</a:t>
            </a:r>
            <a:r>
              <a:rPr lang="en-GB" dirty="0"/>
              <a:t>, 1996, </a:t>
            </a:r>
            <a:r>
              <a:rPr lang="en-GB" u="sng" dirty="0">
                <a:hlinkClick r:id="rId2"/>
              </a:rPr>
              <a:t>https://ia600204.us.archive.org/23/items/xeper-the-eternal-word-of-set/Xeper_-_The_Eternal_Word_of_Set.pdf</a:t>
            </a:r>
            <a:r>
              <a:rPr lang="en-GB" dirty="0"/>
              <a:t> 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783140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Paper.thmx</Template>
  <TotalTime>483</TotalTime>
  <Words>1237</Words>
  <Application>Microsoft Macintosh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Paper</vt:lpstr>
      <vt:lpstr>New Religious Movements Mudiadau Crefyddol Newydd </vt:lpstr>
      <vt:lpstr>Satanism (2011 Census: 1,893 Satanists)</vt:lpstr>
      <vt:lpstr>PowerPoint Presentation</vt:lpstr>
      <vt:lpstr>PowerPoint Presentation</vt:lpstr>
      <vt:lpstr>1966: Year One, Anno Satanis</vt:lpstr>
      <vt:lpstr>PowerPoint Presentation</vt:lpstr>
      <vt:lpstr>PowerPoint Presentation</vt:lpstr>
      <vt:lpstr>Temple of Set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Bibliography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</dc:creator>
  <cp:lastModifiedBy>Sarah</cp:lastModifiedBy>
  <cp:revision>14</cp:revision>
  <dcterms:created xsi:type="dcterms:W3CDTF">2017-03-29T20:29:11Z</dcterms:created>
  <dcterms:modified xsi:type="dcterms:W3CDTF">2017-11-27T23:51:35Z</dcterms:modified>
</cp:coreProperties>
</file>