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56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A60831-2C3C-415C-87E8-BC77B52825B7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B7B08-C2F0-4ADF-BFF6-ED5E1F24F94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34831-57A1-45A1-AEF3-FA2FE6E60CBA}" type="datetimeFigureOut">
              <a:rPr lang="en-GB" smtClean="0"/>
              <a:pPr/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B5547-26C1-4C03-B221-E91FCEA28FB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gif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3.gstatic.com/images?q=tbn:ANd9GcSu0YyKDfMLrtL_n1yBOWGSP3eKacSpD5SylH9CiHnsb4uHgkC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548680"/>
            <a:ext cx="3251805" cy="2448272"/>
          </a:xfrm>
          <a:prstGeom prst="rect">
            <a:avLst/>
          </a:prstGeom>
          <a:noFill/>
        </p:spPr>
      </p:pic>
      <p:sp>
        <p:nvSpPr>
          <p:cNvPr id="1028" name="AutoShape 4" descr="data:image/jpg;base64,/9j/4AAQSkZJRgABAQAAAQABAAD/2wCEAAkGBhQSEBUUExQVFRQWGBwaFxgYGBYXHRkcGRoYGhgaFxUZHCYeGhojGRcYHy8gIycpLCwsGh4xNTAqNSYrLCkBCQoKDgwOGg8PGiwlHyQsLCwsKSwpLCosKSosLCwsLCwsLCksLCwsLC0sKSwsLCwsLCwsLCwsLCksLCwsLCksLP/AABEIANcA6wMBIgACEQEDEQH/xAAcAAABBQEBAQAAAAAAAAAAAAAAAQMFBgcEAgj/xAA/EAACAQIEAwYDBwQABQQDAAABAhEAAwQSITEFQVEGEyJhcYEykaEHI0KxwdHwFFJy4RUzYpLxJFOCwhai0v/EABkBAQADAQEAAAAAAAAAAAAAAAABAgMEBf/EACcRAAICAgICAQQCAwAAAAAAAAABAhEDIRIxBEEiE1HB8IGhFDKR/9oADAMBAAIRAxEAPwDE2YzuaTMepobepvhXY6/fQOuQIdiWn6CTQlJvohMx6mjMepq+8M+zNWMXLxP+Aj6mamG+ynC/+7e9ZT/+arzX3NPo5GroyrMepp/CYO5dOW2rOeign59Kl+03Y67gzJIuWiYFxfyZd1P06U79n92MZB/EjCekQ0+e1WM2q7PeB7AYtyJC2x/1NJ+QmrBhvsnBjPiWWRytz8jnq58Ow7Xbipp4tm2HXXpU1hOFXnCEW2ALsrZvCVC/iAO4PIVm3P0dUI4GttmF9pOxmIwZJYF7U6XVkiOWYbqfI/M1AZj1NfTJ7O3Gt+O4oYK+a2sGZB7vcSBO/WvmZpkzvzq6OeaSev7DMepozHqaSipKC5j1NGY9TSUUAuY9TRmPU0lFALmPU0Zj1NJRQC5j1NGY9TSUUAs0Zj1pKKAXMepozHqaSigFzHqaMx6mkooBcx6mjMeppKKAXMepp22xjc/Wmaet7f7oBptzWidhfFhAFOVxccDeDophh77jas7bc1fvs7BaxcEjw3JA/wAkg/lVokPRoGB4VfNoPaQMzEqRm+GOp2y/yK7bXZzGsPG+Hsj0Nwj1/DXvgGIP9DcWYcSAJgzA0HnUrwnO+DyMlwOVYQwPPaWNUcYq9G6zTaq/wUz7ReCra4RecX2vktbhhCgDNBAC6QfPoKynsWx/rbYH4sy+xRq2zthwe9b4FibbBSQuYnNyDKTGnKsh7CdmcVfxCXbNlmS24zNIUSQfCCxGY+Qk1Yyls1Ds6xXF2wdhlEnaRpv6Va7XELn/ABJ1JZrPd6QCVB6aTrVY4TYZMQEuoUYsrZXBE7A76H2rR+KACzcUELKsBqF1IIFUv2WiQWH4ZeGLu3cv3dxQozHKZ01gyQK+X8dZyXXX+12HyJH6V9Y8PxMWrYKs7KqhsoLCQAD4joda+XO1eDNrHYm2RBW8+m27EjmeRHOpSomZFUUUVJmFFFFAFFFFAFFFFAFFFFAFFFFAFFFFAFFFFAFFFFAFO29v9U1T1vb/AHQDTb1d/szuf84D/pMeXi2qkNuatv2b3Yv3F62/yP8AurR7IfRtnYpgRciNCDPMaRUtxC3mv4ZwyfdMxcTrDLGiiZM1W+y1hTmzKCYU6/qJ1qz8UxL2xaNkQDeQOFWfAZnQDQba0l2Wj0Ocaspew9y3ctu1p1If8Hh5wSQapGMugqtu2q27NvS3bXQIOvmx5mp3trxkq1q2CYklo56EAH86grd9bkxoQSI8xufMVhLbOrG4++xw8Se6qW7tw5VYMrHUiORJ1FXfCYm2V0VFeNDvOmkE6+1Z+6xM/wAHSnsFiWTTdJ+Hp6H9NqhMvLGi+cGvvcwqNcJLlfFIy7E7jltXzZ9qWHKcYxYPN83syqR719B8O40XWB450HWehG9Zz9qv2ZYvFYx8VhxbuSqg2wwDgqIO8BtuRrWzmnGtGMUV08Q4bdsOUvW3tuPwupU/I1zVJkFFFFAFFFFAFOYbDNcdURSzsYUDcmm6vP2a8Im6t1hu0L6D4j77exq0Y8nRDdFHZSCQdCNDSVe/tT7LrYujEWxCXmOYclffTybU+oNUSkouLpkoKKKKqD3Zsl2CrqWIA9TVh7Y9nkwvcZJ8aHNPNlIk+4Ipew/Ds943DskBf8m0HyE/Srr9ovD1fAM34rLgj0MKwH0+VbRhcGyt7MlooorEsFFFFAFPW9v9UzTqbUA2d6n+xF7LjFA/EpH6/pTXDuyF+8uYKFUzBYxPQjyPWrDwLsY9i4txriys+FQTMgjfSpWiGaR2Rxv3jTzQ7eRq6f1YjRhJ895rP+BOFvr5g+XKu7i3HlGVBMke24BpN7LQeju7QcKRZv4m5GX4UBA1Ogzvy/xGtU5luW7XeFSq3HBQkFSwBklQdcvKYg1c3a3cvqHVXFpMyhiSqtPxNb2Zo2nauPiPCc7Pisc47tRKWg0GBsb1wfCDpCLry0rB6Zo0R2HxIZipOojX1EwPTaui4oG+g61C4jC3Bbu4gpkt3RFufCWBiSinxZYG9dvCsbnU5gcsEE75SNtdwDVrRKm1pl/w2EtYS3nJJZh8XNucKPwjr/BUSe0twOWUKy/2EfUNvP0qA/4i99Ve6dW8I5BoEwo9BtT6OI2rJ3ezsxqLiSHbS5bx/DL9tbYa9k+7VgsqwIIgnVTE+Rr5zPDLve9zkbvJjJGs+lb4zHQzBGxGnsBXBxZ7bFXa0hvTHeACcvPzn6V0Y6fxOXPjcfkujCmWDB0IpKuHaTsFiVa7es2nuWNXLLBKySWBUawOsREVT6s1To5woooqAdHD8Gbt1UH4jqeg3J+Va72RwyrcAXRUWB5ch+tUvsjwvKnemczaDyXr7/oOtX/srb1uH0H5n9q6cMdmbdsle03A1xWFuWj8TCVJ5ONVPz+k18+XrRVirCGUkEdCNCK+lVjasi+1Ps93V8Yhfgu6NpEOB+o+oNX8iFrkTFlFoorr4VhO8uqp+GZb0G/7e9cZcvvY7A92lsEanxt6nWI8hAq627HeWrin4WBU9PEsa1WeDX4zHy9d/KrNwW+Crj0OvnO81349KjIwS7bysV6Ej5GK81PdtuE9xi3gylwl1I21JkT5GoGuFqnRqFFFFQAr2p0rxRQGk9iuKh7CpMsmjDYgSYI8qsl5QATDH0H71kPCOLNh72ddeTDqJrZuzeOs4lF8QyPpP9jdG6dKs1yWuyqWxrBtqjA/yKjsRebvgQJO0dQTr9Kn8bwK5h21E2+o5H0qt370XtjGbUwdj51zOdyRtwpUd2Bx3dEupzSpBH9p9txFWnB41G7i2yW3AXMFYSAQPC2UaMd9/wBKooJtqMo8RYj5TAA96kMHislwMsErKlTJAmRIjoRWna0VUt0yX7j/AIhjriXLji3bEZVALXCDB8WyDl0A2FT13A3XnDWbS2MKuj3WJAJj8I3unzb6VWeDY3uLjXyMwJyyObHWB6c+lWfA8QW9hVW6z/esyeFvEAxOiZthrHlWFPjX62dFK/3orWM4YouWrGE7zEIpJY6NE/E3h0UetLaxOdrpAHdpqdYKjQQf7iT71Y8fYvWcmEwGGVVcFrhkhQJibtzdm3/Y1A9oOD2cNbdbdw3cSxBcAiJ5KtsCajnx76/PRCTT+IK/MfOoTiWJm6RqQoj33NSOLxDWO6S5b7q4ELOG3Y7j00H71VkxckknVpJ9668CXK0Vz5uUVEvXCsZKOMsiAY8iMrR7cqrXaj7NrWKS2cBbs2XBIeWdARGgIbMFafSu/g/EVDpJ+IZT6HT86lnm25gwQfp5jYits+vl6MsUear2YJxPhtzD3ns3RluWzDCQdfIjQjzpeGYM3bqry3YjkOf7e9b7icDh8Zbe3es287LAcoMwMaMlzRhG+UmqM32dNw9jd75L1tlK6KyMG0OoPLQ6g1kvuRJNaY1bYAADYCKtPZzSxM7sfpAH5GqkyHddR9R/OtWvhcrYtDQeGddzmJO2/SunFJWY0TH9RNQXbPh39ThHt/iHiQnquw9xI96kUtNGxjz8A+bV7TD66svLRQXOpj4j4edaSyQqmyaZiXZ3Ad7iUWNFbM3op29zAq7Yvs+LePvXGT7q7bFxSogAsRmA9GnTpFHZ/AAY3EOFABvOB6ISD/8At+VXHiOH7zDMBqUEgem4+VYKHwbJvZVLOCZJyG2VMas2U67aVM8IsOBcY92ogalwRudZGp9BUXij90J2leU/gMaz0M1I4OBhT/ik9fiJnp5VlHJJE8SpfaZYg2DnD5gxkAj+3adxVHrRe3XBr2IGFFi1cu+AjwgtHwnUgQK4cH9jfEXUsbS29CQrsAxgTAAnU+dJbdlkvsUiildCCQRBBgg8iNwaSqgKKKdtjSgPD71IcC4/cwtzMmqn4lOzDz8/OuBozeU/rXkip62D6U7DdqLXEMPlB+8QbHePPzHWuDtBwgAnSsK4Bx+7g7y3bLEMp+fUHyNWLjf2sY3ETDJaHS2v/wBmk1ScVLZop6plmvMVKz/7gM7b71NcF4DbFvvrt4DM2ipq0AzBJHhJJ5AmOlYu3ErzuCbjsxIiWO86eW9avgcbkAV2HQncAqoJykcp9qimlpkR4uXy6GuMYoC5ohFvPO+saA69fOu3B46LrOoi3aYEidlEQBOpYn50/fwYdZ0gjf8AnPyqBxWBa1nK7MPTnM1hbR0zxVtGncE4+b5usxIRcsLJAHtzNeOH8NtYay2Jw9t8RiLmoZlhiXPwov4AObeW9UPB4tsoFoQ5VRpqSXJJJ9h8qtvAu0eZrFhSRlzKxBjNuI9JqZQrZRS5aILtzwxksi9iXH9S5yrbtmVXmxdzOZogQNp51Q2mav32lrbe4jBiSPuyMvhQjxSrTBJnX0qh9weq/OtvHaUTmy3yO3DYkwKuNjGF8rb51n0I/U/tVXwvDjkUtcRB/wB5+Q0HuasHDBlRVUu2adSBJ8lA2HOumeSLjxIxXGSZ1i70/wBD3rxxXHF7Btk5gSCJ305fzUVw4jFEbaj+b1yHEljl3MT0/hriVrR35WpIj3w5QysmNxzE9Oo+tWuw2RLWXVnSTlAJPijWAW2qBGs76c/5saufD7JFpPEQCgkDw6gCJjn51pbONRI1cPdYKXGU7k3Gg7EbGTvvArrw/DWBkudDPhXTkw8T8oXcLUnZwwnQDcn3yj96je1mO7vDMAfE5CiDqBEkx0jT3qOUnou4pKyrcNcNduOAQpJgaaSSdYjWrBwy7qvIHSKrvC9EOsSZ61MYK5p6HSvSxqkkcouO4Spu5GSc5zKNddOUe9SfAeCLcVlFvOoyjKZI0LEaT1116114bBi9ctNMNOhO2ujD51NnF27LGxbc57kkt1yiCE8hzNcGSDhKvXo6o8XG/Zy4XiIwlwWmCqrb7AifhIA5aGQKnMRfGvXl5f8Ag1Apjsl0WBrFsFmYSpPSPwk76Gnm4g7mEsnoWdgonnlVZYj1is/kbRlBd6MX+2Ps13GM/qEH3eJljpoLg+Me/wAXuaz+td+2vF3O4sIzoytcYwqgAFBGjSTOpB1rIq0RzTq3QU9b2/3TNO29v9VJU8Hf350hoY60k0AEUUUUAVqOAuIbbEiWUSusAEqBJ66Vl1WPgHHyBdW4wjISpOmqgDKPaoZBoOA4g9qO8ByuToQNQWgMDy9akOLYq2lnvF8YOg0O/Qjl1qs4LHJcuIHJaLYcAHpEATymnMQHe0/xBQEM8p1+dQ4qXZrDNKCpEvwfh9or3ty5l1JO4HQRrXHh76qGKElg4VXB0yzOg6maiFw18ptC7EkiP3Pyp7C8IbI2smQYEiNDH5Uzca0RiUpSpEjxvFlrChgQ/eFhIAlYyyPeqs6wT8IO3MbH09qlXvvdeH/CMo1n4f3pocPuOZVZCEkx0neKzjoidtnbhnm2vwj08RIOmwEDrqancNaZbJOuYAhYidhtHWa4uHcNe5ayiBruffl71dOy7CwxJ8bCCANIHM/+aSeqL44W+iu8G7I4q/YMWblsiQhfwA67+LWI12py/wBgb+HBuM6sYOigwJ6k6mtew2NS4gdDIP0PMHzpvFWwykaVZx1otB1L5IwCxcY3SjnU/CYjbkQN60rhPDma1b1VRlHVjsPQDao/tZ2KzzdsD7xDmKj8XWPOKmuHYwDC2yhk5ACf7SNx/kOfSseTSOlYlypHUuCs2yO8LOecnQH0ECs8+0fiiNiRbtRktLGgAGY6tt7CrXfxwUS0BRqTP5k1QuJ8KDObto5kY5oJMxM6Hn+dWxyuVsr5WLhHTPVohVUaaAflXXhb4j3I/nzqHu3G5z/2n9q6uFo7+FJZpmAOUDWeWteoprR5lFq4fjQLbSdv/t/v86XFcdt5ixtZriWpBJhRyyrtpzpnhnALgdc5UKTDay0GNgBAMjrV84f2Tw2Y3jbDM2mpkALoAF25VjmlGVI1haVlMwuKvvftJcXu7borZQIDa7zv0rja/eutlHeOo7vQTGl9iTyGiKPPars/DlzG3zsMXt+dq5MqP8W09hVTxPFbj8Lu3SYbxqpQZfx5RAHOK4tNmrutmdfanae3bwttxlM3mIkHVnnl5Gs+rQ/tczf+jBBgWNWM7mJE9dKzyt6rRkFPW9v90zT1vb/VANNuaSlbekoAooooAooooCZ7PcTyX0zQBlKA9Nzr71dMBj++w9sT4STpPPUTHWKzKpngHEWD2rUwDcmZ6iI8tdakho0/DYUvYy7a7+0fyae4Lhod1YjYRtOhO3zo4TxvubqSFNtXBcEA5gdMsHQRv5mtiwfDLCnPbtoC2uYKJM679KpKLZrimoNMwLF4N7TXHe26285ysUYA+hipzsgii65fxBl2ESR71oX2l4fPgHAEkEH5VkfAsQcyQ4Qq0ZiCQB5qNSIO1ZrT4midVP8Aey62rFhZCLcKkzlZhpyiRqR603fvITOk7QOnTTl61z3LKzPeFxPxMMi+fg6T1p5GtyEzAMBOUQNOschULH7bNX5EY6hH/pPcF7TJZslHFwHN4AqTIjWDoo9zXh+3AJIW0VJGjOy8zEso084mqfxbH3Fsgh2kJIJJMeKDE6DSo1HLtiFEtKALzGvITpv0qG36M+VvfsnuO9qGyk3L7MQDKWyEEHRZCRIPrUB2U4yxui2sy5yxMBzyknQHz51ycQ4VciDlWVVYmSMu+2ld2Dwy2lB0nTXp79fOkFbtlZSkmi047srisQDbay4IOpJUAGN1bZvaoTFYZ7DdxcEQsBupA/atY7K8X/qMMrH418L+o5+4g1yduOFpcwrsVBdRKmNQR51Mo8VZaOTm6fZnGAsZ2yg6x7TtBPWpfg+EKXWBEeHn6iors1hg7kozKMskAAwZiATsJq2lspklmJAEnp0A2A/Orc6Vl4eOpdC5GAzKsxtGtP8AZ1bqXgJhGJLqTM6bxsG8xXVh8OLK97d0n4bY0zH05fya5MJ2jUOGa0pgn/lttygg6H6VbtpkSlCKcUSXGrhRlvjXuyc46220ce2jD0rmw/Crdu19yE7lSYy6gayfz5VxcV40zgm3iERI1Tu8lzXqzyDr0rs7P4A/0xBaFafDG2vLXeqOL20Vi1eyq9usVaxHBLjMVa7bVtCRO+jAb6aa188V9P8AajsrbucOxFmwoW46GDqZI118jFfMLLBg8q0h0ZZFUhKdt7U1T1varGY025pKVt6SgCiiigCiiigCn8A8XUPRlOvqKYpUMEHzFAadjyYJjmpI3iDWw/Z/2hW7hVRmHeWzkgkSR+Agc9NPasVxmKIKtGhBkbaVK8Cvgt4ZBIMHYiP7W3Vp5g1Leiq7No43jLeUi4yquxzkDfyOp+VY1xTBWrWLHdOWtuZ+FlA1HMgTU7aWDtr/AHHUn1J1n1qC4ziAb9oggw2sEGNt6xraZu5vjxokOO4Zms5UDM2bQAzI8h0prhvCbq3xcYZRlgiRmmIOnSamsSYmIO5g/Pf9KjeDcSa8rEgCGjQcvMnnVrK8djwtIwUsASBAn1Pzpuc1whYkLpt16e1OYlCFUwcsETGkz1qvG+TfgESxQAnTmZObl61zuW+J0JUuTJLFCJ3/ADrhxLFrbKNTp7c9f3p3H3wrOFJdVMd5pqee3KedcmJzJmcc42G0dfWphonM1LovvYPi4tX8jMAlxY1OgYarr6SKvPE+I2BbIu3UCsNBmEkeQGp9qxXAXAXyjkRIO2vT9qmsXxa3YlgPEszA110HirftHL0zswWJwtrFXVsOxBjwMpXXclCdSv1qf4XxCwFa4SLl5TAt66H+4zy8/wBaxVuLt37NvJ/mvWtA7HNnW4RsQD85rOMfZ0rO3Hgia4/jXe3cdm8WU+w6L0FQXZe14Xj+4flVvu8BOIVrakAtux/COZjr5U7g+xK4ZGAulpMmVA+k1qZOK5JEBi8OWRgokkrp6ET9KuXCUPcjoSfzPOoc4FQ3xZh6RMin/wDiiWgFbMBr8KyBr0zTVbs3+lxVkyoWd/zr5z+2Hsx/ScQZ1H3V/wAa9A34l9jr6EVr/G+1/coWRQQNAxLMTryQxHuaz/7ULOJxWGt3ATcW2S7jwjKCBBCADQazUoxyU9IyWnbe1NU9b2q5gNNuaSlbekoAooooAooooAooooDSVtC7ZSdCUWPLQV2dnbRVwGH4mjz0rk4ZbPd2oMyg3PQCrIMV3nd5FyIGyhZB1gySY1JqWURw2DcOLJ8eQAgamBK/vUe+AZGth8olhty3mauvDGQXVzgMq/EDGvrPzrj7dcGA+9sLoniImQynmOlcsp00dsfHk48v5JntPws4dVYkOLm0DQaa/TWagsNilRQMqgzyAUsOYzAfFGgJ351BY/tVdc20a87oq+FWgqJ0Gg10HMma7cD2gthwSr7HMCFMyIhSDHnrFGnbfomE4ca9k6vHv/SrhmUXAHJtXSYhdwrW9w4kgg6etcg7KYjFFWt29Nw7EKvsdyPSohuIrefweFT5DM0bSRptWifZpxYXLLWp/wCWSVB3yk6j2YH50jj3th5Uo8Yr+ThwX2VBFLXr5JBzQgyqNNiTJI+VVLtbwHujAnL6n2Nbg+1QvG+BJeSCN/pWko60VxyT1IxrgqgsrDckBh5g8q6+J8Ka4bhnRmkADXTqTpXTj+zrYLEKXP3LsNec/wCNWXDWbRKy621MnXUmN8oG7eVVttaLrFHfL0Z3gOxN69dyW1knVidFUdWPIVfezHC1w5e0bqOBEuk7iZUTzo7Q9oltWGS1FtCDAJGZz1c8/TYVTMFx8oFUN+GYbUeZmZHWrb9GUXFStmuLxfKITYeZHzPOm7/Fiwg6+R5+Rms5w/avTVc3mrqR8iB+dSNrtGGHwPr5pA95qjU2d0Z+Mt3/AEyxXsbJIAj329POmHbNvttPUyD9KiLnGVHi8KjaWOaD6Lzrq4BiDfxJX4gitJaNYA5AQACdhUQxyW2Mvk42uEPZy4zhRxTCyGC+PWR77ehpe2uHu4PBYj4Z7sqHAnfTQHyNd+LsG25ifQdOvWuTtH2it3cPcV0aVturZyjKYB5KST9KtGTfRjPEsa5SdHz1Ttvamqet7VucA029JStvSUAUUUUAUUUUAUUUUBcbXEwuDtPMlMoMcjtrVt4fjR/TLc0PjVum4rJbeIIVl5NuPyNX7h2LnAIv+P00/SoKsl8BxwqoZhmJnnB3PXQ1O/8A5D31jIbYtqoPiLhyREwBAA9Saod8/crvo36102LnjAJLAq25ncafzyrNwj2bLyMlcb0cnCba32VixW3tOWduUH86uGD7O2F2zOT/AHEEH2GlU7gZIww8g30Y1ZeDY6FUH4Y3nb3/ALatKFx0MOSMZfJHviPBGOtsR5RG3kK6exXHTg8SguSupBnYq58WvUGD7VK9/CyDJ2jr5VEcY4Z3qlpAdYg+Z3EdNhWUbj2deWEZbibhiMQiLmdlVerEAfM6VWuK9u7CKe6BvRzHhQf/ADO4/wAQay/iDk4bNcZ2eFAzsWIExCz8I9K92MaTh1XclY19DzO1as4kxvtZ21fGlAQiqrSAqnqNczGT9K8cBLF1Zp0LTJ85WqxiLLWz4+s6VbuE49MigkAmYnY+p5dNdKqqVtFlbkkzg7RcLuXbzNII0jfTy8tZqN/oCACSQYy67EHnmG3vV2t4wDQiI5dK6BZtsZge1cyzI9J+Bfszs8PuQFC5ipnwkHfpXdhMNc73NlbLETHsPrV+scEsNuik9Rp+VTvB+yOEMZrQ9M7x5eGa6IZORyZfEeNW2ZvgeAXWUIQFJObXUnSNFWSTNX/s7wk4ZSSCHf4gYkczPT08tau2F4batCLdtUH/AEgD671X+NeAHLv7UytpEeNCMpUQfFMSrP7a+vT5VRO02GKi+8Qi238plYWBz3q13liWcwBqxmfbzJpO13HcKcI4Ny3cC2YKKQxiPhLD4TPU1hhlJbO/zMcGlFumj55p63tTNPW9v912njDTb0lK29JQBRRRQBRRRQBRRRQBU/hO0aph1t5SWHy3Jmd+dQFFAWThPaIQy3TGpIPL0rubtFbVGhhPICT9KpoNFQ0RRcOC3ScJr/1R8zU5YtMbQVBLEAADmT/N6p3Z/jAQi22ik6HzPX96uuAxOVgFMGOXQyCKuirHb/Fhh7gRVDqoAJY8x8RXoJ2qWv4gW0VviNxQ86QobbcyddOVUziVyXOmw26VYOJ45Xw9gLMpbCOSANc0iDz0PSq9kqTRcOC4GzfyXWP3TfgJ1V5l1zDYCZB5giubtxwK3ZabeYpuZIYajQzE5QfWqnwvjDYe25AzAssqSQNjrA5+dS+N7ZPfsOhVF+7I8MzHmzGfkKwkn69HXCeNR33+0VvHYfvFJX8Opn9OopjhN7xIOWQ/nXi/f+5bqVj6imOF2WZkVfiIgcqv0c9uTJ/EcW7kajMugjp6HkPLapDCcat6EsVBE+IEjX/qXX5iuvh3ZUXVANxsx0001qI452feyTbcEDky7H9vSsXCE9ncsmfAqfRa+G8SVj4L1puo7xZ+RIPzq48NxoUCSv8A3r+ZNYpguCvchEBuHWPCDUiOx2Jw4zXrRCETOUED3EgVeEFHojJ5U8kflE2y52mw6L95ftL/APNWPyXeqnxjtxhcwVM9x20XwlFPq76x6A1n9vAP3ubvAoGygH67Crp2f7DWr83bjEXABAEGAPI7e1Xe+zmhKS3EZ4IhxWKC3FAs9BoOpy8zpux38tq4/tH+zhXtsuHdkPxBDqrHeA24nqZpntBxC9gbymxcIQggyitqOTeUayCOdRfGPtMxD2HPgDW1MFbcEE6A5mYxrroKqtpcDRtRm/qmPOhBIOhGhHpTlvb/AFTbuSSSZJ1J6k707b2/3WxzDTb0lK25pKAKKKKAKKKKAKKKKAKKKKAKKKKAKtfZrjBZSjSWUaHqNtfPaqpXZw7H91mOslYBEGNQedCGWa/bLEnQ/wA5VNW8KXtyMoG0nqNYA/Wqfw7j0DLcnf4v3qdvdqrdmzkylnOoA2gxBze3KoIo93rn3R2+NfyNOarZu3QR8BEf7qqYnj7MsAEagyTOwjaPOuTEcUuuuVnJXeNh8hUUTR3p2kbIQQM3I/vS8G404uoD1OvOTqNeVQxNerDwynoQfrU0Satw/t1dtkMBbJHNk/YgfSmO2HGrl/I7sxnxBdlHoi6e51qCtW1OgbQ6zE/lXJxnjGW+msqi5THXTUr6VSl6LPJOX+zs0LstxjLbSGCtEEGBPSDzPlvWh3OPgWLc3EBPIkFj6JuawZL+hZT4SojofapDhN1sojSWA8KiSOY0EkUUN9m3+T8VFxWvZ28V4wxxjlfD45AWABHRNv4an+EdvRZcFkk9FYCfIhv3qi8X4ui4oKI1Y5j06SfWvTIWuhtxSKTSMvqyhdPss/bTtlZvKMqC0Gb8TBiSB/cBA32E+tUritxVw1yWk3IiI6z+U1ydr1KtbQnkXgcsxge8Cq9VlFR6Kyk57kFPW9v9UzTtvarEHhkM0mQ0tFAJkNGQ0tFAJkNGQ0tFAJkNGQ0tFAJkNGQ0tFAJkNGQ0tFAJkNGQ0tFAJkNJS0UAZDRkNLRQCZDRkNLRQHpHYbEj0MV5yE0UUBL4DjRRFRllV2iOfIj3qYtdsVsqe6SWI00gDzPX0paKUCoXCWJJ3Jk+prpw/EbqCFYx0MEUlFANYm+9xszks3U01kNLRQCZDT9q2Y/8UUU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data:image/jpg;base64,/9j/4AAQSkZJRgABAQAAAQABAAD/2wCEAAkGBhQSEBUUExQVFRQWGBwaFxgYGBYXHRkcGRoYGhgaFxUZHCYeGhojGRcYHy8gIycpLCwsGh4xNTAqNSYrLCkBCQoKDgwOGg8PGiwlHyQsLCwsKSwpLCosKSosLCwsLCwsLCksLCwsLC0sKSwsLCwsLCwsLCwsLCksLCwsLCksLP/AABEIANcA6wMBIgACEQEDEQH/xAAcAAABBQEBAQAAAAAAAAAAAAAAAQMFBgcEAgj/xAA/EAACAQIEAwYDBwQABQQDAAABAhEAAwQSITEFQVEGEyJhcYEykaEHI0KxwdHwFFJy4RUzYpLxJFOCwhai0v/EABkBAQADAQEAAAAAAAAAAAAAAAABAgMEBf/EACcRAAICAgICAQQCAwAAAAAAAAABAhEDIRIxBEEiE1HB8IGhFDKR/9oADAMBAAIRAxEAPwDE2YzuaTMepobepvhXY6/fQOuQIdiWn6CTQlJvohMx6mjMepq+8M+zNWMXLxP+Aj6mamG+ynC/+7e9ZT/+arzX3NPo5GroyrMepp/CYO5dOW2rOeign59Kl+03Y67gzJIuWiYFxfyZd1P06U79n92MZB/EjCekQ0+e1WM2q7PeB7AYtyJC2x/1NJ+QmrBhvsnBjPiWWRytz8jnq58Ow7Xbipp4tm2HXXpU1hOFXnCEW2ALsrZvCVC/iAO4PIVm3P0dUI4GttmF9pOxmIwZJYF7U6XVkiOWYbqfI/M1AZj1NfTJ7O3Gt+O4oYK+a2sGZB7vcSBO/WvmZpkzvzq6OeaSev7DMepozHqaSipKC5j1NGY9TSUUAuY9TRmPU0lFALmPU0Zj1NJRQC5j1NGY9TSUUAs0Zj1pKKAXMepozHqaSigFzHqaMx6mkooBcx6mjMeppKKAXMepp22xjc/Wmaet7f7oBptzWidhfFhAFOVxccDeDophh77jas7bc1fvs7BaxcEjw3JA/wAkg/lVokPRoGB4VfNoPaQMzEqRm+GOp2y/yK7bXZzGsPG+Hsj0Nwj1/DXvgGIP9DcWYcSAJgzA0HnUrwnO+DyMlwOVYQwPPaWNUcYq9G6zTaq/wUz7ReCra4RecX2vktbhhCgDNBAC6QfPoKynsWx/rbYH4sy+xRq2zthwe9b4FibbBSQuYnNyDKTGnKsh7CdmcVfxCXbNlmS24zNIUSQfCCxGY+Qk1Yyls1Ds6xXF2wdhlEnaRpv6Va7XELn/ABJ1JZrPd6QCVB6aTrVY4TYZMQEuoUYsrZXBE7A76H2rR+KACzcUELKsBqF1IIFUv2WiQWH4ZeGLu3cv3dxQozHKZ01gyQK+X8dZyXXX+12HyJH6V9Y8PxMWrYKs7KqhsoLCQAD4joda+XO1eDNrHYm2RBW8+m27EjmeRHOpSomZFUUUVJmFFFFAFFFFAFFFFAFFFFAFFFFAFFFFAFFFFAFFFFAFO29v9U1T1vb/AHQDTb1d/szuf84D/pMeXi2qkNuatv2b3Yv3F62/yP8AurR7IfRtnYpgRciNCDPMaRUtxC3mv4ZwyfdMxcTrDLGiiZM1W+y1hTmzKCYU6/qJ1qz8UxL2xaNkQDeQOFWfAZnQDQba0l2Wj0Ocaspew9y3ctu1p1If8Hh5wSQapGMugqtu2q27NvS3bXQIOvmx5mp3trxkq1q2CYklo56EAH86grd9bkxoQSI8xufMVhLbOrG4++xw8Se6qW7tw5VYMrHUiORJ1FXfCYm2V0VFeNDvOmkE6+1Z+6xM/wAHSnsFiWTTdJ+Hp6H9NqhMvLGi+cGvvcwqNcJLlfFIy7E7jltXzZ9qWHKcYxYPN83syqR719B8O40XWB450HWehG9Zz9qv2ZYvFYx8VhxbuSqg2wwDgqIO8BtuRrWzmnGtGMUV08Q4bdsOUvW3tuPwupU/I1zVJkFFFFAFFFFAFOYbDNcdURSzsYUDcmm6vP2a8Im6t1hu0L6D4j77exq0Y8nRDdFHZSCQdCNDSVe/tT7LrYujEWxCXmOYclffTybU+oNUSkouLpkoKKKKqD3Zsl2CrqWIA9TVh7Y9nkwvcZJ8aHNPNlIk+4Ipew/Ds943DskBf8m0HyE/Srr9ovD1fAM34rLgj0MKwH0+VbRhcGyt7MlooorEsFFFFAFPW9v9UzTqbUA2d6n+xF7LjFA/EpH6/pTXDuyF+8uYKFUzBYxPQjyPWrDwLsY9i4txriys+FQTMgjfSpWiGaR2Rxv3jTzQ7eRq6f1YjRhJ895rP+BOFvr5g+XKu7i3HlGVBMke24BpN7LQeju7QcKRZv4m5GX4UBA1Ogzvy/xGtU5luW7XeFSq3HBQkFSwBklQdcvKYg1c3a3cvqHVXFpMyhiSqtPxNb2Zo2nauPiPCc7Pisc47tRKWg0GBsb1wfCDpCLry0rB6Zo0R2HxIZipOojX1EwPTaui4oG+g61C4jC3Bbu4gpkt3RFufCWBiSinxZYG9dvCsbnU5gcsEE75SNtdwDVrRKm1pl/w2EtYS3nJJZh8XNucKPwjr/BUSe0twOWUKy/2EfUNvP0qA/4i99Ve6dW8I5BoEwo9BtT6OI2rJ3ezsxqLiSHbS5bx/DL9tbYa9k+7VgsqwIIgnVTE+Rr5zPDLve9zkbvJjJGs+lb4zHQzBGxGnsBXBxZ7bFXa0hvTHeACcvPzn6V0Y6fxOXPjcfkujCmWDB0IpKuHaTsFiVa7es2nuWNXLLBKySWBUawOsREVT6s1To5woooqAdHD8Gbt1UH4jqeg3J+Va72RwyrcAXRUWB5ch+tUvsjwvKnemczaDyXr7/oOtX/srb1uH0H5n9q6cMdmbdsle03A1xWFuWj8TCVJ5ONVPz+k18+XrRVirCGUkEdCNCK+lVjasi+1Ps93V8Yhfgu6NpEOB+o+oNX8iFrkTFlFoorr4VhO8uqp+GZb0G/7e9cZcvvY7A92lsEanxt6nWI8hAq627HeWrin4WBU9PEsa1WeDX4zHy9d/KrNwW+Crj0OvnO81349KjIwS7bysV6Ej5GK81PdtuE9xi3gylwl1I21JkT5GoGuFqnRqFFFFQAr2p0rxRQGk9iuKh7CpMsmjDYgSYI8qsl5QATDH0H71kPCOLNh72ddeTDqJrZuzeOs4lF8QyPpP9jdG6dKs1yWuyqWxrBtqjA/yKjsRebvgQJO0dQTr9Kn8bwK5h21E2+o5H0qt370XtjGbUwdj51zOdyRtwpUd2Bx3dEupzSpBH9p9txFWnB41G7i2yW3AXMFYSAQPC2UaMd9/wBKooJtqMo8RYj5TAA96kMHislwMsErKlTJAmRIjoRWna0VUt0yX7j/AIhjriXLji3bEZVALXCDB8WyDl0A2FT13A3XnDWbS2MKuj3WJAJj8I3unzb6VWeDY3uLjXyMwJyyObHWB6c+lWfA8QW9hVW6z/esyeFvEAxOiZthrHlWFPjX62dFK/3orWM4YouWrGE7zEIpJY6NE/E3h0UetLaxOdrpAHdpqdYKjQQf7iT71Y8fYvWcmEwGGVVcFrhkhQJibtzdm3/Y1A9oOD2cNbdbdw3cSxBcAiJ5KtsCajnx76/PRCTT+IK/MfOoTiWJm6RqQoj33NSOLxDWO6S5b7q4ELOG3Y7j00H71VkxckknVpJ9668CXK0Vz5uUVEvXCsZKOMsiAY8iMrR7cqrXaj7NrWKS2cBbs2XBIeWdARGgIbMFafSu/g/EVDpJ+IZT6HT86lnm25gwQfp5jYits+vl6MsUear2YJxPhtzD3ns3RluWzDCQdfIjQjzpeGYM3bqry3YjkOf7e9b7icDh8Zbe3es287LAcoMwMaMlzRhG+UmqM32dNw9jd75L1tlK6KyMG0OoPLQ6g1kvuRJNaY1bYAADYCKtPZzSxM7sfpAH5GqkyHddR9R/OtWvhcrYtDQeGddzmJO2/SunFJWY0TH9RNQXbPh39ThHt/iHiQnquw9xI96kUtNGxjz8A+bV7TD66svLRQXOpj4j4edaSyQqmyaZiXZ3Ad7iUWNFbM3op29zAq7Yvs+LePvXGT7q7bFxSogAsRmA9GnTpFHZ/AAY3EOFABvOB6ISD/8At+VXHiOH7zDMBqUEgem4+VYKHwbJvZVLOCZJyG2VMas2U67aVM8IsOBcY92ogalwRudZGp9BUXij90J2leU/gMaz0M1I4OBhT/ik9fiJnp5VlHJJE8SpfaZYg2DnD5gxkAj+3adxVHrRe3XBr2IGFFi1cu+AjwgtHwnUgQK4cH9jfEXUsbS29CQrsAxgTAAnU+dJbdlkvsUiildCCQRBBgg8iNwaSqgKKKdtjSgPD71IcC4/cwtzMmqn4lOzDz8/OuBozeU/rXkip62D6U7DdqLXEMPlB+8QbHePPzHWuDtBwgAnSsK4Bx+7g7y3bLEMp+fUHyNWLjf2sY3ETDJaHS2v/wBmk1ScVLZop6plmvMVKz/7gM7b71NcF4DbFvvrt4DM2ipq0AzBJHhJJ5AmOlYu3ErzuCbjsxIiWO86eW9avgcbkAV2HQncAqoJykcp9qimlpkR4uXy6GuMYoC5ohFvPO+saA69fOu3B46LrOoi3aYEidlEQBOpYn50/fwYdZ0gjf8AnPyqBxWBa1nK7MPTnM1hbR0zxVtGncE4+b5usxIRcsLJAHtzNeOH8NtYay2Jw9t8RiLmoZlhiXPwov4AObeW9UPB4tsoFoQ5VRpqSXJJJ9h8qtvAu0eZrFhSRlzKxBjNuI9JqZQrZRS5aILtzwxksi9iXH9S5yrbtmVXmxdzOZogQNp51Q2mav32lrbe4jBiSPuyMvhQjxSrTBJnX0qh9weq/OtvHaUTmy3yO3DYkwKuNjGF8rb51n0I/U/tVXwvDjkUtcRB/wB5+Q0HuasHDBlRVUu2adSBJ8lA2HOumeSLjxIxXGSZ1i70/wBD3rxxXHF7Btk5gSCJ305fzUVw4jFEbaj+b1yHEljl3MT0/hriVrR35WpIj3w5QysmNxzE9Oo+tWuw2RLWXVnSTlAJPijWAW2qBGs76c/5saufD7JFpPEQCgkDw6gCJjn51pbONRI1cPdYKXGU7k3Gg7EbGTvvArrw/DWBkudDPhXTkw8T8oXcLUnZwwnQDcn3yj96je1mO7vDMAfE5CiDqBEkx0jT3qOUnou4pKyrcNcNduOAQpJgaaSSdYjWrBwy7qvIHSKrvC9EOsSZ61MYK5p6HSvSxqkkcouO4Spu5GSc5zKNddOUe9SfAeCLcVlFvOoyjKZI0LEaT1116114bBi9ctNMNOhO2ujD51NnF27LGxbc57kkt1yiCE8hzNcGSDhKvXo6o8XG/Zy4XiIwlwWmCqrb7AifhIA5aGQKnMRfGvXl5f8Ag1Apjsl0WBrFsFmYSpPSPwk76Gnm4g7mEsnoWdgonnlVZYj1is/kbRlBd6MX+2Ps13GM/qEH3eJljpoLg+Me/wAXuaz+td+2vF3O4sIzoytcYwqgAFBGjSTOpB1rIq0RzTq3QU9b2/3TNO29v9VJU8Hf350hoY60k0AEUUUUAVqOAuIbbEiWUSusAEqBJ66Vl1WPgHHyBdW4wjISpOmqgDKPaoZBoOA4g9qO8ByuToQNQWgMDy9akOLYq2lnvF8YOg0O/Qjl1qs4LHJcuIHJaLYcAHpEATymnMQHe0/xBQEM8p1+dQ4qXZrDNKCpEvwfh9or3ty5l1JO4HQRrXHh76qGKElg4VXB0yzOg6maiFw18ptC7EkiP3Pyp7C8IbI2smQYEiNDH5Uzca0RiUpSpEjxvFlrChgQ/eFhIAlYyyPeqs6wT8IO3MbH09qlXvvdeH/CMo1n4f3pocPuOZVZCEkx0neKzjoidtnbhnm2vwj08RIOmwEDrqancNaZbJOuYAhYidhtHWa4uHcNe5ayiBruffl71dOy7CwxJ8bCCANIHM/+aSeqL44W+iu8G7I4q/YMWblsiQhfwA67+LWI12py/wBgb+HBuM6sYOigwJ6k6mtew2NS4gdDIP0PMHzpvFWwykaVZx1otB1L5IwCxcY3SjnU/CYjbkQN60rhPDma1b1VRlHVjsPQDao/tZ2KzzdsD7xDmKj8XWPOKmuHYwDC2yhk5ACf7SNx/kOfSseTSOlYlypHUuCs2yO8LOecnQH0ECs8+0fiiNiRbtRktLGgAGY6tt7CrXfxwUS0BRqTP5k1QuJ8KDObto5kY5oJMxM6Hn+dWxyuVsr5WLhHTPVohVUaaAflXXhb4j3I/nzqHu3G5z/2n9q6uFo7+FJZpmAOUDWeWteoprR5lFq4fjQLbSdv/t/v86XFcdt5ixtZriWpBJhRyyrtpzpnhnALgdc5UKTDay0GNgBAMjrV84f2Tw2Y3jbDM2mpkALoAF25VjmlGVI1haVlMwuKvvftJcXu7borZQIDa7zv0rja/eutlHeOo7vQTGl9iTyGiKPPars/DlzG3zsMXt+dq5MqP8W09hVTxPFbj8Lu3SYbxqpQZfx5RAHOK4tNmrutmdfanae3bwttxlM3mIkHVnnl5Gs+rQ/tczf+jBBgWNWM7mJE9dKzyt6rRkFPW9v90zT1vb/VANNuaSlbekoAooooAooooCZ7PcTyX0zQBlKA9Nzr71dMBj++w9sT4STpPPUTHWKzKpngHEWD2rUwDcmZ6iI8tdakho0/DYUvYy7a7+0fyae4Lhod1YjYRtOhO3zo4TxvubqSFNtXBcEA5gdMsHQRv5mtiwfDLCnPbtoC2uYKJM679KpKLZrimoNMwLF4N7TXHe26285ysUYA+hipzsgii65fxBl2ESR71oX2l4fPgHAEkEH5VkfAsQcyQ4Qq0ZiCQB5qNSIO1ZrT4midVP8Aey62rFhZCLcKkzlZhpyiRqR603fvITOk7QOnTTl61z3LKzPeFxPxMMi+fg6T1p5GtyEzAMBOUQNOschULH7bNX5EY6hH/pPcF7TJZslHFwHN4AqTIjWDoo9zXh+3AJIW0VJGjOy8zEso084mqfxbH3Fsgh2kJIJJMeKDE6DSo1HLtiFEtKALzGvITpv0qG36M+VvfsnuO9qGyk3L7MQDKWyEEHRZCRIPrUB2U4yxui2sy5yxMBzyknQHz51ycQ4VciDlWVVYmSMu+2ld2Dwy2lB0nTXp79fOkFbtlZSkmi047srisQDbay4IOpJUAGN1bZvaoTFYZ7DdxcEQsBupA/atY7K8X/qMMrH418L+o5+4g1yduOFpcwrsVBdRKmNQR51Mo8VZaOTm6fZnGAsZ2yg6x7TtBPWpfg+EKXWBEeHn6iors1hg7kozKMskAAwZiATsJq2lspklmJAEnp0A2A/Orc6Vl4eOpdC5GAzKsxtGtP8AZ1bqXgJhGJLqTM6bxsG8xXVh8OLK97d0n4bY0zH05fya5MJ2jUOGa0pgn/lttygg6H6VbtpkSlCKcUSXGrhRlvjXuyc46220ce2jD0rmw/Crdu19yE7lSYy6gayfz5VxcV40zgm3iERI1Tu8lzXqzyDr0rs7P4A/0xBaFafDG2vLXeqOL20Vi1eyq9usVaxHBLjMVa7bVtCRO+jAb6aa188V9P8AajsrbucOxFmwoW46GDqZI118jFfMLLBg8q0h0ZZFUhKdt7U1T1varGY025pKVt6SgCiiigCiiigCn8A8XUPRlOvqKYpUMEHzFAadjyYJjmpI3iDWw/Z/2hW7hVRmHeWzkgkSR+Agc9NPasVxmKIKtGhBkbaVK8Cvgt4ZBIMHYiP7W3Vp5g1Leiq7No43jLeUi4yquxzkDfyOp+VY1xTBWrWLHdOWtuZ+FlA1HMgTU7aWDtr/AHHUn1J1n1qC4ziAb9oggw2sEGNt6xraZu5vjxokOO4Zms5UDM2bQAzI8h0prhvCbq3xcYZRlgiRmmIOnSamsSYmIO5g/Pf9KjeDcSa8rEgCGjQcvMnnVrK8djwtIwUsASBAn1Pzpuc1whYkLpt16e1OYlCFUwcsETGkz1qvG+TfgESxQAnTmZObl61zuW+J0JUuTJLFCJ3/ADrhxLFrbKNTp7c9f3p3H3wrOFJdVMd5pqee3KedcmJzJmcc42G0dfWphonM1LovvYPi4tX8jMAlxY1OgYarr6SKvPE+I2BbIu3UCsNBmEkeQGp9qxXAXAXyjkRIO2vT9qmsXxa3YlgPEszA110HirftHL0zswWJwtrFXVsOxBjwMpXXclCdSv1qf4XxCwFa4SLl5TAt66H+4zy8/wBaxVuLt37NvJ/mvWtA7HNnW4RsQD85rOMfZ0rO3Hgia4/jXe3cdm8WU+w6L0FQXZe14Xj+4flVvu8BOIVrakAtux/COZjr5U7g+xK4ZGAulpMmVA+k1qZOK5JEBi8OWRgokkrp6ET9KuXCUPcjoSfzPOoc4FQ3xZh6RMin/wDiiWgFbMBr8KyBr0zTVbs3+lxVkyoWd/zr5z+2Hsx/ScQZ1H3V/wAa9A34l9jr6EVr/G+1/coWRQQNAxLMTryQxHuaz/7ULOJxWGt3ATcW2S7jwjKCBBCADQazUoxyU9IyWnbe1NU9b2q5gNNuaSlbekoAooooAooooAooooDSVtC7ZSdCUWPLQV2dnbRVwGH4mjz0rk4ZbPd2oMyg3PQCrIMV3nd5FyIGyhZB1gySY1JqWURw2DcOLJ8eQAgamBK/vUe+AZGth8olhty3mauvDGQXVzgMq/EDGvrPzrj7dcGA+9sLoniImQynmOlcsp00dsfHk48v5JntPws4dVYkOLm0DQaa/TWagsNilRQMqgzyAUsOYzAfFGgJ351BY/tVdc20a87oq+FWgqJ0Gg10HMma7cD2gthwSr7HMCFMyIhSDHnrFGnbfomE4ca9k6vHv/SrhmUXAHJtXSYhdwrW9w4kgg6etcg7KYjFFWt29Nw7EKvsdyPSohuIrefweFT5DM0bSRptWifZpxYXLLWp/wCWSVB3yk6j2YH50jj3th5Uo8Yr+ThwX2VBFLXr5JBzQgyqNNiTJI+VVLtbwHujAnL6n2Nbg+1QvG+BJeSCN/pWko60VxyT1IxrgqgsrDckBh5g8q6+J8Ka4bhnRmkADXTqTpXTj+zrYLEKXP3LsNec/wCNWXDWbRKy621MnXUmN8oG7eVVttaLrFHfL0Z3gOxN69dyW1knVidFUdWPIVfezHC1w5e0bqOBEuk7iZUTzo7Q9oltWGS1FtCDAJGZz1c8/TYVTMFx8oFUN+GYbUeZmZHWrb9GUXFStmuLxfKITYeZHzPOm7/Fiwg6+R5+Rms5w/avTVc3mrqR8iB+dSNrtGGHwPr5pA95qjU2d0Z+Mt3/AEyxXsbJIAj329POmHbNvttPUyD9KiLnGVHi8KjaWOaD6Lzrq4BiDfxJX4gitJaNYA5AQACdhUQxyW2Mvk42uEPZy4zhRxTCyGC+PWR77ehpe2uHu4PBYj4Z7sqHAnfTQHyNd+LsG25ifQdOvWuTtH2it3cPcV0aVturZyjKYB5KST9KtGTfRjPEsa5SdHz1Ttvamqet7VucA029JStvSUAUUUUAUUUUAUUUUBcbXEwuDtPMlMoMcjtrVt4fjR/TLc0PjVum4rJbeIIVl5NuPyNX7h2LnAIv+P00/SoKsl8BxwqoZhmJnnB3PXQ1O/8A5D31jIbYtqoPiLhyREwBAA9Saod8/crvo36102LnjAJLAq25ncafzyrNwj2bLyMlcb0cnCba32VixW3tOWduUH86uGD7O2F2zOT/AHEEH2GlU7gZIww8g30Y1ZeDY6FUH4Y3nb3/ALatKFx0MOSMZfJHviPBGOtsR5RG3kK6exXHTg8SguSupBnYq58WvUGD7VK9/CyDJ2jr5VEcY4Z3qlpAdYg+Z3EdNhWUbj2deWEZbibhiMQiLmdlVerEAfM6VWuK9u7CKe6BvRzHhQf/ADO4/wAQay/iDk4bNcZ2eFAzsWIExCz8I9K92MaTh1XclY19DzO1as4kxvtZ21fGlAQiqrSAqnqNczGT9K8cBLF1Zp0LTJ85WqxiLLWz4+s6VbuE49MigkAmYnY+p5dNdKqqVtFlbkkzg7RcLuXbzNII0jfTy8tZqN/oCACSQYy67EHnmG3vV2t4wDQiI5dK6BZtsZge1cyzI9J+Bfszs8PuQFC5ipnwkHfpXdhMNc73NlbLETHsPrV+scEsNuik9Rp+VTvB+yOEMZrQ9M7x5eGa6IZORyZfEeNW2ZvgeAXWUIQFJObXUnSNFWSTNX/s7wk4ZSSCHf4gYkczPT08tau2F4batCLdtUH/AEgD671X+NeAHLv7UytpEeNCMpUQfFMSrP7a+vT5VRO02GKi+8Qi238plYWBz3q13liWcwBqxmfbzJpO13HcKcI4Ny3cC2YKKQxiPhLD4TPU1hhlJbO/zMcGlFumj55p63tTNPW9v912njDTb0lK29JQBRRRQBRRRQBRRRQBU/hO0aph1t5SWHy3Jmd+dQFFAWThPaIQy3TGpIPL0rubtFbVGhhPICT9KpoNFQ0RRcOC3ScJr/1R8zU5YtMbQVBLEAADmT/N6p3Z/jAQi22ik6HzPX96uuAxOVgFMGOXQyCKuirHb/Fhh7gRVDqoAJY8x8RXoJ2qWv4gW0VviNxQ86QobbcyddOVUziVyXOmw26VYOJ45Xw9gLMpbCOSANc0iDz0PSq9kqTRcOC4GzfyXWP3TfgJ1V5l1zDYCZB5giubtxwK3ZabeYpuZIYajQzE5QfWqnwvjDYe25AzAssqSQNjrA5+dS+N7ZPfsOhVF+7I8MzHmzGfkKwkn69HXCeNR33+0VvHYfvFJX8Opn9OopjhN7xIOWQ/nXi/f+5bqVj6imOF2WZkVfiIgcqv0c9uTJ/EcW7kajMugjp6HkPLapDCcat6EsVBE+IEjX/qXX5iuvh3ZUXVANxsx0001qI452feyTbcEDky7H9vSsXCE9ncsmfAqfRa+G8SVj4L1puo7xZ+RIPzq48NxoUCSv8A3r+ZNYpguCvchEBuHWPCDUiOx2Jw4zXrRCETOUED3EgVeEFHojJ5U8kflE2y52mw6L95ftL/APNWPyXeqnxjtxhcwVM9x20XwlFPq76x6A1n9vAP3ubvAoGygH67Crp2f7DWr83bjEXABAEGAPI7e1Xe+zmhKS3EZ4IhxWKC3FAs9BoOpy8zpux38tq4/tH+zhXtsuHdkPxBDqrHeA24nqZpntBxC9gbymxcIQggyitqOTeUayCOdRfGPtMxD2HPgDW1MFbcEE6A5mYxrroKqtpcDRtRm/qmPOhBIOhGhHpTlvb/AFTbuSSSZJ1J6k707b2/3WxzDTb0lK25pKAKKKKAKKKKAKKKKAKKKKAKKKKAKtfZrjBZSjSWUaHqNtfPaqpXZw7H91mOslYBEGNQedCGWa/bLEnQ/wA5VNW8KXtyMoG0nqNYA/Wqfw7j0DLcnf4v3qdvdqrdmzkylnOoA2gxBze3KoIo93rn3R2+NfyNOarZu3QR8BEf7qqYnj7MsAEagyTOwjaPOuTEcUuuuVnJXeNh8hUUTR3p2kbIQQM3I/vS8G404uoD1OvOTqNeVQxNerDwynoQfrU0Satw/t1dtkMBbJHNk/YgfSmO2HGrl/I7sxnxBdlHoi6e51qCtW1OgbQ6zE/lXJxnjGW+msqi5THXTUr6VSl6LPJOX+zs0LstxjLbSGCtEEGBPSDzPlvWh3OPgWLc3EBPIkFj6JuawZL+hZT4SojofapDhN1sojSWA8KiSOY0EkUUN9m3+T8VFxWvZ28V4wxxjlfD45AWABHRNv4an+EdvRZcFkk9FYCfIhv3qi8X4ui4oKI1Y5j06SfWvTIWuhtxSKTSMvqyhdPss/bTtlZvKMqC0Gb8TBiSB/cBA32E+tUritxVw1yWk3IiI6z+U1ydr1KtbQnkXgcsxge8Cq9VlFR6Kyk57kFPW9v9UzTtvarEHhkM0mQ0tFAJkNGQ0tFAJkNGQ0tFAJkNGQ0tFAJkNGQ0tFAJkNGQ0tFAJkNGQ0tFAJkNJS0UAZDRkNLRQCZDRkNLRQHpHYbEj0MV5yE0UUBL4DjRRFRllV2iOfIj3qYtdsVsqe6SWI00gDzPX0paKUCoXCWJJ3Jk+prpw/EbqCFYx0MEUlFANYm+9xszks3U01kNLRQCZDT9q2Y/8UUUB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://www.indigoguide.com/france/clu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3815" y="3528392"/>
            <a:ext cx="2978145" cy="3284984"/>
          </a:xfrm>
          <a:prstGeom prst="rect">
            <a:avLst/>
          </a:prstGeom>
          <a:noFill/>
        </p:spPr>
      </p:pic>
      <p:sp>
        <p:nvSpPr>
          <p:cNvPr id="1036" name="AutoShape 12" descr="data:image/jpg;base64,/9j/4AAQSkZJRgABAQAAAQABAAD/2wCEAAkGBhQSEBUUEhQVFRQWFhgXFhQVFxYWFxYUFhcZFxcUFBgXGyYeGBwjGRcYIC8gIycpLCwsFR4xNTAqNSYrLCkBCQoKDgwOGg8PGikcHB4pKSwsKSkpLCksKSktKSkpKSkpLCkpLCkpKSwpLCwsKSwpKSwpLCksLCksKSksKSksLP/AABEIAQMAwwMBIgACEQEDEQH/xAAbAAABBQEBAAAAAAAAAAAAAAAEAAECAwUGB//EAEEQAAEDAgQDBAgEBgEBCQAAAAEAAhEDIQQSMUEFUWEicYGRBhMyobHB0fAjQlLhFGJyksLxgjMVFiQ0U2Oy0uL/xAAaAQADAQEBAQAAAAAAAAAAAAAAAQIDBAUG/8QAKREAAgIBBAEEAwACAwAAAAAAAAECEQMSITFBBFFhccEiMoGhsRMjM//aAAwDAQACEQMRAD8AzoTwpQlC+lPGIwnhShKEhkYSUoTwmBCE8KUJQkBGEoU4TQgCKeFKFFrwTANwk2lyNJihKFKEoTERhKFOEoSGQhKFKEoQBGE0KcJQgCEJKcJoSAhCSlCaEAMknhJMCyEoU4ShUSQhKFOEoSAhCeFKEsqAIwlCnCUIGQhKFOEsqAKMQ6G9TYLOocSYSWsIJGunP3qv0kx+RhA1Nh0O5+SyfRLg2dzqjx2WyAObiL+Q95XkZ7z5dMejvx1jhbOupvzCR/pShCMfkcd9v99dEa0yARoV1eNmcv8ArlyjDNj0/lHhkYShShKF2HORhNCnCUIGQhKFOE0IAjCUKUJ4SEVwmhWQmhMCGVJThJAFpamyq5zFEtTJK8qUKzKmyoAhCeFOEoQBCEsqnCeEgIQoVDAJV0IbECSGjvKxzZP+ODka4oa5JHJceoue4AXMgRa5P7ldVw7AClSawbC55uOp80PSwYNcGB2ZO2vO3Uz4LVyLl8KP4ub7OjyZb6TLxwh2loknYQN+WybhuK7MHQwQeUonEA5+kGR4WWbEU/Kea4c0nHM2vU6scVLGk/Q2UoWc3Eua0NtPO/ldGCpBAN5XdDzoOk9jll4sldFsJoU4Shd5yEIShShKEARhKFKE8IAhCaFOEoTAhCdShJAg59NUupo57bKt7FCY2gPImyonIoliqySiEsqsLEsqAIQlCnCUIArdYSs/BYiapOp36AiwA8Pci8ZUiBz+H38FRg6TQS8NtJExsOfluvJ83Lb0Lo9LxIUtXqQ4W4udUcR+bKO4dd9VohCcIb+HMRLif3RkLu8dVjSOPM7mwPGUQ6ZmIg5SQdNovP1Q2JpAUdBAgcySNiRYIrFkiS27osJDcx/TJPu6eCC4niA2k5ou/KZEEkGNXDRvifBePn/9ZfJ6mL9F8FOIBzjkWhXZ7wZmT3hRxTu3Y7AfAW+qHq4guqtbfXfUGPfosjRm6AlCo/iss57Ab9NZRIvde/iyxyL8Tx8kJQe5GEoUoShbGRGEoUoShAEISyqcJQgCMJKcJIEaRCiQrXBRAUFlJamyq7KoQmIrNNRNNXgJEWQFAuVKFOtUDSBBJPLpqs/G44ZCACHG1/fosp54QtN7mkMMpcLYHbUzvJ7gJ5TaI8/BF0cOabSHXs7tXAN9gU2AolrZkiIkhuYmBoBt+yWJxbGte0y57gYa0STMwSNGjqYC8GcnKVnrxSSobhNOKLR3/EpYvibGHLdz/wBDLu8eXihKbKhaGuOQAey03P8AU8fBvmi6dFjYa0AC05Z1IOpFzK7peZpiowOReNqk5SKqeGfVzes/DkWbTu4j+Z/ds2O9NjMKKeHe1sgAE6CdLzGp8+9aB7YzMIgwSfygdw17rDqgeLtDqDiCYN5BEE3BBgXGnkvPcnKVs7EklSKH0oGmoHyQbqMVAeREHzC1HuIu4WgC/OyprsJvb62nQ/d0kymQrtzNc06OBEzcAjYdFU3GvpyXCabaYgDUuGvdZEvHYn+U28Pqh6PsgTczlBMkmJhvOAOa1hklB3Fmc4KWzNHDYtr/AGTcAEjlOivhc++jDQQYkgmAWyWO3HPa3JH4bjQJioMvZLi6eyACBrvrK9TD5altLZnn5fHcd47o0YShTHNKF3WchCEoU4ShMRCElOEkCDnFMmSKkqySYhKU6BjQnAShSSYAtVwDwTsJ578vf4LHxmJIe3LJIkjKCXGQZ0+7o7iIl8cgPj7lXQpEAki5I38fovC8h3lZ6+BfggejQe6QXerHQ9uOWaIaNRa/VECk2k2BAaJLjEnvcd/FW0WggHbWem3d4LE9IMSWnKwm5vJOUOA1FhYCD1J1ssFuanPce4gXP1Jyn+0nYRvzRXBvSp1OA8l0HUmYHLmsrG4Y5MwnLNvr3k+Xit5nogKeBdUqT66M+p7It2CN7a9V0wxa1t0ZSnpe/Z1VLEh9MOYC8bBuWZsTNwGoHileaLxADoGYNIJF47R3Hcub9FeLhlTI+7TYzHZdsR8PFdFxBg9U4QMxIlwaG2kAZo5ab965mqZst0F1KBc2SJga9NfBDvpAi+wPlB5o8uGS9tPsW6lC4oDKT/K4c9uiBlFVki0ezpy+SoaYkGDIi94OxE6EjqrgTlPURp0/dDNpAwC7KL7Wm0X+X0TJLjhczWzYzbmZm3vt3bqt2EDmuBbMgi2k7QRbafBDYzHGnRAbqZAOsDTN0vbvPgiuGzAbyGZrp9pptOsG83QOieCe5k9sukiAdRYCOl/OVoUcY1xLdHAAkdDYfBAPPbbOtpMWm2gKqq0RIJ/luJ2dInu5dSunD5E4P1Rz5MEZezNuE8LKpcTcyQ/tNAJLhrJcA0AdxR7sazLmmRMWveYi3Verjzwmrs86eKUXRdCSek7MJH0TLVSi+zLS/QKTp4ShMQsqQapAJ4QMilClCaEhmdUH4hjaPcFaRla0xzuY15Ac7bclF7ZJI5/CyJLgQBckXnWB5Qvn8zub+T2se0EZuJrS4uBLpiQG2G8OIE69Z6Ll8aS8nNJm5jkbwO8rpseWhtm3NnOPtQ29ye+Fz+KwLqlMhsTrl7XaggOAI3a1wt0coRfRr4DgjSKJMOYDn9mCTBIkHQgm46I3jON7LqbIc8iCDp2tGk7F3XTVZFTDGhTyUKjmTftXGeSS2NWkMjvOvSvglYBr6dc9rKKhe4ke0Tq48jB6SulZdEHBcswcNc1N9GNU4W2lTeXz6wBpaLwScvrAT/IHAbXK3W1PXYMOJ0ytMTMhzRJ2u0hD8Qx7KlKsGtcGNGUPu6wkiOmaCb7DkoYDDOoM9U4iSKTyJu0kiQZGvQcgoyJS46Kja57OqDYZysgsa0ZeYLXT3QbT9VpD2ekfLVUYhvZ2ktdB8D5rA1M7J2Oh28BGhhVGlDQYnWwPXnOqKqtilc7GbDT/AEqsPT/CAAMGbwLC+otMJsaM/GUg9rA4AMdnBLoJJABbTAOhzEnwB2RtV9mhuaaI9Wc0AzGYgwdjaOqvpUGmkJ/JVBH9QgTfvKxvR6q4iuHGQKpi25dJMq5w00/axQnqTXvQeDMX3HkQP3sp1W6XtBEaD3Kpx9nvm3+uauqWHQONzHMWKlA0UupiRJtvvqBEhQpUwwy221tLkOMcrqqhUJe865SAR+kaCNh+6uqSIE/m6ciYRZElRq/xh6JIUn4D4JJLLNdkaI+h0BCWVThKF9HZ4xEBPClCeEDIQkp5VF9gT0Sb2KXJm0HNkhxidN7yr8U3K0C52BED2huCe0NrT4IakOfwm3XkryztgwARyDSbDW4svnJbs9xcGXisMdnTaIP6Rd033t5oM8Vy0jmpzUZVNMS2WjRzSdwY055dQtTFkNBJkAanobk26Qsejw/I6qwucZcIJdmJAgQHdEJ1uNraidSiauQOaGhgLw4EAsyAywtn8xcJM87oqzGS4l2d7IBAgU3A9gRtL3eagHxnznstcTbTJlFtOc+QTvokNYx2waHH9OQZge8xp1Wik+kRQLiKWRuSmQWPflkSIBadNxdZ+OeTiHk6/gU8tyMsTrvdmvUrTqvDarM5OUsdDOb4sTyIknwQj5FYBrfw3vYXEgSXiS3W4jK7+4oxvp9hPm/Q6w1bGQL/AB8VCtQlusDK7sgRsfZj4KNX2QTtpuRvY7T8lfUJ9WT0dfQAxqfdBWRZmME0/AxP0Sw7oohxIAF55XPmgm4v8ri0jQ/lP9XIjyRdDEtZTguaCNCdPHkmARl/Cd/UP/kFzvAn5RiRv67/ACXQtcTQeerSIMiJbod1z3Dquari4/XN9dV0ZP1j8fZnDv5+jQfU7LYIb3mduX+k4LYkkk5uYvob/TvVzWdhp62sD4c1XiaMSPzZxpYHskXWCNHwD0SHAge1ULmuLpBlkl8DkDlE+5Syy+m02k3PIhpP1Q3GmxiKRH/qk+LmNd8USBneNiA5wjo2pr/b705LS2iW9STOh4Zwqm6iwuAki6dYLMVVA7Ljl2uEyyEdZCUKRCeF9KeIQhPClCeEWMhCrxPsO7ir4VOM9g+HxHNRN1FlwX5IzqTSL200tKtoUQahMAECJBucxm48FW11+vOUTgqoJc2biJ0tI3hfPS5PbRk8ULiDlZncTAbIAudyUNkmsS52jc0C5DbzpqZj+081b6S4z1NMSMwzCbwJBDhsZMiPFNh8KXCpMTnyAix9WW57+LtVUY2iZSpgYo5Kb2Ds3dlc8tguOYyOZ7IGqvr8NL3BjiZbmfYENBGaXEzO4EX1R2FwoDKDSbhtPUXJzh0ye4o4N/FdzyvPd7FtF1RxJvf1+rMHkdben2ZODw/rKtQkDK2nIIFy42me5vvU3YbLQbLiXOrB17xc26QJRuAAIfaIYP8AMyq8TbDUxzqD4vd8leOKUL9mRNvXXuiVQDJNjpt4QY12RcH1ZgSINvCIhANcSIggDeBlOml91psb2b3G46efxXCdhyGJBzbmHeXmhhULXWsNehv070TiR2zpE9mLkdDNgh67CSJ5bydL73TRLLKbwRqWPOuU2JtcjQ+XiqcI/wBW+oYzes1cyTeSSSzUXOyEq4prKjKfZBjeSG3IAk/dkaWANFode+m+iYjWw+LY9gDS0kTpZw1NxqIk2Srklpi5OQza0SJWK+oMwMSBeRIc3acwMovC44kuaXmwsTAJF9S3bTzS9x2V+ktnMd/NSPmyPkiuGD8dw/8Abd49qP8AJaXE8PSIhzQRAABF7aEGfI9SsZtYMrtcbDK4GPAiQPFVKWptk8JG9w3CA0hOtxpycR8kkNQ4rSy6OOt8h5noks6YjpyEoUy1TYB4r6Gzx0iqE8KTmpoRYDQhOJt/Di+o01RhWDicb6yqYktbZuoBOpK5/IyKMPk6MEHKXwPTgHryOv7onC0ZEkTqbkmLRGtu5Cs6AG1rfHkisFUlsjSNLjeNDdeM+T1ejD9M6P4Dot2mg9bhVYLiLzia9GBkaM9rEOyBuvLoiPS0E0wOdVojxCzOG/8AmsU493PnyVxdIh8nUNojNR19lnlld81Y3/q1f6H/ABj5JEfjUhvlHuY9Qa6XV+jD7y/6LvWz/v0cnX8+yPDm9iof5B8HKrEkeppN3zFwgT7IdqPEK3BD8KqTFmwP7T9UMTPqxeGsHKJJk6+Cy1aca+H/ALNNN5P79FdHEw0B1yHCA4Eb787Stqo4ZDlAFj3ae5ZLGtD4vrmuekDoLR5os4aJ7VoJIu0kdIt7lxHUjl3zmPefP4KqvJeBBPZ0EX28Tup4qi0kggQXaab+BTtM1W20HPfvAgeCoky+K+jhOJp1GEupuaHEuIlpEBzTpaY8D0KPxDezF2xJsAZj8p6R1VzhFOS7fTx5g6+KrruEXOx5iPP6osVAzjDupsPyzO1yquH4qXOAiQAO7UWgdU2NIDXEENIbInMc2kNEA33vAsgPR+7nfmJAPcZ3VJbCfJ6HUaXtaSCewy4aIFzruDFvBDVKdwbCSAbXI28ZCN4RQJpbC3PcG0WVHEsMYEA2PUjX6qGUWvwrZuDPdz8Uk7cPInNHS5SRQjdISQ9biDGiS4dIvO9kIPSKjEkkX3BXuPJFcs8hQl6GqHWTQsh/pNRBAknWbaQN55oN3pUXRkYQCHSXbG8Rt1WbzQj2Wscn0Xcd4nrSYb/mM6Dl9UBQYQ0bySbA6CIuEJi8Nna/tODnNgHW97RtM/FHgBttbQPrPgvMyzeSVs9HHBQVIupusZ7z3dyTMUQ7+0THPcKsVDpF42303F1NtQ6NMX3vZc/ZujI4pUNYCLxUBi1+0LfsheEnt4p2xJB6ETPxWgRL236jwIQmEYGtrEaEg95LQTr1V2S0bj+KtD21SQGCQJkGzCJPis7GcSIeGA/9UDNzIJJgRpqgKhmgyeZKeveszQwGwforeVszUEv8F+IrQ9rJOUkSCTe+8/NGcMqkg3/NGk2BWXjD+O2TyWpwUS02kFx56zzWSZa5LqFQGsQeXIjfb7hbDhLYNxGhGvnZY1OoHVxl5D/XOei2zUgGDFtdhHNDKRxmPaBVjcO5j5E8lFjHetH9OhPLaSlxJ2apm7RJd+XQzrIF+qhl9XUD7AZLnW5m1t5CpCY1d34V7mbQNpOv2E1ZgaNZbe8D5A772UK9KqKTS1oOa8Xa5wsZAmTpy89VHCYltQcos4HWeo+5QIp4rgz6vMAMpbcR2gZFzJ0ifJZvoywmqQOXONx5rqeI4UDDk7ZDGhjUjU6Lk/R9x9fI16AndXF2mTLk9P4Rh8jDNxmIgEO0O5Cnj/ZhsXvckCx66JcDpOLDaxIPsxBFieYRXFKQhoEWneTfkN1m0UZ9PCNgdt3g+3hdJXMw7osPckmI4T+PyixkAIc40kQTr9whW+afJyj4Iuzns2eHZSwudc9ekac0Vgq5JtAAEgWi5iRO4F0FgT2ezaxv1nn96onhze0ZiJ+Cs2ibFB13eMeDQPmrvVHML+AvYa6rIrMcarXtLgPWNkTqHOi47gVrvOZ4kEwI19+qktEalSezFz1sO4JU6pBAMRJmC5V4knMBG/KfcUS3DS0mbX1EfFZGiozK7e22CdCZHeLHp9EDhmEUXyZk625DkjcUwNce02A0Cb63ubdyowuX1JYagkkybb9CZKZDYLiakUKcdZ63SdaqydYB6K+vhaWRrc+nK8nysh6uKYXhzQ4kWBMgacjCFuSPian4zeZj4n6LY9H/AGSdiTfxWBjK4MmWBwBMzfwvHgtf0VZmojMbm9zYTPgqrYfZuUhNUmbZNZ69yNcdb2jyWPhHHObHQCI6+8LTziTpEKZFo47FOmrYzDifsQiG0w+pmdDhpAsJiRM69egPi2LpdqAXFuZwgzN+btTf4BVVsWcPRJcA8zDrgWIAJA3tayroks47hH1KVN7SDDmvBO4NwOgk6bT0QfEqPqsRLDZzA839phkOB7oJnl3LfdlOEZFxDPHtBYnH8aPWUaboyO7OkEaAODuWo7iVMGOXqHYlk08sx+GY/S4GbAiBOi5X0XZmxAEE6wBqYXZPLfUiCCQ0xaRcaTFvBcd6JkDFNzadr4dFrHhmcj1LhrQaM9oTzsRfQwrauF/CEGwBmfDWbqGAqhtOGtEXtAv7kRXpk0pHZMibAyOSjsvoz6NNpaLMPeT/APQ/FJJlEx+7vokqJPMjhKgdBaZ5W+Ssp0HXm3XVdB/3fdPaq+Tbn3nf4pncEaJ7TpF7EDTwTpGaiDYGlDQJ5crzdanBcPmc6dzHgSqcFhJ00BtMbCFo8MEFwi+oMaQTbT7kJM0QPWe01QGmSKjQfBrnWt1Rbj2vDXl3rOa7/wAR/U9xO8ZGZLIz1gLjEG0X+qQxYllQXYWOM6OHdAGXXxWdVxNQuLS9oiARlsJ/TLufwRzKoZc3i5vOm0/e6o4jh6bX9gydDc/1X6/JJFMxzULiM5JHIZYgDqOoVeJqBrC5hLToNLnaIED49ysp0DrZrcpJnkNTHU76a8lVVoF0n2YEm3sMIsejne4K+CC/hVdtez5LxMy50SBrAMI7ieBpgAMYAeYiYAk3mdFytQOoVerQDHQjT75Lp8XjM1Km9urpB0OrSCYi1vK6GA1eg1lBxDWg5bQ0SezfqjfR+kTQZEeyJnc90Qh+Lvc2kNYIIPKCwtAKL4G8ijTO2UddlPQ63NLD0u0YPd/pFZtZ5XJ7xqq6DSZMW10i3MhIOEna1rkbjdRLctHOYpg9YLxLptPzlNxzgrzhaznOaQBmDSO01wF+1rH1Uscwh5Mk9rSZi8iwE962uJ1JwFUTcUjNiPORyTsQDSoZcLTaHZvYA0AABE6fdkL6Q8LD8GAJLmgubeYiDA5Ds7c0VTpZ8OxhAnpoDzS4kIw7cpkDcECW6TpopT3/AKOgfhVMOwrdZDSBB6nTmVzPo3SBrhxmM4FmlxggyY8Qul4OT/CiYgzbnc3858ln+i9LKHucbEuAiJBMNuTrYLVPkzo6ymWiGgAkvIGsQPvRbNQfhWJGhM7WPUbrnKJL6kOeTeHRMyCW7GNRO14W3WdFIkkgANB/4723UlclDajY9ryISQrKgInNH33pJioHa3nttt3KNZoDSd7mN94jSfehaPGKbjGYEi2vnoTKfF48QMjmkugQJnvtonTEU4SvlgOZUm59h1gbjbkr8NxBrBL5E6dh0kRM+RV1YyCWmYAAtfu74RVVpFPKM1sosB0tc6IdAYohzXVAXQXRaBqS6CtLD1JEgaxcxy0VVUxTuSJ+909Cv+HmMam3TZJjRDG0i5hAIaTYEi1xF5t/tCYolwYQ4WAkQL2ABG4vIkc1dXcHHJmAzaggmW7qp5LgXNc0lgymJkO0ffuPuUotgWHpWkjstEuGv5iYjXWNOqMwDjRqMzB0VJzmOyXO9kE8wQBEaInAYaKYdYy4k6z2RaPFDV8dmmiQM5BcxxsNM+W35hcj5Jt2xLYo41wIOfm2cwj/AJDTzlYfBnmfVnd0gHyK6zE451RgywAQC0WsYmXblcrnZ/EscyWguu06tJ2B3bMweicW+AkjovSWm31J/FLXMbOQGM4Nrj80Qe5E8PY4UKf9Le/TrshvSPCF7SYaIADDvcw6dogq+m5pYybw0DaLCNdf9pcoT5N1lcZL+5B4moGguIJ2hoLjfoFdgsQCyRMC1/l06qLyIcbiw/NFp2IUFnM4rGMzWbVBndjptylHV+PGrSqUzSqwW5STYiRtO/0Q2PeC4h0jbsug94cSiaJbDu1mHM5be+d1fRAA3ieWnAp1TINwBebWiYUaPFXNp5RReQGwSWwII3MrWwdOIgTzNhfUGZVOLrENdmEAiQbczNg4z4pBuZ1PHvp0YFGsAJILogXJ3GiI4FQmg1zbEzMx7Um86qnitRv8LlAHaLYtH80j73U/RzEfg5TBubdZsr6J7NPBMIqFsg2nzv8ALVbIqkMItpob6EX6wsLCVznje3loB3LVaRBBP5STy1G6lloq9c7mPL9kkE8308kyYg31TSbNF+g03vuszi1FocwRlzScwGgbe5t7/DRGYfGhznNGwmbRCCrVHPee1aDAvETBJP3qrIL6T+yRrrB7++x/ZaOJJyxIkEeIB+XyQbajbAgum/Z7UEGZI2RNWSTlGgn2hIjUkFZtFA+JccgFuvXuTspkNA287d6qFRr2tjnyPJH4FgqnK27ok7ACwvyuUMEwGG55cLi2b72TupNDIbADte92tlfxHhzqMOeBDjAvN4VGMwjmtiQ0uAhwuJEGRzFkki20X1GxSsbjUHlrbquZxuOzVGvNMh1J7XOgyMpNxPM28ltGrEy4EW5gxFj5/FD47Bl1FzWC5JmLxoZd5QmluJtUKpWZTpgxIP6d26Tew7MXXM8QLDXFSmSWktvBF2m4E8rLq8PgYoNbULCI2JMtMnWBvFuiGx3BcwpsENA0tNvsI4kN7o16lNj7OaHATYyQCqhwWnchjRGkXHPmPgjfUyxztRBtz8kI3EE2Gu/9No8UlYmaNOG0wAPvyQ+gdM390kaQQU7qjssE7a6+5c/xSfXidgD3jl0U1bHew+PcRUBJJg63Ejkb9FoYSi0k++HuJA2128kPTrzSG535jrfTRFMduJNpa7QdYPx2VvgkqxuJFOQI5+0GhvIkugD53Q1XiAqMgTGjoMQeY23HNYPHiXtLiSGNu1sWcf1nqdhsPFCcLqBpDWPzEsJc0iBLRMN5wJ9/NNR2EzW45VysptBkQXak30+RVvo1RztJl2/5y0eELJ4lVl3SAB3R9Vsei8erdqb6eP7qqpEdmtguDXcTVqAGLBwOve0yEX/2RlaT6yqT2vzkSNrNAClg3Q4DLsIRbKdyD1m3zUM0Rh/w5/XU/vcktengzH/6STCznP4xrGEgCSAA0yLzvpsfd4qv+MmwgiI6/UbIGpjQWZTLjADZOljPvumpVeeltusLSjM3uG41tPIM3aLzz0tE+PwKLo8VY6m4GzsjmgiIkyZNpm2s7rm2BskG2oNhqJ6TqFS2sMzhdgFpaTJMRJ5yR70AdNVxgLLjK4UxEEZSLNEiJm6v4PjHZ3im2SGtEuNs2cNDndBOneuVpVc0ZZGnacXDtAaQJ636bJ8z23kwLEgmCJHzGp6IoZ2PpNxMN9UCIy53WM9oiDl3tM7aBZtXjdOrTyszAtiM8XEX0Njf3rnsbxN9V4c0yQBEATHVS4ZXcDJbIAAdILW2kiS0E6oaA1sO1rspB1Nmx5QTrC0jiQ1t6kMByaWzxMTuYWRgqNWo1sU2HLDi4uE5ZMSToAAbdFn1aNQujVr35gcwN4gg9qBtqFOkZs4h1gKfdlOwAs61rmQpsJDTLs3ZadCIMXnpKA/igyrDczp9qcsscJH/AC2RNDEEy2JzAtJHtNOXWoDoLxPQooLNfC19WueMoaABbXeI7kHVa0APBkNJ07tL66oKoarXdqHsFnWALZMDs6yN0I/FuHYgwdB3wLnSYRQJmm3jA2zn3wOZA6TfodEBjKpqVDlEGOzP7d6y6lV7JApm51AuBcETtM37ld2iQQHaC41B63RpS3HZr8KnJcXF9Nj/ALRRcIcBoLDxkkTy2VGA4hDHBxIIGUdk3AEWsdU1QxanYGJtN97HTVSykYPpKYpW0Lg221p++9cvQrljw8atII8F2HpOwfwztJaQ74Bclw92/VVB7EyVyNXFVw420IEd23uXQ+iD4BvFzZYuAbNQRBIDj2gCLAm430WlwbEVXtLqbaTb31bJjoFTpxIpxlR1rXEvEfpA96Jru7V+pFpXPUsRiQRFNru57f8AKERU4piBJdh3SAdMrrf8Ss6vtF2aEuPM9dElkU+NuAA9RVPXI/5JKtD9Rakc9iWgFsfoafEtBJ805MEHeUySsQQ6u71hvrB210+BTvojILbT4kkJJJALBtDtd3RytbkjMPTEFu09dmk666p0kIASsIpNi0l5MWva6yqNQ5o2lOkmBv4HEOb6wAkDLljoSLe8+azGjXpEf3BOkk+gRCpiHNe5zTBnUACxnQeK3qVUtwrXgw4irLhYmHAgk7+KSSqIMp4gyXsadMoMSb9gG/PU+ap44256BseTPPUpJJAinGMFOoQyw9U0xciSwEm/UoE2Y0ixO/iUkkgOi4XTDqTS65590IbC1DNYzdrSG9Blckko7L6M3jziadQEk9gano0rlsD/AJJJJrgS/ZG5w7Une/vY/wCi6DA0Qz1mURcHfUjqkkkv1Cf7m3g/a8PmmrH8SNo07ykksVyWP6kdfM/VJJJaE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8" name="Picture 14" descr="http://www.visitmonmouthshire.co.uk/admin/images_gallery/20-tintern%20abbey2%20(350%20x%20464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068960"/>
            <a:ext cx="2376264" cy="3150247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11560" y="251937"/>
            <a:ext cx="36724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err="1" smtClean="0"/>
              <a:t>Cluniacs</a:t>
            </a:r>
            <a:endParaRPr lang="en-GB" sz="3000" dirty="0"/>
          </a:p>
        </p:txBody>
      </p:sp>
      <p:sp>
        <p:nvSpPr>
          <p:cNvPr id="11" name="TextBox 10"/>
          <p:cNvSpPr txBox="1"/>
          <p:nvPr/>
        </p:nvSpPr>
        <p:spPr>
          <a:xfrm>
            <a:off x="5796136" y="6228601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	</a:t>
            </a:r>
            <a:r>
              <a:rPr lang="en-GB" sz="3000" dirty="0" smtClean="0"/>
              <a:t>Cistercians</a:t>
            </a:r>
            <a:endParaRPr lang="en-GB" sz="3000" dirty="0"/>
          </a:p>
        </p:txBody>
      </p:sp>
      <p:pic>
        <p:nvPicPr>
          <p:cNvPr id="1040" name="Picture 16" descr="http://static.letsbuyit.com/filer/images/uk/products/original/196/91/rievaulx-abbey-12th-century-cistercian-monastery-north-york-moors-national-park-england-framed-a-19691004.jpe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36137" y="2664296"/>
            <a:ext cx="2584135" cy="2060848"/>
          </a:xfrm>
          <a:prstGeom prst="rect">
            <a:avLst/>
          </a:prstGeom>
          <a:noFill/>
        </p:spPr>
      </p:pic>
      <p:pic>
        <p:nvPicPr>
          <p:cNvPr id="1042" name="Picture 18" descr="http://saints.sqpn.com/wp-content/gallery/vezelay-abbey/basilique_a_vezela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787524"/>
            <a:ext cx="2589034" cy="2497460"/>
          </a:xfrm>
          <a:prstGeom prst="rect">
            <a:avLst/>
          </a:prstGeom>
          <a:noFill/>
        </p:spPr>
      </p:pic>
      <p:pic>
        <p:nvPicPr>
          <p:cNvPr id="1032" name="Picture 8" descr="http://www.shafe.co.uk/crystal/images/lshafe/Cluny_Abbey_mode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396100"/>
            <a:ext cx="1691680" cy="1545068"/>
          </a:xfrm>
          <a:prstGeom prst="rect">
            <a:avLst/>
          </a:prstGeom>
          <a:noFill/>
        </p:spPr>
      </p:pic>
      <p:pic>
        <p:nvPicPr>
          <p:cNvPr id="13" name="Picture 6" descr="http://3.bp.blogspot.com/_2uvIxhZFrxs/S8PDOCiNWgI/AAAAAAAAAIY/NgVvse_7p4I/s1600/298px-Cluniac_monk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692696"/>
            <a:ext cx="1255926" cy="2520280"/>
          </a:xfrm>
          <a:prstGeom prst="rect">
            <a:avLst/>
          </a:prstGeom>
          <a:noFill/>
        </p:spPr>
      </p:pic>
      <p:pic>
        <p:nvPicPr>
          <p:cNvPr id="14" name="Picture 2" descr="monk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4833735"/>
            <a:ext cx="1800200" cy="1907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2411760" y="0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chemeClr val="accent2"/>
                </a:solidFill>
              </a:rPr>
              <a:t>       Monasticism</a:t>
            </a:r>
            <a:endParaRPr lang="en-GB" sz="32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7" presetClass="exit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7" presetClass="exit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14" dur="5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7" presetClass="exit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7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7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7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/>
      <p:bldP spid="1030" grpId="0"/>
      <p:bldP spid="1036" grpId="0"/>
      <p:bldP spid="10" grpId="0"/>
      <p:bldP spid="11" grpId="0"/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2.gstatic.com/images?q=tbn:ANd9GcSXOme3AArIW5EQc0rVUiGYSP9Qhdvooi4KEl6-isNVUfmS8UX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07104"/>
            <a:ext cx="2592288" cy="3550896"/>
          </a:xfrm>
          <a:prstGeom prst="rect">
            <a:avLst/>
          </a:prstGeom>
          <a:noFill/>
        </p:spPr>
      </p:pic>
      <p:pic>
        <p:nvPicPr>
          <p:cNvPr id="2052" name="Picture 4" descr="http://www.abdn.ac.uk/english/lion/images/friar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4074160"/>
            <a:ext cx="3096344" cy="2379176"/>
          </a:xfrm>
          <a:prstGeom prst="rect">
            <a:avLst/>
          </a:prstGeom>
          <a:noFill/>
        </p:spPr>
      </p:pic>
      <p:pic>
        <p:nvPicPr>
          <p:cNvPr id="2054" name="Picture 6" descr="http://www.sundayschoolcourses.com/inq/fria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980728"/>
            <a:ext cx="2625019" cy="2664296"/>
          </a:xfrm>
          <a:prstGeom prst="rect">
            <a:avLst/>
          </a:prstGeom>
          <a:noFill/>
        </p:spPr>
      </p:pic>
      <p:pic>
        <p:nvPicPr>
          <p:cNvPr id="2056" name="Picture 8" descr="http://www.harlaxton.org.uk/2007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888875"/>
            <a:ext cx="3810000" cy="2324101"/>
          </a:xfrm>
          <a:prstGeom prst="rect">
            <a:avLst/>
          </a:prstGeom>
          <a:noFill/>
        </p:spPr>
      </p:pic>
      <p:pic>
        <p:nvPicPr>
          <p:cNvPr id="2058" name="Picture 10" descr="http://www.eng.fju.edu.tw/iacd_99F/medieval_lit/data/Friar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543646"/>
            <a:ext cx="2095500" cy="2333626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23528" y="2606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     Mendicants = those who live by begging, are reliant on alms.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bestpriceart.com/shop-online/images/vault/wgart_-art-g-giovanni-milano-franc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76672"/>
            <a:ext cx="2036260" cy="5589240"/>
          </a:xfrm>
          <a:prstGeom prst="rect">
            <a:avLst/>
          </a:prstGeom>
          <a:noFill/>
        </p:spPr>
      </p:pic>
      <p:pic>
        <p:nvPicPr>
          <p:cNvPr id="1028" name="Picture 4" descr="http://3.bp.blogspot.com/_ynN-UTH7fgM/SUm5uAODaWI/AAAAAAAAAYo/TaiHFcPdlrQ/s400/Saint+Domin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32656"/>
            <a:ext cx="2880320" cy="4347653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971600" y="4797152"/>
            <a:ext cx="4032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Dominic of </a:t>
            </a:r>
            <a:r>
              <a:rPr lang="en-GB" sz="2200" dirty="0" err="1" smtClean="0"/>
              <a:t>Osma</a:t>
            </a:r>
            <a:r>
              <a:rPr lang="en-GB" sz="2200" dirty="0" smtClean="0"/>
              <a:t> , 1170-1221</a:t>
            </a:r>
            <a:endParaRPr lang="en-GB" sz="2200" dirty="0"/>
          </a:p>
        </p:txBody>
      </p:sp>
      <p:sp>
        <p:nvSpPr>
          <p:cNvPr id="5" name="TextBox 4"/>
          <p:cNvSpPr txBox="1"/>
          <p:nvPr/>
        </p:nvSpPr>
        <p:spPr>
          <a:xfrm>
            <a:off x="5004048" y="6237312"/>
            <a:ext cx="40324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Francis of Assisi, 1181/2 -1226  </a:t>
            </a:r>
            <a:endParaRPr lang="en-GB" sz="2200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5661248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       </a:t>
            </a:r>
            <a:r>
              <a:rPr lang="en-GB" sz="3200" i="1" dirty="0" smtClean="0"/>
              <a:t>Did they ever</a:t>
            </a:r>
            <a:r>
              <a:rPr lang="en-GB" sz="3200" dirty="0" smtClean="0"/>
              <a:t> </a:t>
            </a:r>
            <a:r>
              <a:rPr lang="en-GB" sz="3200" i="1" dirty="0" smtClean="0"/>
              <a:t>meet?? </a:t>
            </a:r>
            <a:endParaRPr lang="en-GB" sz="3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8" name="Picture 6" descr="http://cache.virtualtourist.com/1202942-The_Basilica_of_San_Francesco-Assis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0715" y="226674"/>
            <a:ext cx="2725781" cy="3634374"/>
          </a:xfrm>
          <a:prstGeom prst="rect">
            <a:avLst/>
          </a:prstGeom>
          <a:noFill/>
        </p:spPr>
      </p:pic>
      <p:pic>
        <p:nvPicPr>
          <p:cNvPr id="18440" name="Picture 8" descr="http://www.nordicitaliantravel.com/english/ASSIS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21" y="764704"/>
            <a:ext cx="3780899" cy="2509481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0" y="0"/>
            <a:ext cx="774035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    </a:t>
            </a:r>
            <a:r>
              <a:rPr lang="en-GB" sz="2200" dirty="0" smtClean="0"/>
              <a:t>Scenes from the town of Assisi:</a:t>
            </a:r>
          </a:p>
          <a:p>
            <a:r>
              <a:rPr lang="en-GB" sz="2200" dirty="0" smtClean="0"/>
              <a:t>    birthplace of Giovanni Francesco </a:t>
            </a:r>
            <a:r>
              <a:rPr lang="en-GB" sz="2200" dirty="0" err="1" smtClean="0"/>
              <a:t>di</a:t>
            </a:r>
            <a:r>
              <a:rPr lang="en-GB" sz="2200" dirty="0" smtClean="0"/>
              <a:t> </a:t>
            </a:r>
            <a:r>
              <a:rPr lang="en-GB" sz="2200" dirty="0" err="1" smtClean="0"/>
              <a:t>Bernadone</a:t>
            </a:r>
            <a:endParaRPr lang="en-GB" sz="22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  <p:pic>
        <p:nvPicPr>
          <p:cNvPr id="18436" name="Picture 4" descr="http://www.bellaumbria.net/Assisi/san_francesco_di_assis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908720"/>
            <a:ext cx="2667000" cy="2667000"/>
          </a:xfrm>
          <a:prstGeom prst="rect">
            <a:avLst/>
          </a:prstGeom>
          <a:noFill/>
        </p:spPr>
      </p:pic>
      <p:pic>
        <p:nvPicPr>
          <p:cNvPr id="18434" name="Picture 2" descr="http://vacationculinary.com/wp-content/uploads/2011/01/assisi-Tourist-Destinati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717032"/>
            <a:ext cx="4133467" cy="3096344"/>
          </a:xfrm>
          <a:prstGeom prst="rect">
            <a:avLst/>
          </a:prstGeom>
          <a:noFill/>
        </p:spPr>
      </p:pic>
      <p:pic>
        <p:nvPicPr>
          <p:cNvPr id="18444" name="Picture 12" descr="http://www.udel.edu/ArtHistory/CourseGallery/images/Assis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40279" y="4077072"/>
            <a:ext cx="2868225" cy="2376264"/>
          </a:xfrm>
          <a:prstGeom prst="rect">
            <a:avLst/>
          </a:prstGeom>
          <a:noFill/>
        </p:spPr>
      </p:pic>
      <p:pic>
        <p:nvPicPr>
          <p:cNvPr id="18442" name="Picture 10" descr="http://members.cox.net/mkpl3/italvac/084-assisi-stree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496" y="3356992"/>
            <a:ext cx="3096344" cy="2097772"/>
          </a:xfrm>
          <a:prstGeom prst="rect">
            <a:avLst/>
          </a:prstGeom>
          <a:noFill/>
        </p:spPr>
      </p:pic>
      <p:pic>
        <p:nvPicPr>
          <p:cNvPr id="3076" name="Picture 4" descr="File:Pietro lorenzetti, compianto (dettaglio) basilica inferiore di assisi (1310-1329)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5229200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3/31/Kruis_san_damiano.gif/220px-Kruis_san_damian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3324173" cy="4608512"/>
          </a:xfrm>
          <a:prstGeom prst="rect">
            <a:avLst/>
          </a:prstGeom>
          <a:noFill/>
        </p:spPr>
      </p:pic>
      <p:sp>
        <p:nvSpPr>
          <p:cNvPr id="4" name="Oval Callout 3"/>
          <p:cNvSpPr/>
          <p:nvPr/>
        </p:nvSpPr>
        <p:spPr>
          <a:xfrm>
            <a:off x="3923928" y="260648"/>
            <a:ext cx="3816424" cy="2592288"/>
          </a:xfrm>
          <a:prstGeom prst="wedgeEllipseCallout">
            <a:avLst>
              <a:gd name="adj1" fmla="val -65824"/>
              <a:gd name="adj2" fmla="val 29578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644008" y="980728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Francis! Francis! </a:t>
            </a:r>
            <a:r>
              <a:rPr lang="en-GB" dirty="0" smtClean="0"/>
              <a:t>G</a:t>
            </a:r>
            <a:r>
              <a:rPr lang="en-GB" dirty="0" smtClean="0"/>
              <a:t>o </a:t>
            </a:r>
            <a:r>
              <a:rPr lang="en-GB" dirty="0" smtClean="0"/>
              <a:t>and repair </a:t>
            </a:r>
            <a:r>
              <a:rPr lang="en-GB" smtClean="0"/>
              <a:t>My </a:t>
            </a:r>
            <a:r>
              <a:rPr lang="en-GB" dirty="0" smtClean="0"/>
              <a:t>H</a:t>
            </a:r>
            <a:r>
              <a:rPr lang="en-GB" smtClean="0"/>
              <a:t>ouse </a:t>
            </a:r>
            <a:r>
              <a:rPr lang="en-GB" dirty="0" smtClean="0"/>
              <a:t>which, as you can see, is falling into </a:t>
            </a:r>
            <a:r>
              <a:rPr lang="en-GB" dirty="0" smtClean="0"/>
              <a:t>ruins!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71600" y="573325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The San </a:t>
            </a:r>
            <a:r>
              <a:rPr lang="en-GB" i="1" dirty="0" err="1" smtClean="0"/>
              <a:t>Damiano</a:t>
            </a:r>
            <a:r>
              <a:rPr lang="en-GB" i="1" dirty="0" smtClean="0"/>
              <a:t> Cross</a:t>
            </a:r>
            <a:endParaRPr lang="en-GB" i="1" dirty="0"/>
          </a:p>
        </p:txBody>
      </p:sp>
      <p:pic>
        <p:nvPicPr>
          <p:cNvPr id="1028" name="Picture 4" descr="File:San Damiano-Interi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107053"/>
            <a:ext cx="2664296" cy="3562307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915816" y="630932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         The Church of San </a:t>
            </a:r>
            <a:r>
              <a:rPr lang="en-GB" i="1" dirty="0" err="1" smtClean="0"/>
              <a:t>Damiano</a:t>
            </a:r>
            <a:r>
              <a:rPr lang="en-GB" i="1" dirty="0" smtClean="0"/>
              <a:t>   </a:t>
            </a:r>
            <a:endParaRPr lang="en-GB" i="1" dirty="0"/>
          </a:p>
        </p:txBody>
      </p:sp>
      <p:sp>
        <p:nvSpPr>
          <p:cNvPr id="14" name="Down Arrow 13"/>
          <p:cNvSpPr/>
          <p:nvPr/>
        </p:nvSpPr>
        <p:spPr>
          <a:xfrm rot="6261778">
            <a:off x="4982044" y="2010765"/>
            <a:ext cx="360040" cy="363003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446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2">
                    <a:lumMod val="75000"/>
                  </a:schemeClr>
                </a:solidFill>
              </a:rPr>
              <a:t>Poor </a:t>
            </a:r>
            <a:r>
              <a:rPr lang="en-GB" sz="3600" dirty="0" err="1" smtClean="0">
                <a:solidFill>
                  <a:schemeClr val="accent2">
                    <a:lumMod val="75000"/>
                  </a:schemeClr>
                </a:solidFill>
              </a:rPr>
              <a:t>Clares</a:t>
            </a:r>
            <a:endParaRPr lang="en-GB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File:SDamiano-Clara og søst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2" y="836712"/>
            <a:ext cx="4744903" cy="3770784"/>
          </a:xfrm>
          <a:prstGeom prst="rect">
            <a:avLst/>
          </a:prstGeom>
          <a:noFill/>
        </p:spPr>
      </p:pic>
      <p:pic>
        <p:nvPicPr>
          <p:cNvPr id="1028" name="Picture 4" descr="File:Klary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02632"/>
            <a:ext cx="4427984" cy="3320988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827584" y="4598258"/>
            <a:ext cx="1420582" cy="63094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500" i="1" dirty="0" smtClean="0"/>
              <a:t>Then...</a:t>
            </a:r>
            <a:endParaRPr lang="en-GB" sz="3500" i="1" dirty="0"/>
          </a:p>
        </p:txBody>
      </p:sp>
      <p:sp>
        <p:nvSpPr>
          <p:cNvPr id="6" name="TextBox 5"/>
          <p:cNvSpPr txBox="1"/>
          <p:nvPr/>
        </p:nvSpPr>
        <p:spPr>
          <a:xfrm>
            <a:off x="5508104" y="2780928"/>
            <a:ext cx="3456384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500" i="1" dirty="0" smtClean="0"/>
              <a:t>... and now</a:t>
            </a:r>
            <a:endParaRPr lang="en-GB" sz="35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Giotto - Legend of St Francis - -11- - St Francis before the Sultan (Trial by Fir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116632"/>
            <a:ext cx="3306357" cy="3456384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79512" y="3574757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Francis and Sultan al-</a:t>
            </a:r>
            <a:r>
              <a:rPr lang="en-GB" dirty="0" err="1" smtClean="0"/>
              <a:t>Kamil</a:t>
            </a:r>
            <a:r>
              <a:rPr lang="en-GB" dirty="0" smtClean="0"/>
              <a:t> in 1219</a:t>
            </a:r>
          </a:p>
          <a:p>
            <a:r>
              <a:rPr lang="en-GB" dirty="0" smtClean="0"/>
              <a:t>  </a:t>
            </a:r>
            <a:endParaRPr lang="en-GB" dirty="0"/>
          </a:p>
        </p:txBody>
      </p:sp>
      <p:pic>
        <p:nvPicPr>
          <p:cNvPr id="20486" name="Picture 6" descr="http://upload.wikimedia.org/wikipedia/commons/thumb/4/4f/Giotto_-_Legend_of_St_Francis_-_-19-_-_Stigmatization_of_St_Francis.jpg/220px-Giotto_-_Legend_of_St_Francis_-_-19-_-_Stigmatization_of_St_Franc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16632"/>
            <a:ext cx="3410401" cy="385995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860032" y="3995772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Francis receives the stigmata, 1224  </a:t>
            </a:r>
            <a:endParaRPr lang="en-GB" dirty="0"/>
          </a:p>
        </p:txBody>
      </p:sp>
      <p:pic>
        <p:nvPicPr>
          <p:cNvPr id="20488" name="Picture 8" descr="http://www.abcgallery.com/G/giotto/giotto15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4077072"/>
            <a:ext cx="3960440" cy="2674717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3995936" y="5229200"/>
            <a:ext cx="42484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Francis dies, 1226</a:t>
            </a:r>
          </a:p>
          <a:p>
            <a:r>
              <a:rPr lang="en-GB" dirty="0" smtClean="0"/>
              <a:t>   </a:t>
            </a:r>
          </a:p>
          <a:p>
            <a:r>
              <a:rPr lang="en-GB" dirty="0" smtClean="0"/>
              <a:t>   Interred at the</a:t>
            </a:r>
          </a:p>
          <a:p>
            <a:r>
              <a:rPr lang="en-GB" dirty="0" smtClean="0"/>
              <a:t>  Basilica of Assisi</a:t>
            </a:r>
          </a:p>
          <a:p>
            <a:r>
              <a:rPr lang="en-GB" dirty="0" smtClean="0"/>
              <a:t>  (begun in 1228)</a:t>
            </a:r>
          </a:p>
          <a:p>
            <a:r>
              <a:rPr lang="en-GB" dirty="0" smtClean="0"/>
              <a:t>  </a:t>
            </a:r>
            <a:endParaRPr lang="en-GB" dirty="0"/>
          </a:p>
        </p:txBody>
      </p:sp>
      <p:pic>
        <p:nvPicPr>
          <p:cNvPr id="20490" name="Picture 10" descr="http://www.travelblog.org/pix/shim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  <p:pic>
        <p:nvPicPr>
          <p:cNvPr id="20492" name="Picture 12" descr="http://www.travelblog.org/pix/shim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  <p:pic>
        <p:nvPicPr>
          <p:cNvPr id="20494" name="Picture 14" descr="http://www.bed-and-breakfast-in-umbria.it/images/assisi-basilica-superior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4383106"/>
            <a:ext cx="3240360" cy="2430270"/>
          </a:xfrm>
          <a:prstGeom prst="rect">
            <a:avLst/>
          </a:prstGeom>
          <a:noFill/>
        </p:spPr>
      </p:pic>
      <p:sp>
        <p:nvSpPr>
          <p:cNvPr id="16" name="Left-Right Arrow 15"/>
          <p:cNvSpPr/>
          <p:nvPr/>
        </p:nvSpPr>
        <p:spPr>
          <a:xfrm>
            <a:off x="4499992" y="5661248"/>
            <a:ext cx="720080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delivery.superstock.com/WI/223/1566/X0505/PreviewComp/SuperStock_1566-02191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673" y="3140968"/>
            <a:ext cx="4737367" cy="36004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3923928" y="6383069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Cathedral of </a:t>
            </a:r>
            <a:r>
              <a:rPr lang="en-GB" dirty="0" err="1" smtClean="0"/>
              <a:t>Burgo</a:t>
            </a:r>
            <a:r>
              <a:rPr lang="en-GB" dirty="0" smtClean="0"/>
              <a:t> de </a:t>
            </a:r>
            <a:r>
              <a:rPr lang="en-GB" dirty="0" err="1" smtClean="0"/>
              <a:t>Osma</a:t>
            </a:r>
            <a:r>
              <a:rPr lang="en-GB" dirty="0" smtClean="0"/>
              <a:t> </a:t>
            </a:r>
          </a:p>
          <a:p>
            <a:pPr algn="ctr"/>
            <a:endParaRPr lang="en-GB" dirty="0"/>
          </a:p>
        </p:txBody>
      </p:sp>
      <p:pic>
        <p:nvPicPr>
          <p:cNvPr id="2056" name="Picture 8" descr="The Burning of the Books or St. Dominic De Guzman and the Albigensians Giclee Prin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64611"/>
            <a:ext cx="4032448" cy="5368645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5364088" y="5518973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Dominic presides over the burning of banned </a:t>
            </a:r>
            <a:r>
              <a:rPr lang="en-GB" dirty="0" err="1" smtClean="0"/>
              <a:t>Albigensian</a:t>
            </a:r>
            <a:r>
              <a:rPr lang="en-GB" dirty="0" smtClean="0"/>
              <a:t> books.</a:t>
            </a:r>
            <a:endParaRPr lang="en-GB" dirty="0"/>
          </a:p>
        </p:txBody>
      </p:sp>
      <p:pic>
        <p:nvPicPr>
          <p:cNvPr id="2066" name="Picture 18" descr="http://t0.gstatic.com/images?q=tbn:ANd9GcQHzCU6sJkODFobvmszo9I_tj6V2R_EnWPeM3Zpyw5SGgo0d0b3NQ&amp;t=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72008"/>
            <a:ext cx="2106370" cy="3068960"/>
          </a:xfrm>
          <a:prstGeom prst="rect">
            <a:avLst/>
          </a:prstGeom>
          <a:noFill/>
        </p:spPr>
      </p:pic>
      <p:pic>
        <p:nvPicPr>
          <p:cNvPr id="2068" name="Picture 20" descr="http://www.myartprints.co.uk/kunst/fra_angelico/crucifixion_dominic_h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8979" y="62386"/>
            <a:ext cx="1928765" cy="3176034"/>
          </a:xfrm>
          <a:prstGeom prst="rect">
            <a:avLst/>
          </a:prstGeom>
          <a:noFill/>
        </p:spPr>
      </p:pic>
      <p:sp>
        <p:nvSpPr>
          <p:cNvPr id="19" name="TextBox 18"/>
          <p:cNvSpPr txBox="1"/>
          <p:nvPr/>
        </p:nvSpPr>
        <p:spPr>
          <a:xfrm>
            <a:off x="4716016" y="446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 Dominic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t3.gstatic.com/images?q=tbn:ANd9GcQVC1OzFuVdBXzO5sQzhn4KEaNWsJguHMoIqUsVkeK6qGcBf0k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40016"/>
            <a:ext cx="3960440" cy="5287392"/>
          </a:xfrm>
          <a:prstGeom prst="rect">
            <a:avLst/>
          </a:prstGeom>
          <a:noFill/>
        </p:spPr>
      </p:pic>
      <p:pic>
        <p:nvPicPr>
          <p:cNvPr id="21508" name="Picture 4" descr="http://www.bolognaincoming.it/public/Image/chiese/san%20domenic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628800"/>
            <a:ext cx="4825586" cy="320148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179512" y="5613047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Church of San </a:t>
            </a:r>
            <a:r>
              <a:rPr lang="en-GB" sz="2400" dirty="0" err="1" smtClean="0"/>
              <a:t>Domenico</a:t>
            </a:r>
            <a:r>
              <a:rPr lang="en-GB" sz="2400" dirty="0" smtClean="0"/>
              <a:t> with the column of St Dominic</a:t>
            </a:r>
          </a:p>
          <a:p>
            <a:pPr algn="ctr"/>
            <a:r>
              <a:rPr lang="en-GB" sz="2400" dirty="0" smtClean="0"/>
              <a:t>Location of Dominic’s death </a:t>
            </a:r>
            <a:r>
              <a:rPr lang="en-GB" sz="2400" smtClean="0"/>
              <a:t>in August 1221</a:t>
            </a:r>
            <a:endParaRPr lang="en-GB" sz="2400" dirty="0" smtClean="0"/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404664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BOLOGNA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1897</TotalTime>
  <Words>143</Words>
  <Application>Microsoft Office PowerPoint</Application>
  <PresentationFormat>On-screen Show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106</cp:revision>
  <dcterms:created xsi:type="dcterms:W3CDTF">2011-02-21T14:33:26Z</dcterms:created>
  <dcterms:modified xsi:type="dcterms:W3CDTF">2014-11-25T14:03:11Z</dcterms:modified>
</cp:coreProperties>
</file>