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4"/>
  </p:sldMasterIdLst>
  <p:notesMasterIdLst>
    <p:notesMasterId r:id="rId23"/>
  </p:notesMasterIdLst>
  <p:sldIdLst>
    <p:sldId id="256" r:id="rId5"/>
    <p:sldId id="257" r:id="rId6"/>
    <p:sldId id="258" r:id="rId7"/>
    <p:sldId id="259" r:id="rId8"/>
    <p:sldId id="260" r:id="rId9"/>
    <p:sldId id="270" r:id="rId10"/>
    <p:sldId id="307" r:id="rId11"/>
    <p:sldId id="305" r:id="rId12"/>
    <p:sldId id="304" r:id="rId13"/>
    <p:sldId id="306" r:id="rId14"/>
    <p:sldId id="308" r:id="rId15"/>
    <p:sldId id="309" r:id="rId16"/>
    <p:sldId id="310" r:id="rId17"/>
    <p:sldId id="311" r:id="rId18"/>
    <p:sldId id="312" r:id="rId19"/>
    <p:sldId id="313" r:id="rId20"/>
    <p:sldId id="314" r:id="rId21"/>
    <p:sldId id="315" r:id="rId2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C2CB05F-E809-C318-CE24-621E15251902}" v="3" dt="2024-10-02T15:21:07.99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notesMaster" Target="notesMasters/notesMaster1.xml"/><Relationship Id="rId28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athan Morgan" userId="72fd7c22-3ae8-4a57-b9f9-9fbe9cf82915" providerId="ADAL" clId="{BB7040E1-644F-4219-A6ED-9E81817D5A2D}"/>
    <pc:docChg chg="modSld">
      <pc:chgData name="Nathan Morgan" userId="72fd7c22-3ae8-4a57-b9f9-9fbe9cf82915" providerId="ADAL" clId="{BB7040E1-644F-4219-A6ED-9E81817D5A2D}" dt="2024-10-03T14:47:43.169" v="0" actId="1076"/>
      <pc:docMkLst>
        <pc:docMk/>
      </pc:docMkLst>
      <pc:sldChg chg="modSp mod">
        <pc:chgData name="Nathan Morgan" userId="72fd7c22-3ae8-4a57-b9f9-9fbe9cf82915" providerId="ADAL" clId="{BB7040E1-644F-4219-A6ED-9E81817D5A2D}" dt="2024-10-03T14:47:43.169" v="0" actId="1076"/>
        <pc:sldMkLst>
          <pc:docMk/>
          <pc:sldMk cId="3430367030" sldId="311"/>
        </pc:sldMkLst>
        <pc:spChg chg="mod">
          <ac:chgData name="Nathan Morgan" userId="72fd7c22-3ae8-4a57-b9f9-9fbe9cf82915" providerId="ADAL" clId="{BB7040E1-644F-4219-A6ED-9E81817D5A2D}" dt="2024-10-03T14:47:43.169" v="0" actId="1076"/>
          <ac:spMkLst>
            <pc:docMk/>
            <pc:sldMk cId="3430367030" sldId="311"/>
            <ac:spMk id="3" creationId="{778ECB48-5D35-7C14-712E-41F4BC263E4B}"/>
          </ac:spMkLst>
        </pc:spChg>
      </pc:sldChg>
    </pc:docChg>
  </pc:docChgLst>
  <pc:docChgLst>
    <pc:chgData name="Nathan Morgan" userId="S::n.morgan@uwtsd.ac.uk::72fd7c22-3ae8-4a57-b9f9-9fbe9cf82915" providerId="AD" clId="Web-{AC2CB05F-E809-C318-CE24-621E15251902}"/>
    <pc:docChg chg="modSld">
      <pc:chgData name="Nathan Morgan" userId="S::n.morgan@uwtsd.ac.uk::72fd7c22-3ae8-4a57-b9f9-9fbe9cf82915" providerId="AD" clId="Web-{AC2CB05F-E809-C318-CE24-621E15251902}" dt="2024-10-02T15:21:07.990" v="2" actId="20577"/>
      <pc:docMkLst>
        <pc:docMk/>
      </pc:docMkLst>
      <pc:sldChg chg="modSp">
        <pc:chgData name="Nathan Morgan" userId="S::n.morgan@uwtsd.ac.uk::72fd7c22-3ae8-4a57-b9f9-9fbe9cf82915" providerId="AD" clId="Web-{AC2CB05F-E809-C318-CE24-621E15251902}" dt="2024-10-02T15:21:07.990" v="2" actId="20577"/>
        <pc:sldMkLst>
          <pc:docMk/>
          <pc:sldMk cId="3897954035" sldId="270"/>
        </pc:sldMkLst>
        <pc:spChg chg="mod">
          <ac:chgData name="Nathan Morgan" userId="S::n.morgan@uwtsd.ac.uk::72fd7c22-3ae8-4a57-b9f9-9fbe9cf82915" providerId="AD" clId="Web-{AC2CB05F-E809-C318-CE24-621E15251902}" dt="2024-10-02T15:21:07.990" v="2" actId="20577"/>
          <ac:spMkLst>
            <pc:docMk/>
            <pc:sldMk cId="3897954035" sldId="270"/>
            <ac:spMk id="5" creationId="{1F644B5D-8907-A2AF-0E8B-FF1DBA482B6B}"/>
          </ac:spMkLst>
        </pc:spChg>
      </pc:sldChg>
      <pc:sldChg chg="modSp">
        <pc:chgData name="Nathan Morgan" userId="S::n.morgan@uwtsd.ac.uk::72fd7c22-3ae8-4a57-b9f9-9fbe9cf82915" providerId="AD" clId="Web-{AC2CB05F-E809-C318-CE24-621E15251902}" dt="2024-10-02T15:18:50.435" v="0" actId="1076"/>
        <pc:sldMkLst>
          <pc:docMk/>
          <pc:sldMk cId="1085094386" sldId="314"/>
        </pc:sldMkLst>
        <pc:picChg chg="mod">
          <ac:chgData name="Nathan Morgan" userId="S::n.morgan@uwtsd.ac.uk::72fd7c22-3ae8-4a57-b9f9-9fbe9cf82915" providerId="AD" clId="Web-{AC2CB05F-E809-C318-CE24-621E15251902}" dt="2024-10-02T15:18:50.435" v="0" actId="1076"/>
          <ac:picMkLst>
            <pc:docMk/>
            <pc:sldMk cId="1085094386" sldId="314"/>
            <ac:picMk id="9" creationId="{0CEDAEAA-AACD-D1DD-BA55-1E45A9049743}"/>
          </ac:picMkLst>
        </pc:picChg>
      </pc:sldChg>
    </pc:docChg>
  </pc:docChgLst>
  <pc:docChgLst>
    <pc:chgData name="Nathan Morgan" userId="72fd7c22-3ae8-4a57-b9f9-9fbe9cf82915" providerId="ADAL" clId="{F07EF185-993C-410C-996C-E9D89B09DFF2}"/>
    <pc:docChg chg="custSel modSld">
      <pc:chgData name="Nathan Morgan" userId="72fd7c22-3ae8-4a57-b9f9-9fbe9cf82915" providerId="ADAL" clId="{F07EF185-993C-410C-996C-E9D89B09DFF2}" dt="2024-09-18T17:57:45.801" v="4" actId="27636"/>
      <pc:docMkLst>
        <pc:docMk/>
      </pc:docMkLst>
      <pc:sldChg chg="modSp mod">
        <pc:chgData name="Nathan Morgan" userId="72fd7c22-3ae8-4a57-b9f9-9fbe9cf82915" providerId="ADAL" clId="{F07EF185-993C-410C-996C-E9D89B09DFF2}" dt="2024-09-18T17:57:45.801" v="4" actId="27636"/>
        <pc:sldMkLst>
          <pc:docMk/>
          <pc:sldMk cId="3211809145" sldId="304"/>
        </pc:sldMkLst>
        <pc:spChg chg="mod">
          <ac:chgData name="Nathan Morgan" userId="72fd7c22-3ae8-4a57-b9f9-9fbe9cf82915" providerId="ADAL" clId="{F07EF185-993C-410C-996C-E9D89B09DFF2}" dt="2024-09-18T17:57:45.801" v="4" actId="27636"/>
          <ac:spMkLst>
            <pc:docMk/>
            <pc:sldMk cId="3211809145" sldId="304"/>
            <ac:spMk id="3" creationId="{8900D706-7935-686B-C01C-454F6BA9497B}"/>
          </ac:spMkLst>
        </pc:spChg>
        <pc:picChg chg="mod">
          <ac:chgData name="Nathan Morgan" userId="72fd7c22-3ae8-4a57-b9f9-9fbe9cf82915" providerId="ADAL" clId="{F07EF185-993C-410C-996C-E9D89B09DFF2}" dt="2024-09-18T17:57:39.640" v="0" actId="1076"/>
          <ac:picMkLst>
            <pc:docMk/>
            <pc:sldMk cId="3211809145" sldId="304"/>
            <ac:picMk id="5" creationId="{B8C23925-91D0-23F5-3883-000147EB18A3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229E332-5569-434F-8BFC-F3C47C53B2E7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64D3A6-FF4F-4314-AB71-838979BF55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70016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0554485-19FD-416A-B051-20FE4EFF0134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93958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#include &lt;GL/</a:t>
            </a:r>
            <a:r>
              <a:rPr lang="en-GB" dirty="0" err="1"/>
              <a:t>glew.h</a:t>
            </a:r>
            <a:r>
              <a:rPr lang="en-GB" dirty="0"/>
              <a:t>&gt;</a:t>
            </a:r>
          </a:p>
          <a:p>
            <a:r>
              <a:rPr lang="en-GB" dirty="0"/>
              <a:t>#include &lt;GLFW/glfw3.h&gt;</a:t>
            </a:r>
          </a:p>
          <a:p>
            <a:r>
              <a:rPr lang="en-GB" dirty="0"/>
              <a:t>#include &lt;iostream&gt;</a:t>
            </a:r>
          </a:p>
          <a:p>
            <a:endParaRPr lang="en-GB" dirty="0"/>
          </a:p>
          <a:p>
            <a:r>
              <a:rPr lang="en-GB" dirty="0"/>
              <a:t>int main()</a:t>
            </a:r>
          </a:p>
          <a:p>
            <a:r>
              <a:rPr lang="en-GB" dirty="0"/>
              <a:t>{</a:t>
            </a:r>
          </a:p>
          <a:p>
            <a:r>
              <a:rPr lang="en-GB" dirty="0"/>
              <a:t>    // Initialize GLFW</a:t>
            </a:r>
          </a:p>
          <a:p>
            <a:r>
              <a:rPr lang="en-GB" dirty="0"/>
              <a:t>    if (!</a:t>
            </a:r>
            <a:r>
              <a:rPr lang="en-GB" dirty="0" err="1"/>
              <a:t>glfwInit</a:t>
            </a:r>
            <a:r>
              <a:rPr lang="en-GB" dirty="0"/>
              <a:t>())</a:t>
            </a:r>
          </a:p>
          <a:p>
            <a:r>
              <a:rPr lang="en-GB" dirty="0"/>
              <a:t>    {</a:t>
            </a:r>
          </a:p>
          <a:p>
            <a:r>
              <a:rPr lang="en-GB" dirty="0"/>
              <a:t>        std::</a:t>
            </a:r>
            <a:r>
              <a:rPr lang="en-GB" dirty="0" err="1"/>
              <a:t>cerr</a:t>
            </a:r>
            <a:r>
              <a:rPr lang="en-GB" dirty="0"/>
              <a:t> &lt;&lt; "Failed to initialize GLFW" &lt;&lt; std::</a:t>
            </a:r>
            <a:r>
              <a:rPr lang="en-GB" dirty="0" err="1"/>
              <a:t>endl</a:t>
            </a:r>
            <a:r>
              <a:rPr lang="en-GB" dirty="0"/>
              <a:t>;</a:t>
            </a:r>
          </a:p>
          <a:p>
            <a:r>
              <a:rPr lang="en-GB" dirty="0"/>
              <a:t>        return -1;</a:t>
            </a:r>
          </a:p>
          <a:p>
            <a:r>
              <a:rPr lang="en-GB" dirty="0"/>
              <a:t>    }</a:t>
            </a:r>
          </a:p>
          <a:p>
            <a:endParaRPr lang="en-GB" dirty="0"/>
          </a:p>
          <a:p>
            <a:r>
              <a:rPr lang="en-GB" dirty="0"/>
              <a:t>    // Set OpenGL version (e.g., 3.3)</a:t>
            </a:r>
          </a:p>
          <a:p>
            <a:r>
              <a:rPr lang="en-GB" dirty="0"/>
              <a:t>    </a:t>
            </a:r>
            <a:r>
              <a:rPr lang="en-GB" dirty="0" err="1"/>
              <a:t>glfwWindowHint</a:t>
            </a:r>
            <a:r>
              <a:rPr lang="en-GB" dirty="0"/>
              <a:t>(GLFW_CONTEXT_VERSION_MAJOR, 3);</a:t>
            </a:r>
          </a:p>
          <a:p>
            <a:r>
              <a:rPr lang="en-GB" dirty="0"/>
              <a:t>    </a:t>
            </a:r>
            <a:r>
              <a:rPr lang="en-GB" dirty="0" err="1"/>
              <a:t>glfwWindowHint</a:t>
            </a:r>
            <a:r>
              <a:rPr lang="en-GB" dirty="0"/>
              <a:t>(GLFW_CONTEXT_VERSION_MINOR, 3);</a:t>
            </a:r>
          </a:p>
          <a:p>
            <a:r>
              <a:rPr lang="en-GB" dirty="0"/>
              <a:t>    </a:t>
            </a:r>
            <a:r>
              <a:rPr lang="en-GB" dirty="0" err="1"/>
              <a:t>glfwWindowHint</a:t>
            </a:r>
            <a:r>
              <a:rPr lang="en-GB" dirty="0"/>
              <a:t>(GLFW_OPENGL_PROFILE, GLFW_OPENGL_CORE_PROFILE);</a:t>
            </a:r>
          </a:p>
          <a:p>
            <a:endParaRPr lang="en-GB" dirty="0"/>
          </a:p>
          <a:p>
            <a:r>
              <a:rPr lang="en-GB" dirty="0"/>
              <a:t>    // Create a windowed mode window and its OpenGL context</a:t>
            </a:r>
          </a:p>
          <a:p>
            <a:r>
              <a:rPr lang="en-GB" dirty="0"/>
              <a:t>    </a:t>
            </a:r>
            <a:r>
              <a:rPr lang="en-GB" dirty="0" err="1"/>
              <a:t>GLFWwindow</a:t>
            </a:r>
            <a:r>
              <a:rPr lang="en-GB" dirty="0"/>
              <a:t>* window = </a:t>
            </a:r>
            <a:r>
              <a:rPr lang="en-GB" dirty="0" err="1"/>
              <a:t>glfwCreateWindow</a:t>
            </a:r>
            <a:r>
              <a:rPr lang="en-GB" dirty="0"/>
              <a:t>(800, 600, "OpenGL Test", NULL, NULL);</a:t>
            </a:r>
          </a:p>
          <a:p>
            <a:r>
              <a:rPr lang="en-GB" dirty="0"/>
              <a:t>    if (!window)</a:t>
            </a:r>
          </a:p>
          <a:p>
            <a:r>
              <a:rPr lang="en-GB" dirty="0"/>
              <a:t>    {</a:t>
            </a:r>
          </a:p>
          <a:p>
            <a:r>
              <a:rPr lang="en-GB" dirty="0"/>
              <a:t>        std::</a:t>
            </a:r>
            <a:r>
              <a:rPr lang="en-GB" dirty="0" err="1"/>
              <a:t>cerr</a:t>
            </a:r>
            <a:r>
              <a:rPr lang="en-GB" dirty="0"/>
              <a:t> &lt;&lt; "Failed to create GLFW window" &lt;&lt; std::</a:t>
            </a:r>
            <a:r>
              <a:rPr lang="en-GB" dirty="0" err="1"/>
              <a:t>endl</a:t>
            </a:r>
            <a:r>
              <a:rPr lang="en-GB" dirty="0"/>
              <a:t>;</a:t>
            </a:r>
          </a:p>
          <a:p>
            <a:r>
              <a:rPr lang="en-GB" dirty="0"/>
              <a:t>        </a:t>
            </a:r>
            <a:r>
              <a:rPr lang="en-GB" dirty="0" err="1"/>
              <a:t>glfwTerminate</a:t>
            </a:r>
            <a:r>
              <a:rPr lang="en-GB" dirty="0"/>
              <a:t>();</a:t>
            </a:r>
          </a:p>
          <a:p>
            <a:r>
              <a:rPr lang="en-GB" dirty="0"/>
              <a:t>        return -1;</a:t>
            </a:r>
          </a:p>
          <a:p>
            <a:r>
              <a:rPr lang="en-GB" dirty="0"/>
              <a:t>    }</a:t>
            </a:r>
          </a:p>
          <a:p>
            <a:endParaRPr lang="en-GB" dirty="0"/>
          </a:p>
          <a:p>
            <a:r>
              <a:rPr lang="en-GB" dirty="0"/>
              <a:t>    // Make the window's context current</a:t>
            </a:r>
          </a:p>
          <a:p>
            <a:r>
              <a:rPr lang="en-GB" dirty="0"/>
              <a:t>    </a:t>
            </a:r>
            <a:r>
              <a:rPr lang="en-GB" dirty="0" err="1"/>
              <a:t>glfwMakeContextCurrent</a:t>
            </a:r>
            <a:r>
              <a:rPr lang="en-GB" dirty="0"/>
              <a:t>(window);</a:t>
            </a:r>
          </a:p>
          <a:p>
            <a:endParaRPr lang="en-GB" dirty="0"/>
          </a:p>
          <a:p>
            <a:r>
              <a:rPr lang="en-GB" dirty="0"/>
              <a:t>    // Initialize GLEW</a:t>
            </a:r>
          </a:p>
          <a:p>
            <a:r>
              <a:rPr lang="en-GB" dirty="0"/>
              <a:t>    </a:t>
            </a:r>
            <a:r>
              <a:rPr lang="en-GB" dirty="0" err="1"/>
              <a:t>glewExperimental</a:t>
            </a:r>
            <a:r>
              <a:rPr lang="en-GB" dirty="0"/>
              <a:t> = GL_TRUE;</a:t>
            </a:r>
          </a:p>
          <a:p>
            <a:r>
              <a:rPr lang="en-GB" dirty="0"/>
              <a:t>    if (</a:t>
            </a:r>
            <a:r>
              <a:rPr lang="en-GB" dirty="0" err="1"/>
              <a:t>glewInit</a:t>
            </a:r>
            <a:r>
              <a:rPr lang="en-GB" dirty="0"/>
              <a:t>() != GLEW_OK)</a:t>
            </a:r>
          </a:p>
          <a:p>
            <a:r>
              <a:rPr lang="en-GB" dirty="0"/>
              <a:t>    {</a:t>
            </a:r>
          </a:p>
          <a:p>
            <a:r>
              <a:rPr lang="en-GB" dirty="0"/>
              <a:t>        std::</a:t>
            </a:r>
            <a:r>
              <a:rPr lang="en-GB" dirty="0" err="1"/>
              <a:t>cerr</a:t>
            </a:r>
            <a:r>
              <a:rPr lang="en-GB" dirty="0"/>
              <a:t> &lt;&lt; "Failed to initialize GLEW" &lt;&lt; std::</a:t>
            </a:r>
            <a:r>
              <a:rPr lang="en-GB" dirty="0" err="1"/>
              <a:t>endl</a:t>
            </a:r>
            <a:r>
              <a:rPr lang="en-GB" dirty="0"/>
              <a:t>;</a:t>
            </a:r>
          </a:p>
          <a:p>
            <a:r>
              <a:rPr lang="en-GB" dirty="0"/>
              <a:t>        return -1;</a:t>
            </a:r>
          </a:p>
          <a:p>
            <a:r>
              <a:rPr lang="en-GB" dirty="0"/>
              <a:t>    }</a:t>
            </a:r>
          </a:p>
          <a:p>
            <a:endParaRPr lang="en-GB" dirty="0"/>
          </a:p>
          <a:p>
            <a:r>
              <a:rPr lang="en-GB" dirty="0"/>
              <a:t>    // Print OpenGL version</a:t>
            </a:r>
          </a:p>
          <a:p>
            <a:r>
              <a:rPr lang="en-GB" dirty="0"/>
              <a:t>    std::</a:t>
            </a:r>
            <a:r>
              <a:rPr lang="en-GB" dirty="0" err="1"/>
              <a:t>cout</a:t>
            </a:r>
            <a:r>
              <a:rPr lang="en-GB" dirty="0"/>
              <a:t> &lt;&lt; "OpenGL Version: " &lt;&lt; </a:t>
            </a:r>
            <a:r>
              <a:rPr lang="en-GB" dirty="0" err="1"/>
              <a:t>glGetString</a:t>
            </a:r>
            <a:r>
              <a:rPr lang="en-GB" dirty="0"/>
              <a:t>(GL_VERSION) &lt;&lt; std::</a:t>
            </a:r>
            <a:r>
              <a:rPr lang="en-GB" dirty="0" err="1"/>
              <a:t>endl</a:t>
            </a:r>
            <a:r>
              <a:rPr lang="en-GB" dirty="0"/>
              <a:t>;</a:t>
            </a:r>
          </a:p>
          <a:p>
            <a:endParaRPr lang="en-GB" dirty="0"/>
          </a:p>
          <a:p>
            <a:r>
              <a:rPr lang="en-GB" dirty="0"/>
              <a:t>    // Main loop</a:t>
            </a:r>
          </a:p>
          <a:p>
            <a:r>
              <a:rPr lang="en-GB" dirty="0"/>
              <a:t>    while (!</a:t>
            </a:r>
            <a:r>
              <a:rPr lang="en-GB" dirty="0" err="1"/>
              <a:t>glfwWindowShouldClose</a:t>
            </a:r>
            <a:r>
              <a:rPr lang="en-GB" dirty="0"/>
              <a:t>(window))</a:t>
            </a:r>
          </a:p>
          <a:p>
            <a:r>
              <a:rPr lang="en-GB" dirty="0"/>
              <a:t>    {</a:t>
            </a:r>
          </a:p>
          <a:p>
            <a:r>
              <a:rPr lang="en-GB" dirty="0"/>
              <a:t>        // Render here</a:t>
            </a:r>
          </a:p>
          <a:p>
            <a:r>
              <a:rPr lang="en-GB" dirty="0"/>
              <a:t>        </a:t>
            </a:r>
            <a:r>
              <a:rPr lang="en-GB" dirty="0" err="1"/>
              <a:t>glClear</a:t>
            </a:r>
            <a:r>
              <a:rPr lang="en-GB" dirty="0"/>
              <a:t>(GL_COLOR_BUFFER_BIT);</a:t>
            </a:r>
          </a:p>
          <a:p>
            <a:endParaRPr lang="en-GB" dirty="0"/>
          </a:p>
          <a:p>
            <a:r>
              <a:rPr lang="en-GB" dirty="0"/>
              <a:t>        // Swap front and back buffers</a:t>
            </a:r>
          </a:p>
          <a:p>
            <a:r>
              <a:rPr lang="en-GB" dirty="0"/>
              <a:t>        </a:t>
            </a:r>
            <a:r>
              <a:rPr lang="en-GB" dirty="0" err="1"/>
              <a:t>glfwSwapBuffers</a:t>
            </a:r>
            <a:r>
              <a:rPr lang="en-GB" dirty="0"/>
              <a:t>(window);</a:t>
            </a:r>
          </a:p>
          <a:p>
            <a:endParaRPr lang="en-GB" dirty="0"/>
          </a:p>
          <a:p>
            <a:r>
              <a:rPr lang="en-GB" dirty="0"/>
              <a:t>        // Poll for and process events</a:t>
            </a:r>
          </a:p>
          <a:p>
            <a:r>
              <a:rPr lang="en-GB" dirty="0"/>
              <a:t>        </a:t>
            </a:r>
            <a:r>
              <a:rPr lang="en-GB" dirty="0" err="1"/>
              <a:t>glfwPollEvents</a:t>
            </a:r>
            <a:r>
              <a:rPr lang="en-GB" dirty="0"/>
              <a:t>();</a:t>
            </a:r>
          </a:p>
          <a:p>
            <a:r>
              <a:rPr lang="en-GB" dirty="0"/>
              <a:t>    }</a:t>
            </a:r>
          </a:p>
          <a:p>
            <a:endParaRPr lang="en-GB" dirty="0"/>
          </a:p>
          <a:p>
            <a:r>
              <a:rPr lang="en-GB" dirty="0"/>
              <a:t>    </a:t>
            </a:r>
            <a:r>
              <a:rPr lang="en-GB" dirty="0" err="1"/>
              <a:t>glfwTerminate</a:t>
            </a:r>
            <a:r>
              <a:rPr lang="en-GB" dirty="0"/>
              <a:t>();</a:t>
            </a:r>
          </a:p>
          <a:p>
            <a:r>
              <a:rPr lang="en-GB" dirty="0"/>
              <a:t>    return 0;</a:t>
            </a:r>
          </a:p>
          <a:p>
            <a:r>
              <a:rPr lang="en-GB" dirty="0"/>
              <a:t>}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0554485-19FD-416A-B051-20FE4EFF0134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95365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-3175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5760" y="0"/>
                </a:moveTo>
                <a:lnTo>
                  <a:pt x="0" y="0"/>
                </a:lnTo>
                <a:lnTo>
                  <a:pt x="0" y="3090"/>
                </a:lnTo>
                <a:lnTo>
                  <a:pt x="943" y="3090"/>
                </a:lnTo>
                <a:lnTo>
                  <a:pt x="1123" y="3270"/>
                </a:lnTo>
                <a:lnTo>
                  <a:pt x="1123" y="3270"/>
                </a:lnTo>
                <a:lnTo>
                  <a:pt x="1127" y="3272"/>
                </a:lnTo>
                <a:lnTo>
                  <a:pt x="1133" y="3275"/>
                </a:lnTo>
                <a:lnTo>
                  <a:pt x="1139" y="3278"/>
                </a:lnTo>
                <a:lnTo>
                  <a:pt x="1144" y="3278"/>
                </a:lnTo>
                <a:lnTo>
                  <a:pt x="1150" y="3278"/>
                </a:lnTo>
                <a:lnTo>
                  <a:pt x="1155" y="3275"/>
                </a:lnTo>
                <a:lnTo>
                  <a:pt x="1161" y="3272"/>
                </a:lnTo>
                <a:lnTo>
                  <a:pt x="1165" y="3270"/>
                </a:lnTo>
                <a:lnTo>
                  <a:pt x="1345" y="3090"/>
                </a:lnTo>
                <a:lnTo>
                  <a:pt x="5760" y="3090"/>
                </a:lnTo>
                <a:lnTo>
                  <a:pt x="5760" y="0"/>
                </a:lnTo>
                <a:close/>
              </a:path>
            </a:pathLst>
          </a:custGeom>
          <a:ln/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0001" y="1449147"/>
            <a:ext cx="10572000" cy="2971051"/>
          </a:xfrm>
        </p:spPr>
        <p:txBody>
          <a:bodyPr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10001" y="5280847"/>
            <a:ext cx="10572000" cy="434974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9F927-97A6-40CB-969B-1D794B14B969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C5341-F1F9-4939-8B6B-B19FE3443F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83152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8712" y="2222287"/>
            <a:ext cx="10554574" cy="363651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9F927-97A6-40CB-969B-1D794B14B969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C5341-F1F9-4939-8B6B-B19FE3443F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15088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7"/>
          <p:cNvSpPr/>
          <p:nvPr/>
        </p:nvSpPr>
        <p:spPr bwMode="auto">
          <a:xfrm>
            <a:off x="0" y="1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0" y="0"/>
                </a:moveTo>
                <a:lnTo>
                  <a:pt x="5760" y="0"/>
                </a:lnTo>
                <a:lnTo>
                  <a:pt x="5760" y="3090"/>
                </a:lnTo>
                <a:lnTo>
                  <a:pt x="4817" y="3090"/>
                </a:lnTo>
                <a:lnTo>
                  <a:pt x="4637" y="3270"/>
                </a:lnTo>
                <a:lnTo>
                  <a:pt x="4637" y="3270"/>
                </a:lnTo>
                <a:lnTo>
                  <a:pt x="4633" y="3272"/>
                </a:lnTo>
                <a:lnTo>
                  <a:pt x="4627" y="3275"/>
                </a:lnTo>
                <a:lnTo>
                  <a:pt x="4621" y="3278"/>
                </a:lnTo>
                <a:lnTo>
                  <a:pt x="4616" y="3278"/>
                </a:lnTo>
                <a:lnTo>
                  <a:pt x="4610" y="3278"/>
                </a:lnTo>
                <a:lnTo>
                  <a:pt x="4605" y="3275"/>
                </a:lnTo>
                <a:lnTo>
                  <a:pt x="4599" y="3272"/>
                </a:lnTo>
                <a:lnTo>
                  <a:pt x="4595" y="3270"/>
                </a:lnTo>
                <a:lnTo>
                  <a:pt x="4415" y="3090"/>
                </a:lnTo>
                <a:lnTo>
                  <a:pt x="0" y="309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2951396"/>
            <a:ext cx="10561418" cy="1468800"/>
          </a:xfrm>
        </p:spPr>
        <p:txBody>
          <a:bodyPr anchor="b"/>
          <a:lstStyle>
            <a:lvl1pPr algn="r">
              <a:defRPr sz="4800" b="1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5281201"/>
            <a:ext cx="10561418" cy="433955"/>
          </a:xfrm>
        </p:spPr>
        <p:txBody>
          <a:bodyPr anchor="t">
            <a:no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9F927-97A6-40CB-969B-1D794B14B969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C5341-F1F9-4939-8B6B-B19FE3443F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571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18712" y="2222287"/>
            <a:ext cx="5185873" cy="3638763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7415" y="2222287"/>
            <a:ext cx="5194583" cy="3638764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9F927-97A6-40CB-969B-1D794B14B969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C5341-F1F9-4939-8B6B-B19FE3443F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35324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4728" y="2174875"/>
            <a:ext cx="5189857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4729" y="2751138"/>
            <a:ext cx="5189856" cy="3109913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7415" y="2174875"/>
            <a:ext cx="5194583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7415" y="2751138"/>
            <a:ext cx="5194583" cy="3109913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9F927-97A6-40CB-969B-1D794B14B969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C5341-F1F9-4939-8B6B-B19FE3443F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9308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9F927-97A6-40CB-969B-1D794B14B969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C5341-F1F9-4939-8B6B-B19FE3443F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0809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9F927-97A6-40CB-969B-1D794B14B969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C5341-F1F9-4939-8B6B-B19FE3443F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63436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1073151" y="446087"/>
            <a:ext cx="3547533" cy="1814651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3151" y="446088"/>
            <a:ext cx="3547533" cy="161839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446088"/>
            <a:ext cx="6252633" cy="5414963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3151" y="2260738"/>
            <a:ext cx="3547533" cy="360031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9F927-97A6-40CB-969B-1D794B14B969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C5341-F1F9-4939-8B6B-B19FE3443F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1098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4728" y="727522"/>
            <a:ext cx="4852988" cy="1617163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Picture Placeholder 11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6098117" y="0"/>
            <a:ext cx="6093883" cy="6858000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noFill/>
          <a:ln w="9525">
            <a:solidFill>
              <a:schemeClr val="tx2"/>
            </a:solidFill>
            <a:round/>
            <a:headEnd/>
            <a:tailEnd/>
          </a:ln>
          <a:effectLst/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algn="ctr">
              <a:buFontTx/>
              <a:buNone/>
              <a:defRPr sz="14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4728" y="2344684"/>
            <a:ext cx="4852988" cy="3516365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885810" y="6041362"/>
            <a:ext cx="976879" cy="365125"/>
          </a:xfrm>
        </p:spPr>
        <p:txBody>
          <a:bodyPr/>
          <a:lstStyle/>
          <a:p>
            <a:fld id="{ACC9F927-97A6-40CB-969B-1D794B14B969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90396" y="6041362"/>
            <a:ext cx="3295413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62689" y="5915888"/>
            <a:ext cx="1062155" cy="490599"/>
          </a:xfrm>
        </p:spPr>
        <p:txBody>
          <a:bodyPr/>
          <a:lstStyle/>
          <a:p>
            <a:fld id="{A76C5341-F1F9-4939-8B6B-B19FE3443F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04979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800600"/>
            <a:ext cx="10561418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5" name="Picture Placeholder 14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0" y="0"/>
            <a:ext cx="12192000" cy="4800600"/>
          </a:xfrm>
          <a:custGeom>
            <a:avLst/>
            <a:gdLst/>
            <a:ahLst/>
            <a:cxnLst/>
            <a:rect l="0" t="0" r="r" b="b"/>
            <a:pathLst>
              <a:path w="5760" h="3289">
                <a:moveTo>
                  <a:pt x="5760" y="0"/>
                </a:moveTo>
                <a:lnTo>
                  <a:pt x="0" y="0"/>
                </a:lnTo>
                <a:lnTo>
                  <a:pt x="0" y="3100"/>
                </a:lnTo>
                <a:lnTo>
                  <a:pt x="943" y="3100"/>
                </a:lnTo>
                <a:lnTo>
                  <a:pt x="1123" y="3281"/>
                </a:lnTo>
                <a:lnTo>
                  <a:pt x="1123" y="3281"/>
                </a:lnTo>
                <a:lnTo>
                  <a:pt x="1127" y="3283"/>
                </a:lnTo>
                <a:lnTo>
                  <a:pt x="1133" y="3286"/>
                </a:lnTo>
                <a:lnTo>
                  <a:pt x="1139" y="3289"/>
                </a:lnTo>
                <a:lnTo>
                  <a:pt x="1144" y="3289"/>
                </a:lnTo>
                <a:lnTo>
                  <a:pt x="1150" y="3289"/>
                </a:lnTo>
                <a:lnTo>
                  <a:pt x="1155" y="3286"/>
                </a:lnTo>
                <a:lnTo>
                  <a:pt x="1161" y="3283"/>
                </a:lnTo>
                <a:lnTo>
                  <a:pt x="1165" y="3281"/>
                </a:lnTo>
                <a:lnTo>
                  <a:pt x="1345" y="3100"/>
                </a:lnTo>
                <a:lnTo>
                  <a:pt x="5760" y="3100"/>
                </a:lnTo>
                <a:lnTo>
                  <a:pt x="5760" y="0"/>
                </a:lnTo>
                <a:close/>
              </a:path>
            </a:pathLst>
          </a:custGeom>
          <a:noFill/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marL="0" indent="0" algn="ctr">
              <a:buFontTx/>
              <a:buNone/>
              <a:defRPr sz="16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0000" y="5367338"/>
            <a:ext cx="10561418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9F927-97A6-40CB-969B-1D794B14B969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C5341-F1F9-4939-8B6B-B19FE3443F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04878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>
            <a:spLocks noChangeAspect="1"/>
          </p:cNvSpPr>
          <p:nvPr/>
        </p:nvSpPr>
        <p:spPr bwMode="auto">
          <a:xfrm>
            <a:off x="631697" y="1081456"/>
            <a:ext cx="6332416" cy="3239188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0985" y="1238502"/>
            <a:ext cx="5893840" cy="2645912"/>
          </a:xfrm>
        </p:spPr>
        <p:txBody>
          <a:bodyPr anchor="b"/>
          <a:lstStyle>
            <a:lvl1pPr algn="l">
              <a:defRPr sz="4200" b="1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3190" y="4443680"/>
            <a:ext cx="5891636" cy="713241"/>
          </a:xfrm>
        </p:spPr>
        <p:txBody>
          <a:bodyPr anchor="t"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7574642" y="1081456"/>
            <a:ext cx="3810001" cy="407546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9F927-97A6-40CB-969B-1D794B14B969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C5341-F1F9-4939-8B6B-B19FE3443F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10489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6"/>
          <p:cNvSpPr>
            <a:spLocks noChangeAspect="1"/>
          </p:cNvSpPr>
          <p:nvPr/>
        </p:nvSpPr>
        <p:spPr bwMode="auto">
          <a:xfrm>
            <a:off x="1140884" y="2286585"/>
            <a:ext cx="4895115" cy="2503972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8" name="Title 1"/>
          <p:cNvSpPr>
            <a:spLocks noGrp="1"/>
          </p:cNvSpPr>
          <p:nvPr>
            <p:ph type="title"/>
          </p:nvPr>
        </p:nvSpPr>
        <p:spPr>
          <a:xfrm>
            <a:off x="1357089" y="2435957"/>
            <a:ext cx="4382521" cy="2007789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6156000" y="2286000"/>
            <a:ext cx="4880300" cy="229552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9F927-97A6-40CB-969B-1D794B14B969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C5341-F1F9-4939-8B6B-B19FE3443F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422787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9F927-97A6-40CB-969B-1D794B14B969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C5341-F1F9-4939-8B6B-B19FE3443F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476942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7669651" y="446089"/>
            <a:ext cx="4522349" cy="5414962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183540" y="586171"/>
            <a:ext cx="2494791" cy="51347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10001" y="446089"/>
            <a:ext cx="6611540" cy="5414962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9F927-97A6-40CB-969B-1D794B14B969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C5341-F1F9-4939-8B6B-B19FE3443F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233812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63515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  <a:prstGeom prst="rect">
            <a:avLst/>
          </a:prstGeom>
          <a:effectLst>
            <a:outerShdw blurRad="50800" dir="14400000">
              <a:srgbClr val="000000">
                <a:alpha val="60000"/>
              </a:srgbClr>
            </a:outerShdw>
          </a:effectLst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2184401"/>
            <a:ext cx="10563285" cy="3674397"/>
          </a:xfrm>
          <a:prstGeom prst="rect">
            <a:avLst/>
          </a:prstGeom>
          <a:effectLst>
            <a:outerShdw blurRad="50800" dir="14400000">
              <a:srgbClr val="000000">
                <a:alpha val="40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1514" y="6041362"/>
            <a:ext cx="864432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334626" y="6041362"/>
            <a:ext cx="1343706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ACC9F927-97A6-40CB-969B-1D794B14B969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78331" y="5915888"/>
            <a:ext cx="1062155" cy="490599"/>
          </a:xfrm>
          <a:prstGeom prst="rect">
            <a:avLst/>
          </a:prstGeom>
        </p:spPr>
        <p:txBody>
          <a:bodyPr vert="horz" lIns="91440" tIns="45720" rIns="91440" bIns="10800" rtlCol="0" anchor="b"/>
          <a:lstStyle>
            <a:lvl1pPr algn="r">
              <a:defRPr sz="2000">
                <a:solidFill>
                  <a:schemeClr val="accent1"/>
                </a:solidFill>
              </a:defRPr>
            </a:lvl1pPr>
          </a:lstStyle>
          <a:p>
            <a:fld id="{A76C5341-F1F9-4939-8B6B-B19FE3443F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735380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  <p:sldLayoutId id="2147483675" r:id="rId14"/>
    <p:sldLayoutId id="2147483676" r:id="rId15"/>
  </p:sldLayoutIdLst>
  <p:txStyles>
    <p:titleStyle>
      <a:lvl1pPr algn="l" defTabSz="457200" rtl="0" eaLnBrk="1" latinLnBrk="0" hangingPunct="1">
        <a:spcBef>
          <a:spcPct val="0"/>
        </a:spcBef>
        <a:buNone/>
        <a:defRPr sz="4000" b="1" kern="1200">
          <a:solidFill>
            <a:srgbClr val="FEFEFE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4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36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lfw.org/download" TargetMode="External"/><Relationship Id="rId2" Type="http://schemas.openxmlformats.org/officeDocument/2006/relationships/hyperlink" Target="https://visualstudio.microsoft.com/vs/community/" TargetMode="Externa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2.png"/><Relationship Id="rId4" Type="http://schemas.openxmlformats.org/officeDocument/2006/relationships/hyperlink" Target="https://glew.sourceforge.net/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CACE58-C788-9ADC-8D92-6668CBE0C9B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Setting up OpenGL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69C745B-CD3C-28BC-0498-F0066E75D91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Installing GLFW &amp; GLEW</a:t>
            </a:r>
          </a:p>
        </p:txBody>
      </p:sp>
    </p:spTree>
    <p:extLst>
      <p:ext uri="{BB962C8B-B14F-4D97-AF65-F5344CB8AC3E}">
        <p14:creationId xmlns:p14="http://schemas.microsoft.com/office/powerpoint/2010/main" val="39310699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3B5388-DC27-1104-7FDE-726DF2A6E3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GLFW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032FDD-C2DF-2F8A-F5CB-8014B9F05A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/>
              <a:t>GLFW</a:t>
            </a:r>
            <a:r>
              <a:rPr lang="en-GB" dirty="0"/>
              <a:t> stands for </a:t>
            </a:r>
            <a:r>
              <a:rPr lang="en-GB" b="1" dirty="0"/>
              <a:t>Graphics Library Framework</a:t>
            </a:r>
            <a:r>
              <a:rPr lang="en-GB" dirty="0"/>
              <a:t>. It is an </a:t>
            </a:r>
            <a:r>
              <a:rPr lang="en-GB" b="1" dirty="0"/>
              <a:t>open-source</a:t>
            </a:r>
            <a:r>
              <a:rPr lang="en-GB" dirty="0"/>
              <a:t>, </a:t>
            </a:r>
            <a:r>
              <a:rPr lang="en-GB" b="1" dirty="0"/>
              <a:t>multi-platform</a:t>
            </a:r>
            <a:r>
              <a:rPr lang="en-GB" dirty="0"/>
              <a:t> library designed to provide a simple API for creating windows, contexts, and handling input and events in OpenGL, OpenGL ES, and Vulkan applications.</a:t>
            </a:r>
          </a:p>
        </p:txBody>
      </p:sp>
    </p:spTree>
    <p:extLst>
      <p:ext uri="{BB962C8B-B14F-4D97-AF65-F5344CB8AC3E}">
        <p14:creationId xmlns:p14="http://schemas.microsoft.com/office/powerpoint/2010/main" val="36955158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AF9B91-3F77-0C41-0CBD-C6B3A737BB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does GLFW do for us?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648FDE-955F-72F7-AF55-868DA313E7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/>
              <a:t>Window Creation and Management</a:t>
            </a:r>
          </a:p>
          <a:p>
            <a:r>
              <a:rPr lang="en-GB" dirty="0"/>
              <a:t>Cross-Platform Support</a:t>
            </a:r>
          </a:p>
          <a:p>
            <a:r>
              <a:rPr lang="en-GB" dirty="0"/>
              <a:t>Window Customization</a:t>
            </a:r>
          </a:p>
          <a:p>
            <a:r>
              <a:rPr lang="en-GB" dirty="0"/>
              <a:t>OpenGL Context Creation</a:t>
            </a:r>
          </a:p>
          <a:p>
            <a:r>
              <a:rPr lang="en-GB" dirty="0"/>
              <a:t>Context Management: Simplifies the creation and management of OpenGL contexts</a:t>
            </a:r>
          </a:p>
          <a:p>
            <a:r>
              <a:rPr lang="en-GB" dirty="0"/>
              <a:t>Version and Profile Selection: Enables developers to specify the desired OpenGL version and profile (core or compatibility).</a:t>
            </a:r>
          </a:p>
          <a:p>
            <a:r>
              <a:rPr lang="en-GB" dirty="0"/>
              <a:t>Input Handling</a:t>
            </a:r>
          </a:p>
          <a:p>
            <a:r>
              <a:rPr lang="en-GB" dirty="0"/>
              <a:t>Event Handling</a:t>
            </a:r>
          </a:p>
          <a:p>
            <a:r>
              <a:rPr lang="en-GB" dirty="0"/>
              <a:t>Polling and Waiting</a:t>
            </a:r>
          </a:p>
          <a:p>
            <a:r>
              <a:rPr lang="en-GB" dirty="0"/>
              <a:t>Timing Functions</a:t>
            </a:r>
          </a:p>
          <a:p>
            <a:r>
              <a:rPr lang="en-GB" dirty="0"/>
              <a:t>Vulkan Support: In addition to OpenGL, GLFW also supports Vulkan</a:t>
            </a:r>
          </a:p>
        </p:txBody>
      </p:sp>
    </p:spTree>
    <p:extLst>
      <p:ext uri="{BB962C8B-B14F-4D97-AF65-F5344CB8AC3E}">
        <p14:creationId xmlns:p14="http://schemas.microsoft.com/office/powerpoint/2010/main" val="1754833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A1C909-4C99-2F69-B89D-E5D8BDF358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But why?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273F1B-F019-1F15-AE24-BB4DB986E8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/>
              <a:t>OpenGL is Just a Graphics API</a:t>
            </a:r>
          </a:p>
          <a:p>
            <a:pPr marL="0" indent="0">
              <a:buNone/>
            </a:pPr>
            <a:endParaRPr lang="en-GB" b="1" dirty="0"/>
          </a:p>
          <a:p>
            <a:pPr marL="0" indent="0">
              <a:buNone/>
            </a:pPr>
            <a:r>
              <a:rPr lang="en-GB" dirty="0"/>
              <a:t>OpenGL provides a specification for rendering 2D and 3D graphics but </a:t>
            </a:r>
            <a:r>
              <a:rPr lang="en-GB" b="1" dirty="0"/>
              <a:t>does not handle</a:t>
            </a:r>
            <a:r>
              <a:rPr lang="en-GB" dirty="0"/>
              <a:t> window creation, input processing, or context management.</a:t>
            </a:r>
          </a:p>
          <a:p>
            <a:pPr marL="0" indent="0">
              <a:buNone/>
            </a:pPr>
            <a:endParaRPr lang="en-GB" b="1" dirty="0"/>
          </a:p>
          <a:p>
            <a:pPr marL="0" indent="0">
              <a:buNone/>
            </a:pPr>
            <a:r>
              <a:rPr lang="en-GB" dirty="0"/>
              <a:t>To build a functional application, you need to handle these aspects, which is where GLFW comes into play.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523829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36C03D-6EEA-F165-F8C2-08422A2E7D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OpenGL Extension Wrangler Library (GLEW)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00D566-9530-675F-53E1-F9531912D0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It is an </a:t>
            </a:r>
            <a:r>
              <a:rPr lang="en-GB" b="1" dirty="0"/>
              <a:t>open-source</a:t>
            </a:r>
            <a:r>
              <a:rPr lang="en-GB" dirty="0"/>
              <a:t> C/C++ library designed to manage OpenGL extensions and facilitate the use of modern OpenGL features by automatically loading available features. It ensures cross-platform compatibility, allowing developers to easily access and utilise modern OpenGL capabilities in their graphics applications without manual extension management.</a:t>
            </a:r>
          </a:p>
        </p:txBody>
      </p:sp>
    </p:spTree>
    <p:extLst>
      <p:ext uri="{BB962C8B-B14F-4D97-AF65-F5344CB8AC3E}">
        <p14:creationId xmlns:p14="http://schemas.microsoft.com/office/powerpoint/2010/main" val="20324471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1F644B5D-8907-A2AF-0E8B-FF1DBA482B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5076" y="203156"/>
            <a:ext cx="8109778" cy="1325563"/>
          </a:xfrm>
        </p:spPr>
        <p:txBody>
          <a:bodyPr>
            <a:normAutofit/>
          </a:bodyPr>
          <a:lstStyle/>
          <a:p>
            <a:r>
              <a:rPr lang="en-GB" b="1" dirty="0">
                <a:solidFill>
                  <a:schemeClr val="tx1"/>
                </a:solidFill>
              </a:rPr>
              <a:t>Lets jump in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A961D13-3C6A-9125-3BE8-40DBBA6A73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5076" y="1528719"/>
            <a:ext cx="11481847" cy="399386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To start off we’ll </a:t>
            </a:r>
            <a:br>
              <a:rPr lang="en-GB" dirty="0"/>
            </a:br>
            <a:br>
              <a:rPr lang="en-GB" dirty="0"/>
            </a:br>
            <a:r>
              <a:rPr lang="en-GB" dirty="0"/>
              <a:t>Install Visual Studio 2022 (Community) </a:t>
            </a:r>
            <a:br>
              <a:rPr lang="en-GB" dirty="0"/>
            </a:br>
            <a:r>
              <a:rPr lang="en-GB" dirty="0"/>
              <a:t>Check the drivers on the machine are up to date</a:t>
            </a:r>
            <a:br>
              <a:rPr lang="en-GB" dirty="0"/>
            </a:br>
            <a:r>
              <a:rPr lang="en-GB" dirty="0"/>
              <a:t>Install GLFW </a:t>
            </a:r>
          </a:p>
          <a:p>
            <a:pPr marL="0" indent="0">
              <a:buNone/>
            </a:pPr>
            <a:r>
              <a:rPr lang="en-GB" dirty="0"/>
              <a:t>Install GLEW</a:t>
            </a:r>
            <a:br>
              <a:rPr lang="en-GB" dirty="0"/>
            </a:br>
            <a:br>
              <a:rPr lang="en-GB" dirty="0"/>
            </a:br>
            <a:r>
              <a:rPr lang="en-GB" dirty="0"/>
              <a:t>You’ll know you are done when a blank window displays</a:t>
            </a: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979540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0EA2E-FF85-1D5A-E945-FB63A7409E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Create a project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727384-3B8E-E89A-B652-4617E08A64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Open visual studio</a:t>
            </a:r>
          </a:p>
          <a:p>
            <a:r>
              <a:rPr lang="en-GB" dirty="0"/>
              <a:t>Create an empty project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4302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F6648E-2DD0-F7AE-B1C2-CD35916021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Define a library folder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F3EB7D-8298-DA8C-5B8B-1AA077E72C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/>
              <a:t>You’ll likely be acquiring a selection of C++ libraries and it is good practice to reduce repetitive steps like installing it to every project but we will install it into the project itself for this example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In your project create a structure like this I find it easier to set vs to folder view for this</a:t>
            </a:r>
            <a:br>
              <a:rPr lang="en-GB" dirty="0"/>
            </a:br>
            <a:br>
              <a:rPr lang="en-GB" dirty="0"/>
            </a:br>
            <a:r>
              <a:rPr lang="en-GB" dirty="0" err="1"/>
              <a:t>projectname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	-deps</a:t>
            </a:r>
          </a:p>
          <a:p>
            <a:pPr marL="0" indent="0">
              <a:buNone/>
            </a:pPr>
            <a:r>
              <a:rPr lang="en-GB" dirty="0"/>
              <a:t>		-</a:t>
            </a:r>
            <a:r>
              <a:rPr lang="en-GB" dirty="0" err="1"/>
              <a:t>glfw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		-</a:t>
            </a:r>
            <a:r>
              <a:rPr lang="en-GB" dirty="0" err="1"/>
              <a:t>glew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	-</a:t>
            </a:r>
            <a:r>
              <a:rPr lang="en-GB" dirty="0" err="1"/>
              <a:t>src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		-main.cpp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303581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0F0B3E-7C8C-9C00-FBA8-97D880A52D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Links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00D706-7935-686B-C01C-454F6BA949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>
                <a:hlinkClick r:id="rId2"/>
              </a:rPr>
              <a:t>https://visualstudio.microsoft.com/vs/community/</a:t>
            </a:r>
            <a:br>
              <a:rPr lang="en-GB" dirty="0"/>
            </a:br>
            <a:br>
              <a:rPr lang="en-GB" dirty="0"/>
            </a:br>
            <a:r>
              <a:rPr lang="en-GB" dirty="0"/>
              <a:t>To grab GLFW we’ll go to this link and select Windows pre-compiled binaries and pick 32/64… I will go with 32-bit but it is important to stick with the same architecture going forward </a:t>
            </a:r>
            <a:br>
              <a:rPr lang="en-GB" dirty="0"/>
            </a:br>
            <a:r>
              <a:rPr lang="en-GB" dirty="0">
                <a:hlinkClick r:id="rId3"/>
              </a:rPr>
              <a:t>https://www.glfw.org/download</a:t>
            </a:r>
            <a:r>
              <a:rPr lang="en-GB" dirty="0"/>
              <a:t> </a:t>
            </a:r>
          </a:p>
          <a:p>
            <a:pPr marL="0" indent="0">
              <a:buNone/>
            </a:pPr>
            <a:r>
              <a:rPr lang="en-GB" dirty="0"/>
              <a:t>Next lets pick up GLEW Binaries</a:t>
            </a:r>
            <a:br>
              <a:rPr lang="en-GB" dirty="0"/>
            </a:br>
            <a:r>
              <a:rPr lang="en-GB" dirty="0">
                <a:hlinkClick r:id="rId4"/>
              </a:rPr>
              <a:t>https://glew.sourceforge.net/</a:t>
            </a:r>
            <a:r>
              <a:rPr lang="en-GB" dirty="0"/>
              <a:t> </a:t>
            </a:r>
            <a:br>
              <a:rPr lang="en-GB" dirty="0"/>
            </a:br>
            <a:endParaRPr lang="en-GB" dirty="0"/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**You could always pick up the source code and compile it yourself to your dev environment but that is a bit more work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8C23925-91D0-23F5-3883-000147EB18A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08275" y="2693852"/>
            <a:ext cx="3867690" cy="1267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18091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9F59BF-C1B1-CD25-87C8-222FBA70EC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1" y="601744"/>
            <a:ext cx="6781800" cy="1338696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Extract and copy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F5CD88-3F8E-B103-22B8-D58330D524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1" y="2201958"/>
            <a:ext cx="6781800" cy="3900730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2000" dirty="0"/>
              <a:t>Unzip the downloaded </a:t>
            </a:r>
            <a:r>
              <a:rPr lang="en-US" sz="2000" dirty="0" err="1"/>
              <a:t>glfw</a:t>
            </a:r>
            <a:r>
              <a:rPr lang="en-US" sz="2000" dirty="0"/>
              <a:t> and </a:t>
            </a:r>
            <a:r>
              <a:rPr lang="en-US" sz="2000" dirty="0" err="1"/>
              <a:t>glew</a:t>
            </a:r>
            <a:r>
              <a:rPr lang="en-US" sz="2000" dirty="0"/>
              <a:t> files. Then copy the respective includes, bin and lib subfolders into your dep directory</a:t>
            </a:r>
          </a:p>
          <a:p>
            <a:pPr marL="0"/>
            <a:endParaRPr lang="en-US" sz="2000" dirty="0"/>
          </a:p>
          <a:p>
            <a:pPr marL="0" indent="0">
              <a:buNone/>
            </a:pPr>
            <a:endParaRPr lang="en-US" sz="2000" dirty="0"/>
          </a:p>
          <a:p>
            <a:pPr marL="0"/>
            <a:endParaRPr lang="en-US" sz="20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F1B651D-6A91-00B4-CC52-C0FCCBC266E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905"/>
          <a:stretch/>
        </p:blipFill>
        <p:spPr>
          <a:xfrm>
            <a:off x="20" y="10"/>
            <a:ext cx="3754739" cy="6857990"/>
          </a:xfrm>
          <a:custGeom>
            <a:avLst/>
            <a:gdLst/>
            <a:ahLst/>
            <a:cxnLst/>
            <a:rect l="l" t="t" r="r" b="b"/>
            <a:pathLst>
              <a:path w="3754759" h="6858000">
                <a:moveTo>
                  <a:pt x="0" y="0"/>
                </a:moveTo>
                <a:lnTo>
                  <a:pt x="3405358" y="0"/>
                </a:lnTo>
                <a:lnTo>
                  <a:pt x="3406298" y="5103"/>
                </a:lnTo>
                <a:cubicBezTo>
                  <a:pt x="3408705" y="9272"/>
                  <a:pt x="3410993" y="13534"/>
                  <a:pt x="3408744" y="22806"/>
                </a:cubicBezTo>
                <a:cubicBezTo>
                  <a:pt x="3398212" y="18869"/>
                  <a:pt x="3412504" y="58782"/>
                  <a:pt x="3403554" y="60481"/>
                </a:cubicBezTo>
                <a:cubicBezTo>
                  <a:pt x="3417198" y="75379"/>
                  <a:pt x="3401704" y="83956"/>
                  <a:pt x="3406685" y="104437"/>
                </a:cubicBezTo>
                <a:cubicBezTo>
                  <a:pt x="3412035" y="113935"/>
                  <a:pt x="3413215" y="120918"/>
                  <a:pt x="3408439" y="130745"/>
                </a:cubicBezTo>
                <a:cubicBezTo>
                  <a:pt x="3434362" y="174436"/>
                  <a:pt x="3410826" y="157826"/>
                  <a:pt x="3422002" y="199353"/>
                </a:cubicBezTo>
                <a:cubicBezTo>
                  <a:pt x="3433366" y="235046"/>
                  <a:pt x="3441595" y="275734"/>
                  <a:pt x="3466217" y="309590"/>
                </a:cubicBezTo>
                <a:cubicBezTo>
                  <a:pt x="3473022" y="315692"/>
                  <a:pt x="3476249" y="331335"/>
                  <a:pt x="3473425" y="344525"/>
                </a:cubicBezTo>
                <a:cubicBezTo>
                  <a:pt x="3472938" y="346792"/>
                  <a:pt x="3472286" y="348904"/>
                  <a:pt x="3471491" y="350788"/>
                </a:cubicBezTo>
                <a:cubicBezTo>
                  <a:pt x="3476473" y="380853"/>
                  <a:pt x="3497528" y="490678"/>
                  <a:pt x="3503314" y="524915"/>
                </a:cubicBezTo>
                <a:cubicBezTo>
                  <a:pt x="3495110" y="528110"/>
                  <a:pt x="3511009" y="544789"/>
                  <a:pt x="3506208" y="556205"/>
                </a:cubicBezTo>
                <a:cubicBezTo>
                  <a:pt x="3501906" y="564424"/>
                  <a:pt x="3505727" y="571402"/>
                  <a:pt x="3506503" y="579730"/>
                </a:cubicBezTo>
                <a:cubicBezTo>
                  <a:pt x="3503352" y="590904"/>
                  <a:pt x="3511763" y="626437"/>
                  <a:pt x="3516997" y="635552"/>
                </a:cubicBezTo>
                <a:cubicBezTo>
                  <a:pt x="3534688" y="657082"/>
                  <a:pt x="3524838" y="708447"/>
                  <a:pt x="3538464" y="726388"/>
                </a:cubicBezTo>
                <a:cubicBezTo>
                  <a:pt x="3540659" y="733032"/>
                  <a:pt x="3541735" y="739585"/>
                  <a:pt x="3542115" y="746049"/>
                </a:cubicBezTo>
                <a:lnTo>
                  <a:pt x="3541598" y="764218"/>
                </a:lnTo>
                <a:lnTo>
                  <a:pt x="3538294" y="769538"/>
                </a:lnTo>
                <a:lnTo>
                  <a:pt x="3539714" y="780556"/>
                </a:lnTo>
                <a:lnTo>
                  <a:pt x="3539328" y="783752"/>
                </a:lnTo>
                <a:cubicBezTo>
                  <a:pt x="3538575" y="789859"/>
                  <a:pt x="3537953" y="795880"/>
                  <a:pt x="3537882" y="801812"/>
                </a:cubicBezTo>
                <a:cubicBezTo>
                  <a:pt x="3555332" y="793164"/>
                  <a:pt x="3540143" y="850853"/>
                  <a:pt x="3553763" y="833773"/>
                </a:cubicBezTo>
                <a:cubicBezTo>
                  <a:pt x="3556400" y="864868"/>
                  <a:pt x="3568671" y="840452"/>
                  <a:pt x="3557696" y="878520"/>
                </a:cubicBezTo>
                <a:cubicBezTo>
                  <a:pt x="3574636" y="926170"/>
                  <a:pt x="3572932" y="1002669"/>
                  <a:pt x="3596902" y="1039468"/>
                </a:cubicBezTo>
                <a:cubicBezTo>
                  <a:pt x="3588227" y="1035176"/>
                  <a:pt x="3582669" y="1055878"/>
                  <a:pt x="3587550" y="1069793"/>
                </a:cubicBezTo>
                <a:cubicBezTo>
                  <a:pt x="3553603" y="1054905"/>
                  <a:pt x="3620138" y="1124159"/>
                  <a:pt x="3598129" y="1137690"/>
                </a:cubicBezTo>
                <a:cubicBezTo>
                  <a:pt x="3619154" y="1137277"/>
                  <a:pt x="3657845" y="1198819"/>
                  <a:pt x="3642072" y="1229443"/>
                </a:cubicBezTo>
                <a:cubicBezTo>
                  <a:pt x="3648492" y="1274612"/>
                  <a:pt x="3667414" y="1305895"/>
                  <a:pt x="3662799" y="1353804"/>
                </a:cubicBezTo>
                <a:cubicBezTo>
                  <a:pt x="3665680" y="1355144"/>
                  <a:pt x="3668149" y="1357448"/>
                  <a:pt x="3670319" y="1360420"/>
                </a:cubicBezTo>
                <a:lnTo>
                  <a:pt x="3675717" y="1370453"/>
                </a:lnTo>
                <a:lnTo>
                  <a:pt x="3675458" y="1372456"/>
                </a:lnTo>
                <a:cubicBezTo>
                  <a:pt x="3675775" y="1380261"/>
                  <a:pt x="3677154" y="1384198"/>
                  <a:pt x="3678998" y="1386422"/>
                </a:cubicBezTo>
                <a:lnTo>
                  <a:pt x="3681613" y="1387932"/>
                </a:lnTo>
                <a:lnTo>
                  <a:pt x="3684619" y="1397028"/>
                </a:lnTo>
                <a:lnTo>
                  <a:pt x="3692094" y="1413643"/>
                </a:lnTo>
                <a:lnTo>
                  <a:pt x="3692036" y="1417975"/>
                </a:lnTo>
                <a:lnTo>
                  <a:pt x="3701043" y="1444940"/>
                </a:lnTo>
                <a:lnTo>
                  <a:pt x="3700474" y="1445893"/>
                </a:lnTo>
                <a:cubicBezTo>
                  <a:pt x="3699407" y="1448641"/>
                  <a:pt x="3699006" y="1451835"/>
                  <a:pt x="3699990" y="1456030"/>
                </a:cubicBezTo>
                <a:cubicBezTo>
                  <a:pt x="3688343" y="1458099"/>
                  <a:pt x="3696713" y="1461887"/>
                  <a:pt x="3700642" y="1474079"/>
                </a:cubicBezTo>
                <a:cubicBezTo>
                  <a:pt x="3683431" y="1480016"/>
                  <a:pt x="3700716" y="1509516"/>
                  <a:pt x="3693587" y="1522890"/>
                </a:cubicBezTo>
                <a:cubicBezTo>
                  <a:pt x="3696861" y="1531716"/>
                  <a:pt x="3700010" y="1541157"/>
                  <a:pt x="3702900" y="1551068"/>
                </a:cubicBezTo>
                <a:lnTo>
                  <a:pt x="3708038" y="1631578"/>
                </a:lnTo>
                <a:lnTo>
                  <a:pt x="3698097" y="1716642"/>
                </a:lnTo>
                <a:cubicBezTo>
                  <a:pt x="3699314" y="1747867"/>
                  <a:pt x="3695412" y="1775147"/>
                  <a:pt x="3700384" y="1801382"/>
                </a:cubicBezTo>
                <a:cubicBezTo>
                  <a:pt x="3696845" y="1812311"/>
                  <a:pt x="3695699" y="1822504"/>
                  <a:pt x="3702257" y="1832013"/>
                </a:cubicBezTo>
                <a:cubicBezTo>
                  <a:pt x="3701651" y="1861238"/>
                  <a:pt x="3693313" y="1868713"/>
                  <a:pt x="3700986" y="1886838"/>
                </a:cubicBezTo>
                <a:cubicBezTo>
                  <a:pt x="3687741" y="1903887"/>
                  <a:pt x="3693148" y="1904594"/>
                  <a:pt x="3697545" y="1912087"/>
                </a:cubicBezTo>
                <a:lnTo>
                  <a:pt x="3697885" y="1913171"/>
                </a:lnTo>
                <a:lnTo>
                  <a:pt x="3695987" y="1915505"/>
                </a:lnTo>
                <a:lnTo>
                  <a:pt x="3695284" y="1920179"/>
                </a:lnTo>
                <a:lnTo>
                  <a:pt x="3696499" y="1932787"/>
                </a:lnTo>
                <a:lnTo>
                  <a:pt x="3697473" y="1937503"/>
                </a:lnTo>
                <a:cubicBezTo>
                  <a:pt x="3697953" y="1940760"/>
                  <a:pt x="3698023" y="1942937"/>
                  <a:pt x="3697799" y="1944457"/>
                </a:cubicBezTo>
                <a:lnTo>
                  <a:pt x="3697642" y="1944638"/>
                </a:lnTo>
                <a:lnTo>
                  <a:pt x="3698268" y="1951136"/>
                </a:lnTo>
                <a:cubicBezTo>
                  <a:pt x="3699704" y="1962083"/>
                  <a:pt x="3701457" y="1972719"/>
                  <a:pt x="3703418" y="1982828"/>
                </a:cubicBezTo>
                <a:cubicBezTo>
                  <a:pt x="3694620" y="1991887"/>
                  <a:pt x="3707345" y="2028973"/>
                  <a:pt x="3689767" y="2025705"/>
                </a:cubicBezTo>
                <a:cubicBezTo>
                  <a:pt x="3691896" y="2039367"/>
                  <a:pt x="3699517" y="2047321"/>
                  <a:pt x="3687894" y="2043252"/>
                </a:cubicBezTo>
                <a:cubicBezTo>
                  <a:pt x="3688268" y="2047766"/>
                  <a:pt x="3687435" y="2050599"/>
                  <a:pt x="3686015" y="2052668"/>
                </a:cubicBezTo>
                <a:lnTo>
                  <a:pt x="3685329" y="2053280"/>
                </a:lnTo>
                <a:lnTo>
                  <a:pt x="3690348" y="2083660"/>
                </a:lnTo>
                <a:lnTo>
                  <a:pt x="3689688" y="2087758"/>
                </a:lnTo>
                <a:lnTo>
                  <a:pt x="3694656" y="2107476"/>
                </a:lnTo>
                <a:lnTo>
                  <a:pt x="3696317" y="2117709"/>
                </a:lnTo>
                <a:lnTo>
                  <a:pt x="3698652" y="2120508"/>
                </a:lnTo>
                <a:cubicBezTo>
                  <a:pt x="3700138" y="2123582"/>
                  <a:pt x="3700933" y="2128051"/>
                  <a:pt x="3700157" y="2135655"/>
                </a:cubicBezTo>
                <a:lnTo>
                  <a:pt x="3699626" y="2137431"/>
                </a:lnTo>
                <a:lnTo>
                  <a:pt x="3703486" y="2149795"/>
                </a:lnTo>
                <a:cubicBezTo>
                  <a:pt x="3705184" y="2153754"/>
                  <a:pt x="3707268" y="2157232"/>
                  <a:pt x="3709885" y="2160002"/>
                </a:cubicBezTo>
                <a:cubicBezTo>
                  <a:pt x="3698737" y="2203287"/>
                  <a:pt x="3712805" y="2242927"/>
                  <a:pt x="3712777" y="2289319"/>
                </a:cubicBezTo>
                <a:cubicBezTo>
                  <a:pt x="3693169" y="2310331"/>
                  <a:pt x="3722276" y="2389074"/>
                  <a:pt x="3742794" y="2399589"/>
                </a:cubicBezTo>
                <a:cubicBezTo>
                  <a:pt x="3725319" y="2400703"/>
                  <a:pt x="3751962" y="2457534"/>
                  <a:pt x="3753311" y="2472464"/>
                </a:cubicBezTo>
                <a:cubicBezTo>
                  <a:pt x="3753760" y="2477441"/>
                  <a:pt x="3751399" y="2477762"/>
                  <a:pt x="3743656" y="2469811"/>
                </a:cubicBezTo>
                <a:cubicBezTo>
                  <a:pt x="3746474" y="2485608"/>
                  <a:pt x="3738186" y="2502460"/>
                  <a:pt x="3730339" y="2493869"/>
                </a:cubicBezTo>
                <a:cubicBezTo>
                  <a:pt x="3748556" y="2541387"/>
                  <a:pt x="3736267" y="2613433"/>
                  <a:pt x="3746134" y="2667651"/>
                </a:cubicBezTo>
                <a:cubicBezTo>
                  <a:pt x="3730160" y="2698252"/>
                  <a:pt x="3745496" y="2681337"/>
                  <a:pt x="3743743" y="2712354"/>
                </a:cubicBezTo>
                <a:cubicBezTo>
                  <a:pt x="3759373" y="2703131"/>
                  <a:pt x="3736572" y="2750256"/>
                  <a:pt x="3754759" y="2751060"/>
                </a:cubicBezTo>
                <a:cubicBezTo>
                  <a:pt x="3753864" y="2756679"/>
                  <a:pt x="3752424" y="2762098"/>
                  <a:pt x="3750841" y="2767527"/>
                </a:cubicBezTo>
                <a:lnTo>
                  <a:pt x="3750021" y="2770377"/>
                </a:lnTo>
                <a:lnTo>
                  <a:pt x="3749874" y="2781617"/>
                </a:lnTo>
                <a:lnTo>
                  <a:pt x="3745916" y="2784975"/>
                </a:lnTo>
                <a:lnTo>
                  <a:pt x="3742888" y="2802030"/>
                </a:lnTo>
                <a:cubicBezTo>
                  <a:pt x="3742360" y="2808388"/>
                  <a:pt x="3742498" y="2815196"/>
                  <a:pt x="3743710" y="2822667"/>
                </a:cubicBezTo>
                <a:cubicBezTo>
                  <a:pt x="3751787" y="2840797"/>
                  <a:pt x="3744398" y="2870002"/>
                  <a:pt x="3746201" y="2896003"/>
                </a:cubicBezTo>
                <a:lnTo>
                  <a:pt x="3749006" y="2907846"/>
                </a:lnTo>
                <a:lnTo>
                  <a:pt x="3747206" y="2947037"/>
                </a:lnTo>
                <a:cubicBezTo>
                  <a:pt x="3747030" y="2958176"/>
                  <a:pt x="3747214" y="2969719"/>
                  <a:pt x="3748070" y="2981841"/>
                </a:cubicBezTo>
                <a:lnTo>
                  <a:pt x="3750937" y="3004278"/>
                </a:lnTo>
                <a:lnTo>
                  <a:pt x="3749761" y="3010254"/>
                </a:lnTo>
                <a:cubicBezTo>
                  <a:pt x="3750425" y="3020530"/>
                  <a:pt x="3756245" y="3033889"/>
                  <a:pt x="3749923" y="3032983"/>
                </a:cubicBezTo>
                <a:lnTo>
                  <a:pt x="3752658" y="3044429"/>
                </a:lnTo>
                <a:lnTo>
                  <a:pt x="3748217" y="3056076"/>
                </a:lnTo>
                <a:cubicBezTo>
                  <a:pt x="3747117" y="3057381"/>
                  <a:pt x="3745928" y="3058381"/>
                  <a:pt x="3744691" y="3059042"/>
                </a:cubicBezTo>
                <a:lnTo>
                  <a:pt x="3747123" y="3075102"/>
                </a:lnTo>
                <a:lnTo>
                  <a:pt x="3744190" y="3088509"/>
                </a:lnTo>
                <a:lnTo>
                  <a:pt x="3747093" y="3099930"/>
                </a:lnTo>
                <a:lnTo>
                  <a:pt x="3746799" y="3104743"/>
                </a:lnTo>
                <a:lnTo>
                  <a:pt x="3745610" y="3116729"/>
                </a:lnTo>
                <a:cubicBezTo>
                  <a:pt x="3744666" y="3122891"/>
                  <a:pt x="3743503" y="3129792"/>
                  <a:pt x="3742676" y="3137453"/>
                </a:cubicBezTo>
                <a:lnTo>
                  <a:pt x="3742441" y="3143884"/>
                </a:lnTo>
                <a:lnTo>
                  <a:pt x="3737104" y="3158122"/>
                </a:lnTo>
                <a:cubicBezTo>
                  <a:pt x="3733050" y="3168490"/>
                  <a:pt x="3730374" y="3176626"/>
                  <a:pt x="3733275" y="3185367"/>
                </a:cubicBezTo>
                <a:cubicBezTo>
                  <a:pt x="3728135" y="3200760"/>
                  <a:pt x="3712176" y="3212117"/>
                  <a:pt x="3717639" y="3233769"/>
                </a:cubicBezTo>
                <a:cubicBezTo>
                  <a:pt x="3709851" y="3227497"/>
                  <a:pt x="3717920" y="3258095"/>
                  <a:pt x="3710433" y="3262123"/>
                </a:cubicBezTo>
                <a:cubicBezTo>
                  <a:pt x="3704342" y="3264110"/>
                  <a:pt x="3705370" y="3273856"/>
                  <a:pt x="3703458" y="3281408"/>
                </a:cubicBezTo>
                <a:cubicBezTo>
                  <a:pt x="3697412" y="3287020"/>
                  <a:pt x="3693483" y="3324746"/>
                  <a:pt x="3695027" y="3337739"/>
                </a:cubicBezTo>
                <a:cubicBezTo>
                  <a:pt x="3703095" y="3374177"/>
                  <a:pt x="3679154" y="3404974"/>
                  <a:pt x="3684951" y="3434139"/>
                </a:cubicBezTo>
                <a:cubicBezTo>
                  <a:pt x="3684732" y="3441861"/>
                  <a:pt x="3683615" y="3448308"/>
                  <a:pt x="3681946" y="3453928"/>
                </a:cubicBezTo>
                <a:lnTo>
                  <a:pt x="3675939" y="3468021"/>
                </a:lnTo>
                <a:cubicBezTo>
                  <a:pt x="3674480" y="3468264"/>
                  <a:pt x="3673022" y="3468506"/>
                  <a:pt x="3671563" y="3468748"/>
                </a:cubicBezTo>
                <a:lnTo>
                  <a:pt x="3669360" y="3479164"/>
                </a:lnTo>
                <a:lnTo>
                  <a:pt x="3668060" y="3481325"/>
                </a:lnTo>
                <a:cubicBezTo>
                  <a:pt x="3665560" y="3485437"/>
                  <a:pt x="3663197" y="3489622"/>
                  <a:pt x="3661315" y="3494328"/>
                </a:cubicBezTo>
                <a:cubicBezTo>
                  <a:pt x="3678446" y="3506175"/>
                  <a:pt x="3648136" y="3536311"/>
                  <a:pt x="3664679" y="3537226"/>
                </a:cubicBezTo>
                <a:cubicBezTo>
                  <a:pt x="3657322" y="3565147"/>
                  <a:pt x="3674997" y="3558694"/>
                  <a:pt x="3654205" y="3577551"/>
                </a:cubicBezTo>
                <a:cubicBezTo>
                  <a:pt x="3653633" y="3634248"/>
                  <a:pt x="3628736" y="3694092"/>
                  <a:pt x="3637325" y="3749618"/>
                </a:cubicBezTo>
                <a:cubicBezTo>
                  <a:pt x="3631446" y="3736800"/>
                  <a:pt x="3620480" y="3747498"/>
                  <a:pt x="3620258" y="3763981"/>
                </a:cubicBezTo>
                <a:cubicBezTo>
                  <a:pt x="3596667" y="3715365"/>
                  <a:pt x="3630603" y="3842969"/>
                  <a:pt x="3608193" y="3830141"/>
                </a:cubicBezTo>
                <a:cubicBezTo>
                  <a:pt x="3625759" y="3852486"/>
                  <a:pt x="3638965" y="3943841"/>
                  <a:pt x="3616479" y="3951521"/>
                </a:cubicBezTo>
                <a:cubicBezTo>
                  <a:pt x="3607940" y="3994867"/>
                  <a:pt x="3614033" y="4040502"/>
                  <a:pt x="3595498" y="4074157"/>
                </a:cubicBezTo>
                <a:cubicBezTo>
                  <a:pt x="3597477" y="4078342"/>
                  <a:pt x="3598819" y="4082864"/>
                  <a:pt x="3599706" y="4087599"/>
                </a:cubicBezTo>
                <a:lnTo>
                  <a:pt x="3601103" y="4101515"/>
                </a:lnTo>
                <a:lnTo>
                  <a:pt x="3600274" y="4102849"/>
                </a:lnTo>
                <a:cubicBezTo>
                  <a:pt x="3598143" y="4109482"/>
                  <a:pt x="3598077" y="4114144"/>
                  <a:pt x="3598925" y="4117926"/>
                </a:cubicBezTo>
                <a:lnTo>
                  <a:pt x="3600630" y="4121966"/>
                </a:lnTo>
                <a:lnTo>
                  <a:pt x="3600331" y="4132543"/>
                </a:lnTo>
                <a:lnTo>
                  <a:pt x="3601432" y="4154003"/>
                </a:lnTo>
                <a:lnTo>
                  <a:pt x="3600054" y="4157433"/>
                </a:lnTo>
                <a:lnTo>
                  <a:pt x="3599248" y="4188888"/>
                </a:lnTo>
                <a:cubicBezTo>
                  <a:pt x="3598993" y="4188940"/>
                  <a:pt x="3598738" y="4188992"/>
                  <a:pt x="3598484" y="4189044"/>
                </a:cubicBezTo>
                <a:cubicBezTo>
                  <a:pt x="3596754" y="4190111"/>
                  <a:pt x="3595443" y="4192250"/>
                  <a:pt x="3594971" y="4196698"/>
                </a:cubicBezTo>
                <a:cubicBezTo>
                  <a:pt x="3584674" y="4185805"/>
                  <a:pt x="3590455" y="4197885"/>
                  <a:pt x="3589971" y="4211958"/>
                </a:cubicBezTo>
                <a:cubicBezTo>
                  <a:pt x="3573870" y="4198179"/>
                  <a:pt x="3579156" y="4240607"/>
                  <a:pt x="3569135" y="4243705"/>
                </a:cubicBezTo>
                <a:cubicBezTo>
                  <a:pt x="3569142" y="4254351"/>
                  <a:pt x="3568856" y="4265362"/>
                  <a:pt x="3568210" y="4276468"/>
                </a:cubicBezTo>
                <a:lnTo>
                  <a:pt x="3567613" y="4282925"/>
                </a:lnTo>
                <a:cubicBezTo>
                  <a:pt x="3567553" y="4282949"/>
                  <a:pt x="3567492" y="4282974"/>
                  <a:pt x="3567432" y="4282999"/>
                </a:cubicBezTo>
                <a:cubicBezTo>
                  <a:pt x="3566940" y="4284280"/>
                  <a:pt x="3566607" y="4286359"/>
                  <a:pt x="3566464" y="4289697"/>
                </a:cubicBezTo>
                <a:lnTo>
                  <a:pt x="3566526" y="4294698"/>
                </a:lnTo>
                <a:lnTo>
                  <a:pt x="3565367" y="4307225"/>
                </a:lnTo>
                <a:lnTo>
                  <a:pt x="3563841" y="4311164"/>
                </a:lnTo>
                <a:lnTo>
                  <a:pt x="3561610" y="4312189"/>
                </a:lnTo>
                <a:lnTo>
                  <a:pt x="3561734" y="4313408"/>
                </a:lnTo>
                <a:cubicBezTo>
                  <a:pt x="3564537" y="4323096"/>
                  <a:pt x="3569544" y="4327053"/>
                  <a:pt x="3553832" y="4334910"/>
                </a:cubicBezTo>
                <a:cubicBezTo>
                  <a:pt x="3557797" y="4356533"/>
                  <a:pt x="3548502" y="4358433"/>
                  <a:pt x="3542564" y="4385380"/>
                </a:cubicBezTo>
                <a:cubicBezTo>
                  <a:pt x="3547050" y="4398267"/>
                  <a:pt x="3544091" y="4407098"/>
                  <a:pt x="3538724" y="4415150"/>
                </a:cubicBezTo>
                <a:cubicBezTo>
                  <a:pt x="3538633" y="4442707"/>
                  <a:pt x="3529920" y="4465824"/>
                  <a:pt x="3525348" y="4495753"/>
                </a:cubicBezTo>
                <a:cubicBezTo>
                  <a:pt x="3529387" y="4530212"/>
                  <a:pt x="3514579" y="4543935"/>
                  <a:pt x="3509749" y="4575934"/>
                </a:cubicBezTo>
                <a:cubicBezTo>
                  <a:pt x="3519579" y="4606914"/>
                  <a:pt x="3496418" y="4596497"/>
                  <a:pt x="3489779" y="4611927"/>
                </a:cubicBezTo>
                <a:lnTo>
                  <a:pt x="3488856" y="4616508"/>
                </a:lnTo>
                <a:lnTo>
                  <a:pt x="3489486" y="4629163"/>
                </a:lnTo>
                <a:lnTo>
                  <a:pt x="3490242" y="4633947"/>
                </a:lnTo>
                <a:cubicBezTo>
                  <a:pt x="3490570" y="4637233"/>
                  <a:pt x="3490539" y="4639406"/>
                  <a:pt x="3490244" y="4640894"/>
                </a:cubicBezTo>
                <a:lnTo>
                  <a:pt x="3490078" y="4641059"/>
                </a:lnTo>
                <a:lnTo>
                  <a:pt x="3490403" y="4647582"/>
                </a:lnTo>
                <a:cubicBezTo>
                  <a:pt x="3491330" y="4658608"/>
                  <a:pt x="3492590" y="4669354"/>
                  <a:pt x="3494082" y="4679601"/>
                </a:cubicBezTo>
                <a:cubicBezTo>
                  <a:pt x="3484854" y="4687754"/>
                  <a:pt x="3495864" y="4725869"/>
                  <a:pt x="3478421" y="4720918"/>
                </a:cubicBezTo>
                <a:cubicBezTo>
                  <a:pt x="3479918" y="4734712"/>
                  <a:pt x="3487176" y="4743359"/>
                  <a:pt x="3475730" y="4738188"/>
                </a:cubicBezTo>
                <a:cubicBezTo>
                  <a:pt x="3475894" y="4742712"/>
                  <a:pt x="3474928" y="4745450"/>
                  <a:pt x="3473409" y="4747368"/>
                </a:cubicBezTo>
                <a:lnTo>
                  <a:pt x="3472696" y="4747913"/>
                </a:lnTo>
                <a:lnTo>
                  <a:pt x="3476304" y="4778609"/>
                </a:lnTo>
                <a:lnTo>
                  <a:pt x="3475454" y="4782623"/>
                </a:lnTo>
                <a:lnTo>
                  <a:pt x="3479507" y="4802712"/>
                </a:lnTo>
                <a:lnTo>
                  <a:pt x="3480695" y="4813049"/>
                </a:lnTo>
                <a:lnTo>
                  <a:pt x="3482902" y="4816057"/>
                </a:lnTo>
                <a:cubicBezTo>
                  <a:pt x="3484247" y="4819259"/>
                  <a:pt x="3484834" y="4823783"/>
                  <a:pt x="3483703" y="4831270"/>
                </a:cubicBezTo>
                <a:lnTo>
                  <a:pt x="3483090" y="4832984"/>
                </a:lnTo>
                <a:lnTo>
                  <a:pt x="3486378" y="4845654"/>
                </a:lnTo>
                <a:cubicBezTo>
                  <a:pt x="3487893" y="4849755"/>
                  <a:pt x="3489817" y="4853416"/>
                  <a:pt x="3492309" y="4856425"/>
                </a:cubicBezTo>
                <a:cubicBezTo>
                  <a:pt x="3479133" y="4898390"/>
                  <a:pt x="3491371" y="4939174"/>
                  <a:pt x="3489182" y="4985308"/>
                </a:cubicBezTo>
                <a:cubicBezTo>
                  <a:pt x="3492413" y="5037202"/>
                  <a:pt x="3496839" y="5073159"/>
                  <a:pt x="3498182" y="5107346"/>
                </a:cubicBezTo>
                <a:cubicBezTo>
                  <a:pt x="3500266" y="5123329"/>
                  <a:pt x="3506680" y="5240376"/>
                  <a:pt x="3499225" y="5231073"/>
                </a:cubicBezTo>
                <a:cubicBezTo>
                  <a:pt x="3515247" y="5280090"/>
                  <a:pt x="3497607" y="5309911"/>
                  <a:pt x="3504960" y="5364785"/>
                </a:cubicBezTo>
                <a:cubicBezTo>
                  <a:pt x="3487546" y="5393671"/>
                  <a:pt x="3503686" y="5378336"/>
                  <a:pt x="3500486" y="5409009"/>
                </a:cubicBezTo>
                <a:cubicBezTo>
                  <a:pt x="3516561" y="5401350"/>
                  <a:pt x="3491544" y="5446009"/>
                  <a:pt x="3509710" y="5448570"/>
                </a:cubicBezTo>
                <a:cubicBezTo>
                  <a:pt x="3508555" y="5454072"/>
                  <a:pt x="3506859" y="5459319"/>
                  <a:pt x="3505022" y="5464568"/>
                </a:cubicBezTo>
                <a:lnTo>
                  <a:pt x="3504070" y="5467320"/>
                </a:lnTo>
                <a:lnTo>
                  <a:pt x="3503399" y="5478483"/>
                </a:lnTo>
                <a:lnTo>
                  <a:pt x="3499281" y="5481443"/>
                </a:lnTo>
                <a:lnTo>
                  <a:pt x="3499047" y="5616712"/>
                </a:lnTo>
                <a:cubicBezTo>
                  <a:pt x="3502347" y="5628424"/>
                  <a:pt x="3503819" y="5666768"/>
                  <a:pt x="3498775" y="5675291"/>
                </a:cubicBezTo>
                <a:cubicBezTo>
                  <a:pt x="3497984" y="5683547"/>
                  <a:pt x="3500335" y="5692400"/>
                  <a:pt x="3494739" y="5697458"/>
                </a:cubicBezTo>
                <a:cubicBezTo>
                  <a:pt x="3492180" y="5715432"/>
                  <a:pt x="3486290" y="5756597"/>
                  <a:pt x="3483423" y="5783137"/>
                </a:cubicBezTo>
                <a:cubicBezTo>
                  <a:pt x="3491452" y="5796973"/>
                  <a:pt x="3477643" y="5819988"/>
                  <a:pt x="3477532" y="5856699"/>
                </a:cubicBezTo>
                <a:cubicBezTo>
                  <a:pt x="3486776" y="5871818"/>
                  <a:pt x="3477340" y="5881447"/>
                  <a:pt x="3490032" y="5910638"/>
                </a:cubicBezTo>
                <a:cubicBezTo>
                  <a:pt x="3488930" y="5911913"/>
                  <a:pt x="3487924" y="5913488"/>
                  <a:pt x="3487046" y="5915313"/>
                </a:cubicBezTo>
                <a:cubicBezTo>
                  <a:pt x="3481941" y="5925917"/>
                  <a:pt x="3482137" y="5942505"/>
                  <a:pt x="3487484" y="5952365"/>
                </a:cubicBezTo>
                <a:cubicBezTo>
                  <a:pt x="3504666" y="5999029"/>
                  <a:pt x="3505019" y="6042078"/>
                  <a:pt x="3509266" y="6082373"/>
                </a:cubicBezTo>
                <a:cubicBezTo>
                  <a:pt x="3512265" y="6128005"/>
                  <a:pt x="3492950" y="6098121"/>
                  <a:pt x="3509564" y="6154771"/>
                </a:cubicBezTo>
                <a:cubicBezTo>
                  <a:pt x="3503223" y="6161045"/>
                  <a:pt x="3503062" y="6168289"/>
                  <a:pt x="3506404" y="6180433"/>
                </a:cubicBezTo>
                <a:cubicBezTo>
                  <a:pt x="3507378" y="6202614"/>
                  <a:pt x="3491084" y="6201180"/>
                  <a:pt x="3501312" y="6223427"/>
                </a:cubicBezTo>
                <a:cubicBezTo>
                  <a:pt x="3492497" y="6219559"/>
                  <a:pt x="3498753" y="6265580"/>
                  <a:pt x="3489469" y="6255476"/>
                </a:cubicBezTo>
                <a:cubicBezTo>
                  <a:pt x="3481791" y="6270065"/>
                  <a:pt x="3495037" y="6276996"/>
                  <a:pt x="3488398" y="6291462"/>
                </a:cubicBezTo>
                <a:cubicBezTo>
                  <a:pt x="3487099" y="6307679"/>
                  <a:pt x="3497555" y="6282019"/>
                  <a:pt x="3498547" y="6299935"/>
                </a:cubicBezTo>
                <a:cubicBezTo>
                  <a:pt x="3498173" y="6321676"/>
                  <a:pt x="3514193" y="6321381"/>
                  <a:pt x="3494028" y="6338390"/>
                </a:cubicBezTo>
                <a:lnTo>
                  <a:pt x="3486030" y="6396716"/>
                </a:lnTo>
                <a:cubicBezTo>
                  <a:pt x="3491309" y="6409668"/>
                  <a:pt x="3488928" y="6420134"/>
                  <a:pt x="3484103" y="6430386"/>
                </a:cubicBezTo>
                <a:cubicBezTo>
                  <a:pt x="3485763" y="6460632"/>
                  <a:pt x="3478568" y="6488285"/>
                  <a:pt x="3475922" y="6522318"/>
                </a:cubicBezTo>
                <a:cubicBezTo>
                  <a:pt x="3482128" y="6559051"/>
                  <a:pt x="3468277" y="6578006"/>
                  <a:pt x="3465506" y="6614374"/>
                </a:cubicBezTo>
                <a:cubicBezTo>
                  <a:pt x="3478925" y="6650248"/>
                  <a:pt x="3446064" y="6638174"/>
                  <a:pt x="3446789" y="6668768"/>
                </a:cubicBezTo>
                <a:cubicBezTo>
                  <a:pt x="3458869" y="6718505"/>
                  <a:pt x="3435878" y="6667592"/>
                  <a:pt x="3439582" y="6744454"/>
                </a:cubicBezTo>
                <a:cubicBezTo>
                  <a:pt x="3441631" y="6748797"/>
                  <a:pt x="3439393" y="6758101"/>
                  <a:pt x="3436538" y="6757102"/>
                </a:cubicBezTo>
                <a:cubicBezTo>
                  <a:pt x="3437461" y="6773941"/>
                  <a:pt x="3420846" y="6822488"/>
                  <a:pt x="3424061" y="6846522"/>
                </a:cubicBezTo>
                <a:lnTo>
                  <a:pt x="3423032" y="6858000"/>
                </a:lnTo>
                <a:lnTo>
                  <a:pt x="0" y="68580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8191675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D1248D-308D-76F2-5595-46423E22E2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Right-click on the project 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7805B48-4966-5823-75E3-B91A7658553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1934" y="1640681"/>
            <a:ext cx="2136792" cy="3576638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65CB2E3-4447-F843-6B44-D23EEAD5C7A9}"/>
              </a:ext>
            </a:extLst>
          </p:cNvPr>
          <p:cNvSpPr txBox="1"/>
          <p:nvPr/>
        </p:nvSpPr>
        <p:spPr>
          <a:xfrm>
            <a:off x="3048000" y="1640681"/>
            <a:ext cx="8286499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Click on properties at the bottom (ALT + ENTER)</a:t>
            </a:r>
            <a:br>
              <a:rPr lang="en-GB" dirty="0"/>
            </a:br>
            <a:br>
              <a:rPr lang="en-GB" dirty="0"/>
            </a:br>
            <a:br>
              <a:rPr lang="en-GB" dirty="0"/>
            </a:br>
            <a:r>
              <a:rPr lang="en-GB" dirty="0"/>
              <a:t>Ensure you are configuring the "All Configurations" and "All Platforms" for consistency.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146370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C82062-0062-0CEC-4183-2D8232F534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Under the section </a:t>
            </a:r>
            <a:r>
              <a:rPr lang="en-GB" b="1" dirty="0"/>
              <a:t>c/</a:t>
            </a:r>
            <a:r>
              <a:rPr lang="en-GB" b="1" dirty="0" err="1"/>
              <a:t>c++</a:t>
            </a:r>
            <a:r>
              <a:rPr lang="en-GB" dirty="0"/>
              <a:t> -&gt; </a:t>
            </a:r>
            <a:r>
              <a:rPr lang="en-GB" b="1" dirty="0"/>
              <a:t>general </a:t>
            </a:r>
            <a:r>
              <a:rPr lang="en-GB" dirty="0"/>
              <a:t>-&gt; Add the include paths to “</a:t>
            </a:r>
            <a:r>
              <a:rPr lang="en-GB" b="1" dirty="0"/>
              <a:t>additional include directories</a:t>
            </a:r>
            <a:r>
              <a:rPr lang="en-GB" dirty="0"/>
              <a:t>”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A1A3309-0722-E277-67E1-38BEAD3CD3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87699" y="1779511"/>
            <a:ext cx="5240991" cy="3668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65970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84124F-E25A-C217-577D-1592B870B9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Under the section called </a:t>
            </a:r>
            <a:r>
              <a:rPr lang="en-GB" b="1" dirty="0"/>
              <a:t>Linker </a:t>
            </a:r>
            <a:r>
              <a:rPr lang="en-GB" dirty="0"/>
              <a:t>-&gt; </a:t>
            </a:r>
            <a:r>
              <a:rPr lang="en-GB" b="1" dirty="0"/>
              <a:t>General -&gt; “Additional library Directories” we’ll include the paths for the libs</a:t>
            </a:r>
            <a:endParaRPr lang="en-GB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4645358-B9C1-6C4A-2A2E-66F245AC4F8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479629" y="1825625"/>
            <a:ext cx="5239092" cy="3576638"/>
          </a:xfrm>
        </p:spPr>
      </p:pic>
    </p:spTree>
    <p:extLst>
      <p:ext uri="{BB962C8B-B14F-4D97-AF65-F5344CB8AC3E}">
        <p14:creationId xmlns:p14="http://schemas.microsoft.com/office/powerpoint/2010/main" val="51810585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8B3495-738D-DC48-1496-82BABE87E3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Next under Linker -&gt; Additional dependencies -&gt; we’ll include the following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8ECB48-5D35-7C14-712E-41F4BC263E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5535" y="2051767"/>
            <a:ext cx="11481847" cy="3575934"/>
          </a:xfrm>
        </p:spPr>
        <p:txBody>
          <a:bodyPr/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			opengl32.lib; glfw3.lib; glew32.lib;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036703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ECF232-BF22-D9A6-75FF-0C8C725C71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5ACE48E-FDB0-5C7A-D26C-2BA58AE0F2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570" y="128127"/>
            <a:ext cx="11888859" cy="6601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470129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E86FDE-5CB2-B3D9-4CDF-11E7698A7D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Now we’ll add code, build and run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7E605E-99DB-2106-4C5B-829B30C32D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We expect it to not quite work yet as we haven’t done a few things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Lets add some boilerplate code that just creates a window </a:t>
            </a:r>
          </a:p>
        </p:txBody>
      </p:sp>
    </p:spTree>
    <p:extLst>
      <p:ext uri="{BB962C8B-B14F-4D97-AF65-F5344CB8AC3E}">
        <p14:creationId xmlns:p14="http://schemas.microsoft.com/office/powerpoint/2010/main" val="284000207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96157F-61A8-907B-5DC7-2D0D92FBA8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Boilerplate</a:t>
            </a:r>
          </a:p>
        </p:txBody>
      </p:sp>
      <p:pic>
        <p:nvPicPr>
          <p:cNvPr id="9" name="Content Placeholder 8" descr="A screen shot of a computer program&#10;&#10;Description automatically generated">
            <a:extLst>
              <a:ext uri="{FF2B5EF4-FFF2-40B4-BE49-F238E27FC236}">
                <a16:creationId xmlns:a16="http://schemas.microsoft.com/office/drawing/2014/main" id="{0CEDAEAA-AACD-D1DD-BA55-1E45A904974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729316" y="10438"/>
            <a:ext cx="7462684" cy="6858000"/>
          </a:xfrm>
        </p:spPr>
      </p:pic>
    </p:spTree>
    <p:extLst>
      <p:ext uri="{BB962C8B-B14F-4D97-AF65-F5344CB8AC3E}">
        <p14:creationId xmlns:p14="http://schemas.microsoft.com/office/powerpoint/2010/main" val="108509438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6EAD43-83A1-45D3-F234-5E706C9933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Click build to generate an output file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B9FD5E-2E29-9660-8A59-ED33FEF591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Once you’ve run build and run. It will throw an error about missing DLL, so we’ll grab the ones from the </a:t>
            </a:r>
            <a:r>
              <a:rPr lang="en-GB" dirty="0" err="1"/>
              <a:t>glew</a:t>
            </a:r>
            <a:r>
              <a:rPr lang="en-GB" dirty="0"/>
              <a:t>/bin and copy them into the output folder </a:t>
            </a:r>
            <a:br>
              <a:rPr lang="en-GB" dirty="0"/>
            </a:br>
            <a:br>
              <a:rPr lang="en-GB" dirty="0"/>
            </a:br>
            <a:r>
              <a:rPr lang="en-GB" dirty="0"/>
              <a:t>(The output folder is automatically generated when we run the program)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Finally, the window should open!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4428278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Quotable">
  <a:themeElements>
    <a:clrScheme name="Quotable">
      <a:dk1>
        <a:sysClr val="windowText" lastClr="000000"/>
      </a:dk1>
      <a:lt1>
        <a:sysClr val="window" lastClr="FFFFFF"/>
      </a:lt1>
      <a:dk2>
        <a:srgbClr val="212121"/>
      </a:dk2>
      <a:lt2>
        <a:srgbClr val="636363"/>
      </a:lt2>
      <a:accent1>
        <a:srgbClr val="00C6BB"/>
      </a:accent1>
      <a:accent2>
        <a:srgbClr val="6FEBA0"/>
      </a:accent2>
      <a:accent3>
        <a:srgbClr val="B6DF5E"/>
      </a:accent3>
      <a:accent4>
        <a:srgbClr val="EFB251"/>
      </a:accent4>
      <a:accent5>
        <a:srgbClr val="EF755F"/>
      </a:accent5>
      <a:accent6>
        <a:srgbClr val="ED515C"/>
      </a:accent6>
      <a:hlink>
        <a:srgbClr val="8F8F8F"/>
      </a:hlink>
      <a:folHlink>
        <a:srgbClr val="A5A5A5"/>
      </a:folHlink>
    </a:clrScheme>
    <a:fontScheme name="Quotabl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Quotable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lumMod val="105000"/>
              </a:schemeClr>
            </a:gs>
            <a:gs pos="100000">
              <a:schemeClr val="phClr">
                <a:tint val="9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8000"/>
                <a:lumMod val="102000"/>
              </a:schemeClr>
              <a:schemeClr val="phClr">
                <a:shade val="98000"/>
                <a:lumMod val="98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innerShdw blurRad="63500" dist="25400" dir="13500000">
              <a:srgbClr val="000000">
                <a:alpha val="75000"/>
              </a:srgbClr>
            </a:inn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</a:schemeClr>
            </a:gs>
            <a:gs pos="100000">
              <a:schemeClr val="phClr">
                <a:tint val="84000"/>
                <a:shade val="84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90000"/>
                <a:satMod val="120000"/>
                <a:lumMod val="90000"/>
              </a:schemeClr>
            </a:gs>
            <a:gs pos="100000">
              <a:schemeClr val="phClr"/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Quotable" id="{39EC5628-30ED-4578-ACD8-9820EDB8E15A}" vid="{6F3559E9-1A4C-49D8-94D4-F41003531C4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0A08CB929A79E4FBBCF4501CB879322" ma:contentTypeVersion="17" ma:contentTypeDescription="Create a new document." ma:contentTypeScope="" ma:versionID="1adca59e2d1c9235e3509543cbee46df">
  <xsd:schema xmlns:xsd="http://www.w3.org/2001/XMLSchema" xmlns:xs="http://www.w3.org/2001/XMLSchema" xmlns:p="http://schemas.microsoft.com/office/2006/metadata/properties" xmlns:ns3="97e90ac9-f7c9-4ef0-b151-0ad37f9b04e3" xmlns:ns4="e89b0d28-101f-4150-bb20-b1c24cca2db8" targetNamespace="http://schemas.microsoft.com/office/2006/metadata/properties" ma:root="true" ma:fieldsID="41444610209ebf4e37ace511e8522d66" ns3:_="" ns4:_="">
    <xsd:import namespace="97e90ac9-f7c9-4ef0-b151-0ad37f9b04e3"/>
    <xsd:import namespace="e89b0d28-101f-4150-bb20-b1c24cca2db8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AutoTags" minOccurs="0"/>
                <xsd:element ref="ns4:MediaServiceOCR" minOccurs="0"/>
                <xsd:element ref="ns4:MediaServiceGenerationTime" minOccurs="0"/>
                <xsd:element ref="ns4:MediaServiceEventHashCode" minOccurs="0"/>
                <xsd:element ref="ns4:MediaServiceAutoKeyPoints" minOccurs="0"/>
                <xsd:element ref="ns4:MediaServiceKeyPoints" minOccurs="0"/>
                <xsd:element ref="ns4:MediaServiceDateTaken" minOccurs="0"/>
                <xsd:element ref="ns4:MediaLengthInSeconds" minOccurs="0"/>
                <xsd:element ref="ns4:MediaServiceSearchProperties" minOccurs="0"/>
                <xsd:element ref="ns4:_activity" minOccurs="0"/>
                <xsd:element ref="ns4:MediaServiceObjectDetectorVersions" minOccurs="0"/>
                <xsd:element ref="ns4:MediaServiceSystem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7e90ac9-f7c9-4ef0-b151-0ad37f9b04e3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89b0d28-101f-4150-bb20-b1c24cca2db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9" nillable="true" ma:displayName="MediaServiceDateTaken" ma:description="" ma:hidden="true" ma:indexed="true" ma:internalName="MediaServiceDateTaken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ystemTags" ma:index="24" nillable="true" ma:displayName="MediaServiceSystemTags" ma:hidden="true" ma:internalName="MediaServiceSystemTag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89b0d28-101f-4150-bb20-b1c24cca2db8" xsi:nil="true"/>
  </documentManagement>
</p:properties>
</file>

<file path=customXml/itemProps1.xml><?xml version="1.0" encoding="utf-8"?>
<ds:datastoreItem xmlns:ds="http://schemas.openxmlformats.org/officeDocument/2006/customXml" ds:itemID="{D2F3198F-0606-4262-BCC7-9EC053E5C75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7e90ac9-f7c9-4ef0-b151-0ad37f9b04e3"/>
    <ds:schemaRef ds:uri="e89b0d28-101f-4150-bb20-b1c24cca2db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9EF592B-6143-47DA-9079-583A5690080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285DEE0-CB1C-4200-B478-256D1A370F08}">
  <ds:schemaRefs>
    <ds:schemaRef ds:uri="http://schemas.microsoft.com/office/2006/metadata/properties"/>
    <ds:schemaRef ds:uri="http://www.w3.org/XML/1998/namespace"/>
    <ds:schemaRef ds:uri="http://purl.org/dc/terms/"/>
    <ds:schemaRef ds:uri="http://purl.org/dc/dcmitype/"/>
    <ds:schemaRef ds:uri="97e90ac9-f7c9-4ef0-b151-0ad37f9b04e3"/>
    <ds:schemaRef ds:uri="http://purl.org/dc/elements/1.1/"/>
    <ds:schemaRef ds:uri="http://schemas.microsoft.com/office/infopath/2007/PartnerControls"/>
    <ds:schemaRef ds:uri="http://schemas.microsoft.com/office/2006/documentManagement/types"/>
    <ds:schemaRef ds:uri="http://schemas.openxmlformats.org/package/2006/metadata/core-properties"/>
    <ds:schemaRef ds:uri="e89b0d28-101f-4150-bb20-b1c24cca2db8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Quotable</Template>
  <TotalTime>270</TotalTime>
  <Words>1019</Words>
  <Application>Microsoft Office PowerPoint</Application>
  <PresentationFormat>Widescreen</PresentationFormat>
  <Paragraphs>127</Paragraphs>
  <Slides>18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Aptos</vt:lpstr>
      <vt:lpstr>Century Gothic</vt:lpstr>
      <vt:lpstr>Wingdings 2</vt:lpstr>
      <vt:lpstr>Quotable</vt:lpstr>
      <vt:lpstr>Setting up OpenGL</vt:lpstr>
      <vt:lpstr>GLFW</vt:lpstr>
      <vt:lpstr>What does GLFW do for us?</vt:lpstr>
      <vt:lpstr>But why?</vt:lpstr>
      <vt:lpstr>OpenGL Extension Wrangler Library (GLEW)</vt:lpstr>
      <vt:lpstr>Lets jump in</vt:lpstr>
      <vt:lpstr>Create a project</vt:lpstr>
      <vt:lpstr>Define a library folder</vt:lpstr>
      <vt:lpstr>Links</vt:lpstr>
      <vt:lpstr>Extract and copy</vt:lpstr>
      <vt:lpstr>Right-click on the project </vt:lpstr>
      <vt:lpstr>Under the section c/c++ -&gt; general -&gt; Add the include paths to “additional include directories” </vt:lpstr>
      <vt:lpstr>Under the section called Linker -&gt; General -&gt; “Additional library Directories” we’ll include the paths for the libs</vt:lpstr>
      <vt:lpstr>Next under Linker -&gt; Additional dependencies -&gt; we’ll include the following </vt:lpstr>
      <vt:lpstr>PowerPoint Presentation</vt:lpstr>
      <vt:lpstr>Now we’ll add code, build and run </vt:lpstr>
      <vt:lpstr>Boilerplate</vt:lpstr>
      <vt:lpstr>Click build to generate an output file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Nathan Morgan</dc:creator>
  <cp:lastModifiedBy>Nathan Morgan</cp:lastModifiedBy>
  <cp:revision>4</cp:revision>
  <dcterms:created xsi:type="dcterms:W3CDTF">2024-09-18T13:48:18Z</dcterms:created>
  <dcterms:modified xsi:type="dcterms:W3CDTF">2024-10-03T14:47:53Z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0x010100E0A08CB929A79E4FBBCF4501CB879322</vt:lpwstr>
  </property>
</Properties>
</file>