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57" r:id="rId5"/>
    <p:sldId id="296" r:id="rId6"/>
    <p:sldId id="298" r:id="rId7"/>
    <p:sldId id="299" r:id="rId8"/>
    <p:sldId id="301" r:id="rId9"/>
    <p:sldId id="302" r:id="rId10"/>
    <p:sldId id="303" r:id="rId11"/>
    <p:sldId id="307" r:id="rId12"/>
    <p:sldId id="297" r:id="rId13"/>
    <p:sldId id="304" r:id="rId14"/>
    <p:sldId id="305" r:id="rId15"/>
    <p:sldId id="309" r:id="rId16"/>
    <p:sldId id="308" r:id="rId17"/>
    <p:sldId id="310" r:id="rId18"/>
    <p:sldId id="295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64" d="100"/>
          <a:sy n="64" d="100"/>
        </p:scale>
        <p:origin x="698" y="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Analysing and Solving Problems (APS)</a:t>
            </a:r>
          </a:p>
          <a:p>
            <a:r>
              <a:rPr lang="en-GB" dirty="0" smtClean="0"/>
              <a:t>Sue Maw using content from Dr </a:t>
            </a:r>
            <a:r>
              <a:rPr lang="en-GB" dirty="0"/>
              <a:t>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25-Nov-2020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  <a:p>
            <a:r>
              <a:rPr lang="en-GB" dirty="0"/>
              <a:t>Prioritisation of Requirements</a:t>
            </a:r>
          </a:p>
        </p:txBody>
      </p:sp>
      <p:pic>
        <p:nvPicPr>
          <p:cNvPr id="1026" name="Picture 2" descr="My Kind of Place: Moscow, Russia - The Nation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80928"/>
            <a:ext cx="5765446" cy="3243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We have already used one technique of requirements analysis:</a:t>
            </a:r>
          </a:p>
          <a:p>
            <a:pPr lvl="1"/>
            <a:r>
              <a:rPr lang="en-GB" dirty="0"/>
              <a:t>Identifying inputs and outputs</a:t>
            </a:r>
          </a:p>
          <a:p>
            <a:r>
              <a:rPr lang="en-GB" dirty="0"/>
              <a:t>Another common approach is to construct a numbered list of requirements or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example, you may start with: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</a:t>
            </a:r>
            <a:r>
              <a:rPr lang="en-GB" dirty="0"/>
              <a:t>	  The customer must have an account</a:t>
            </a:r>
          </a:p>
          <a:p>
            <a:r>
              <a:rPr lang="en-GB" dirty="0"/>
              <a:t>This could then be expanded to: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1.1</a:t>
            </a:r>
            <a:r>
              <a:rPr lang="en-GB" dirty="0"/>
              <a:t>	  The customer must be older than 18 to create an account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</a:t>
            </a:r>
            <a:r>
              <a:rPr lang="en-GB" dirty="0"/>
              <a:t>	  The customer must register to create an account</a:t>
            </a:r>
          </a:p>
          <a:p>
            <a:r>
              <a:rPr lang="en-GB" dirty="0"/>
              <a:t>1.2 could be expanded further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1.2.1</a:t>
            </a:r>
            <a:r>
              <a:rPr lang="en-GB" dirty="0"/>
              <a:t>  The customer must choose a unique username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1.2.2</a:t>
            </a:r>
            <a:r>
              <a:rPr lang="en-GB" dirty="0"/>
              <a:t>  The customer must choose a valid password</a:t>
            </a:r>
          </a:p>
          <a:p>
            <a:pPr marL="45720" indent="0">
              <a:buNone/>
            </a:pPr>
            <a:r>
              <a:rPr lang="en-GB" dirty="0"/>
              <a:t>These lists can soon become very long!</a:t>
            </a:r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MoSCoW</a:t>
            </a:r>
            <a:r>
              <a:rPr lang="en-GB" dirty="0"/>
              <a:t> method is a prioritisation list used to reach an understanding on the importance of each requirement or feature.</a:t>
            </a:r>
          </a:p>
          <a:p>
            <a:r>
              <a:rPr lang="en-GB" dirty="0"/>
              <a:t>Think of it as simple approach to </a:t>
            </a:r>
            <a:r>
              <a:rPr lang="en-GB" b="1" i="1" dirty="0"/>
              <a:t>distinguishing between wants and needs</a:t>
            </a:r>
            <a:r>
              <a:rPr lang="en-GB" dirty="0"/>
              <a:t>.</a:t>
            </a:r>
          </a:p>
          <a:p>
            <a:r>
              <a:rPr lang="en-GB" dirty="0"/>
              <a:t>Requirements/features are specified using the following keywords:</a:t>
            </a:r>
          </a:p>
          <a:p>
            <a:pPr lvl="1"/>
            <a:r>
              <a:rPr lang="en-GB" b="1" dirty="0"/>
              <a:t>M</a:t>
            </a:r>
            <a:r>
              <a:rPr lang="en-GB" dirty="0"/>
              <a:t>UST Have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HOULD Have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4456" y="4907776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C</a:t>
            </a:r>
            <a:r>
              <a:rPr lang="en-GB" sz="2600" dirty="0">
                <a:solidFill>
                  <a:prstClr val="black"/>
                </a:solidFill>
              </a:rPr>
              <a:t>OULD Have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W</a:t>
            </a:r>
            <a:r>
              <a:rPr lang="en-GB" sz="2600" dirty="0">
                <a:solidFill>
                  <a:prstClr val="black"/>
                </a:solidFill>
              </a:rPr>
              <a:t>ON’T Have</a:t>
            </a:r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Must Have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r>
              <a:rPr lang="en-GB" b="1" dirty="0"/>
              <a:t>Should Have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 and solution will still work and considered a success.</a:t>
            </a:r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Could Have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r>
              <a:rPr lang="en-GB" b="1" dirty="0"/>
              <a:t>Won’t Have (this time), aka Would Like to Have</a:t>
            </a:r>
          </a:p>
          <a:p>
            <a:pPr lvl="1"/>
            <a:r>
              <a:rPr lang="en-GB" dirty="0"/>
              <a:t>Requirements/features not appropriate this time and they are dropped from the solution.</a:t>
            </a:r>
          </a:p>
          <a:p>
            <a:pPr lvl="1"/>
            <a:r>
              <a:rPr lang="en-GB" dirty="0"/>
              <a:t>These features may be considered and added at a later time.</a:t>
            </a:r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</a:t>
            </a:r>
            <a:br>
              <a:rPr lang="en-GB" dirty="0"/>
            </a:br>
            <a:r>
              <a:rPr lang="en-GB" sz="3600" dirty="0"/>
              <a:t>Would you like a cup of tea?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  <a:p>
            <a:pPr lvl="2"/>
            <a:r>
              <a:rPr lang="en-GB" dirty="0"/>
              <a:t>A Mug or Cup</a:t>
            </a:r>
          </a:p>
          <a:p>
            <a:pPr lvl="2"/>
            <a:r>
              <a:rPr lang="en-GB" dirty="0"/>
              <a:t>Hot Water</a:t>
            </a:r>
          </a:p>
          <a:p>
            <a:pPr lvl="2"/>
            <a:r>
              <a:rPr lang="en-GB" dirty="0"/>
              <a:t>Biscuits</a:t>
            </a:r>
          </a:p>
          <a:p>
            <a:pPr lvl="2"/>
            <a:r>
              <a:rPr lang="en-GB" dirty="0"/>
              <a:t>Milk</a:t>
            </a:r>
          </a:p>
          <a:p>
            <a:pPr lvl="2"/>
            <a:r>
              <a:rPr lang="en-GB" dirty="0"/>
              <a:t>A Saucer/Coaster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816424" y="3933056"/>
            <a:ext cx="4572000" cy="211852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Honey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Everyday Tea Bags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Posh, Expensive Tea Brand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Sugar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Home Made Cake</a:t>
            </a:r>
            <a:endParaRPr lang="en-GB" sz="2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428079279"/>
              </p:ext>
            </p:extLst>
          </p:nvPr>
        </p:nvGraphicFramePr>
        <p:xfrm>
          <a:off x="612775" y="160020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7117347"/>
              </p:ext>
            </p:extLst>
          </p:nvPr>
        </p:nvGraphicFramePr>
        <p:xfrm>
          <a:off x="612648" y="410588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Would Like to Have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725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Let’s consider another </a:t>
            </a:r>
            <a:r>
              <a:rPr lang="en-GB" dirty="0" smtClean="0"/>
              <a:t>simple example </a:t>
            </a:r>
            <a:r>
              <a:rPr lang="en-GB" dirty="0"/>
              <a:t>for a vending machine that dispenses hot drinks: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/>
              <a:t>MUST dispense tea and coffee</a:t>
            </a:r>
          </a:p>
          <a:p>
            <a:pPr lvl="1"/>
            <a:r>
              <a:rPr lang="en-GB" dirty="0"/>
              <a:t>MUST accept UK coins as currency</a:t>
            </a:r>
          </a:p>
          <a:p>
            <a:pPr lvl="1"/>
            <a:r>
              <a:rPr lang="en-GB" dirty="0"/>
              <a:t>SHOULD HAVE a variety of coffee and tea flavours</a:t>
            </a:r>
          </a:p>
          <a:p>
            <a:pPr lvl="1"/>
            <a:r>
              <a:rPr lang="en-GB" dirty="0"/>
              <a:t>SHOULD dispense Hot Chocolate</a:t>
            </a:r>
          </a:p>
          <a:p>
            <a:pPr lvl="1"/>
            <a:r>
              <a:rPr lang="en-GB" dirty="0"/>
              <a:t>COULD dispense half cups and full cups</a:t>
            </a:r>
          </a:p>
          <a:p>
            <a:pPr lvl="1"/>
            <a:r>
              <a:rPr lang="en-GB" dirty="0"/>
              <a:t>COULD dispense semi-skimmed/skimmed versions</a:t>
            </a:r>
          </a:p>
          <a:p>
            <a:pPr lvl="1"/>
            <a:r>
              <a:rPr lang="en-GB" dirty="0"/>
              <a:t>WON’T dispense lactose-free drinks this time</a:t>
            </a:r>
          </a:p>
        </p:txBody>
      </p:sp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sz="4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 that the aim of requirements lists is to show more detail of what is required.</a:t>
            </a:r>
          </a:p>
          <a:p>
            <a:pPr>
              <a:lnSpc>
                <a:spcPct val="107000"/>
              </a:lnSpc>
            </a:pPr>
            <a:r>
              <a:rPr lang="en-GB" sz="4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showing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each requirement/feature detail for making a cup of tea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cup or mug MUST be available to contain the tea.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SHOULD be available to protect the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water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Kettle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plugged into mains supply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 bag MUST be obtained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obtained from cupboard and added to cup/mug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tea bags are available, more tea bags MUST be bought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Milk is required, milk MUST be obtained from fridge and added as required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MUST be checked to see of it is still fresh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milk is available, more milk MUST be bought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Sugar is required, sugar MUST be obtained from cupboard and added as required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sugar, more sugar MUST be </a:t>
            </a:r>
            <a:r>
              <a:rPr lang="en-GB" sz="2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bought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r>
              <a:rPr lang="en-GB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Boiled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water MUST be added to cup/mug with tea bag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removed from cup/mug when required</a:t>
            </a:r>
          </a:p>
          <a:p>
            <a:pPr marL="422910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7"/>
            </a:pP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</a:t>
            </a:r>
            <a:r>
              <a:rPr lang="en-GB" sz="35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home made cake WILL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 be available this time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13296</TotalTime>
  <Words>794</Words>
  <Application>Microsoft Office PowerPoint</Application>
  <PresentationFormat>On-screen Show (4:3)</PresentationFormat>
  <Paragraphs>107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Cambria</vt:lpstr>
      <vt:lpstr>Times New Roman</vt:lpstr>
      <vt:lpstr>Wingdings</vt:lpstr>
      <vt:lpstr>Wingdings 2</vt:lpstr>
      <vt:lpstr>Median</vt:lpstr>
      <vt:lpstr>Requirements Analysis</vt:lpstr>
      <vt:lpstr>Today’s Lecture</vt:lpstr>
      <vt:lpstr>Requirements Analysis</vt:lpstr>
      <vt:lpstr>Requirement Analysis</vt:lpstr>
      <vt:lpstr>Requirements Analysis Example</vt:lpstr>
      <vt:lpstr>MoSCoW Requirements Method</vt:lpstr>
      <vt:lpstr>MoSCoW Requirements Method</vt:lpstr>
      <vt:lpstr>MoSCoW Requirements Method</vt:lpstr>
      <vt:lpstr>MoSCoW Requirements Would you like a cup of tea?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Sue Maw</cp:lastModifiedBy>
  <cp:revision>2136</cp:revision>
  <cp:lastPrinted>2014-09-29T16:21:25Z</cp:lastPrinted>
  <dcterms:created xsi:type="dcterms:W3CDTF">2013-09-18T07:00:31Z</dcterms:created>
  <dcterms:modified xsi:type="dcterms:W3CDTF">2020-11-25T08:23:57Z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