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53"/>
  </p:notesMasterIdLst>
  <p:handoutMasterIdLst>
    <p:handoutMasterId r:id="rId54"/>
  </p:handoutMasterIdLst>
  <p:sldIdLst>
    <p:sldId id="256" r:id="rId6"/>
    <p:sldId id="257" r:id="rId7"/>
    <p:sldId id="272" r:id="rId8"/>
    <p:sldId id="318" r:id="rId9"/>
    <p:sldId id="273" r:id="rId10"/>
    <p:sldId id="274" r:id="rId11"/>
    <p:sldId id="276" r:id="rId12"/>
    <p:sldId id="277" r:id="rId13"/>
    <p:sldId id="280" r:id="rId14"/>
    <p:sldId id="281" r:id="rId15"/>
    <p:sldId id="282" r:id="rId16"/>
    <p:sldId id="309" r:id="rId17"/>
    <p:sldId id="319" r:id="rId18"/>
    <p:sldId id="311" r:id="rId19"/>
    <p:sldId id="312" r:id="rId20"/>
    <p:sldId id="313" r:id="rId21"/>
    <p:sldId id="314" r:id="rId22"/>
    <p:sldId id="315" r:id="rId23"/>
    <p:sldId id="316" r:id="rId24"/>
    <p:sldId id="317"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8" r:id="rId49"/>
    <p:sldId id="306" r:id="rId50"/>
    <p:sldId id="307" r:id="rId51"/>
    <p:sldId id="258"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394B5-B766-49B3-B28D-8C9742D89BC2}" type="datetimeFigureOut">
              <a:rPr lang="en-GB" smtClean="0"/>
              <a:t>03/02/2021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7DB7A-1335-4F65-ACD9-92464B093211}" type="slidenum">
              <a:rPr lang="en-GB" smtClean="0"/>
              <a:t>‹#›</a:t>
            </a:fld>
            <a:endParaRPr lang="en-GB"/>
          </a:p>
        </p:txBody>
      </p:sp>
    </p:spTree>
    <p:extLst>
      <p:ext uri="{BB962C8B-B14F-4D97-AF65-F5344CB8AC3E}">
        <p14:creationId xmlns:p14="http://schemas.microsoft.com/office/powerpoint/2010/main" val="66980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36657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539643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99001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849484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695328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68273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575296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933844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871178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35299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949272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2863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891664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964091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582078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314875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63430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657379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56922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1288333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807101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762964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299850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8278952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594891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6418520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0945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2459521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977750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380133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bwMode="auto">
          <a:xfrm>
            <a:off x="1143000" y="685800"/>
            <a:ext cx="4572000" cy="3429000"/>
          </a:xfrm>
          <a:prstGeom prst="rect">
            <a:avLst/>
          </a:prstGeo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Rectangle 3"/>
          <p:cNvSpPr>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318538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03/02/2021</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Text Box 11"/>
          <p:cNvSpPr txBox="1">
            <a:spLocks noChangeArrowheads="1"/>
          </p:cNvSpPr>
          <p:nvPr userDrawn="1"/>
        </p:nvSpPr>
        <p:spPr bwMode="auto">
          <a:xfrm>
            <a:off x="533400" y="6096000"/>
            <a:ext cx="7848600" cy="611188"/>
          </a:xfrm>
          <a:prstGeom prst="rect">
            <a:avLst/>
          </a:prstGeom>
          <a:noFill/>
          <a:ln w="12700">
            <a:noFill/>
            <a:miter lim="800000"/>
            <a:headEnd type="none" w="sm" len="sm"/>
            <a:tailEnd type="none" w="sm" len="sm"/>
          </a:ln>
          <a:effectLst/>
        </p:spPr>
        <p:txBody>
          <a:bodyPr>
            <a:spAutoFit/>
          </a:bodyPr>
          <a:lstStyle/>
          <a:p>
            <a:pPr algn="r">
              <a:spcBef>
                <a:spcPct val="50000"/>
              </a:spcBef>
              <a:defRPr/>
            </a:pPr>
            <a:r>
              <a:rPr lang="en-GB" sz="1400" b="0" i="1">
                <a:latin typeface="Arial" charset="0"/>
              </a:rPr>
              <a:t>Slides created by Brian Farrington Ltd.</a:t>
            </a:r>
            <a:r>
              <a:rPr lang="en-GB" sz="1600" b="0" i="1">
                <a:latin typeface="Arial" charset="0"/>
              </a:rPr>
              <a:t> </a:t>
            </a:r>
            <a:r>
              <a:rPr lang="en-GB" sz="1200" b="0" i="1">
                <a:latin typeface="Arial" charset="0"/>
              </a:rPr>
              <a:t>Procurement and Business Solutions People </a:t>
            </a:r>
          </a:p>
          <a:p>
            <a:pPr algn="r">
              <a:spcBef>
                <a:spcPct val="50000"/>
              </a:spcBef>
              <a:defRPr/>
            </a:pPr>
            <a:r>
              <a:rPr lang="en-GB" sz="1200" b="0" i="1">
                <a:latin typeface="Arial" charset="0"/>
              </a:rPr>
              <a:t>for use with </a:t>
            </a:r>
            <a:r>
              <a:rPr lang="en-GB" sz="1200" b="0">
                <a:latin typeface="Arial" charset="0"/>
              </a:rPr>
              <a:t>Lysons and Farrington: Purchasing and Supply Chain Management 7th edition</a:t>
            </a:r>
          </a:p>
        </p:txBody>
      </p:sp>
      <p:sp>
        <p:nvSpPr>
          <p:cNvPr id="3074" name="Rectangle 2"/>
          <p:cNvSpPr>
            <a:spLocks noGrp="1" noChangeArrowheads="1"/>
          </p:cNvSpPr>
          <p:nvPr>
            <p:ph type="ctrTitle" sz="quarter"/>
          </p:nvPr>
        </p:nvSpPr>
        <p:spPr>
          <a:xfrm>
            <a:off x="685800" y="1635125"/>
            <a:ext cx="7772400" cy="1143000"/>
          </a:xfrm>
        </p:spPr>
        <p:txBody>
          <a:bodyPr/>
          <a:lstStyle>
            <a:lvl1pPr>
              <a:defRPr sz="2800"/>
            </a:lvl1pPr>
          </a:lstStyle>
          <a:p>
            <a:r>
              <a:rPr lang="en-GB"/>
              <a:t>Click To Edit Master Title Style</a:t>
            </a:r>
          </a:p>
        </p:txBody>
      </p:sp>
      <p:sp>
        <p:nvSpPr>
          <p:cNvPr id="3075" name="Rectangle 3"/>
          <p:cNvSpPr>
            <a:spLocks noGrp="1" noChangeArrowheads="1"/>
          </p:cNvSpPr>
          <p:nvPr>
            <p:ph type="subTitle" sz="quarter" idx="1"/>
          </p:nvPr>
        </p:nvSpPr>
        <p:spPr>
          <a:xfrm>
            <a:off x="1371600" y="3692525"/>
            <a:ext cx="6400800" cy="1752600"/>
          </a:xfrm>
        </p:spPr>
        <p:txBody>
          <a:bodyPr/>
          <a:lstStyle>
            <a:lvl1pPr marL="0" indent="0" algn="ctr">
              <a:defRPr/>
            </a:lvl1pPr>
          </a:lstStyle>
          <a:p>
            <a:r>
              <a:rPr lang="en-GB"/>
              <a:t>Click to edit master subtitle style</a:t>
            </a:r>
          </a:p>
        </p:txBody>
      </p:sp>
    </p:spTree>
    <p:extLst>
      <p:ext uri="{BB962C8B-B14F-4D97-AF65-F5344CB8AC3E}">
        <p14:creationId xmlns:p14="http://schemas.microsoft.com/office/powerpoint/2010/main" val="74800247"/>
      </p:ext>
    </p:extLst>
  </p:cSld>
  <p:clrMapOvr>
    <a:masterClrMapping/>
  </p:clrMapOvr>
  <p:transition advTm="4300">
    <p:randomBa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662022366"/>
      </p:ext>
    </p:extLst>
  </p:cSld>
  <p:clrMapOvr>
    <a:masterClrMapping/>
  </p:clrMapOvr>
  <p:transition advTm="4300">
    <p:randomBa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170840497"/>
      </p:ext>
    </p:extLst>
  </p:cSld>
  <p:clrMapOvr>
    <a:masterClrMapping/>
  </p:clrMapOvr>
  <p:transition advTm="4300">
    <p:randomBa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539750" y="1628775"/>
            <a:ext cx="38481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40250" y="1628775"/>
            <a:ext cx="38481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11659272"/>
      </p:ext>
    </p:extLst>
  </p:cSld>
  <p:clrMapOvr>
    <a:masterClrMapping/>
  </p:clrMapOvr>
  <p:transition advTm="4300">
    <p:randomBa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13414006"/>
      </p:ext>
    </p:extLst>
  </p:cSld>
  <p:clrMapOvr>
    <a:masterClrMapping/>
  </p:clrMapOvr>
  <p:transition advTm="4300">
    <p:randomBa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64643734"/>
      </p:ext>
    </p:extLst>
  </p:cSld>
  <p:clrMapOvr>
    <a:masterClrMapping/>
  </p:clrMapOvr>
  <p:transition advTm="4300">
    <p:randomBa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19727493"/>
      </p:ext>
    </p:extLst>
  </p:cSld>
  <p:clrMapOvr>
    <a:masterClrMapping/>
  </p:clrMapOvr>
  <p:transition advTm="4300">
    <p:randomBa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70104498"/>
      </p:ext>
    </p:extLst>
  </p:cSld>
  <p:clrMapOvr>
    <a:masterClrMapping/>
  </p:clrMapOvr>
  <p:transition advTm="4300">
    <p:randomBa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950704481"/>
      </p:ext>
    </p:extLst>
  </p:cSld>
  <p:clrMapOvr>
    <a:masterClrMapping/>
  </p:clrMapOvr>
  <p:transition advTm="4300">
    <p:randomBa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44860023"/>
      </p:ext>
    </p:extLst>
  </p:cSld>
  <p:clrMapOvr>
    <a:masterClrMapping/>
  </p:clrMapOvr>
  <p:transition advTm="4300">
    <p:randomBa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78588" y="228600"/>
            <a:ext cx="1979612" cy="55149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39750" y="228600"/>
            <a:ext cx="5786438"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91135324"/>
      </p:ext>
    </p:extLst>
  </p:cSld>
  <p:clrMapOvr>
    <a:masterClrMapping/>
  </p:clrMapOvr>
  <p:transition advTm="4300">
    <p:randomBa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5"/>
          <p:cNvSpPr>
            <a:spLocks noGrp="1" noChangeArrowheads="1"/>
          </p:cNvSpPr>
          <p:nvPr>
            <p:ph type="title"/>
          </p:nvPr>
        </p:nvSpPr>
        <p:spPr bwMode="auto">
          <a:xfrm>
            <a:off x="609600" y="228600"/>
            <a:ext cx="7848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b" anchorCtr="0" compatLnSpc="1">
            <a:prstTxWarp prst="textNoShape">
              <a:avLst/>
            </a:prstTxWarp>
          </a:bodyPr>
          <a:lstStyle/>
          <a:p>
            <a:pPr lvl="0"/>
            <a:r>
              <a:rPr lang="en-GB" altLang="en-US"/>
              <a:t>Click to edit Master title style</a:t>
            </a:r>
          </a:p>
        </p:txBody>
      </p:sp>
      <p:sp>
        <p:nvSpPr>
          <p:cNvPr id="1027" name="Rectangle 6"/>
          <p:cNvSpPr>
            <a:spLocks noGrp="1" noChangeArrowheads="1"/>
          </p:cNvSpPr>
          <p:nvPr>
            <p:ph type="body" idx="1"/>
          </p:nvPr>
        </p:nvSpPr>
        <p:spPr bwMode="auto">
          <a:xfrm>
            <a:off x="539750" y="1628775"/>
            <a:ext cx="78486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t" anchorCtr="0" compatLnSpc="1">
            <a:prstTxWarp prst="textNoShape">
              <a:avLst/>
            </a:prstTxWarp>
          </a:bodyPr>
          <a:lstStyle/>
          <a:p>
            <a:pPr lvl="0"/>
            <a:r>
              <a:rPr lang="en-GB" altLang="en-US"/>
              <a:t>Click to edit master text styles</a:t>
            </a:r>
          </a:p>
          <a:p>
            <a:pPr lvl="0"/>
            <a:r>
              <a:rPr lang="en-GB" altLang="en-US"/>
              <a:t>Second level</a:t>
            </a:r>
          </a:p>
          <a:p>
            <a:pPr lvl="0"/>
            <a:r>
              <a:rPr lang="en-GB" altLang="en-US"/>
              <a:t>Third level</a:t>
            </a:r>
          </a:p>
          <a:p>
            <a:pPr lvl="0"/>
            <a:r>
              <a:rPr lang="en-GB" altLang="en-US"/>
              <a:t>Fourth level</a:t>
            </a:r>
          </a:p>
          <a:p>
            <a:pPr lvl="0"/>
            <a:r>
              <a:rPr lang="en-GB" altLang="en-US"/>
              <a:t>Fifth level</a:t>
            </a:r>
          </a:p>
        </p:txBody>
      </p:sp>
      <p:sp>
        <p:nvSpPr>
          <p:cNvPr id="1036" name="Text Box 12"/>
          <p:cNvSpPr txBox="1">
            <a:spLocks noChangeArrowheads="1"/>
          </p:cNvSpPr>
          <p:nvPr userDrawn="1"/>
        </p:nvSpPr>
        <p:spPr bwMode="auto">
          <a:xfrm>
            <a:off x="533400" y="6096000"/>
            <a:ext cx="7926388" cy="549275"/>
          </a:xfrm>
          <a:prstGeom prst="rect">
            <a:avLst/>
          </a:prstGeom>
          <a:noFill/>
          <a:ln w="12700">
            <a:noFill/>
            <a:miter lim="800000"/>
            <a:headEnd type="none" w="sm" len="sm"/>
            <a:tailEnd type="none" w="sm" len="sm"/>
          </a:ln>
          <a:effectLst/>
        </p:spPr>
        <p:txBody>
          <a:bodyPr>
            <a:spAutoFit/>
          </a:bodyPr>
          <a:lstStyle/>
          <a:p>
            <a:pPr algn="r">
              <a:spcBef>
                <a:spcPct val="50000"/>
              </a:spcBef>
              <a:defRPr/>
            </a:pPr>
            <a:r>
              <a:rPr lang="en-US" sz="1200" b="0">
                <a:latin typeface="Arial" charset="0"/>
              </a:rPr>
              <a:t>Lysons &amp; Farrington</a:t>
            </a:r>
            <a:r>
              <a:rPr lang="en-US" sz="1200" b="0" i="1">
                <a:latin typeface="Arial" charset="0"/>
              </a:rPr>
              <a:t>, Purchasing and Supply Chain Management </a:t>
            </a:r>
          </a:p>
          <a:p>
            <a:pPr algn="r">
              <a:spcBef>
                <a:spcPct val="50000"/>
              </a:spcBef>
              <a:defRPr/>
            </a:pPr>
            <a:r>
              <a:rPr lang="en-US" sz="1200" b="0" i="1">
                <a:latin typeface="Arial" charset="0"/>
              </a:rPr>
              <a:t>PowerPoints on the Web, </a:t>
            </a:r>
            <a:r>
              <a:rPr lang="en-US" sz="1200" b="0">
                <a:latin typeface="Arial" charset="0"/>
              </a:rPr>
              <a:t>8</a:t>
            </a:r>
            <a:r>
              <a:rPr lang="en-US" sz="1200" b="0" baseline="30000">
                <a:latin typeface="Arial" charset="0"/>
              </a:rPr>
              <a:t>th</a:t>
            </a:r>
            <a:r>
              <a:rPr lang="en-US" sz="1200" b="0">
                <a:latin typeface="Arial" charset="0"/>
              </a:rPr>
              <a:t> edition</a:t>
            </a:r>
            <a:r>
              <a:rPr lang="en-US" sz="1200" b="0" i="1">
                <a:latin typeface="Arial" charset="0"/>
              </a:rPr>
              <a:t> </a:t>
            </a:r>
            <a:r>
              <a:rPr lang="en-US" sz="1200" b="0">
                <a:latin typeface="Arial" charset="0"/>
              </a:rPr>
              <a:t>© Pearson Education Limited 2012</a:t>
            </a:r>
            <a:endParaRPr lang="en-GB" sz="1200" b="0">
              <a:latin typeface="Arial" charset="0"/>
            </a:endParaRPr>
          </a:p>
        </p:txBody>
      </p:sp>
      <p:sp>
        <p:nvSpPr>
          <p:cNvPr id="1029" name="Text Box 5"/>
          <p:cNvSpPr txBox="1">
            <a:spLocks noChangeArrowheads="1"/>
          </p:cNvSpPr>
          <p:nvPr userDrawn="1"/>
        </p:nvSpPr>
        <p:spPr bwMode="auto">
          <a:xfrm>
            <a:off x="7740650" y="58738"/>
            <a:ext cx="1093788" cy="220662"/>
          </a:xfrm>
          <a:prstGeom prst="rect">
            <a:avLst/>
          </a:prstGeom>
          <a:noFill/>
          <a:ln w="9525">
            <a:noFill/>
            <a:miter lim="800000"/>
            <a:headEnd/>
            <a:tailEnd/>
          </a:ln>
          <a:effectLst/>
        </p:spPr>
        <p:txBody>
          <a:bodyPr wrap="none" lIns="0" tIns="0" rIns="0" bIns="0"/>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algn="ctr"/>
            <a:r>
              <a:rPr lang="en-GB" altLang="en-US" sz="1800" b="0"/>
              <a:t>Slide 1.</a:t>
            </a:r>
            <a:fld id="{2533D5EC-FD5B-4F34-A4C4-96670C14A6CF}" type="slidenum">
              <a:rPr lang="en-GB" altLang="en-US" sz="1800" b="0"/>
              <a:pPr algn="ctr"/>
              <a:t>‹#›</a:t>
            </a:fld>
            <a:endParaRPr lang="en-GB" altLang="en-US" sz="1800" b="0">
              <a:latin typeface="Times" panose="02020603050405020304" pitchFamily="18" charset="0"/>
            </a:endParaRPr>
          </a:p>
        </p:txBody>
      </p:sp>
    </p:spTree>
    <p:extLst>
      <p:ext uri="{BB962C8B-B14F-4D97-AF65-F5344CB8AC3E}">
        <p14:creationId xmlns:p14="http://schemas.microsoft.com/office/powerpoint/2010/main" val="38956233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advTm="4300">
    <p:randomBar/>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5000"/>
        <a:buFont typeface="Monotype Sorts" pitchFamily="2" charset="2"/>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lr>
          <a:schemeClr val="folHlink"/>
        </a:buClr>
        <a:buSzPct val="80000"/>
        <a:buFont typeface="Monotype Sorts" pitchFamily="2" charset="2"/>
        <a:buChar char="–"/>
        <a:defRPr sz="2800">
          <a:solidFill>
            <a:schemeClr val="tx1"/>
          </a:solidFill>
          <a:latin typeface="+mn-lt"/>
        </a:defRPr>
      </a:lvl2pPr>
      <a:lvl3pPr marL="1143000" indent="-228600" algn="l" rtl="0" eaLnBrk="0" fontAlgn="base" hangingPunct="0">
        <a:spcBef>
          <a:spcPct val="20000"/>
        </a:spcBef>
        <a:spcAft>
          <a:spcPct val="0"/>
        </a:spcAft>
        <a:buClr>
          <a:schemeClr val="tx1"/>
        </a:buClr>
        <a:buChar char="•"/>
        <a:defRPr sz="2400">
          <a:solidFill>
            <a:schemeClr val="tx1"/>
          </a:solidFill>
          <a:latin typeface="+mn-lt"/>
        </a:defRPr>
      </a:lvl3pPr>
      <a:lvl4pPr marL="1600200" indent="-228600" algn="l" rtl="0" eaLnBrk="0" fontAlgn="base" hangingPunct="0">
        <a:spcBef>
          <a:spcPct val="20000"/>
        </a:spcBef>
        <a:spcAft>
          <a:spcPct val="0"/>
        </a:spcAft>
        <a:buClr>
          <a:schemeClr val="tx2"/>
        </a:buClr>
        <a:buSzPct val="65000"/>
        <a:buFont typeface="Monotype Sort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mn-lt"/>
        </a:defRPr>
      </a:lvl5pPr>
      <a:lvl6pPr marL="2514600" indent="-228600" algn="l" rtl="0" eaLnBrk="0" fontAlgn="base" hangingPunct="0">
        <a:spcBef>
          <a:spcPct val="20000"/>
        </a:spcBef>
        <a:spcAft>
          <a:spcPct val="0"/>
        </a:spcAft>
        <a:buClr>
          <a:schemeClr val="folHlink"/>
        </a:buClr>
        <a:buSzPct val="80000"/>
        <a:buFont typeface="Monotype Sorts" pitchFamily="2" charset="2"/>
        <a:defRPr sz="2000">
          <a:solidFill>
            <a:schemeClr val="tx1"/>
          </a:solidFill>
          <a:latin typeface="+mn-lt"/>
        </a:defRPr>
      </a:lvl6pPr>
      <a:lvl7pPr marL="2971800" indent="-228600" algn="l" rtl="0" eaLnBrk="0" fontAlgn="base" hangingPunct="0">
        <a:spcBef>
          <a:spcPct val="20000"/>
        </a:spcBef>
        <a:spcAft>
          <a:spcPct val="0"/>
        </a:spcAft>
        <a:buClr>
          <a:schemeClr val="folHlink"/>
        </a:buClr>
        <a:buSzPct val="80000"/>
        <a:buFont typeface="Monotype Sorts" pitchFamily="2" charset="2"/>
        <a:defRPr sz="2000">
          <a:solidFill>
            <a:schemeClr val="tx1"/>
          </a:solidFill>
          <a:latin typeface="+mn-lt"/>
        </a:defRPr>
      </a:lvl7pPr>
      <a:lvl8pPr marL="3429000" indent="-228600" algn="l" rtl="0" eaLnBrk="0" fontAlgn="base" hangingPunct="0">
        <a:spcBef>
          <a:spcPct val="20000"/>
        </a:spcBef>
        <a:spcAft>
          <a:spcPct val="0"/>
        </a:spcAft>
        <a:buClr>
          <a:schemeClr val="folHlink"/>
        </a:buClr>
        <a:buSzPct val="80000"/>
        <a:buFont typeface="Monotype Sorts" pitchFamily="2" charset="2"/>
        <a:defRPr sz="2000">
          <a:solidFill>
            <a:schemeClr val="tx1"/>
          </a:solidFill>
          <a:latin typeface="+mn-lt"/>
        </a:defRPr>
      </a:lvl8pPr>
      <a:lvl9pPr marL="3886200" indent="-228600" algn="l" rtl="0" eaLnBrk="0" fontAlgn="base" hangingPunct="0">
        <a:spcBef>
          <a:spcPct val="20000"/>
        </a:spcBef>
        <a:spcAft>
          <a:spcPct val="0"/>
        </a:spcAft>
        <a:buClr>
          <a:schemeClr val="folHlink"/>
        </a:buClr>
        <a:buSzPct val="80000"/>
        <a:buFont typeface="Monotype Sorts" pitchFamily="2" charset="2"/>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cilt.org/" TargetMode="External"/><Relationship Id="rId2" Type="http://schemas.openxmlformats.org/officeDocument/2006/relationships/hyperlink" Target="http://www.ecsdev.org/" TargetMode="External"/><Relationship Id="rId1" Type="http://schemas.openxmlformats.org/officeDocument/2006/relationships/slideLayout" Target="../slideLayouts/slideLayout4.xml"/><Relationship Id="rId5" Type="http://schemas.openxmlformats.org/officeDocument/2006/relationships/hyperlink" Target="http://www.ism.ws/" TargetMode="External"/><Relationship Id="rId4" Type="http://schemas.openxmlformats.org/officeDocument/2006/relationships/hyperlink" Target="http://www.supplymanagement.co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A-Short-History-of-Procurement.pdf"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3"/>
          <p:cNvSpPr>
            <a:spLocks noChangeAspect="1" noChangeArrowheads="1" noTextEdit="1"/>
          </p:cNvSpPr>
          <p:nvPr/>
        </p:nvSpPr>
        <p:spPr bwMode="auto">
          <a:xfrm>
            <a:off x="3506117" y="2369828"/>
            <a:ext cx="3931116" cy="1001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Rectangle 8">
            <a:extLst>
              <a:ext uri="{FF2B5EF4-FFF2-40B4-BE49-F238E27FC236}">
                <a16:creationId xmlns:a16="http://schemas.microsoft.com/office/drawing/2014/main" id="{70209184-F9C9-4071-A6D1-50DAB68E4163}"/>
              </a:ext>
            </a:extLst>
          </p:cNvPr>
          <p:cNvSpPr>
            <a:spLocks noChangeArrowheads="1"/>
          </p:cNvSpPr>
          <p:nvPr/>
        </p:nvSpPr>
        <p:spPr bwMode="auto">
          <a:xfrm>
            <a:off x="395536" y="1294618"/>
            <a:ext cx="8568952" cy="4739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a:solidFill>
                  <a:srgbClr val="FFFF00"/>
                </a:solidFill>
                <a:effectLst>
                  <a:outerShdw blurRad="38100" dist="38100" dir="2700000" algn="tl">
                    <a:srgbClr val="000000">
                      <a:alpha val="43137"/>
                    </a:srgbClr>
                  </a:outerShdw>
                </a:effectLst>
              </a:rPr>
              <a:t>Procurement and Contract Law</a:t>
            </a: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4400" b="1" dirty="0">
              <a:solidFill>
                <a:srgbClr val="FFFF00"/>
              </a:solidFill>
              <a:effectLst>
                <a:outerShdw blurRad="38100" dist="38100" dir="2700000" algn="tl">
                  <a:srgbClr val="000000">
                    <a:alpha val="43137"/>
                  </a:srgbClr>
                </a:outerShdw>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a:solidFill>
                  <a:srgbClr val="FFFF00"/>
                </a:solidFill>
                <a:effectLst>
                  <a:outerShdw blurRad="38100" dist="38100" dir="2700000" algn="tl">
                    <a:srgbClr val="000000">
                      <a:alpha val="43137"/>
                    </a:srgbClr>
                  </a:outerShdw>
                </a:effectLst>
              </a:rPr>
              <a:t>By</a:t>
            </a: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a:solidFill>
                  <a:srgbClr val="FFFF00"/>
                </a:solidFill>
                <a:effectLst>
                  <a:outerShdw blurRad="38100" dist="38100" dir="2700000" algn="tl">
                    <a:srgbClr val="000000">
                      <a:alpha val="43137"/>
                    </a:srgbClr>
                  </a:outerShdw>
                </a:effectLst>
              </a:rPr>
              <a:t> </a:t>
            </a: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a:solidFill>
                  <a:srgbClr val="FFFF00"/>
                </a:solidFill>
                <a:effectLst>
                  <a:outerShdw blurRad="38100" dist="38100" dir="2700000" algn="tl">
                    <a:srgbClr val="000000">
                      <a:alpha val="43137"/>
                    </a:srgbClr>
                  </a:outerShdw>
                </a:effectLst>
              </a:rPr>
              <a:t>Dr Jacob Gwa</a:t>
            </a: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a:solidFill>
                  <a:srgbClr val="FFFF00"/>
                </a:solidFill>
                <a:effectLst>
                  <a:outerShdw blurRad="38100" dist="38100" dir="2700000" algn="tl">
                    <a:srgbClr val="000000">
                      <a:alpha val="43137"/>
                    </a:srgbClr>
                  </a:outerShdw>
                </a:effectLst>
              </a:rPr>
              <a:t>Lecturer in Logistics </a:t>
            </a: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a:solidFill>
                  <a:srgbClr val="FFFF00"/>
                </a:solidFill>
                <a:effectLst>
                  <a:outerShdw blurRad="38100" dist="38100" dir="2700000" algn="tl">
                    <a:srgbClr val="000000">
                      <a:alpha val="43137"/>
                    </a:srgbClr>
                  </a:outerShdw>
                </a:effectLst>
              </a:rPr>
              <a:t>j.gwa@uwtsd.ac.uk</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360" y="0"/>
            <a:ext cx="843528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a:t>
            </a:r>
            <a:b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Outcomes</a:t>
            </a:r>
          </a:p>
        </p:txBody>
      </p:sp>
      <p:sp>
        <p:nvSpPr>
          <p:cNvPr id="3" name="Content Placeholder 2"/>
          <p:cNvSpPr>
            <a:spLocks noGrp="1"/>
          </p:cNvSpPr>
          <p:nvPr>
            <p:ph idx="1"/>
          </p:nvPr>
        </p:nvSpPr>
        <p:spPr>
          <a:xfrm>
            <a:off x="611560" y="1412776"/>
            <a:ext cx="7920880" cy="4032448"/>
          </a:xfrm>
        </p:spPr>
        <p:txBody>
          <a:bodyPr>
            <a:noAutofit/>
          </a:bodyPr>
          <a:lstStyle/>
          <a:p>
            <a:pPr marL="0" indent="0">
              <a:buNone/>
            </a:pPr>
            <a:r>
              <a:rPr lang="en-GB" sz="2400" b="1" dirty="0">
                <a:latin typeface="Arial" panose="020B0604020202020204" pitchFamily="34" charset="0"/>
                <a:cs typeface="Arial" panose="020B0604020202020204" pitchFamily="34" charset="0"/>
              </a:rPr>
              <a:t>Upon the successful completion of this module, You are  able to demonstrate the ability to:</a:t>
            </a:r>
          </a:p>
          <a:p>
            <a:pPr marL="0" indent="0">
              <a:buNone/>
            </a:pPr>
            <a:r>
              <a:rPr lang="en-GB" sz="2400" b="1" dirty="0">
                <a:latin typeface="Arial" panose="020B0604020202020204" pitchFamily="34" charset="0"/>
                <a:cs typeface="Arial" panose="020B0604020202020204" pitchFamily="34" charset="0"/>
              </a:rPr>
              <a:t> </a:t>
            </a:r>
          </a:p>
          <a:p>
            <a:pPr marL="457200" indent="-457200">
              <a:lnSpc>
                <a:spcPct val="114000"/>
              </a:lnSpc>
              <a:spcBef>
                <a:spcPts val="0"/>
              </a:spcBef>
              <a:buFont typeface="+mj-lt"/>
              <a:buAutoNum type="arabicPeriod"/>
            </a:pPr>
            <a:r>
              <a:rPr lang="en-GB" sz="2400" b="1" dirty="0">
                <a:latin typeface="Arial" panose="020B0604020202020204" pitchFamily="34" charset="0"/>
                <a:cs typeface="Arial" panose="020B0604020202020204" pitchFamily="34" charset="0"/>
              </a:rPr>
              <a:t>To understand the concepts and principles of procurement related to logistics and supply chain operations.</a:t>
            </a:r>
          </a:p>
          <a:p>
            <a:pPr marL="457200" indent="-457200">
              <a:lnSpc>
                <a:spcPct val="114000"/>
              </a:lnSpc>
              <a:spcBef>
                <a:spcPts val="0"/>
              </a:spcBef>
              <a:buFont typeface="+mj-lt"/>
              <a:buAutoNum type="arabicPeriod"/>
            </a:pPr>
            <a:r>
              <a:rPr lang="en-GB" sz="2400" b="1" dirty="0">
                <a:latin typeface="Arial" panose="020B0604020202020204" pitchFamily="34" charset="0"/>
                <a:cs typeface="Arial" panose="020B0604020202020204" pitchFamily="34" charset="0"/>
              </a:rPr>
              <a:t>Critically evaluate the procurement approaches to the management of suppliers.</a:t>
            </a:r>
          </a:p>
          <a:p>
            <a:pPr marL="0" indent="0">
              <a:lnSpc>
                <a:spcPct val="114000"/>
              </a:lnSpc>
              <a:spcBef>
                <a:spcPts val="0"/>
              </a:spcBef>
              <a:buNone/>
            </a:pPr>
            <a:endParaRPr lang="en-GB" dirty="0"/>
          </a:p>
          <a:p>
            <a:pPr marL="0" indent="0">
              <a:buNone/>
            </a:pPr>
            <a:endParaRPr lang="en-GB" sz="2400"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16"/>
            <a:ext cx="8229600" cy="68808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Indicative Content</a:t>
            </a:r>
          </a:p>
        </p:txBody>
      </p:sp>
      <p:sp>
        <p:nvSpPr>
          <p:cNvPr id="3" name="Content Placeholder 2"/>
          <p:cNvSpPr>
            <a:spLocks noGrp="1"/>
          </p:cNvSpPr>
          <p:nvPr>
            <p:ph idx="1"/>
          </p:nvPr>
        </p:nvSpPr>
        <p:spPr>
          <a:xfrm>
            <a:off x="390364" y="1052736"/>
            <a:ext cx="8363272" cy="4320480"/>
          </a:xfrm>
        </p:spPr>
        <p:txBody>
          <a:bodyPr>
            <a:noAutofit/>
          </a:bodyPr>
          <a:lstStyle/>
          <a:p>
            <a:pPr marL="514350" indent="-514350" algn="just">
              <a:buFont typeface="+mj-lt"/>
              <a:buAutoNum type="arabicPeriod"/>
            </a:pPr>
            <a:r>
              <a:rPr lang="en-GB" sz="2400" b="1" dirty="0">
                <a:latin typeface="Arial" panose="020B0604020202020204" pitchFamily="34" charset="0"/>
                <a:cs typeface="Arial" panose="020B0604020202020204" pitchFamily="34" charset="0"/>
              </a:rPr>
              <a:t>The different types of procurement: capital buying, buying services, commodity buying, buying for resale, international purchasing, retail buying and buying specialist products/services e-Auctions, Reverse Auctions; Tendering exercises</a:t>
            </a:r>
          </a:p>
          <a:p>
            <a:pPr marL="0" indent="0" algn="just">
              <a:buNone/>
            </a:pPr>
            <a:endParaRPr lang="en-GB" sz="2400" b="1" dirty="0">
              <a:latin typeface="Arial" panose="020B0604020202020204" pitchFamily="34" charset="0"/>
              <a:cs typeface="Arial" panose="020B0604020202020204" pitchFamily="34" charset="0"/>
            </a:endParaRPr>
          </a:p>
          <a:p>
            <a:pPr marL="514350" indent="-514350" algn="just">
              <a:buFont typeface="+mj-lt"/>
              <a:buAutoNum type="arabicPeriod"/>
            </a:pPr>
            <a:r>
              <a:rPr lang="en-GB" sz="2400" b="1" dirty="0">
                <a:latin typeface="Arial" panose="020B0604020202020204" pitchFamily="34" charset="0"/>
                <a:cs typeface="Arial" panose="020B0604020202020204" pitchFamily="34" charset="0"/>
              </a:rPr>
              <a:t>Globalisation: The sourcing process including single versus multiple sourcing, global sourcing and the case for local versus global purchasing; INCOTERMS; OJEC regulations</a:t>
            </a:r>
          </a:p>
          <a:p>
            <a:pPr marL="0" indent="0">
              <a:buNone/>
            </a:pPr>
            <a:endParaRPr lang="en-GB" sz="2000" dirty="0">
              <a:latin typeface="Arial Narrow" panose="020B0606020202030204" pitchFamily="34" charset="0"/>
            </a:endParaRPr>
          </a:p>
        </p:txBody>
      </p:sp>
    </p:spTree>
    <p:extLst>
      <p:ext uri="{BB962C8B-B14F-4D97-AF65-F5344CB8AC3E}">
        <p14:creationId xmlns:p14="http://schemas.microsoft.com/office/powerpoint/2010/main" val="3920641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16"/>
            <a:ext cx="8229600" cy="68808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Indicative Content Continue</a:t>
            </a:r>
          </a:p>
        </p:txBody>
      </p:sp>
      <p:sp>
        <p:nvSpPr>
          <p:cNvPr id="3" name="Content Placeholder 2"/>
          <p:cNvSpPr>
            <a:spLocks noGrp="1"/>
          </p:cNvSpPr>
          <p:nvPr>
            <p:ph idx="1"/>
          </p:nvPr>
        </p:nvSpPr>
        <p:spPr>
          <a:xfrm>
            <a:off x="251520" y="980728"/>
            <a:ext cx="8568952" cy="3917032"/>
          </a:xfrm>
        </p:spPr>
        <p:txBody>
          <a:bodyPr>
            <a:noAutofit/>
          </a:bodyPr>
          <a:lstStyle/>
          <a:p>
            <a:pPr marL="365125" indent="-365125" algn="just">
              <a:buNone/>
            </a:pPr>
            <a:r>
              <a:rPr lang="en-GB" sz="2400" dirty="0">
                <a:latin typeface="Arial" panose="020B0604020202020204" pitchFamily="34" charset="0"/>
                <a:cs typeface="Arial" panose="020B0604020202020204" pitchFamily="34" charset="0"/>
              </a:rPr>
              <a:t>3</a:t>
            </a:r>
            <a:r>
              <a:rPr lang="en-GB" sz="2400" b="1" dirty="0">
                <a:latin typeface="Arial" panose="020B0604020202020204" pitchFamily="34" charset="0"/>
                <a:cs typeface="Arial" panose="020B0604020202020204" pitchFamily="34" charset="0"/>
              </a:rPr>
              <a:t>. Procurement Performance: Monitoring, evaluating and measuring the performance of the purchasing departments; the cost versus price argument and total acquisition cost; Discounted pricing</a:t>
            </a:r>
          </a:p>
          <a:p>
            <a:pPr marL="365125" indent="-365125" algn="just">
              <a:buNone/>
            </a:pPr>
            <a:r>
              <a:rPr lang="en-GB" sz="2400" b="1" dirty="0">
                <a:latin typeface="Arial" panose="020B0604020202020204" pitchFamily="34" charset="0"/>
                <a:cs typeface="Arial" panose="020B0604020202020204" pitchFamily="34" charset="0"/>
              </a:rPr>
              <a:t>4. Vendor/Supplier Rating: Supplier selection, rating, evaluation and auditing; Role of standby suppliers in 21st Century</a:t>
            </a:r>
          </a:p>
          <a:p>
            <a:pPr marL="365125" indent="-365125" algn="just">
              <a:buNone/>
            </a:pPr>
            <a:r>
              <a:rPr lang="en-GB" sz="2400" b="1" dirty="0">
                <a:latin typeface="Arial" panose="020B0604020202020204" pitchFamily="34" charset="0"/>
                <a:cs typeface="Arial" panose="020B0604020202020204" pitchFamily="34" charset="0"/>
              </a:rPr>
              <a:t>5. Sustainability: Environmental Issues in Procurement</a:t>
            </a:r>
          </a:p>
          <a:p>
            <a:pPr marL="365125" indent="-365125" algn="just">
              <a:buNone/>
            </a:pPr>
            <a:r>
              <a:rPr lang="en-GB" sz="2400" b="1" dirty="0">
                <a:latin typeface="Arial" panose="020B0604020202020204" pitchFamily="34" charset="0"/>
                <a:cs typeface="Arial" panose="020B0604020202020204" pitchFamily="34" charset="0"/>
              </a:rPr>
              <a:t>6. The benefits of applying the technology and e-procurement</a:t>
            </a:r>
          </a:p>
          <a:p>
            <a:endParaRPr lang="en-GB" sz="2000" dirty="0">
              <a:latin typeface="Arial Narrow" panose="020B0606020202030204" pitchFamily="34" charset="0"/>
            </a:endParaRPr>
          </a:p>
        </p:txBody>
      </p:sp>
    </p:spTree>
    <p:extLst>
      <p:ext uri="{BB962C8B-B14F-4D97-AF65-F5344CB8AC3E}">
        <p14:creationId xmlns:p14="http://schemas.microsoft.com/office/powerpoint/2010/main" val="408891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5576" y="107664"/>
            <a:ext cx="7931224" cy="728182"/>
          </a:xfrm>
        </p:spPr>
        <p:txBody>
          <a:bodyPr>
            <a:norm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Reading </a:t>
            </a:r>
            <a:endParaRPr lang="en-GB" sz="4000" dirty="0">
              <a:effectLst>
                <a:outerShdw blurRad="38100" dist="38100" dir="2700000" algn="tl">
                  <a:srgbClr val="000000">
                    <a:alpha val="43137"/>
                  </a:srgbClr>
                </a:outerShdw>
              </a:effectLst>
            </a:endParaRPr>
          </a:p>
        </p:txBody>
      </p:sp>
      <p:sp>
        <p:nvSpPr>
          <p:cNvPr id="5" name="Content Placeholder 4"/>
          <p:cNvSpPr>
            <a:spLocks noGrp="1"/>
          </p:cNvSpPr>
          <p:nvPr>
            <p:ph sz="half" idx="1"/>
          </p:nvPr>
        </p:nvSpPr>
        <p:spPr>
          <a:xfrm>
            <a:off x="0" y="547208"/>
            <a:ext cx="4798368" cy="5258056"/>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Essential:</a:t>
            </a:r>
            <a:endParaRPr lang="en-GB" sz="80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Bailey P et al, (2008), </a:t>
            </a:r>
            <a:r>
              <a:rPr lang="en-GB" sz="7200" u="sng" dirty="0">
                <a:latin typeface="Arial" panose="020B0604020202020204" pitchFamily="34" charset="0"/>
                <a:cs typeface="Arial" panose="020B0604020202020204" pitchFamily="34" charset="0"/>
              </a:rPr>
              <a:t>Procurement, Principles and Management</a:t>
            </a:r>
            <a:r>
              <a:rPr lang="en-GB" sz="7200" dirty="0">
                <a:latin typeface="Arial" panose="020B0604020202020204" pitchFamily="34" charset="0"/>
                <a:cs typeface="Arial" panose="020B0604020202020204" pitchFamily="34" charset="0"/>
              </a:rPr>
              <a:t>, London: FT Prentice Hall</a:t>
            </a:r>
          </a:p>
          <a:p>
            <a:pPr marL="0" indent="0">
              <a:buNone/>
            </a:pPr>
            <a:r>
              <a:rPr lang="en-GB" sz="7200" dirty="0" err="1">
                <a:latin typeface="Arial" panose="020B0604020202020204" pitchFamily="34" charset="0"/>
                <a:cs typeface="Arial" panose="020B0604020202020204" pitchFamily="34" charset="0"/>
              </a:rPr>
              <a:t>Mangan</a:t>
            </a:r>
            <a:r>
              <a:rPr lang="en-GB" sz="7200" dirty="0">
                <a:latin typeface="Arial" panose="020B0604020202020204" pitchFamily="34" charset="0"/>
                <a:cs typeface="Arial" panose="020B0604020202020204" pitchFamily="34" charset="0"/>
              </a:rPr>
              <a:t>, J. </a:t>
            </a:r>
            <a:r>
              <a:rPr lang="en-GB" sz="7200" dirty="0" err="1">
                <a:latin typeface="Arial" panose="020B0604020202020204" pitchFamily="34" charset="0"/>
                <a:cs typeface="Arial" panose="020B0604020202020204" pitchFamily="34" charset="0"/>
              </a:rPr>
              <a:t>Lalwani</a:t>
            </a:r>
            <a:r>
              <a:rPr lang="en-GB" sz="7200" dirty="0">
                <a:latin typeface="Arial" panose="020B0604020202020204" pitchFamily="34" charset="0"/>
                <a:cs typeface="Arial" panose="020B0604020202020204" pitchFamily="34" charset="0"/>
              </a:rPr>
              <a:t>, C. &amp; Butcher, T. (2012, 2016) Global Logistics and Supply Chain Management (2nd and 3rd </a:t>
            </a:r>
            <a:r>
              <a:rPr lang="en-GB" sz="7200" dirty="0" err="1">
                <a:latin typeface="Arial" panose="020B0604020202020204" pitchFamily="34" charset="0"/>
                <a:cs typeface="Arial" panose="020B0604020202020204" pitchFamily="34" charset="0"/>
              </a:rPr>
              <a:t>Edn</a:t>
            </a:r>
            <a:r>
              <a:rPr lang="en-GB" sz="7200" dirty="0">
                <a:latin typeface="Arial" panose="020B0604020202020204" pitchFamily="34" charset="0"/>
                <a:cs typeface="Arial" panose="020B0604020202020204" pitchFamily="34" charset="0"/>
              </a:rPr>
              <a:t>). Wiley, London.</a:t>
            </a:r>
          </a:p>
          <a:p>
            <a:pPr marL="0" indent="0">
              <a:buNone/>
            </a:pPr>
            <a:r>
              <a:rPr lang="en-GB" sz="7200" dirty="0">
                <a:latin typeface="Arial" panose="020B0604020202020204" pitchFamily="34" charset="0"/>
                <a:cs typeface="Arial" panose="020B0604020202020204" pitchFamily="34" charset="0"/>
              </a:rPr>
              <a:t>Rushton A and Walker S, (2007), International Logistics and Supply Chain Outsourcing:  From Local to Global, London: </a:t>
            </a:r>
            <a:r>
              <a:rPr lang="en-GB" sz="7200" dirty="0" err="1">
                <a:latin typeface="Arial" panose="020B0604020202020204" pitchFamily="34" charset="0"/>
                <a:cs typeface="Arial" panose="020B0604020202020204" pitchFamily="34" charset="0"/>
              </a:rPr>
              <a:t>Kogan</a:t>
            </a:r>
            <a:r>
              <a:rPr lang="en-GB" sz="7200" dirty="0">
                <a:latin typeface="Arial" panose="020B0604020202020204" pitchFamily="34" charset="0"/>
                <a:cs typeface="Arial" panose="020B0604020202020204" pitchFamily="34" charset="0"/>
              </a:rPr>
              <a:t> Page</a:t>
            </a:r>
          </a:p>
          <a:p>
            <a:pPr marL="0" indent="0">
              <a:buNone/>
            </a:pPr>
            <a:endParaRPr lang="en-GB" sz="4300" b="1" dirty="0">
              <a:latin typeface="Arial" panose="020B0604020202020204" pitchFamily="34" charset="0"/>
              <a:cs typeface="Arial" panose="020B0604020202020204" pitchFamily="34" charset="0"/>
            </a:endParaRPr>
          </a:p>
          <a:p>
            <a:pPr marL="0" indent="0">
              <a:buNone/>
            </a:pPr>
            <a:r>
              <a:rPr lang="en-GB" sz="8000" b="1" dirty="0">
                <a:latin typeface="Arial" panose="020B0604020202020204" pitchFamily="34" charset="0"/>
                <a:cs typeface="Arial" panose="020B0604020202020204" pitchFamily="34" charset="0"/>
              </a:rPr>
              <a:t>Background:</a:t>
            </a:r>
            <a:endParaRPr lang="en-GB" sz="8000" dirty="0">
              <a:latin typeface="Arial" panose="020B0604020202020204" pitchFamily="34" charset="0"/>
              <a:cs typeface="Arial" panose="020B0604020202020204" pitchFamily="34" charset="0"/>
            </a:endParaRPr>
          </a:p>
          <a:p>
            <a:pPr marL="0" indent="0">
              <a:buNone/>
            </a:pPr>
            <a:r>
              <a:rPr lang="en-GB" sz="7200" dirty="0" err="1">
                <a:latin typeface="Arial" panose="020B0604020202020204" pitchFamily="34" charset="0"/>
                <a:cs typeface="Arial" panose="020B0604020202020204" pitchFamily="34" charset="0"/>
              </a:rPr>
              <a:t>Lysons</a:t>
            </a:r>
            <a:r>
              <a:rPr lang="en-GB" sz="7200" dirty="0">
                <a:latin typeface="Arial" panose="020B0604020202020204" pitchFamily="34" charset="0"/>
                <a:cs typeface="Arial" panose="020B0604020202020204" pitchFamily="34" charset="0"/>
              </a:rPr>
              <a:t>, K. &amp; Gillingham, M. (2003) </a:t>
            </a:r>
            <a:r>
              <a:rPr lang="en-GB" sz="7200" u="sng" dirty="0">
                <a:latin typeface="Arial" panose="020B0604020202020204" pitchFamily="34" charset="0"/>
                <a:cs typeface="Arial" panose="020B0604020202020204" pitchFamily="34" charset="0"/>
              </a:rPr>
              <a:t>Purchasing and Supply Chain Management 6</a:t>
            </a:r>
            <a:r>
              <a:rPr lang="en-GB" sz="7200" u="sng" baseline="30000" dirty="0">
                <a:latin typeface="Arial" panose="020B0604020202020204" pitchFamily="34" charset="0"/>
                <a:cs typeface="Arial" panose="020B0604020202020204" pitchFamily="34" charset="0"/>
              </a:rPr>
              <a:t>th </a:t>
            </a:r>
            <a:r>
              <a:rPr lang="en-GB" sz="7200" u="sng" dirty="0">
                <a:latin typeface="Arial" panose="020B0604020202020204" pitchFamily="34" charset="0"/>
                <a:cs typeface="Arial" panose="020B0604020202020204" pitchFamily="34" charset="0"/>
              </a:rPr>
              <a:t>Edition</a:t>
            </a:r>
            <a:r>
              <a:rPr lang="en-GB" sz="7200" dirty="0">
                <a:latin typeface="Arial" panose="020B0604020202020204" pitchFamily="34" charset="0"/>
                <a:cs typeface="Arial" panose="020B0604020202020204" pitchFamily="34" charset="0"/>
              </a:rPr>
              <a:t> Harlow: Prentice-Hall</a:t>
            </a:r>
          </a:p>
          <a:p>
            <a:pPr marL="0" indent="0">
              <a:buNone/>
            </a:pPr>
            <a:r>
              <a:rPr lang="en-GB" sz="7200" dirty="0">
                <a:latin typeface="Arial" panose="020B0604020202020204" pitchFamily="34" charset="0"/>
                <a:cs typeface="Arial" panose="020B0604020202020204" pitchFamily="34" charset="0"/>
              </a:rPr>
              <a:t>Russell, R.S. &amp; Taylor, B.W. (20014, 2011) Operations and Supply Chain Management</a:t>
            </a:r>
            <a:r>
              <a:rPr lang="en-GB" sz="6400" dirty="0">
                <a:latin typeface="Arial" panose="020B0604020202020204" pitchFamily="34" charset="0"/>
                <a:cs typeface="Arial" panose="020B0604020202020204" pitchFamily="34" charset="0"/>
              </a:rPr>
              <a:t>, Wiley</a:t>
            </a:r>
          </a:p>
          <a:p>
            <a:pPr marL="0" indent="0">
              <a:buNone/>
            </a:pPr>
            <a:r>
              <a:rPr lang="en-GB" sz="6400" dirty="0">
                <a:latin typeface="Arial" panose="020B0604020202020204" pitchFamily="34" charset="0"/>
                <a:cs typeface="Arial" panose="020B0604020202020204" pitchFamily="34" charset="0"/>
              </a:rPr>
              <a:t>Murphy P and Wood DF, (2013), Contemporary Logistics, Online Library:  Pearson Education.</a:t>
            </a:r>
          </a:p>
          <a:p>
            <a:pPr marL="0" indent="0">
              <a:buNone/>
            </a:pPr>
            <a:r>
              <a:rPr lang="en-GB" sz="6400" b="1" dirty="0"/>
              <a:t> </a:t>
            </a:r>
            <a:endParaRPr lang="en-GB" sz="6400" dirty="0"/>
          </a:p>
          <a:p>
            <a:endParaRPr lang="en-GB" dirty="0"/>
          </a:p>
        </p:txBody>
      </p:sp>
      <p:sp>
        <p:nvSpPr>
          <p:cNvPr id="6" name="Content Placeholder 5"/>
          <p:cNvSpPr>
            <a:spLocks noGrp="1"/>
          </p:cNvSpPr>
          <p:nvPr>
            <p:ph sz="half" idx="2"/>
          </p:nvPr>
        </p:nvSpPr>
        <p:spPr>
          <a:xfrm>
            <a:off x="4705674" y="863310"/>
            <a:ext cx="4186806" cy="4797938"/>
          </a:xfrm>
        </p:spPr>
        <p:txBody>
          <a:bodyPr>
            <a:normAutofit fontScale="25000" lnSpcReduction="20000"/>
          </a:bodyPr>
          <a:lstStyle/>
          <a:p>
            <a:pPr marL="0" indent="0">
              <a:buNone/>
            </a:pPr>
            <a:r>
              <a:rPr lang="en-GB" sz="7200" b="1" dirty="0">
                <a:latin typeface="Arial" panose="020B0604020202020204" pitchFamily="34" charset="0"/>
                <a:cs typeface="Arial" panose="020B0604020202020204" pitchFamily="34" charset="0"/>
              </a:rPr>
              <a:t>Journals:</a:t>
            </a:r>
            <a:endParaRPr lang="en-GB" sz="7200" dirty="0">
              <a:latin typeface="Arial" panose="020B0604020202020204" pitchFamily="34" charset="0"/>
              <a:cs typeface="Arial" panose="020B0604020202020204" pitchFamily="34" charset="0"/>
            </a:endParaRPr>
          </a:p>
          <a:p>
            <a:pPr marL="0" indent="0" algn="just">
              <a:buNone/>
            </a:pPr>
            <a:r>
              <a:rPr lang="en-GB" sz="6400" dirty="0">
                <a:latin typeface="Arial" panose="020B0604020202020204" pitchFamily="34" charset="0"/>
                <a:cs typeface="Arial" panose="020B0604020202020204" pitchFamily="34" charset="0"/>
              </a:rPr>
              <a:t>International Journal of Logistics – Research Applications</a:t>
            </a:r>
          </a:p>
          <a:p>
            <a:pPr marL="0" indent="0" algn="just">
              <a:buNone/>
            </a:pPr>
            <a:r>
              <a:rPr lang="en-GB" sz="6400" dirty="0">
                <a:latin typeface="Arial" panose="020B0604020202020204" pitchFamily="34" charset="0"/>
                <a:cs typeface="Arial" panose="020B0604020202020204" pitchFamily="34" charset="0"/>
              </a:rPr>
              <a:t>International Journal of Physical Distribution and Logistics Management</a:t>
            </a:r>
          </a:p>
          <a:p>
            <a:pPr marL="0" indent="0" algn="just">
              <a:buNone/>
            </a:pPr>
            <a:r>
              <a:rPr lang="en-GB" sz="6400" dirty="0">
                <a:latin typeface="Arial" panose="020B0604020202020204" pitchFamily="34" charset="0"/>
                <a:cs typeface="Arial" panose="020B0604020202020204" pitchFamily="34" charset="0"/>
              </a:rPr>
              <a:t>European Journal of Sustainable Development available free from </a:t>
            </a:r>
            <a:r>
              <a:rPr lang="en-GB" sz="6400" u="sng" dirty="0">
                <a:latin typeface="Arial" panose="020B0604020202020204" pitchFamily="34" charset="0"/>
                <a:cs typeface="Arial" panose="020B0604020202020204" pitchFamily="34" charset="0"/>
                <a:hlinkClick r:id="rId2"/>
              </a:rPr>
              <a:t>http://www.ecsdev.org/</a:t>
            </a:r>
            <a:r>
              <a:rPr lang="en-GB" sz="6400" dirty="0">
                <a:latin typeface="Arial" panose="020B0604020202020204" pitchFamily="34" charset="0"/>
                <a:cs typeface="Arial" panose="020B0604020202020204" pitchFamily="34" charset="0"/>
              </a:rPr>
              <a:t> </a:t>
            </a:r>
          </a:p>
          <a:p>
            <a:pPr marL="0" indent="0" algn="just">
              <a:buNone/>
            </a:pPr>
            <a:r>
              <a:rPr lang="en-GB" sz="6400" dirty="0">
                <a:latin typeface="Arial" panose="020B0604020202020204" pitchFamily="34" charset="0"/>
                <a:cs typeface="Arial" panose="020B0604020202020204" pitchFamily="34" charset="0"/>
              </a:rPr>
              <a:t>Journal of International Logistics and Trade</a:t>
            </a:r>
          </a:p>
          <a:p>
            <a:pPr marL="0" indent="0" algn="just">
              <a:buNone/>
            </a:pPr>
            <a:r>
              <a:rPr lang="en-GB" sz="6400" dirty="0">
                <a:latin typeface="Arial" panose="020B0604020202020204" pitchFamily="34" charset="0"/>
                <a:cs typeface="Arial" panose="020B0604020202020204" pitchFamily="34" charset="0"/>
              </a:rPr>
              <a:t>Supply Chain Management: An international Journal at http://www.emeraldinsight.com/journal/scm</a:t>
            </a:r>
          </a:p>
          <a:p>
            <a:pPr marL="0" indent="0" algn="just">
              <a:buNone/>
            </a:pPr>
            <a:endParaRPr lang="en-GB" sz="4900" dirty="0">
              <a:latin typeface="Arial" panose="020B0604020202020204" pitchFamily="34" charset="0"/>
              <a:cs typeface="Arial" panose="020B0604020202020204" pitchFamily="34" charset="0"/>
            </a:endParaRPr>
          </a:p>
          <a:p>
            <a:pPr marL="0" indent="0" algn="just">
              <a:buNone/>
            </a:pPr>
            <a:r>
              <a:rPr lang="en-GB" sz="7200" b="1" dirty="0">
                <a:latin typeface="Arial" panose="020B0604020202020204" pitchFamily="34" charset="0"/>
                <a:cs typeface="Arial" panose="020B0604020202020204" pitchFamily="34" charset="0"/>
              </a:rPr>
              <a:t>Websites:</a:t>
            </a:r>
            <a:endParaRPr lang="en-GB" sz="7200" dirty="0">
              <a:latin typeface="Arial" panose="020B0604020202020204" pitchFamily="34" charset="0"/>
              <a:cs typeface="Arial" panose="020B0604020202020204" pitchFamily="34" charset="0"/>
            </a:endParaRPr>
          </a:p>
          <a:p>
            <a:pPr marL="0" indent="0" algn="just">
              <a:buNone/>
            </a:pPr>
            <a:r>
              <a:rPr lang="en-GB" sz="6400" dirty="0">
                <a:latin typeface="Arial" panose="020B0604020202020204" pitchFamily="34" charset="0"/>
                <a:cs typeface="Arial" panose="020B0604020202020204" pitchFamily="34" charset="0"/>
              </a:rPr>
              <a:t>Chartered Institute of Logistics and Transport </a:t>
            </a:r>
            <a:r>
              <a:rPr lang="en-GB" sz="6400" dirty="0">
                <a:latin typeface="Arial" panose="020B0604020202020204" pitchFamily="34" charset="0"/>
                <a:cs typeface="Arial" panose="020B0604020202020204" pitchFamily="34" charset="0"/>
                <a:hlinkClick r:id="rId3"/>
              </a:rPr>
              <a:t>http://www.cilt.org</a:t>
            </a:r>
            <a:endParaRPr lang="en-GB" sz="6400" dirty="0">
              <a:latin typeface="Arial" panose="020B0604020202020204" pitchFamily="34" charset="0"/>
              <a:cs typeface="Arial" panose="020B0604020202020204" pitchFamily="34" charset="0"/>
            </a:endParaRPr>
          </a:p>
          <a:p>
            <a:pPr marL="0" indent="0" algn="just">
              <a:buNone/>
            </a:pPr>
            <a:r>
              <a:rPr lang="en-GB" sz="6400" dirty="0">
                <a:latin typeface="Arial" panose="020B0604020202020204" pitchFamily="34" charset="0"/>
                <a:cs typeface="Arial" panose="020B0604020202020204" pitchFamily="34" charset="0"/>
              </a:rPr>
              <a:t>Chartered Institute of Purchasing and Supply: </a:t>
            </a:r>
            <a:r>
              <a:rPr lang="en-GB" sz="6400" u="sng" dirty="0">
                <a:latin typeface="Arial" panose="020B0604020202020204" pitchFamily="34" charset="0"/>
                <a:cs typeface="Arial" panose="020B0604020202020204" pitchFamily="34" charset="0"/>
                <a:hlinkClick r:id="rId4"/>
              </a:rPr>
              <a:t>http://www.supplymanagement.com/</a:t>
            </a:r>
            <a:r>
              <a:rPr lang="en-GB" sz="6400" dirty="0">
                <a:latin typeface="Arial" panose="020B0604020202020204" pitchFamily="34" charset="0"/>
                <a:cs typeface="Arial" panose="020B0604020202020204" pitchFamily="34" charset="0"/>
              </a:rPr>
              <a:t> </a:t>
            </a:r>
          </a:p>
          <a:p>
            <a:pPr marL="0" indent="0" algn="just">
              <a:buNone/>
            </a:pPr>
            <a:r>
              <a:rPr lang="en-GB" sz="6400" dirty="0">
                <a:latin typeface="Arial" panose="020B0604020202020204" pitchFamily="34" charset="0"/>
                <a:cs typeface="Arial" panose="020B0604020202020204" pitchFamily="34" charset="0"/>
              </a:rPr>
              <a:t>Institute for Supply Management: </a:t>
            </a:r>
            <a:r>
              <a:rPr lang="en-GB" sz="6400" u="sng" dirty="0">
                <a:latin typeface="Arial" panose="020B0604020202020204" pitchFamily="34" charset="0"/>
                <a:cs typeface="Arial" panose="020B0604020202020204" pitchFamily="34" charset="0"/>
                <a:hlinkClick r:id="rId5"/>
              </a:rPr>
              <a:t>http://www.ism.ws/</a:t>
            </a:r>
            <a:r>
              <a:rPr lang="en-GB" sz="64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721385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368" y="0"/>
            <a:ext cx="8229600" cy="980728"/>
          </a:xfrm>
        </p:spPr>
        <p:txBody>
          <a:bodyPr>
            <a:norm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Assessment</a:t>
            </a:r>
          </a:p>
        </p:txBody>
      </p:sp>
      <p:sp>
        <p:nvSpPr>
          <p:cNvPr id="3" name="Content Placeholder 2"/>
          <p:cNvSpPr>
            <a:spLocks noGrp="1"/>
          </p:cNvSpPr>
          <p:nvPr>
            <p:ph idx="1"/>
          </p:nvPr>
        </p:nvSpPr>
        <p:spPr>
          <a:xfrm>
            <a:off x="457200" y="1417638"/>
            <a:ext cx="8167936" cy="2832049"/>
          </a:xfrm>
        </p:spPr>
        <p:txBody>
          <a:bodyPr>
            <a:normAutofit/>
          </a:bodyPr>
          <a:lstStyle/>
          <a:p>
            <a:pPr>
              <a:lnSpc>
                <a:spcPct val="150000"/>
              </a:lnSpc>
            </a:pPr>
            <a:r>
              <a:rPr lang="en-GB" sz="2400" b="1" dirty="0">
                <a:latin typeface="Arial" panose="020B0604020202020204" pitchFamily="34" charset="0"/>
                <a:cs typeface="Arial" panose="020B0604020202020204" pitchFamily="34" charset="0"/>
              </a:rPr>
              <a:t>1</a:t>
            </a:r>
            <a:r>
              <a:rPr lang="en-GB" sz="2400" b="1" baseline="30000" dirty="0">
                <a:latin typeface="Arial" panose="020B0604020202020204" pitchFamily="34" charset="0"/>
                <a:cs typeface="Arial" panose="020B0604020202020204" pitchFamily="34" charset="0"/>
              </a:rPr>
              <a:t>st</a:t>
            </a:r>
            <a:r>
              <a:rPr lang="en-GB" sz="2400" b="1" dirty="0">
                <a:latin typeface="Arial" panose="020B0604020202020204" pitchFamily="34" charset="0"/>
                <a:cs typeface="Arial" panose="020B0604020202020204" pitchFamily="34" charset="0"/>
              </a:rPr>
              <a:t> Assignment on Procurement: 10</a:t>
            </a:r>
            <a:r>
              <a:rPr lang="en-GB" sz="2400" b="1" baseline="30000" dirty="0">
                <a:latin typeface="Arial" panose="020B0604020202020204" pitchFamily="34" charset="0"/>
                <a:cs typeface="Arial" panose="020B0604020202020204" pitchFamily="34" charset="0"/>
              </a:rPr>
              <a:t>th</a:t>
            </a:r>
            <a:r>
              <a:rPr lang="en-GB" sz="2400" b="1" dirty="0">
                <a:latin typeface="Arial" panose="020B0604020202020204" pitchFamily="34" charset="0"/>
                <a:cs typeface="Arial" panose="020B0604020202020204" pitchFamily="34" charset="0"/>
              </a:rPr>
              <a:t> February  and the submission on 22</a:t>
            </a:r>
            <a:r>
              <a:rPr lang="en-GB" sz="2400" b="1" baseline="30000" dirty="0">
                <a:latin typeface="Arial" panose="020B0604020202020204" pitchFamily="34" charset="0"/>
                <a:cs typeface="Arial" panose="020B0604020202020204" pitchFamily="34" charset="0"/>
              </a:rPr>
              <a:t>nd</a:t>
            </a:r>
            <a:r>
              <a:rPr lang="en-GB" sz="2400" b="1" dirty="0">
                <a:latin typeface="Arial" panose="020B0604020202020204" pitchFamily="34" charset="0"/>
                <a:cs typeface="Arial" panose="020B0604020202020204" pitchFamily="34" charset="0"/>
              </a:rPr>
              <a:t> March</a:t>
            </a:r>
          </a:p>
          <a:p>
            <a:pPr>
              <a:lnSpc>
                <a:spcPct val="150000"/>
              </a:lnSpc>
            </a:pPr>
            <a:r>
              <a:rPr lang="en-GB" sz="2400" b="1" dirty="0">
                <a:latin typeface="Arial" panose="020B0604020202020204" pitchFamily="34" charset="0"/>
                <a:cs typeface="Arial" panose="020B0604020202020204" pitchFamily="34" charset="0"/>
              </a:rPr>
              <a:t>2</a:t>
            </a:r>
            <a:r>
              <a:rPr lang="en-GB" sz="2400" b="1" baseline="30000" dirty="0">
                <a:latin typeface="Arial" panose="020B0604020202020204" pitchFamily="34" charset="0"/>
                <a:cs typeface="Arial" panose="020B0604020202020204" pitchFamily="34" charset="0"/>
              </a:rPr>
              <a:t>nd</a:t>
            </a:r>
            <a:r>
              <a:rPr lang="en-GB" sz="2400" b="1" dirty="0">
                <a:latin typeface="Arial" panose="020B0604020202020204" pitchFamily="34" charset="0"/>
                <a:cs typeface="Arial" panose="020B0604020202020204" pitchFamily="34" charset="0"/>
              </a:rPr>
              <a:t> Assessment on Contract Law – Exam in May</a:t>
            </a:r>
          </a:p>
          <a:p>
            <a:pPr>
              <a:lnSpc>
                <a:spcPct val="150000"/>
              </a:lnSpc>
            </a:pPr>
            <a:r>
              <a:rPr lang="en-GB" sz="2400" b="1" dirty="0">
                <a:latin typeface="Arial" panose="020B0604020202020204" pitchFamily="34" charset="0"/>
                <a:cs typeface="Arial" panose="020B0604020202020204" pitchFamily="34" charset="0"/>
              </a:rPr>
              <a:t>Details will be provided in due course</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6911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51234"/>
            <a:ext cx="8229600" cy="785478"/>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p>
        </p:txBody>
      </p:sp>
      <p:sp>
        <p:nvSpPr>
          <p:cNvPr id="16387" name="Rectangle 3"/>
          <p:cNvSpPr>
            <a:spLocks noGrp="1" noChangeArrowheads="1"/>
          </p:cNvSpPr>
          <p:nvPr>
            <p:ph idx="1"/>
          </p:nvPr>
        </p:nvSpPr>
        <p:spPr>
          <a:xfrm>
            <a:off x="457200" y="1600201"/>
            <a:ext cx="8229600" cy="2980927"/>
          </a:xfrm>
        </p:spPr>
        <p:txBody>
          <a:bodyPr/>
          <a:lstStyle/>
          <a:p>
            <a:pPr eaLnBrk="1" hangingPunct="1">
              <a:lnSpc>
                <a:spcPct val="150000"/>
              </a:lnSpc>
            </a:pPr>
            <a:r>
              <a:rPr lang="en-US" altLang="en-US" sz="2400" b="1" dirty="0">
                <a:latin typeface="Arial" panose="020B0604020202020204" pitchFamily="34" charset="0"/>
                <a:cs typeface="Arial" panose="020B0604020202020204" pitchFamily="34" charset="0"/>
              </a:rPr>
              <a:t>To understand the distinction between procurement, purchasing, and supply chain management</a:t>
            </a:r>
          </a:p>
          <a:p>
            <a:pPr eaLnBrk="1" hangingPunct="1">
              <a:lnSpc>
                <a:spcPct val="150000"/>
              </a:lnSpc>
            </a:pPr>
            <a:r>
              <a:rPr lang="en-US" altLang="en-US" sz="2400" b="1" dirty="0">
                <a:latin typeface="Arial" panose="020B0604020202020204" pitchFamily="34" charset="0"/>
                <a:cs typeface="Arial" panose="020B0604020202020204" pitchFamily="34" charset="0"/>
              </a:rPr>
              <a:t>To examine procurement objectives</a:t>
            </a:r>
          </a:p>
          <a:p>
            <a:pPr eaLnBrk="1" hangingPunct="1">
              <a:lnSpc>
                <a:spcPct val="150000"/>
              </a:lnSpc>
            </a:pPr>
            <a:r>
              <a:rPr lang="en-US" altLang="en-US" sz="2400" b="1" dirty="0">
                <a:latin typeface="Arial" panose="020B0604020202020204" pitchFamily="34" charset="0"/>
                <a:cs typeface="Arial" panose="020B0604020202020204" pitchFamily="34" charset="0"/>
              </a:rPr>
              <a:t>To learn about supplier selection and evaluation</a:t>
            </a:r>
          </a:p>
          <a:p>
            <a:pPr eaLnBrk="1" hangingPunct="1">
              <a:buFont typeface="Monotype Sorts" pitchFamily="2" charset="2"/>
              <a:buNone/>
            </a:pPr>
            <a:endParaRPr lang="en-US" altLang="en-US" dirty="0"/>
          </a:p>
        </p:txBody>
      </p:sp>
      <p:sp>
        <p:nvSpPr>
          <p:cNvPr id="16388"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16389"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76D8AF45-69C1-498B-AA06-D120FFB162F6}" type="slidenum">
              <a:rPr lang="en-US" altLang="en-US" sz="1200">
                <a:solidFill>
                  <a:srgbClr val="898989"/>
                </a:solidFill>
                <a:latin typeface="Times New Roman" panose="02020603050405020304" pitchFamily="18" charset="0"/>
              </a:rPr>
              <a:pPr>
                <a:spcBef>
                  <a:spcPct val="0"/>
                </a:spcBef>
                <a:buFontTx/>
                <a:buNone/>
              </a:pPr>
              <a:t>7</a:t>
            </a:fld>
            <a:endParaRPr lang="en-US" altLang="en-US" sz="1200">
              <a:solidFill>
                <a:srgbClr val="898989"/>
              </a:solidFill>
              <a:latin typeface="Times New Roman" panose="02020603050405020304" pitchFamily="18" charset="0"/>
            </a:endParaRPr>
          </a:p>
        </p:txBody>
      </p:sp>
    </p:spTree>
    <p:extLst>
      <p:ext uri="{BB962C8B-B14F-4D97-AF65-F5344CB8AC3E}">
        <p14:creationId xmlns:p14="http://schemas.microsoft.com/office/powerpoint/2010/main" val="149641952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1908" y="90760"/>
            <a:ext cx="8229600" cy="1143000"/>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 Continue</a:t>
            </a:r>
          </a:p>
        </p:txBody>
      </p:sp>
      <p:sp>
        <p:nvSpPr>
          <p:cNvPr id="18435" name="Rectangle 3"/>
          <p:cNvSpPr>
            <a:spLocks noGrp="1" noChangeArrowheads="1"/>
          </p:cNvSpPr>
          <p:nvPr>
            <p:ph idx="1"/>
          </p:nvPr>
        </p:nvSpPr>
        <p:spPr>
          <a:xfrm>
            <a:off x="457200" y="1676400"/>
            <a:ext cx="8229600" cy="4411663"/>
          </a:xfrm>
        </p:spPr>
        <p:txBody>
          <a:bodyPr/>
          <a:lstStyle/>
          <a:p>
            <a:pPr eaLnBrk="1" hangingPunct="1">
              <a:lnSpc>
                <a:spcPct val="150000"/>
              </a:lnSpc>
            </a:pPr>
            <a:r>
              <a:rPr lang="en-US" altLang="en-US" sz="2400" b="1" dirty="0">
                <a:latin typeface="Arial" panose="020B0604020202020204" pitchFamily="34" charset="0"/>
                <a:cs typeface="Arial" panose="020B0604020202020204" pitchFamily="34" charset="0"/>
              </a:rPr>
              <a:t>To understand </a:t>
            </a:r>
            <a:r>
              <a:rPr lang="en-US" altLang="en-US" sz="2400" b="1" dirty="0" err="1">
                <a:latin typeface="Arial" panose="020B0604020202020204" pitchFamily="34" charset="0"/>
                <a:cs typeface="Arial" panose="020B0604020202020204" pitchFamily="34" charset="0"/>
              </a:rPr>
              <a:t>Kraljic’s</a:t>
            </a:r>
            <a:r>
              <a:rPr lang="en-US" altLang="en-US" sz="2400" b="1" dirty="0">
                <a:latin typeface="Arial" panose="020B0604020202020204" pitchFamily="34" charset="0"/>
                <a:cs typeface="Arial" panose="020B0604020202020204" pitchFamily="34" charset="0"/>
              </a:rPr>
              <a:t> Portfolio Matrix</a:t>
            </a:r>
          </a:p>
          <a:p>
            <a:pPr eaLnBrk="1" hangingPunct="1">
              <a:lnSpc>
                <a:spcPct val="150000"/>
              </a:lnSpc>
            </a:pPr>
            <a:r>
              <a:rPr lang="en-US" altLang="en-US" sz="2400" b="1" dirty="0">
                <a:latin typeface="Arial" panose="020B0604020202020204" pitchFamily="34" charset="0"/>
                <a:cs typeface="Arial" panose="020B0604020202020204" pitchFamily="34" charset="0"/>
              </a:rPr>
              <a:t>To examine global procurement </a:t>
            </a:r>
          </a:p>
          <a:p>
            <a:pPr eaLnBrk="1" hangingPunct="1">
              <a:lnSpc>
                <a:spcPct val="150000"/>
              </a:lnSpc>
            </a:pPr>
            <a:r>
              <a:rPr lang="en-US" altLang="en-US" sz="2400" b="1" dirty="0">
                <a:latin typeface="Arial" panose="020B0604020202020204" pitchFamily="34" charset="0"/>
                <a:cs typeface="Arial" panose="020B0604020202020204" pitchFamily="34" charset="0"/>
              </a:rPr>
              <a:t>To examine social and environmental aspects of sustainable procurement</a:t>
            </a:r>
          </a:p>
          <a:p>
            <a:pPr eaLnBrk="1" hangingPunct="1">
              <a:buFont typeface="Monotype Sorts" pitchFamily="2" charset="2"/>
              <a:buNone/>
            </a:pPr>
            <a:endParaRPr lang="en-US" altLang="en-US" dirty="0"/>
          </a:p>
        </p:txBody>
      </p:sp>
      <p:sp>
        <p:nvSpPr>
          <p:cNvPr id="18436"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18437"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A9BB5C78-FB73-4DF0-8EFC-A12720CB96A8}" type="slidenum">
              <a:rPr lang="en-US" altLang="en-US" sz="1200">
                <a:solidFill>
                  <a:srgbClr val="898989"/>
                </a:solidFill>
                <a:latin typeface="Times New Roman" panose="02020603050405020304" pitchFamily="18" charset="0"/>
              </a:rPr>
              <a:pPr>
                <a:spcBef>
                  <a:spcPct val="0"/>
                </a:spcBef>
                <a:buFontTx/>
                <a:buNone/>
              </a:pPr>
              <a:t>8</a:t>
            </a:fld>
            <a:endParaRPr lang="en-US" altLang="en-US" sz="1200">
              <a:solidFill>
                <a:srgbClr val="898989"/>
              </a:solidFill>
              <a:latin typeface="Times New Roman" panose="02020603050405020304" pitchFamily="18" charset="0"/>
            </a:endParaRPr>
          </a:p>
        </p:txBody>
      </p:sp>
    </p:spTree>
    <p:extLst>
      <p:ext uri="{BB962C8B-B14F-4D97-AF65-F5344CB8AC3E}">
        <p14:creationId xmlns:p14="http://schemas.microsoft.com/office/powerpoint/2010/main" val="295040952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43879"/>
            <a:ext cx="8229600" cy="576809"/>
          </a:xfrm>
        </p:spPr>
        <p:txBody>
          <a:bodyPr>
            <a:normAutofit fontScale="90000"/>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a:t>
            </a:r>
          </a:p>
        </p:txBody>
      </p:sp>
      <p:sp>
        <p:nvSpPr>
          <p:cNvPr id="24579" name="Rectangle 3"/>
          <p:cNvSpPr>
            <a:spLocks noGrp="1" noChangeArrowheads="1"/>
          </p:cNvSpPr>
          <p:nvPr>
            <p:ph idx="1"/>
          </p:nvPr>
        </p:nvSpPr>
        <p:spPr>
          <a:xfrm>
            <a:off x="424163" y="1417638"/>
            <a:ext cx="8229600" cy="3523530"/>
          </a:xfrm>
        </p:spPr>
        <p:txBody>
          <a:bodyPr>
            <a:normAutofit/>
          </a:bodyPr>
          <a:lstStyle/>
          <a:p>
            <a:pPr eaLnBrk="1" hangingPunct="1">
              <a:lnSpc>
                <a:spcPct val="150000"/>
              </a:lnSpc>
            </a:pPr>
            <a:r>
              <a:rPr lang="en-US" altLang="en-US" sz="2400" b="1" dirty="0">
                <a:latin typeface="Arial" panose="020B0604020202020204" pitchFamily="34" charset="0"/>
                <a:cs typeface="Arial" panose="020B0604020202020204" pitchFamily="34" charset="0"/>
              </a:rPr>
              <a:t>Refers to the raw materials, component parts, and supplies bought from outside organizations to support a company’s operations</a:t>
            </a:r>
          </a:p>
          <a:p>
            <a:pPr eaLnBrk="1" hangingPunct="1">
              <a:lnSpc>
                <a:spcPct val="150000"/>
              </a:lnSpc>
            </a:pPr>
            <a:r>
              <a:rPr lang="en-US" altLang="en-US" sz="2400" b="1" dirty="0">
                <a:latin typeface="Arial" panose="020B0604020202020204" pitchFamily="34" charset="0"/>
                <a:cs typeface="Arial" panose="020B0604020202020204" pitchFamily="34" charset="0"/>
              </a:rPr>
              <a:t>Procurement costs often range between 60%-80% of an organization’s revenues</a:t>
            </a:r>
          </a:p>
        </p:txBody>
      </p:sp>
      <p:sp>
        <p:nvSpPr>
          <p:cNvPr id="2" name="TextBox 1"/>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362737267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21391"/>
            <a:ext cx="8229600" cy="786095"/>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a:t>
            </a:r>
          </a:p>
        </p:txBody>
      </p:sp>
      <p:sp>
        <p:nvSpPr>
          <p:cNvPr id="36866" name="Rectangle 3"/>
          <p:cNvSpPr>
            <a:spLocks noGrp="1" noChangeArrowheads="1"/>
          </p:cNvSpPr>
          <p:nvPr>
            <p:ph idx="1"/>
          </p:nvPr>
        </p:nvSpPr>
        <p:spPr>
          <a:xfrm>
            <a:off x="107504" y="764704"/>
            <a:ext cx="8784976" cy="4598640"/>
          </a:xfrm>
        </p:spPr>
        <p:txBody>
          <a:bodyPr>
            <a:normAutofit fontScale="92500" lnSpcReduction="20000"/>
          </a:bodyPr>
          <a:lstStyle/>
          <a:p>
            <a:pPr eaLnBrk="1" hangingPunct="1">
              <a:defRPr/>
            </a:pPr>
            <a:r>
              <a:rPr lang="en-US" altLang="en-US" sz="2800" b="1" dirty="0">
                <a:latin typeface="Arial" panose="020B0604020202020204" pitchFamily="34" charset="0"/>
                <a:cs typeface="Arial" panose="020B0604020202020204" pitchFamily="34" charset="0"/>
              </a:rPr>
              <a:t>Currently has a more strategic orientation in many organizations</a:t>
            </a:r>
          </a:p>
          <a:p>
            <a:pPr eaLnBrk="1" hangingPunct="1">
              <a:defRPr/>
            </a:pPr>
            <a:r>
              <a:rPr lang="en-US" altLang="en-US" sz="2800" b="1" dirty="0">
                <a:latin typeface="Arial" panose="020B0604020202020204" pitchFamily="34" charset="0"/>
                <a:cs typeface="Arial" panose="020B0604020202020204" pitchFamily="34" charset="0"/>
              </a:rPr>
              <a:t>What are the responsibilities of procurement managers?</a:t>
            </a:r>
          </a:p>
          <a:p>
            <a:pPr eaLnBrk="1" hangingPunct="1">
              <a:defRPr/>
            </a:pPr>
            <a:r>
              <a:rPr lang="en-US" altLang="en-US" sz="2800" b="1" dirty="0">
                <a:latin typeface="Arial" panose="020B0604020202020204" pitchFamily="34" charset="0"/>
                <a:cs typeface="Arial" panose="020B0604020202020204" pitchFamily="34" charset="0"/>
              </a:rPr>
              <a:t>Procurement manager may have responsibility for:	</a:t>
            </a:r>
          </a:p>
          <a:p>
            <a:pPr lvl="1" eaLnBrk="1" hangingPunct="1">
              <a:defRPr/>
            </a:pPr>
            <a:r>
              <a:rPr lang="en-US" altLang="en-US" b="1" dirty="0">
                <a:latin typeface="Arial" panose="020B0604020202020204" pitchFamily="34" charset="0"/>
                <a:cs typeface="Arial" panose="020B0604020202020204" pitchFamily="34" charset="0"/>
              </a:rPr>
              <a:t>Reducing cycle times</a:t>
            </a:r>
          </a:p>
          <a:p>
            <a:pPr lvl="1" eaLnBrk="1" hangingPunct="1">
              <a:defRPr/>
            </a:pPr>
            <a:r>
              <a:rPr lang="en-US" altLang="en-US" b="1" dirty="0">
                <a:latin typeface="Arial" panose="020B0604020202020204" pitchFamily="34" charset="0"/>
                <a:cs typeface="Arial" panose="020B0604020202020204" pitchFamily="34" charset="0"/>
              </a:rPr>
              <a:t>Playing an integral role in product development</a:t>
            </a:r>
          </a:p>
          <a:p>
            <a:pPr lvl="1" eaLnBrk="1" hangingPunct="1">
              <a:defRPr/>
            </a:pPr>
            <a:r>
              <a:rPr lang="en-US" altLang="en-US" b="1" dirty="0">
                <a:latin typeface="Arial" panose="020B0604020202020204" pitchFamily="34" charset="0"/>
                <a:cs typeface="Arial" panose="020B0604020202020204" pitchFamily="34" charset="0"/>
              </a:rPr>
              <a:t>Generating additional revenues through collaboration with the marketing department</a:t>
            </a:r>
            <a:r>
              <a:rPr lang="en-US" altLang="en-US" b="1" baseline="30000" dirty="0">
                <a:latin typeface="Arial" panose="020B0604020202020204" pitchFamily="34" charset="0"/>
                <a:cs typeface="Arial" panose="020B0604020202020204" pitchFamily="34" charset="0"/>
              </a:rPr>
              <a:t>1</a:t>
            </a:r>
          </a:p>
          <a:p>
            <a:pPr marL="57150" indent="0" eaLnBrk="1" hangingPunct="1">
              <a:buFont typeface="Arial" panose="020B0604020202020204" pitchFamily="34" charset="0"/>
              <a:buNone/>
              <a:defRPr/>
            </a:pPr>
            <a:endParaRPr lang="en-US" altLang="en-US" sz="3000" baseline="30000" dirty="0"/>
          </a:p>
          <a:p>
            <a:pPr marL="57150" indent="0" eaLnBrk="1" hangingPunct="1">
              <a:buFont typeface="Arial" panose="020B0604020202020204" pitchFamily="34" charset="0"/>
              <a:buNone/>
              <a:defRPr/>
            </a:pPr>
            <a:r>
              <a:rPr lang="en-US" altLang="en-US" sz="1400" baseline="30000" dirty="0"/>
              <a:t>1</a:t>
            </a:r>
            <a:r>
              <a:rPr lang="en-US" sz="2800" dirty="0"/>
              <a:t> </a:t>
            </a:r>
            <a:r>
              <a:rPr lang="en-US" sz="1400" dirty="0"/>
              <a:t>John Hyatt, “The Rise and Rise of Procurement,” </a:t>
            </a:r>
            <a:r>
              <a:rPr lang="en-US" sz="1400" i="1" dirty="0"/>
              <a:t>CFO </a:t>
            </a:r>
            <a:r>
              <a:rPr lang="en-US" sz="1400" dirty="0"/>
              <a:t>28, no. 4 (2012): 57–59.</a:t>
            </a:r>
            <a:endParaRPr lang="en-US" altLang="en-US" sz="1400" baseline="30000" dirty="0"/>
          </a:p>
        </p:txBody>
      </p:sp>
      <p:sp>
        <p:nvSpPr>
          <p:cNvPr id="26629"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0F20FD24-7C39-4C87-B2C4-D9AF636CAEC9}" type="slidenum">
              <a:rPr lang="en-US" altLang="en-US" sz="1200">
                <a:solidFill>
                  <a:srgbClr val="898989"/>
                </a:solidFill>
                <a:latin typeface="Times New Roman" panose="02020603050405020304" pitchFamily="18" charset="0"/>
              </a:rPr>
              <a:pPr>
                <a:spcBef>
                  <a:spcPct val="0"/>
                </a:spcBef>
                <a:buFontTx/>
                <a:buNone/>
              </a:pPr>
              <a:t>10</a:t>
            </a:fld>
            <a:endParaRPr lang="en-US" altLang="en-US" sz="1200">
              <a:solidFill>
                <a:srgbClr val="898989"/>
              </a:solidFill>
              <a:latin typeface="Times New Roman" panose="02020603050405020304" pitchFamily="18" charset="0"/>
            </a:endParaRPr>
          </a:p>
        </p:txBody>
      </p:sp>
      <p:sp>
        <p:nvSpPr>
          <p:cNvPr id="5" name="TextBox 4"/>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556339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6866">
                                            <p:txEl>
                                              <p:pRg st="1" end="1"/>
                                            </p:txEl>
                                          </p:spTgt>
                                        </p:tgtEl>
                                        <p:attrNameLst>
                                          <p:attrName>style.visibility</p:attrName>
                                        </p:attrNameLst>
                                      </p:cBhvr>
                                      <p:to>
                                        <p:strVal val="visible"/>
                                      </p:to>
                                    </p:set>
                                    <p:anim calcmode="lin" valueType="num">
                                      <p:cBhvr additive="base">
                                        <p:cTn id="7" dur="500" fill="hold"/>
                                        <p:tgtEl>
                                          <p:spTgt spid="3686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8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6866">
                                            <p:txEl>
                                              <p:pRg st="2" end="2"/>
                                            </p:txEl>
                                          </p:spTgt>
                                        </p:tgtEl>
                                        <p:attrNameLst>
                                          <p:attrName>style.visibility</p:attrName>
                                        </p:attrNameLst>
                                      </p:cBhvr>
                                      <p:to>
                                        <p:strVal val="visible"/>
                                      </p:to>
                                    </p:set>
                                    <p:anim calcmode="lin" valueType="num">
                                      <p:cBhvr additive="base">
                                        <p:cTn id="13" dur="500" fill="hold"/>
                                        <p:tgtEl>
                                          <p:spTgt spid="3686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6866">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6866">
                                            <p:txEl>
                                              <p:pRg st="3" end="3"/>
                                            </p:txEl>
                                          </p:spTgt>
                                        </p:tgtEl>
                                        <p:attrNameLst>
                                          <p:attrName>style.visibility</p:attrName>
                                        </p:attrNameLst>
                                      </p:cBhvr>
                                      <p:to>
                                        <p:strVal val="visible"/>
                                      </p:to>
                                    </p:set>
                                    <p:anim calcmode="lin" valueType="num">
                                      <p:cBhvr additive="base">
                                        <p:cTn id="17" dur="500" fill="hold"/>
                                        <p:tgtEl>
                                          <p:spTgt spid="3686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686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6866">
                                            <p:txEl>
                                              <p:pRg st="4" end="4"/>
                                            </p:txEl>
                                          </p:spTgt>
                                        </p:tgtEl>
                                        <p:attrNameLst>
                                          <p:attrName>style.visibility</p:attrName>
                                        </p:attrNameLst>
                                      </p:cBhvr>
                                      <p:to>
                                        <p:strVal val="visible"/>
                                      </p:to>
                                    </p:set>
                                    <p:anim calcmode="lin" valueType="num">
                                      <p:cBhvr additive="base">
                                        <p:cTn id="21" dur="500" fill="hold"/>
                                        <p:tgtEl>
                                          <p:spTgt spid="3686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6866">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6866">
                                            <p:txEl>
                                              <p:pRg st="5" end="5"/>
                                            </p:txEl>
                                          </p:spTgt>
                                        </p:tgtEl>
                                        <p:attrNameLst>
                                          <p:attrName>style.visibility</p:attrName>
                                        </p:attrNameLst>
                                      </p:cBhvr>
                                      <p:to>
                                        <p:strVal val="visible"/>
                                      </p:to>
                                    </p:set>
                                    <p:anim calcmode="lin" valueType="num">
                                      <p:cBhvr additive="base">
                                        <p:cTn id="25" dur="500" fill="hold"/>
                                        <p:tgtEl>
                                          <p:spTgt spid="3686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686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29768" y="27892"/>
            <a:ext cx="8229600" cy="952836"/>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 vs Purchasing</a:t>
            </a:r>
          </a:p>
        </p:txBody>
      </p:sp>
      <p:sp>
        <p:nvSpPr>
          <p:cNvPr id="36866" name="Rectangle 3"/>
          <p:cNvSpPr>
            <a:spLocks noGrp="1" noChangeArrowheads="1"/>
          </p:cNvSpPr>
          <p:nvPr>
            <p:ph idx="1"/>
          </p:nvPr>
        </p:nvSpPr>
        <p:spPr>
          <a:xfrm>
            <a:off x="457200" y="1340768"/>
            <a:ext cx="8435280" cy="3744416"/>
          </a:xfrm>
        </p:spPr>
        <p:txBody>
          <a:bodyPr>
            <a:normAutofit/>
          </a:bodyPr>
          <a:lstStyle/>
          <a:p>
            <a:pPr eaLnBrk="1" hangingPunct="1">
              <a:defRPr/>
            </a:pPr>
            <a:r>
              <a:rPr lang="en-US" altLang="en-US" sz="2400" b="1" dirty="0">
                <a:latin typeface="Arial" panose="020B0604020202020204" pitchFamily="34" charset="0"/>
                <a:cs typeface="Arial" panose="020B0604020202020204" pitchFamily="34" charset="0"/>
              </a:rPr>
              <a:t>“Procurement” and “purchasing” are sometimes viewed as synonymous terms</a:t>
            </a:r>
          </a:p>
          <a:p>
            <a:pPr marL="0" indent="0" eaLnBrk="1" hangingPunct="1">
              <a:buNone/>
              <a:defRPr/>
            </a:pPr>
            <a:endParaRPr lang="en-US" altLang="en-US" sz="2400" b="1" dirty="0">
              <a:latin typeface="Arial" panose="020B0604020202020204" pitchFamily="34" charset="0"/>
              <a:cs typeface="Arial" panose="020B0604020202020204" pitchFamily="34" charset="0"/>
            </a:endParaRPr>
          </a:p>
          <a:p>
            <a:pPr eaLnBrk="1" hangingPunct="1">
              <a:defRPr/>
            </a:pPr>
            <a:r>
              <a:rPr lang="en-US" altLang="en-US" sz="2400" b="1" dirty="0">
                <a:latin typeface="Arial" panose="020B0604020202020204" pitchFamily="34" charset="0"/>
                <a:cs typeface="Arial" panose="020B0604020202020204" pitchFamily="34" charset="0"/>
              </a:rPr>
              <a:t>Supply management is viewed as a relational exchange approach involving a limited number of suppliers.</a:t>
            </a:r>
          </a:p>
          <a:p>
            <a:pPr eaLnBrk="1" hangingPunct="1">
              <a:defRPr/>
            </a:pPr>
            <a:endParaRPr lang="en-US" altLang="en-US" sz="2400" b="1" dirty="0">
              <a:latin typeface="Arial" panose="020B0604020202020204" pitchFamily="34" charset="0"/>
              <a:cs typeface="Arial" panose="020B0604020202020204" pitchFamily="34" charset="0"/>
            </a:endParaRPr>
          </a:p>
          <a:p>
            <a:pPr eaLnBrk="1" hangingPunct="1">
              <a:defRPr/>
            </a:pPr>
            <a:r>
              <a:rPr lang="en-US" altLang="en-US" sz="2400" b="1" dirty="0">
                <a:latin typeface="Arial" panose="020B0604020202020204" pitchFamily="34" charset="0"/>
                <a:cs typeface="Arial" panose="020B0604020202020204" pitchFamily="34" charset="0"/>
              </a:rPr>
              <a:t>Exercise:  Articulate and explain the differences</a:t>
            </a:r>
          </a:p>
          <a:p>
            <a:pPr marL="57150" indent="0" eaLnBrk="1" hangingPunct="1">
              <a:buFont typeface="Arial" panose="020B0604020202020204" pitchFamily="34" charset="0"/>
              <a:buNone/>
              <a:defRPr/>
            </a:pPr>
            <a:endParaRPr lang="en-US" altLang="en-US" sz="2400" baseline="30000" dirty="0"/>
          </a:p>
        </p:txBody>
      </p:sp>
    </p:spTree>
    <p:extLst>
      <p:ext uri="{BB962C8B-B14F-4D97-AF65-F5344CB8AC3E}">
        <p14:creationId xmlns:p14="http://schemas.microsoft.com/office/powerpoint/2010/main" val="30878201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6866">
                                            <p:txEl>
                                              <p:pRg st="0" end="0"/>
                                            </p:txEl>
                                          </p:spTgt>
                                        </p:tgtEl>
                                        <p:attrNameLst>
                                          <p:attrName>style.visibility</p:attrName>
                                        </p:attrNameLst>
                                      </p:cBhvr>
                                      <p:to>
                                        <p:strVal val="visible"/>
                                      </p:to>
                                    </p:set>
                                    <p:anim calcmode="lin" valueType="num">
                                      <p:cBhvr additive="base">
                                        <p:cTn id="7" dur="500" fill="hold"/>
                                        <p:tgtEl>
                                          <p:spTgt spid="3686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86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6866">
                                            <p:txEl>
                                              <p:pRg st="2" end="2"/>
                                            </p:txEl>
                                          </p:spTgt>
                                        </p:tgtEl>
                                        <p:attrNameLst>
                                          <p:attrName>style.visibility</p:attrName>
                                        </p:attrNameLst>
                                      </p:cBhvr>
                                      <p:to>
                                        <p:strVal val="visible"/>
                                      </p:to>
                                    </p:set>
                                    <p:anim calcmode="lin" valueType="num">
                                      <p:cBhvr additive="base">
                                        <p:cTn id="11" dur="500" fill="hold"/>
                                        <p:tgtEl>
                                          <p:spTgt spid="3686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6866">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6866">
                                            <p:txEl>
                                              <p:pRg st="4" end="4"/>
                                            </p:txEl>
                                          </p:spTgt>
                                        </p:tgtEl>
                                        <p:attrNameLst>
                                          <p:attrName>style.visibility</p:attrName>
                                        </p:attrNameLst>
                                      </p:cBhvr>
                                      <p:to>
                                        <p:strVal val="visible"/>
                                      </p:to>
                                    </p:set>
                                    <p:anim calcmode="lin" valueType="num">
                                      <p:cBhvr additive="base">
                                        <p:cTn id="15" dur="500" fill="hold"/>
                                        <p:tgtEl>
                                          <p:spTgt spid="36866">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686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46"/>
          <p:cNvSpPr>
            <a:spLocks noChangeArrowheads="1"/>
          </p:cNvSpPr>
          <p:nvPr/>
        </p:nvSpPr>
        <p:spPr bwMode="auto">
          <a:xfrm>
            <a:off x="4291013" y="1477963"/>
            <a:ext cx="4592637" cy="517525"/>
          </a:xfrm>
          <a:prstGeom prst="roundRect">
            <a:avLst>
              <a:gd name="adj" fmla="val 16667"/>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To perform specialised tasks</a:t>
            </a:r>
          </a:p>
        </p:txBody>
      </p:sp>
      <p:sp>
        <p:nvSpPr>
          <p:cNvPr id="3075" name="AutoShape 47"/>
          <p:cNvSpPr>
            <a:spLocks noChangeArrowheads="1"/>
          </p:cNvSpPr>
          <p:nvPr/>
        </p:nvSpPr>
        <p:spPr bwMode="auto">
          <a:xfrm>
            <a:off x="4291013" y="2197100"/>
            <a:ext cx="4592637" cy="517525"/>
          </a:xfrm>
          <a:prstGeom prst="roundRect">
            <a:avLst>
              <a:gd name="adj" fmla="val 16667"/>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To achieve an output</a:t>
            </a:r>
          </a:p>
        </p:txBody>
      </p:sp>
      <p:sp>
        <p:nvSpPr>
          <p:cNvPr id="3076" name="AutoShape 48"/>
          <p:cNvSpPr>
            <a:spLocks noChangeArrowheads="1"/>
          </p:cNvSpPr>
          <p:nvPr/>
        </p:nvSpPr>
        <p:spPr bwMode="auto">
          <a:xfrm>
            <a:off x="4291013" y="2917825"/>
            <a:ext cx="4592637" cy="517525"/>
          </a:xfrm>
          <a:prstGeom prst="roundRect">
            <a:avLst>
              <a:gd name="adj" fmla="val 16667"/>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With production and warehousing</a:t>
            </a:r>
          </a:p>
        </p:txBody>
      </p:sp>
      <p:sp>
        <p:nvSpPr>
          <p:cNvPr id="3077" name="AutoShape 49"/>
          <p:cNvSpPr>
            <a:spLocks noChangeArrowheads="1"/>
          </p:cNvSpPr>
          <p:nvPr/>
        </p:nvSpPr>
        <p:spPr bwMode="auto">
          <a:xfrm>
            <a:off x="4291013" y="3636963"/>
            <a:ext cx="4592637" cy="517525"/>
          </a:xfrm>
          <a:prstGeom prst="roundRect">
            <a:avLst>
              <a:gd name="adj" fmla="val 16667"/>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Internal and external focus</a:t>
            </a:r>
          </a:p>
        </p:txBody>
      </p:sp>
      <p:sp>
        <p:nvSpPr>
          <p:cNvPr id="3078" name="AutoShape 50"/>
          <p:cNvSpPr>
            <a:spLocks noChangeArrowheads="1"/>
          </p:cNvSpPr>
          <p:nvPr/>
        </p:nvSpPr>
        <p:spPr bwMode="auto">
          <a:xfrm>
            <a:off x="4291013" y="4357688"/>
            <a:ext cx="4592637" cy="517525"/>
          </a:xfrm>
          <a:prstGeom prst="roundRect">
            <a:avLst>
              <a:gd name="adj" fmla="val 16667"/>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Knowledge based</a:t>
            </a:r>
          </a:p>
        </p:txBody>
      </p:sp>
      <p:sp>
        <p:nvSpPr>
          <p:cNvPr id="3079" name="AutoShape 51"/>
          <p:cNvSpPr>
            <a:spLocks noChangeArrowheads="1"/>
          </p:cNvSpPr>
          <p:nvPr/>
        </p:nvSpPr>
        <p:spPr bwMode="auto">
          <a:xfrm>
            <a:off x="4291013" y="5078413"/>
            <a:ext cx="4592637" cy="517525"/>
          </a:xfrm>
          <a:prstGeom prst="roundRect">
            <a:avLst>
              <a:gd name="adj" fmla="val 16667"/>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a:t>
            </a:r>
            <a:r>
              <a:rPr kumimoji="0" lang="en-GB" altLang="en-US" sz="20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Demonstrable skills and knowledge</a:t>
            </a:r>
          </a:p>
        </p:txBody>
      </p:sp>
      <p:sp>
        <p:nvSpPr>
          <p:cNvPr id="3080" name="AutoShape 40"/>
          <p:cNvSpPr>
            <a:spLocks noChangeArrowheads="1"/>
          </p:cNvSpPr>
          <p:nvPr/>
        </p:nvSpPr>
        <p:spPr bwMode="auto">
          <a:xfrm>
            <a:off x="468313" y="1557338"/>
            <a:ext cx="3952875" cy="381000"/>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3399"/>
                </a:solidFill>
                <a:effectLst/>
                <a:uLnTx/>
                <a:uFillTx/>
                <a:latin typeface="Arial" panose="020B0604020202020204" pitchFamily="34" charset="0"/>
                <a:ea typeface="+mn-ea"/>
                <a:cs typeface="+mn-cs"/>
              </a:rPr>
              <a:t>As a function</a:t>
            </a:r>
          </a:p>
        </p:txBody>
      </p:sp>
      <p:sp>
        <p:nvSpPr>
          <p:cNvPr id="3081" name="AutoShape 41"/>
          <p:cNvSpPr>
            <a:spLocks noChangeArrowheads="1"/>
          </p:cNvSpPr>
          <p:nvPr/>
        </p:nvSpPr>
        <p:spPr bwMode="auto">
          <a:xfrm>
            <a:off x="468313" y="2276475"/>
            <a:ext cx="3952875" cy="381000"/>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3399"/>
                </a:solidFill>
                <a:effectLst/>
                <a:uLnTx/>
                <a:uFillTx/>
                <a:latin typeface="Arial" panose="020B0604020202020204" pitchFamily="34" charset="0"/>
                <a:ea typeface="+mn-ea"/>
                <a:cs typeface="+mn-cs"/>
              </a:rPr>
              <a:t>As a process</a:t>
            </a:r>
          </a:p>
        </p:txBody>
      </p:sp>
      <p:sp>
        <p:nvSpPr>
          <p:cNvPr id="3082" name="AutoShape 42"/>
          <p:cNvSpPr>
            <a:spLocks noChangeArrowheads="1"/>
          </p:cNvSpPr>
          <p:nvPr/>
        </p:nvSpPr>
        <p:spPr bwMode="auto">
          <a:xfrm>
            <a:off x="468313" y="2997200"/>
            <a:ext cx="3952875" cy="381000"/>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As a link in the supply chain</a:t>
            </a:r>
          </a:p>
        </p:txBody>
      </p:sp>
      <p:sp>
        <p:nvSpPr>
          <p:cNvPr id="3083" name="AutoShape 43"/>
          <p:cNvSpPr>
            <a:spLocks noChangeArrowheads="1"/>
          </p:cNvSpPr>
          <p:nvPr/>
        </p:nvSpPr>
        <p:spPr bwMode="auto">
          <a:xfrm>
            <a:off x="468313" y="3716338"/>
            <a:ext cx="3952875" cy="381000"/>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3399"/>
                </a:solidFill>
                <a:effectLst/>
                <a:uLnTx/>
                <a:uFillTx/>
                <a:latin typeface="Arial" panose="020B0604020202020204" pitchFamily="34" charset="0"/>
                <a:ea typeface="+mn-ea"/>
                <a:cs typeface="+mn-cs"/>
              </a:rPr>
              <a:t>As a relationship</a:t>
            </a:r>
          </a:p>
        </p:txBody>
      </p:sp>
      <p:sp>
        <p:nvSpPr>
          <p:cNvPr id="3084" name="AutoShape 44"/>
          <p:cNvSpPr>
            <a:spLocks noChangeArrowheads="1"/>
          </p:cNvSpPr>
          <p:nvPr/>
        </p:nvSpPr>
        <p:spPr bwMode="auto">
          <a:xfrm>
            <a:off x="468313" y="4437063"/>
            <a:ext cx="3952875" cy="381000"/>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3399"/>
                </a:solidFill>
                <a:effectLst/>
                <a:uLnTx/>
                <a:uFillTx/>
                <a:latin typeface="Arial" panose="020B0604020202020204" pitchFamily="34" charset="0"/>
                <a:ea typeface="+mn-ea"/>
                <a:cs typeface="+mn-cs"/>
              </a:rPr>
              <a:t>As a discipline</a:t>
            </a:r>
          </a:p>
        </p:txBody>
      </p:sp>
      <p:sp>
        <p:nvSpPr>
          <p:cNvPr id="3085" name="AutoShape 45"/>
          <p:cNvSpPr>
            <a:spLocks noChangeArrowheads="1"/>
          </p:cNvSpPr>
          <p:nvPr/>
        </p:nvSpPr>
        <p:spPr bwMode="auto">
          <a:xfrm>
            <a:off x="468313" y="5157788"/>
            <a:ext cx="3952875" cy="381000"/>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3399"/>
                </a:solidFill>
                <a:effectLst/>
                <a:uLnTx/>
                <a:uFillTx/>
                <a:latin typeface="Arial" panose="020B0604020202020204" pitchFamily="34" charset="0"/>
                <a:ea typeface="+mn-ea"/>
                <a:cs typeface="+mn-cs"/>
              </a:rPr>
              <a:t>As a profession</a:t>
            </a:r>
          </a:p>
        </p:txBody>
      </p:sp>
      <p:sp>
        <p:nvSpPr>
          <p:cNvPr id="3088" name="Text Box 24"/>
          <p:cNvSpPr txBox="1">
            <a:spLocks noChangeArrowheads="1"/>
          </p:cNvSpPr>
          <p:nvPr/>
        </p:nvSpPr>
        <p:spPr bwMode="auto">
          <a:xfrm>
            <a:off x="514409" y="65157"/>
            <a:ext cx="702307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Perspectives on purchasing</a:t>
            </a:r>
          </a:p>
        </p:txBody>
      </p:sp>
      <p:sp>
        <p:nvSpPr>
          <p:cNvPr id="3089" name="Oval 34"/>
          <p:cNvSpPr>
            <a:spLocks noChangeArrowheads="1"/>
          </p:cNvSpPr>
          <p:nvPr/>
        </p:nvSpPr>
        <p:spPr bwMode="auto">
          <a:xfrm>
            <a:off x="301625" y="1557338"/>
            <a:ext cx="382588" cy="38258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mn-cs"/>
              </a:rPr>
              <a:t>1</a:t>
            </a:r>
          </a:p>
        </p:txBody>
      </p:sp>
      <p:sp>
        <p:nvSpPr>
          <p:cNvPr id="3090" name="Oval 35"/>
          <p:cNvSpPr>
            <a:spLocks noChangeArrowheads="1"/>
          </p:cNvSpPr>
          <p:nvPr/>
        </p:nvSpPr>
        <p:spPr bwMode="auto">
          <a:xfrm>
            <a:off x="301625" y="2276475"/>
            <a:ext cx="382588" cy="382588"/>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mn-cs"/>
              </a:rPr>
              <a:t>2</a:t>
            </a:r>
          </a:p>
        </p:txBody>
      </p:sp>
      <p:sp>
        <p:nvSpPr>
          <p:cNvPr id="3091" name="Oval 36"/>
          <p:cNvSpPr>
            <a:spLocks noChangeArrowheads="1"/>
          </p:cNvSpPr>
          <p:nvPr/>
        </p:nvSpPr>
        <p:spPr bwMode="auto">
          <a:xfrm>
            <a:off x="301625" y="2997200"/>
            <a:ext cx="382588" cy="382588"/>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mn-cs"/>
              </a:rPr>
              <a:t>3</a:t>
            </a:r>
          </a:p>
        </p:txBody>
      </p:sp>
      <p:sp>
        <p:nvSpPr>
          <p:cNvPr id="3092" name="Oval 37"/>
          <p:cNvSpPr>
            <a:spLocks noChangeArrowheads="1"/>
          </p:cNvSpPr>
          <p:nvPr/>
        </p:nvSpPr>
        <p:spPr bwMode="auto">
          <a:xfrm>
            <a:off x="301625" y="3716338"/>
            <a:ext cx="382588" cy="38258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mn-cs"/>
              </a:rPr>
              <a:t>4</a:t>
            </a:r>
          </a:p>
        </p:txBody>
      </p:sp>
      <p:sp>
        <p:nvSpPr>
          <p:cNvPr id="3093" name="Oval 38"/>
          <p:cNvSpPr>
            <a:spLocks noChangeArrowheads="1"/>
          </p:cNvSpPr>
          <p:nvPr/>
        </p:nvSpPr>
        <p:spPr bwMode="auto">
          <a:xfrm>
            <a:off x="301625" y="4437063"/>
            <a:ext cx="382588" cy="38258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mn-cs"/>
              </a:rPr>
              <a:t>5</a:t>
            </a:r>
          </a:p>
        </p:txBody>
      </p:sp>
      <p:sp>
        <p:nvSpPr>
          <p:cNvPr id="3094" name="Oval 39"/>
          <p:cNvSpPr>
            <a:spLocks noChangeArrowheads="1"/>
          </p:cNvSpPr>
          <p:nvPr/>
        </p:nvSpPr>
        <p:spPr bwMode="auto">
          <a:xfrm>
            <a:off x="301625" y="5157788"/>
            <a:ext cx="382588" cy="38258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1200" cap="none" spc="0" normalizeH="0" baseline="0" noProof="0">
                <a:ln>
                  <a:noFill/>
                </a:ln>
                <a:solidFill>
                  <a:srgbClr val="FFFFFF"/>
                </a:solidFill>
                <a:effectLst/>
                <a:uLnTx/>
                <a:uFillTx/>
                <a:latin typeface="Arial" panose="020B0604020202020204" pitchFamily="34" charset="0"/>
                <a:ea typeface="+mn-ea"/>
                <a:cs typeface="+mn-cs"/>
              </a:rPr>
              <a:t>6</a:t>
            </a:r>
          </a:p>
        </p:txBody>
      </p:sp>
      <p:sp>
        <p:nvSpPr>
          <p:cNvPr id="3" name="TextBox 2">
            <a:extLst>
              <a:ext uri="{FF2B5EF4-FFF2-40B4-BE49-F238E27FC236}">
                <a16:creationId xmlns:a16="http://schemas.microsoft.com/office/drawing/2014/main" id="{7E5A8BEF-ED52-4531-9992-5D0ED49E6BF4}"/>
              </a:ext>
            </a:extLst>
          </p:cNvPr>
          <p:cNvSpPr txBox="1"/>
          <p:nvPr/>
        </p:nvSpPr>
        <p:spPr>
          <a:xfrm>
            <a:off x="7537485" y="65157"/>
            <a:ext cx="1346165" cy="411093"/>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48471131"/>
      </p:ext>
    </p:extLst>
  </p:cSld>
  <p:clrMapOvr>
    <a:masterClrMapping/>
  </p:clrMapOvr>
  <p:transition>
    <p:randomBar/>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29768" y="27892"/>
            <a:ext cx="8229600" cy="952836"/>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Purchasing</a:t>
            </a:r>
          </a:p>
        </p:txBody>
      </p:sp>
      <p:sp>
        <p:nvSpPr>
          <p:cNvPr id="36866" name="Rectangle 3"/>
          <p:cNvSpPr>
            <a:spLocks noGrp="1" noChangeArrowheads="1"/>
          </p:cNvSpPr>
          <p:nvPr>
            <p:ph idx="1"/>
          </p:nvPr>
        </p:nvSpPr>
        <p:spPr>
          <a:xfrm>
            <a:off x="107504" y="836712"/>
            <a:ext cx="8856984" cy="4824536"/>
          </a:xfrm>
        </p:spPr>
        <p:txBody>
          <a:bodyPr>
            <a:normAutofit fontScale="77500" lnSpcReduction="20000"/>
          </a:bodyPr>
          <a:lstStyle/>
          <a:p>
            <a:pPr marL="0" indent="0" algn="just" fontAlgn="base">
              <a:spcBef>
                <a:spcPct val="0"/>
              </a:spcBef>
              <a:spcAft>
                <a:spcPct val="0"/>
              </a:spcAft>
              <a:buNone/>
              <a:defRPr/>
            </a:pPr>
            <a:r>
              <a:rPr lang="en-US" sz="2800" b="1" dirty="0">
                <a:solidFill>
                  <a:srgbClr val="0070C0"/>
                </a:solidFill>
                <a:latin typeface="Arial" panose="020B0604020202020204" pitchFamily="34" charset="0"/>
                <a:cs typeface="Arial" panose="020B0604020202020204" pitchFamily="34" charset="0"/>
              </a:rPr>
              <a:t>Classical Definition </a:t>
            </a:r>
          </a:p>
          <a:p>
            <a:pPr marL="0" indent="0" algn="just" fontAlgn="base">
              <a:spcBef>
                <a:spcPct val="0"/>
              </a:spcBef>
              <a:spcAft>
                <a:spcPct val="0"/>
              </a:spcAft>
              <a:buNone/>
              <a:defRPr/>
            </a:pPr>
            <a:endParaRPr lang="en-US" sz="2800" b="1" dirty="0">
              <a:solidFill>
                <a:srgbClr val="0070C0"/>
              </a:solidFill>
              <a:latin typeface="Arial" panose="020B0604020202020204" pitchFamily="34" charset="0"/>
              <a:cs typeface="Arial" panose="020B0604020202020204" pitchFamily="34" charset="0"/>
            </a:endParaRPr>
          </a:p>
          <a:p>
            <a:pPr marL="0" indent="0" algn="just" fontAlgn="base">
              <a:spcBef>
                <a:spcPct val="0"/>
              </a:spcBef>
              <a:spcAft>
                <a:spcPct val="0"/>
              </a:spcAft>
              <a:buNone/>
              <a:defRPr/>
            </a:pPr>
            <a:r>
              <a:rPr lang="en-US" sz="2800" b="1" dirty="0">
                <a:latin typeface="Arial" panose="020B0604020202020204" pitchFamily="34" charset="0"/>
                <a:cs typeface="Arial" panose="020B0604020202020204" pitchFamily="34" charset="0"/>
              </a:rPr>
              <a:t>To buy materials of the </a:t>
            </a:r>
            <a:r>
              <a:rPr lang="en-US" sz="2800" b="1" u="sng" dirty="0">
                <a:latin typeface="Arial" panose="020B0604020202020204" pitchFamily="34" charset="0"/>
                <a:cs typeface="Arial" panose="020B0604020202020204" pitchFamily="34" charset="0"/>
              </a:rPr>
              <a:t>right</a:t>
            </a:r>
            <a:r>
              <a:rPr lang="en-US" sz="2800" b="1" dirty="0">
                <a:latin typeface="Arial" panose="020B0604020202020204" pitchFamily="34" charset="0"/>
                <a:cs typeface="Arial" panose="020B0604020202020204" pitchFamily="34" charset="0"/>
              </a:rPr>
              <a:t> quality , in the </a:t>
            </a:r>
            <a:r>
              <a:rPr lang="en-US" sz="2800" b="1" u="sng" dirty="0">
                <a:latin typeface="Arial" panose="020B0604020202020204" pitchFamily="34" charset="0"/>
                <a:cs typeface="Arial" panose="020B0604020202020204" pitchFamily="34" charset="0"/>
              </a:rPr>
              <a:t>right</a:t>
            </a:r>
            <a:r>
              <a:rPr lang="en-US" sz="2800" b="1" dirty="0">
                <a:latin typeface="Arial" panose="020B0604020202020204" pitchFamily="34" charset="0"/>
                <a:cs typeface="Arial" panose="020B0604020202020204" pitchFamily="34" charset="0"/>
              </a:rPr>
              <a:t> quantity, from the </a:t>
            </a:r>
            <a:r>
              <a:rPr lang="en-US" sz="2800" b="1" u="sng" dirty="0">
                <a:latin typeface="Arial" panose="020B0604020202020204" pitchFamily="34" charset="0"/>
                <a:cs typeface="Arial" panose="020B0604020202020204" pitchFamily="34" charset="0"/>
              </a:rPr>
              <a:t>right</a:t>
            </a:r>
            <a:r>
              <a:rPr lang="en-US" sz="2800" b="1" dirty="0">
                <a:latin typeface="Arial" panose="020B0604020202020204" pitchFamily="34" charset="0"/>
                <a:cs typeface="Arial" panose="020B0604020202020204" pitchFamily="34" charset="0"/>
              </a:rPr>
              <a:t> source, delivered to the </a:t>
            </a:r>
            <a:r>
              <a:rPr lang="en-US" sz="2800" b="1" u="sng" dirty="0">
                <a:latin typeface="Arial" panose="020B0604020202020204" pitchFamily="34" charset="0"/>
                <a:cs typeface="Arial" panose="020B0604020202020204" pitchFamily="34" charset="0"/>
              </a:rPr>
              <a:t>right</a:t>
            </a:r>
            <a:r>
              <a:rPr lang="en-US" sz="2800" b="1" dirty="0">
                <a:latin typeface="Arial" panose="020B0604020202020204" pitchFamily="34" charset="0"/>
                <a:cs typeface="Arial" panose="020B0604020202020204" pitchFamily="34" charset="0"/>
              </a:rPr>
              <a:t> place, at the </a:t>
            </a:r>
            <a:r>
              <a:rPr lang="en-US" sz="2800" b="1" u="sng" dirty="0">
                <a:latin typeface="Arial" panose="020B0604020202020204" pitchFamily="34" charset="0"/>
                <a:cs typeface="Arial" panose="020B0604020202020204" pitchFamily="34" charset="0"/>
              </a:rPr>
              <a:t>right</a:t>
            </a:r>
            <a:r>
              <a:rPr lang="en-US" sz="2800" b="1" dirty="0">
                <a:latin typeface="Arial" panose="020B0604020202020204" pitchFamily="34" charset="0"/>
                <a:cs typeface="Arial" panose="020B0604020202020204" pitchFamily="34" charset="0"/>
              </a:rPr>
              <a:t> time at the </a:t>
            </a:r>
            <a:r>
              <a:rPr lang="en-US" sz="2800" b="1" u="sng" dirty="0">
                <a:latin typeface="Arial" panose="020B0604020202020204" pitchFamily="34" charset="0"/>
                <a:cs typeface="Arial" panose="020B0604020202020204" pitchFamily="34" charset="0"/>
              </a:rPr>
              <a:t>right</a:t>
            </a:r>
            <a:r>
              <a:rPr lang="en-US" sz="2800" b="1" dirty="0">
                <a:latin typeface="Arial" panose="020B0604020202020204" pitchFamily="34" charset="0"/>
                <a:cs typeface="Arial" panose="020B0604020202020204" pitchFamily="34" charset="0"/>
              </a:rPr>
              <a:t> price</a:t>
            </a:r>
          </a:p>
          <a:p>
            <a:pPr marL="0" indent="0" algn="ctr" fontAlgn="base">
              <a:spcBef>
                <a:spcPct val="0"/>
              </a:spcBef>
              <a:spcAft>
                <a:spcPct val="0"/>
              </a:spcAft>
              <a:buNone/>
              <a:defRPr/>
            </a:pPr>
            <a:endParaRPr lang="en-US" sz="2800" b="1" dirty="0">
              <a:solidFill>
                <a:srgbClr val="0070C0"/>
              </a:solidFill>
              <a:latin typeface="Arial" panose="020B0604020202020204" pitchFamily="34" charset="0"/>
              <a:cs typeface="Arial" panose="020B0604020202020204" pitchFamily="34" charset="0"/>
            </a:endParaRPr>
          </a:p>
          <a:p>
            <a:pPr marL="0" indent="0" algn="ctr" fontAlgn="base">
              <a:spcBef>
                <a:spcPct val="0"/>
              </a:spcBef>
              <a:spcAft>
                <a:spcPct val="0"/>
              </a:spcAft>
              <a:buNone/>
              <a:defRPr/>
            </a:pPr>
            <a:r>
              <a:rPr lang="en-US" sz="2800" b="1" dirty="0">
                <a:solidFill>
                  <a:srgbClr val="FF0000"/>
                </a:solidFill>
                <a:latin typeface="Arial" panose="020B0604020202020204" pitchFamily="34" charset="0"/>
                <a:cs typeface="Arial" panose="020B0604020202020204" pitchFamily="34" charset="0"/>
              </a:rPr>
              <a:t>To be contrasted </a:t>
            </a:r>
          </a:p>
          <a:p>
            <a:pPr marL="0" indent="0" algn="just" fontAlgn="base">
              <a:spcBef>
                <a:spcPct val="0"/>
              </a:spcBef>
              <a:spcAft>
                <a:spcPct val="0"/>
              </a:spcAft>
              <a:buNone/>
              <a:defRPr/>
            </a:pPr>
            <a:endParaRPr lang="en-US" sz="2800" b="1" dirty="0">
              <a:latin typeface="Arial" panose="020B0604020202020204" pitchFamily="34" charset="0"/>
              <a:cs typeface="Arial" panose="020B0604020202020204" pitchFamily="34" charset="0"/>
            </a:endParaRPr>
          </a:p>
          <a:p>
            <a:pPr marL="0" indent="0" algn="just" fontAlgn="base">
              <a:spcBef>
                <a:spcPct val="0"/>
              </a:spcBef>
              <a:spcAft>
                <a:spcPct val="0"/>
              </a:spcAft>
              <a:buNone/>
              <a:defRPr/>
            </a:pPr>
            <a:r>
              <a:rPr lang="en-US" sz="2800" b="1" dirty="0">
                <a:solidFill>
                  <a:srgbClr val="0070C0"/>
                </a:solidFill>
                <a:latin typeface="Arial" panose="020B0604020202020204" pitchFamily="34" charset="0"/>
                <a:cs typeface="Arial" panose="020B0604020202020204" pitchFamily="34" charset="0"/>
              </a:rPr>
              <a:t>Modern Definition </a:t>
            </a:r>
          </a:p>
          <a:p>
            <a:pPr marL="0" indent="0" algn="just" fontAlgn="base">
              <a:spcBef>
                <a:spcPct val="0"/>
              </a:spcBef>
              <a:spcAft>
                <a:spcPct val="0"/>
              </a:spcAft>
              <a:buNone/>
              <a:defRPr/>
            </a:pPr>
            <a:endParaRPr lang="en-US" altLang="en-US" sz="2800" b="1" dirty="0">
              <a:solidFill>
                <a:srgbClr val="FFFFFF"/>
              </a:solidFill>
              <a:latin typeface="Arial" panose="020B0604020202020204" pitchFamily="34" charset="0"/>
              <a:cs typeface="Arial" panose="020B0604020202020204" pitchFamily="34" charset="0"/>
            </a:endParaRPr>
          </a:p>
          <a:p>
            <a:pPr marL="0" indent="0" algn="just" fontAlgn="base">
              <a:spcBef>
                <a:spcPct val="0"/>
              </a:spcBef>
              <a:spcAft>
                <a:spcPct val="0"/>
              </a:spcAft>
              <a:buNone/>
              <a:defRPr/>
            </a:pPr>
            <a:r>
              <a:rPr lang="en-GB" sz="2800" b="1" dirty="0">
                <a:latin typeface="Arial" panose="020B0604020202020204" pitchFamily="34" charset="0"/>
                <a:cs typeface="Arial" panose="020B0604020202020204" pitchFamily="34" charset="0"/>
              </a:rPr>
              <a:t>The process undertaken by the organisational unit which, either as a function or a part of an integrated supply chain, is responsible for procuring or assisting users to procure in the most efficient manner required suppliers at the right time, quality, quantity and price and the management of suppliers, thereby contributing to the competitive advantage of the enterprise and the achievement of its corporate strategy. </a:t>
            </a:r>
            <a:endParaRPr lang="en-US" sz="2800" b="1" dirty="0">
              <a:latin typeface="Arial" panose="020B0604020202020204" pitchFamily="34" charset="0"/>
              <a:cs typeface="Arial" panose="020B0604020202020204" pitchFamily="34" charset="0"/>
            </a:endParaRPr>
          </a:p>
          <a:p>
            <a:pPr marL="0" indent="0" fontAlgn="base">
              <a:spcBef>
                <a:spcPct val="0"/>
              </a:spcBef>
              <a:spcAft>
                <a:spcPct val="0"/>
              </a:spcAft>
              <a:buNone/>
              <a:defRPr/>
            </a:pPr>
            <a:endParaRPr lang="en-US" altLang="en-US" sz="2400" dirty="0">
              <a:solidFill>
                <a:srgbClr val="FFFFFF"/>
              </a:solidFill>
              <a:latin typeface="Arial" panose="020B0604020202020204" pitchFamily="34" charset="0"/>
            </a:endParaRPr>
          </a:p>
        </p:txBody>
      </p:sp>
    </p:spTree>
    <p:extLst>
      <p:ext uri="{BB962C8B-B14F-4D97-AF65-F5344CB8AC3E}">
        <p14:creationId xmlns:p14="http://schemas.microsoft.com/office/powerpoint/2010/main" val="82901941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6866">
                                            <p:txEl>
                                              <p:pRg st="0" end="0"/>
                                            </p:txEl>
                                          </p:spTgt>
                                        </p:tgtEl>
                                        <p:attrNameLst>
                                          <p:attrName>style.visibility</p:attrName>
                                        </p:attrNameLst>
                                      </p:cBhvr>
                                      <p:to>
                                        <p:strVal val="visible"/>
                                      </p:to>
                                    </p:set>
                                    <p:anim calcmode="lin" valueType="num">
                                      <p:cBhvr additive="base">
                                        <p:cTn id="7" dur="500" fill="hold"/>
                                        <p:tgtEl>
                                          <p:spTgt spid="3686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86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6866">
                                            <p:txEl>
                                              <p:pRg st="2" end="2"/>
                                            </p:txEl>
                                          </p:spTgt>
                                        </p:tgtEl>
                                        <p:attrNameLst>
                                          <p:attrName>style.visibility</p:attrName>
                                        </p:attrNameLst>
                                      </p:cBhvr>
                                      <p:to>
                                        <p:strVal val="visible"/>
                                      </p:to>
                                    </p:set>
                                    <p:anim calcmode="lin" valueType="num">
                                      <p:cBhvr additive="base">
                                        <p:cTn id="11" dur="500" fill="hold"/>
                                        <p:tgtEl>
                                          <p:spTgt spid="3686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6866">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6866">
                                            <p:txEl>
                                              <p:pRg st="4" end="4"/>
                                            </p:txEl>
                                          </p:spTgt>
                                        </p:tgtEl>
                                        <p:attrNameLst>
                                          <p:attrName>style.visibility</p:attrName>
                                        </p:attrNameLst>
                                      </p:cBhvr>
                                      <p:to>
                                        <p:strVal val="visible"/>
                                      </p:to>
                                    </p:set>
                                    <p:anim calcmode="lin" valueType="num">
                                      <p:cBhvr additive="base">
                                        <p:cTn id="15" dur="500" fill="hold"/>
                                        <p:tgtEl>
                                          <p:spTgt spid="36866">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6866">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6866">
                                            <p:txEl>
                                              <p:pRg st="6" end="6"/>
                                            </p:txEl>
                                          </p:spTgt>
                                        </p:tgtEl>
                                        <p:attrNameLst>
                                          <p:attrName>style.visibility</p:attrName>
                                        </p:attrNameLst>
                                      </p:cBhvr>
                                      <p:to>
                                        <p:strVal val="visible"/>
                                      </p:to>
                                    </p:set>
                                    <p:anim calcmode="lin" valueType="num">
                                      <p:cBhvr additive="base">
                                        <p:cTn id="19" dur="500" fill="hold"/>
                                        <p:tgtEl>
                                          <p:spTgt spid="36866">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6866">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6866">
                                            <p:txEl>
                                              <p:pRg st="8" end="8"/>
                                            </p:txEl>
                                          </p:spTgt>
                                        </p:tgtEl>
                                        <p:attrNameLst>
                                          <p:attrName>style.visibility</p:attrName>
                                        </p:attrNameLst>
                                      </p:cBhvr>
                                      <p:to>
                                        <p:strVal val="visible"/>
                                      </p:to>
                                    </p:set>
                                    <p:anim calcmode="lin" valueType="num">
                                      <p:cBhvr additive="base">
                                        <p:cTn id="23" dur="500" fill="hold"/>
                                        <p:tgtEl>
                                          <p:spTgt spid="36866">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686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4" name="AutoShape 24"/>
          <p:cNvSpPr>
            <a:spLocks noChangeArrowheads="1"/>
          </p:cNvSpPr>
          <p:nvPr/>
        </p:nvSpPr>
        <p:spPr bwMode="auto">
          <a:xfrm>
            <a:off x="0" y="908720"/>
            <a:ext cx="9144000" cy="5184576"/>
          </a:xfrm>
          <a:prstGeom prst="roundRect">
            <a:avLst>
              <a:gd name="adj" fmla="val 16667"/>
            </a:avLst>
          </a:pr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R="0" lvl="0" algn="just" defTabSz="914400" rtl="0" eaLnBrk="1" fontAlgn="base" latinLnBrk="0" hangingPunct="1">
              <a:lnSpc>
                <a:spcPct val="150000"/>
              </a:lnSpc>
              <a:spcBef>
                <a:spcPct val="0"/>
              </a:spcBef>
              <a:spcAft>
                <a:spcPct val="0"/>
              </a:spcAft>
              <a:buClrTx/>
              <a:buSzTx/>
              <a:buFontTx/>
              <a:buNone/>
              <a:tabLst>
                <a:tab pos="8612188" algn="l"/>
              </a:tabLst>
              <a:defRPr/>
            </a:pPr>
            <a:r>
              <a:rPr kumimoji="0" lang="en-US" altLang="en-US"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Procurement is the process of acquiring goods, works and services, </a:t>
            </a:r>
          </a:p>
          <a:p>
            <a:pPr marR="0" lvl="0" algn="just" defTabSz="914400" rtl="0" eaLnBrk="1" fontAlgn="base" latinLnBrk="0" hangingPunct="1">
              <a:lnSpc>
                <a:spcPct val="150000"/>
              </a:lnSpc>
              <a:spcBef>
                <a:spcPct val="0"/>
              </a:spcBef>
              <a:spcAft>
                <a:spcPct val="0"/>
              </a:spcAft>
              <a:buClrTx/>
              <a:buSzTx/>
              <a:buFontTx/>
              <a:buNone/>
              <a:tabLst>
                <a:tab pos="8612188" algn="l"/>
              </a:tabLst>
              <a:defRPr/>
            </a:pPr>
            <a:r>
              <a:rPr kumimoji="0" lang="en-US" altLang="en-US"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covering both acquisition from third parties and from in-house providers.  </a:t>
            </a:r>
          </a:p>
          <a:p>
            <a:pPr marR="0" lvl="0" algn="just" defTabSz="914400" rtl="0" eaLnBrk="1" fontAlgn="base" latinLnBrk="0" hangingPunct="1">
              <a:lnSpc>
                <a:spcPct val="150000"/>
              </a:lnSpc>
              <a:spcBef>
                <a:spcPct val="0"/>
              </a:spcBef>
              <a:spcAft>
                <a:spcPct val="0"/>
              </a:spcAft>
              <a:buClrTx/>
              <a:buSzTx/>
              <a:buFontTx/>
              <a:buNone/>
              <a:tabLst>
                <a:tab pos="8612188" algn="l"/>
              </a:tabLst>
              <a:defRPr/>
            </a:pPr>
            <a:r>
              <a:rPr kumimoji="0" lang="en-US" altLang="en-US"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The process spans the whole life cycle from identification of needs, </a:t>
            </a:r>
          </a:p>
          <a:p>
            <a:pPr marR="0" lvl="0" algn="just" defTabSz="914400" rtl="0" eaLnBrk="1" fontAlgn="base" latinLnBrk="0" hangingPunct="1">
              <a:lnSpc>
                <a:spcPct val="150000"/>
              </a:lnSpc>
              <a:spcBef>
                <a:spcPct val="0"/>
              </a:spcBef>
              <a:spcAft>
                <a:spcPct val="0"/>
              </a:spcAft>
              <a:buClrTx/>
              <a:buSzTx/>
              <a:buFontTx/>
              <a:buNone/>
              <a:tabLst>
                <a:tab pos="8612188" algn="l"/>
              </a:tabLst>
              <a:defRPr/>
            </a:pPr>
            <a:r>
              <a:rPr kumimoji="0" lang="en-US" altLang="en-US"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through to the end of the useful life of an asset.  It involves options </a:t>
            </a:r>
          </a:p>
          <a:p>
            <a:pPr marR="0" lvl="0" algn="just" defTabSz="914400" rtl="0" eaLnBrk="1" fontAlgn="base" latinLnBrk="0" hangingPunct="1">
              <a:lnSpc>
                <a:spcPct val="150000"/>
              </a:lnSpc>
              <a:spcBef>
                <a:spcPct val="0"/>
              </a:spcBef>
              <a:spcAft>
                <a:spcPct val="0"/>
              </a:spcAft>
              <a:buClrTx/>
              <a:buSzTx/>
              <a:buFontTx/>
              <a:buNone/>
              <a:tabLst>
                <a:tab pos="8612188" algn="l"/>
              </a:tabLst>
              <a:defRPr/>
            </a:pPr>
            <a:r>
              <a:rPr kumimoji="0" lang="en-US" altLang="en-US"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appraisal and the critical ‘make or buy’ decision.</a:t>
            </a:r>
          </a:p>
        </p:txBody>
      </p:sp>
      <p:sp>
        <p:nvSpPr>
          <p:cNvPr id="5125" name="Text Box 29"/>
          <p:cNvSpPr txBox="1">
            <a:spLocks noChangeArrowheads="1"/>
          </p:cNvSpPr>
          <p:nvPr/>
        </p:nvSpPr>
        <p:spPr bwMode="auto">
          <a:xfrm>
            <a:off x="683568" y="0"/>
            <a:ext cx="645401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Definition of procurement</a:t>
            </a:r>
          </a:p>
        </p:txBody>
      </p:sp>
      <p:sp>
        <p:nvSpPr>
          <p:cNvPr id="3" name="TextBox 2">
            <a:extLst>
              <a:ext uri="{FF2B5EF4-FFF2-40B4-BE49-F238E27FC236}">
                <a16:creationId xmlns:a16="http://schemas.microsoft.com/office/drawing/2014/main" id="{B1055F3C-41F6-4AE5-8CEC-2322D4975DB4}"/>
              </a:ext>
            </a:extLst>
          </p:cNvPr>
          <p:cNvSpPr txBox="1"/>
          <p:nvPr/>
        </p:nvSpPr>
        <p:spPr>
          <a:xfrm>
            <a:off x="7452320" y="0"/>
            <a:ext cx="1440160" cy="548680"/>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523268193"/>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225304"/>
                                        </p:tgtEl>
                                        <p:attrNameLst>
                                          <p:attrName>style.visibility</p:attrName>
                                        </p:attrNameLst>
                                      </p:cBhvr>
                                      <p:to>
                                        <p:strVal val="visible"/>
                                      </p:to>
                                    </p:set>
                                    <p:animEffect transition="in" filter="wipe(right)">
                                      <p:cBhvr>
                                        <p:cTn id="7" dur="500"/>
                                        <p:tgtEl>
                                          <p:spTgt spid="2253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86" name="Rectangle 82"/>
          <p:cNvSpPr>
            <a:spLocks noChangeArrowheads="1"/>
          </p:cNvSpPr>
          <p:nvPr/>
        </p:nvSpPr>
        <p:spPr bwMode="auto">
          <a:xfrm>
            <a:off x="3138488" y="476250"/>
            <a:ext cx="25066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1" u="none" strike="noStrike" kern="1200" cap="none" spc="0" normalizeH="0" baseline="0" noProof="0">
                <a:ln>
                  <a:noFill/>
                </a:ln>
                <a:solidFill>
                  <a:srgbClr val="FFFFFF"/>
                </a:solidFill>
                <a:effectLst/>
                <a:uLnTx/>
                <a:uFillTx/>
                <a:latin typeface="Arial" panose="020B0604020202020204" pitchFamily="34" charset="0"/>
                <a:ea typeface="+mn-ea"/>
                <a:cs typeface="+mn-cs"/>
              </a:rPr>
              <a:t>What is purchasing?</a:t>
            </a:r>
          </a:p>
        </p:txBody>
      </p:sp>
      <p:sp>
        <p:nvSpPr>
          <p:cNvPr id="6148" name="Text Box 83"/>
          <p:cNvSpPr txBox="1">
            <a:spLocks noChangeArrowheads="1"/>
          </p:cNvSpPr>
          <p:nvPr/>
        </p:nvSpPr>
        <p:spPr bwMode="auto">
          <a:xfrm>
            <a:off x="179388" y="-88829"/>
            <a:ext cx="70471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3399"/>
                </a:solidFill>
                <a:effectLst/>
                <a:uLnTx/>
                <a:uFillTx/>
                <a:cs typeface="Arial" panose="020B0604020202020204" pitchFamily="34" charset="0"/>
              </a:rPr>
              <a:t>The evolution of purchasing</a:t>
            </a:r>
          </a:p>
        </p:txBody>
      </p:sp>
      <p:sp>
        <p:nvSpPr>
          <p:cNvPr id="6149" name="Rectangle 84"/>
          <p:cNvSpPr>
            <a:spLocks noChangeArrowheads="1"/>
          </p:cNvSpPr>
          <p:nvPr/>
        </p:nvSpPr>
        <p:spPr bwMode="auto">
          <a:xfrm>
            <a:off x="198438" y="1858963"/>
            <a:ext cx="8713787" cy="3817937"/>
          </a:xfrm>
          <a:prstGeom prst="rect">
            <a:avLst/>
          </a:prstGeom>
          <a:noFill/>
          <a:ln w="28575">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6150" name="Text Box 85"/>
          <p:cNvSpPr txBox="1">
            <a:spLocks noChangeArrowheads="1"/>
          </p:cNvSpPr>
          <p:nvPr/>
        </p:nvSpPr>
        <p:spPr bwMode="auto">
          <a:xfrm>
            <a:off x="336038" y="1186815"/>
            <a:ext cx="337784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u="none" strike="noStrike" kern="1200" cap="none" spc="0" normalizeH="0" baseline="0" noProof="0" dirty="0">
                <a:ln>
                  <a:noFill/>
                </a:ln>
                <a:solidFill>
                  <a:srgbClr val="000066"/>
                </a:solidFill>
                <a:effectLst/>
                <a:uLnTx/>
                <a:uFillTx/>
                <a:latin typeface="Arial" panose="020B0604020202020204" pitchFamily="34" charset="0"/>
                <a:ea typeface="+mn-ea"/>
                <a:cs typeface="+mn-cs"/>
              </a:rPr>
              <a:t>The Reck and Long model</a:t>
            </a:r>
          </a:p>
        </p:txBody>
      </p:sp>
      <p:sp>
        <p:nvSpPr>
          <p:cNvPr id="6152" name="Line 87"/>
          <p:cNvSpPr>
            <a:spLocks noChangeShapeType="1"/>
          </p:cNvSpPr>
          <p:nvPr/>
        </p:nvSpPr>
        <p:spPr bwMode="auto">
          <a:xfrm>
            <a:off x="2933700" y="1855788"/>
            <a:ext cx="0" cy="3821112"/>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6155" name="Line 90"/>
          <p:cNvSpPr>
            <a:spLocks noChangeShapeType="1"/>
          </p:cNvSpPr>
          <p:nvPr/>
        </p:nvSpPr>
        <p:spPr bwMode="auto">
          <a:xfrm>
            <a:off x="179388" y="4832350"/>
            <a:ext cx="87328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6156" name="Text Box 92"/>
          <p:cNvSpPr txBox="1">
            <a:spLocks noChangeArrowheads="1"/>
          </p:cNvSpPr>
          <p:nvPr/>
        </p:nvSpPr>
        <p:spPr bwMode="auto">
          <a:xfrm>
            <a:off x="971550" y="1916113"/>
            <a:ext cx="8763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Stage</a:t>
            </a:r>
            <a:endParaRPr kumimoji="0" lang="en-GB" altLang="en-US" sz="20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endParaRPr>
          </a:p>
        </p:txBody>
      </p:sp>
      <p:sp>
        <p:nvSpPr>
          <p:cNvPr id="6157" name="Text Box 93"/>
          <p:cNvSpPr txBox="1">
            <a:spLocks noChangeArrowheads="1"/>
          </p:cNvSpPr>
          <p:nvPr/>
        </p:nvSpPr>
        <p:spPr bwMode="auto">
          <a:xfrm>
            <a:off x="4938713" y="1916113"/>
            <a:ext cx="201771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rPr>
              <a:t>Characteristics</a:t>
            </a:r>
            <a:endParaRPr kumimoji="0" lang="en-GB"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6158" name="Text Box 94"/>
          <p:cNvSpPr txBox="1">
            <a:spLocks noChangeArrowheads="1"/>
          </p:cNvSpPr>
          <p:nvPr/>
        </p:nvSpPr>
        <p:spPr bwMode="auto">
          <a:xfrm>
            <a:off x="323850" y="2570163"/>
            <a:ext cx="2133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marL="457200" indent="-457200">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457200" marR="0" lvl="0" indent="-45720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1.  Product </a:t>
            </a:r>
            <a:r>
              <a:rPr kumimoji="0" lang="en-US" alt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centred</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6159" name="Text Box 95"/>
          <p:cNvSpPr txBox="1">
            <a:spLocks noChangeArrowheads="1"/>
          </p:cNvSpPr>
          <p:nvPr/>
        </p:nvSpPr>
        <p:spPr bwMode="auto">
          <a:xfrm>
            <a:off x="323850" y="3386138"/>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marL="457200" indent="-457200">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457200" marR="0" lvl="0" indent="-45720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  Process </a:t>
            </a:r>
            <a:r>
              <a:rPr kumimoji="0" lang="en-US" alt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centred</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6160" name="Text Box 96"/>
          <p:cNvSpPr txBox="1">
            <a:spLocks noChangeArrowheads="1"/>
          </p:cNvSpPr>
          <p:nvPr/>
        </p:nvSpPr>
        <p:spPr bwMode="auto">
          <a:xfrm>
            <a:off x="323850" y="4216400"/>
            <a:ext cx="1517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marL="457200" indent="-457200">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457200" marR="0" lvl="0" indent="-45720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  Relational</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grpSp>
        <p:nvGrpSpPr>
          <p:cNvPr id="5" name="Group 4">
            <a:extLst>
              <a:ext uri="{FF2B5EF4-FFF2-40B4-BE49-F238E27FC236}">
                <a16:creationId xmlns:a16="http://schemas.microsoft.com/office/drawing/2014/main" id="{AF2856EC-4BE4-4D9D-B62A-BE7DB6DB899E}"/>
              </a:ext>
            </a:extLst>
          </p:cNvPr>
          <p:cNvGrpSpPr/>
          <p:nvPr/>
        </p:nvGrpSpPr>
        <p:grpSpPr>
          <a:xfrm>
            <a:off x="179388" y="2349500"/>
            <a:ext cx="8775700" cy="3363913"/>
            <a:chOff x="179388" y="2349500"/>
            <a:chExt cx="8775700" cy="3363913"/>
          </a:xfrm>
        </p:grpSpPr>
        <p:sp>
          <p:nvSpPr>
            <p:cNvPr id="6151" name="Line 86"/>
            <p:cNvSpPr>
              <a:spLocks noChangeShapeType="1"/>
            </p:cNvSpPr>
            <p:nvPr/>
          </p:nvSpPr>
          <p:spPr bwMode="auto">
            <a:xfrm>
              <a:off x="179388" y="2349500"/>
              <a:ext cx="87328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6153" name="Line 88"/>
            <p:cNvSpPr>
              <a:spLocks noChangeShapeType="1"/>
            </p:cNvSpPr>
            <p:nvPr/>
          </p:nvSpPr>
          <p:spPr bwMode="auto">
            <a:xfrm>
              <a:off x="179388" y="3176588"/>
              <a:ext cx="87328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6154" name="Line 89"/>
            <p:cNvSpPr>
              <a:spLocks noChangeShapeType="1"/>
            </p:cNvSpPr>
            <p:nvPr/>
          </p:nvSpPr>
          <p:spPr bwMode="auto">
            <a:xfrm>
              <a:off x="179388" y="4005263"/>
              <a:ext cx="87328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6161" name="Text Box 97"/>
            <p:cNvSpPr txBox="1">
              <a:spLocks noChangeArrowheads="1"/>
            </p:cNvSpPr>
            <p:nvPr/>
          </p:nvSpPr>
          <p:spPr bwMode="auto">
            <a:xfrm>
              <a:off x="323850" y="4933950"/>
              <a:ext cx="1809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marL="457200" indent="-457200">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457200" marR="0" lvl="0" indent="-45720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4.  Performance</a:t>
              </a:r>
            </a:p>
            <a:p>
              <a:pPr marL="457200" marR="0" lvl="0" indent="-45720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0" lang="en-US" alt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centred</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6162" name="Text Box 98"/>
            <p:cNvSpPr txBox="1">
              <a:spLocks noChangeArrowheads="1"/>
            </p:cNvSpPr>
            <p:nvPr/>
          </p:nvSpPr>
          <p:spPr bwMode="auto">
            <a:xfrm>
              <a:off x="2916238" y="4797425"/>
              <a:ext cx="60388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Focused on best product management methods. Employs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an integrated methodology to manage relationships,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processes and outcomes.</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grpSp>
      <p:sp>
        <p:nvSpPr>
          <p:cNvPr id="6163" name="Text Box 99"/>
          <p:cNvSpPr txBox="1">
            <a:spLocks noChangeArrowheads="1"/>
          </p:cNvSpPr>
          <p:nvPr/>
        </p:nvSpPr>
        <p:spPr bwMode="auto">
          <a:xfrm>
            <a:off x="2916238" y="4106863"/>
            <a:ext cx="5645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Process and relationally focused, expanded to include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purchasing – supplier relationships.</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6164" name="Text Box 100"/>
          <p:cNvSpPr txBox="1">
            <a:spLocks noChangeArrowheads="1"/>
          </p:cNvSpPr>
          <p:nvPr/>
        </p:nvSpPr>
        <p:spPr bwMode="auto">
          <a:xfrm>
            <a:off x="2943225" y="3127375"/>
            <a:ext cx="56959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Moves beyond a concern with outcomes and begins to</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measure the process through which the outcome is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delivered.</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6165" name="Text Box 101"/>
          <p:cNvSpPr txBox="1">
            <a:spLocks noChangeArrowheads="1"/>
          </p:cNvSpPr>
          <p:nvPr/>
        </p:nvSpPr>
        <p:spPr bwMode="auto">
          <a:xfrm>
            <a:off x="2943225" y="2319338"/>
            <a:ext cx="59245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Concerned with the five rights which concentrate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exclusively upon the purchasing of tangible products and</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outcome dimensions.</a:t>
            </a: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6" name="TextBox 5">
            <a:extLst>
              <a:ext uri="{FF2B5EF4-FFF2-40B4-BE49-F238E27FC236}">
                <a16:creationId xmlns:a16="http://schemas.microsoft.com/office/drawing/2014/main" id="{EF40A708-8822-4EDE-A3C4-F118F701D8C1}"/>
              </a:ext>
            </a:extLst>
          </p:cNvPr>
          <p:cNvSpPr txBox="1"/>
          <p:nvPr/>
        </p:nvSpPr>
        <p:spPr>
          <a:xfrm>
            <a:off x="7596336" y="0"/>
            <a:ext cx="1368276" cy="476249"/>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16919665"/>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226386"/>
                                        </p:tgtEl>
                                        <p:attrNameLst>
                                          <p:attrName>style.visibility</p:attrName>
                                        </p:attrNameLst>
                                      </p:cBhvr>
                                      <p:to>
                                        <p:strVal val="visible"/>
                                      </p:to>
                                    </p:set>
                                    <p:animEffect transition="in" filter="wipe(right)">
                                      <p:cBhvr>
                                        <p:cTn id="7" dur="500"/>
                                        <p:tgtEl>
                                          <p:spTgt spid="22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8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86" name="Rectangle 82"/>
          <p:cNvSpPr>
            <a:spLocks noChangeArrowheads="1"/>
          </p:cNvSpPr>
          <p:nvPr/>
        </p:nvSpPr>
        <p:spPr bwMode="auto">
          <a:xfrm>
            <a:off x="3138488" y="476250"/>
            <a:ext cx="25066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1" u="none" strike="noStrike" kern="1200" cap="none" spc="0" normalizeH="0" baseline="0" noProof="0">
                <a:ln>
                  <a:noFill/>
                </a:ln>
                <a:solidFill>
                  <a:srgbClr val="FFFFFF"/>
                </a:solidFill>
                <a:effectLst/>
                <a:uLnTx/>
                <a:uFillTx/>
                <a:latin typeface="Arial" panose="020B0604020202020204" pitchFamily="34" charset="0"/>
                <a:ea typeface="+mn-ea"/>
                <a:cs typeface="+mn-cs"/>
              </a:rPr>
              <a:t>What is purchasing?</a:t>
            </a:r>
          </a:p>
        </p:txBody>
      </p:sp>
      <p:sp>
        <p:nvSpPr>
          <p:cNvPr id="7172" name="Text Box 83"/>
          <p:cNvSpPr txBox="1">
            <a:spLocks noChangeArrowheads="1"/>
          </p:cNvSpPr>
          <p:nvPr/>
        </p:nvSpPr>
        <p:spPr bwMode="auto">
          <a:xfrm>
            <a:off x="611560" y="322332"/>
            <a:ext cx="70471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i="0" u="none" strike="noStrike" kern="1200" cap="none" spc="0" normalizeH="0" baseline="0" noProof="0" dirty="0">
                <a:ln>
                  <a:noFill/>
                </a:ln>
                <a:solidFill>
                  <a:srgbClr val="0070C0"/>
                </a:solidFill>
                <a:effectLst/>
                <a:uLnTx/>
                <a:uFillTx/>
                <a:latin typeface="Arial" panose="020B0604020202020204" pitchFamily="34" charset="0"/>
                <a:ea typeface="+mn-ea"/>
                <a:cs typeface="+mn-cs"/>
                <a:hlinkClick r:id="rId2" action="ppaction://hlinkfile">
                  <a:extLst>
                    <a:ext uri="{A12FA001-AC4F-418D-AE19-62706E023703}">
                      <ahyp:hlinkClr xmlns:ahyp="http://schemas.microsoft.com/office/drawing/2018/hyperlinkcolor" val="tx"/>
                    </a:ext>
                  </a:extLst>
                </a:hlinkClick>
              </a:rPr>
              <a:t>The evolution of purchasing</a:t>
            </a:r>
            <a:endParaRPr kumimoji="0" lang="en-GB" altLang="en-US" sz="4000" i="0" u="none" strike="noStrike" kern="1200" cap="none" spc="0" normalizeH="0" baseline="0" noProof="0" dirty="0">
              <a:ln>
                <a:noFill/>
              </a:ln>
              <a:solidFill>
                <a:srgbClr val="0070C0"/>
              </a:solidFill>
              <a:effectLst/>
              <a:uLnTx/>
              <a:uFillTx/>
              <a:latin typeface="Arial" panose="020B0604020202020204" pitchFamily="34" charset="0"/>
              <a:ea typeface="+mn-ea"/>
              <a:cs typeface="+mn-cs"/>
            </a:endParaRPr>
          </a:p>
        </p:txBody>
      </p:sp>
      <p:graphicFrame>
        <p:nvGraphicFramePr>
          <p:cNvPr id="25" name="Table 24"/>
          <p:cNvGraphicFramePr>
            <a:graphicFrameLocks noGrp="1"/>
          </p:cNvGraphicFramePr>
          <p:nvPr>
            <p:extLst>
              <p:ext uri="{D42A27DB-BD31-4B8C-83A1-F6EECF244321}">
                <p14:modId xmlns:p14="http://schemas.microsoft.com/office/powerpoint/2010/main" val="3846183634"/>
              </p:ext>
            </p:extLst>
          </p:nvPr>
        </p:nvGraphicFramePr>
        <p:xfrm>
          <a:off x="285750" y="1428750"/>
          <a:ext cx="8606730" cy="4592539"/>
        </p:xfrm>
        <a:graphic>
          <a:graphicData uri="http://schemas.openxmlformats.org/drawingml/2006/table">
            <a:tbl>
              <a:tblPr firstRow="1" bandRow="1">
                <a:tableStyleId>{5C22544A-7EE6-4342-B048-85BDC9FD1C3A}</a:tableStyleId>
              </a:tblPr>
              <a:tblGrid>
                <a:gridCol w="2185288">
                  <a:extLst>
                    <a:ext uri="{9D8B030D-6E8A-4147-A177-3AD203B41FA5}">
                      <a16:colId xmlns:a16="http://schemas.microsoft.com/office/drawing/2014/main" val="20000"/>
                    </a:ext>
                  </a:extLst>
                </a:gridCol>
                <a:gridCol w="6421442">
                  <a:extLst>
                    <a:ext uri="{9D8B030D-6E8A-4147-A177-3AD203B41FA5}">
                      <a16:colId xmlns:a16="http://schemas.microsoft.com/office/drawing/2014/main" val="20001"/>
                    </a:ext>
                  </a:extLst>
                </a:gridCol>
              </a:tblGrid>
              <a:tr h="539919">
                <a:tc>
                  <a:txBody>
                    <a:bodyPr/>
                    <a:lstStyle/>
                    <a:p>
                      <a:r>
                        <a:rPr lang="en-GB" sz="2000" b="1" dirty="0">
                          <a:latin typeface="Arial" panose="020B0604020202020204" pitchFamily="34" charset="0"/>
                          <a:cs typeface="Arial" panose="020B0604020202020204" pitchFamily="34" charset="0"/>
                        </a:rPr>
                        <a:t>Period</a:t>
                      </a:r>
                      <a:r>
                        <a:rPr lang="en-GB" sz="2000" b="1" baseline="0" dirty="0">
                          <a:latin typeface="Arial" panose="020B0604020202020204" pitchFamily="34" charset="0"/>
                          <a:cs typeface="Arial" panose="020B0604020202020204" pitchFamily="34" charset="0"/>
                        </a:rPr>
                        <a:t> 1</a:t>
                      </a:r>
                      <a:endParaRPr lang="en-GB" sz="2000" b="1" dirty="0">
                        <a:latin typeface="Arial" panose="020B0604020202020204" pitchFamily="34" charset="0"/>
                        <a:cs typeface="Arial" panose="020B0604020202020204" pitchFamily="34" charset="0"/>
                      </a:endParaRPr>
                    </a:p>
                  </a:txBody>
                  <a:tcPr marL="91439" marR="91439">
                    <a:solidFill>
                      <a:schemeClr val="tx2"/>
                    </a:solidFill>
                  </a:tcPr>
                </a:tc>
                <a:tc>
                  <a:txBody>
                    <a:bodyPr/>
                    <a:lstStyle/>
                    <a:p>
                      <a:r>
                        <a:rPr lang="en-GB" sz="2000" b="1" dirty="0">
                          <a:solidFill>
                            <a:schemeClr val="tx1"/>
                          </a:solidFill>
                          <a:latin typeface="Arial" panose="020B0604020202020204" pitchFamily="34" charset="0"/>
                          <a:cs typeface="Arial" panose="020B0604020202020204" pitchFamily="34" charset="0"/>
                        </a:rPr>
                        <a:t>The early years (1850–1900)</a:t>
                      </a:r>
                    </a:p>
                  </a:txBody>
                  <a:tcPr marL="91439" marR="91439">
                    <a:solidFill>
                      <a:schemeClr val="bg1">
                        <a:lumMod val="75000"/>
                      </a:schemeClr>
                    </a:solidFill>
                  </a:tcPr>
                </a:tc>
                <a:extLst>
                  <a:ext uri="{0D108BD9-81ED-4DB2-BD59-A6C34878D82A}">
                    <a16:rowId xmlns:a16="http://schemas.microsoft.com/office/drawing/2014/main" val="10000"/>
                  </a:ext>
                </a:extLst>
              </a:tr>
              <a:tr h="540726">
                <a:tc>
                  <a:txBody>
                    <a:bodyPr/>
                    <a:lstStyle/>
                    <a:p>
                      <a:r>
                        <a:rPr lang="en-GB" sz="2000" b="1" dirty="0">
                          <a:solidFill>
                            <a:schemeClr val="bg1"/>
                          </a:solidFill>
                          <a:latin typeface="Arial" panose="020B0604020202020204" pitchFamily="34" charset="0"/>
                          <a:cs typeface="Arial" panose="020B0604020202020204" pitchFamily="34" charset="0"/>
                        </a:rPr>
                        <a:t>Period 2</a:t>
                      </a:r>
                    </a:p>
                  </a:txBody>
                  <a:tcPr marL="91439" marR="91439">
                    <a:solidFill>
                      <a:schemeClr val="tx2"/>
                    </a:solidFill>
                  </a:tcPr>
                </a:tc>
                <a:tc>
                  <a:txBody>
                    <a:bodyPr/>
                    <a:lstStyle/>
                    <a:p>
                      <a:r>
                        <a:rPr lang="en-GB" sz="2000" b="1" dirty="0">
                          <a:solidFill>
                            <a:schemeClr val="tx1"/>
                          </a:solidFill>
                          <a:latin typeface="Arial" panose="020B0604020202020204" pitchFamily="34" charset="0"/>
                          <a:cs typeface="Arial" panose="020B0604020202020204" pitchFamily="34" charset="0"/>
                        </a:rPr>
                        <a:t>Growth of fundamentals (1900–1939)</a:t>
                      </a:r>
                    </a:p>
                  </a:txBody>
                  <a:tcPr marL="91439" marR="91439">
                    <a:solidFill>
                      <a:schemeClr val="bg1">
                        <a:lumMod val="75000"/>
                      </a:schemeClr>
                    </a:solidFill>
                  </a:tcPr>
                </a:tc>
                <a:extLst>
                  <a:ext uri="{0D108BD9-81ED-4DB2-BD59-A6C34878D82A}">
                    <a16:rowId xmlns:a16="http://schemas.microsoft.com/office/drawing/2014/main" val="10001"/>
                  </a:ext>
                </a:extLst>
              </a:tr>
              <a:tr h="540726">
                <a:tc>
                  <a:txBody>
                    <a:bodyPr/>
                    <a:lstStyle/>
                    <a:p>
                      <a:r>
                        <a:rPr lang="en-GB" sz="2000" b="1" dirty="0">
                          <a:solidFill>
                            <a:schemeClr val="bg1"/>
                          </a:solidFill>
                          <a:latin typeface="Arial" panose="020B0604020202020204" pitchFamily="34" charset="0"/>
                          <a:cs typeface="Arial" panose="020B0604020202020204" pitchFamily="34" charset="0"/>
                        </a:rPr>
                        <a:t>Period 3</a:t>
                      </a:r>
                    </a:p>
                  </a:txBody>
                  <a:tcPr marL="91439" marR="91439">
                    <a:solidFill>
                      <a:schemeClr val="tx2"/>
                    </a:solidFill>
                  </a:tcPr>
                </a:tc>
                <a:tc>
                  <a:txBody>
                    <a:bodyPr/>
                    <a:lstStyle/>
                    <a:p>
                      <a:r>
                        <a:rPr lang="en-GB" sz="2000" b="1" dirty="0">
                          <a:solidFill>
                            <a:schemeClr val="tx1"/>
                          </a:solidFill>
                          <a:latin typeface="Arial" panose="020B0604020202020204" pitchFamily="34" charset="0"/>
                          <a:cs typeface="Arial" panose="020B0604020202020204" pitchFamily="34" charset="0"/>
                        </a:rPr>
                        <a:t>The war years (1940–1949)</a:t>
                      </a:r>
                    </a:p>
                  </a:txBody>
                  <a:tcPr marL="91439" marR="91439">
                    <a:solidFill>
                      <a:schemeClr val="bg1">
                        <a:lumMod val="75000"/>
                      </a:schemeClr>
                    </a:solidFill>
                  </a:tcPr>
                </a:tc>
                <a:extLst>
                  <a:ext uri="{0D108BD9-81ED-4DB2-BD59-A6C34878D82A}">
                    <a16:rowId xmlns:a16="http://schemas.microsoft.com/office/drawing/2014/main" val="10002"/>
                  </a:ext>
                </a:extLst>
              </a:tr>
              <a:tr h="540726">
                <a:tc>
                  <a:txBody>
                    <a:bodyPr/>
                    <a:lstStyle/>
                    <a:p>
                      <a:r>
                        <a:rPr lang="en-GB" sz="2000" b="1" dirty="0">
                          <a:solidFill>
                            <a:schemeClr val="bg1"/>
                          </a:solidFill>
                          <a:latin typeface="Arial" panose="020B0604020202020204" pitchFamily="34" charset="0"/>
                          <a:cs typeface="Arial" panose="020B0604020202020204" pitchFamily="34" charset="0"/>
                        </a:rPr>
                        <a:t>Period</a:t>
                      </a:r>
                      <a:r>
                        <a:rPr lang="en-GB" sz="2000" b="1" baseline="0" dirty="0">
                          <a:solidFill>
                            <a:schemeClr val="bg1"/>
                          </a:solidFill>
                          <a:latin typeface="Arial" panose="020B0604020202020204" pitchFamily="34" charset="0"/>
                          <a:cs typeface="Arial" panose="020B0604020202020204" pitchFamily="34" charset="0"/>
                        </a:rPr>
                        <a:t> 4</a:t>
                      </a:r>
                      <a:endParaRPr lang="en-GB" sz="2000" b="1" dirty="0">
                        <a:solidFill>
                          <a:schemeClr val="bg1"/>
                        </a:solidFill>
                        <a:latin typeface="Arial" panose="020B0604020202020204" pitchFamily="34" charset="0"/>
                        <a:cs typeface="Arial" panose="020B0604020202020204" pitchFamily="34" charset="0"/>
                      </a:endParaRPr>
                    </a:p>
                  </a:txBody>
                  <a:tcPr marL="91439" marR="91439">
                    <a:solidFill>
                      <a:schemeClr val="tx2"/>
                    </a:solidFill>
                  </a:tcPr>
                </a:tc>
                <a:tc>
                  <a:txBody>
                    <a:bodyPr/>
                    <a:lstStyle/>
                    <a:p>
                      <a:r>
                        <a:rPr lang="en-GB" sz="2000" b="1" dirty="0">
                          <a:solidFill>
                            <a:schemeClr val="tx1"/>
                          </a:solidFill>
                          <a:latin typeface="Arial" panose="020B0604020202020204" pitchFamily="34" charset="0"/>
                          <a:cs typeface="Arial" panose="020B0604020202020204" pitchFamily="34" charset="0"/>
                        </a:rPr>
                        <a:t>The quiet years (1947</a:t>
                      </a:r>
                      <a:r>
                        <a:rPr lang="en-GB" sz="2000" b="1" baseline="0" dirty="0">
                          <a:solidFill>
                            <a:schemeClr val="tx1"/>
                          </a:solidFill>
                          <a:latin typeface="Arial" panose="020B0604020202020204" pitchFamily="34" charset="0"/>
                          <a:cs typeface="Arial" panose="020B0604020202020204" pitchFamily="34" charset="0"/>
                        </a:rPr>
                        <a:t>–mid 1960s)</a:t>
                      </a:r>
                      <a:endParaRPr lang="en-GB" sz="2000" b="1" dirty="0">
                        <a:solidFill>
                          <a:schemeClr val="tx1"/>
                        </a:solidFill>
                        <a:latin typeface="Arial" panose="020B0604020202020204" pitchFamily="34" charset="0"/>
                        <a:cs typeface="Arial" panose="020B0604020202020204" pitchFamily="34" charset="0"/>
                      </a:endParaRPr>
                    </a:p>
                  </a:txBody>
                  <a:tcPr marL="91439" marR="91439">
                    <a:solidFill>
                      <a:schemeClr val="bg1">
                        <a:lumMod val="75000"/>
                      </a:schemeClr>
                    </a:solidFill>
                  </a:tcPr>
                </a:tc>
                <a:extLst>
                  <a:ext uri="{0D108BD9-81ED-4DB2-BD59-A6C34878D82A}">
                    <a16:rowId xmlns:a16="http://schemas.microsoft.com/office/drawing/2014/main" val="10003"/>
                  </a:ext>
                </a:extLst>
              </a:tr>
              <a:tr h="944858">
                <a:tc>
                  <a:txBody>
                    <a:bodyPr/>
                    <a:lstStyle/>
                    <a:p>
                      <a:r>
                        <a:rPr lang="en-GB" sz="2000" b="1" dirty="0">
                          <a:solidFill>
                            <a:schemeClr val="bg1"/>
                          </a:solidFill>
                          <a:latin typeface="Arial" panose="020B0604020202020204" pitchFamily="34" charset="0"/>
                          <a:cs typeface="Arial" panose="020B0604020202020204" pitchFamily="34" charset="0"/>
                        </a:rPr>
                        <a:t>Period 5</a:t>
                      </a:r>
                    </a:p>
                  </a:txBody>
                  <a:tcPr marL="91439" marR="91439">
                    <a:solidFill>
                      <a:schemeClr val="tx2"/>
                    </a:solidFill>
                  </a:tcPr>
                </a:tc>
                <a:tc>
                  <a:txBody>
                    <a:bodyPr/>
                    <a:lstStyle/>
                    <a:p>
                      <a:r>
                        <a:rPr lang="en-GB" sz="2000" b="1" dirty="0">
                          <a:solidFill>
                            <a:schemeClr val="tx1"/>
                          </a:solidFill>
                          <a:latin typeface="Arial" panose="020B0604020202020204" pitchFamily="34" charset="0"/>
                          <a:cs typeface="Arial" panose="020B0604020202020204" pitchFamily="34" charset="0"/>
                        </a:rPr>
                        <a:t>Materials management</a:t>
                      </a:r>
                      <a:r>
                        <a:rPr lang="en-GB" sz="2000" b="1" baseline="0" dirty="0">
                          <a:solidFill>
                            <a:schemeClr val="tx1"/>
                          </a:solidFill>
                          <a:latin typeface="Arial" panose="020B0604020202020204" pitchFamily="34" charset="0"/>
                          <a:cs typeface="Arial" panose="020B0604020202020204" pitchFamily="34" charset="0"/>
                        </a:rPr>
                        <a:t> comes of age (mid-1960s–late 1970s)</a:t>
                      </a:r>
                      <a:endParaRPr lang="en-GB" sz="2000" b="1" dirty="0">
                        <a:solidFill>
                          <a:schemeClr val="tx1"/>
                        </a:solidFill>
                        <a:latin typeface="Arial" panose="020B0604020202020204" pitchFamily="34" charset="0"/>
                        <a:cs typeface="Arial" panose="020B0604020202020204" pitchFamily="34" charset="0"/>
                      </a:endParaRPr>
                    </a:p>
                  </a:txBody>
                  <a:tcPr marL="91439" marR="91439">
                    <a:solidFill>
                      <a:schemeClr val="bg1">
                        <a:lumMod val="75000"/>
                      </a:schemeClr>
                    </a:solidFill>
                  </a:tcPr>
                </a:tc>
                <a:extLst>
                  <a:ext uri="{0D108BD9-81ED-4DB2-BD59-A6C34878D82A}">
                    <a16:rowId xmlns:a16="http://schemas.microsoft.com/office/drawing/2014/main" val="10004"/>
                  </a:ext>
                </a:extLst>
              </a:tr>
              <a:tr h="540726">
                <a:tc>
                  <a:txBody>
                    <a:bodyPr/>
                    <a:lstStyle/>
                    <a:p>
                      <a:r>
                        <a:rPr lang="en-GB" sz="2000" b="1" dirty="0">
                          <a:solidFill>
                            <a:schemeClr val="bg1"/>
                          </a:solidFill>
                          <a:latin typeface="Arial" panose="020B0604020202020204" pitchFamily="34" charset="0"/>
                          <a:cs typeface="Arial" panose="020B0604020202020204" pitchFamily="34" charset="0"/>
                        </a:rPr>
                        <a:t>Period</a:t>
                      </a:r>
                      <a:r>
                        <a:rPr lang="en-GB" sz="2000" b="1" baseline="0" dirty="0">
                          <a:solidFill>
                            <a:schemeClr val="bg1"/>
                          </a:solidFill>
                          <a:latin typeface="Arial" panose="020B0604020202020204" pitchFamily="34" charset="0"/>
                          <a:cs typeface="Arial" panose="020B0604020202020204" pitchFamily="34" charset="0"/>
                        </a:rPr>
                        <a:t> 6</a:t>
                      </a:r>
                      <a:endParaRPr lang="en-GB" sz="2000" b="1" dirty="0">
                        <a:solidFill>
                          <a:schemeClr val="bg1"/>
                        </a:solidFill>
                        <a:latin typeface="Arial" panose="020B0604020202020204" pitchFamily="34" charset="0"/>
                        <a:cs typeface="Arial" panose="020B0604020202020204" pitchFamily="34" charset="0"/>
                      </a:endParaRPr>
                    </a:p>
                  </a:txBody>
                  <a:tcPr marL="91439" marR="91439">
                    <a:solidFill>
                      <a:schemeClr val="tx2"/>
                    </a:solidFill>
                  </a:tcPr>
                </a:tc>
                <a:tc>
                  <a:txBody>
                    <a:bodyPr/>
                    <a:lstStyle/>
                    <a:p>
                      <a:r>
                        <a:rPr lang="en-GB" sz="2000" b="1" dirty="0">
                          <a:solidFill>
                            <a:schemeClr val="tx1"/>
                          </a:solidFill>
                          <a:latin typeface="Arial" panose="020B0604020202020204" pitchFamily="34" charset="0"/>
                          <a:cs typeface="Arial" panose="020B0604020202020204" pitchFamily="34" charset="0"/>
                        </a:rPr>
                        <a:t>The global</a:t>
                      </a:r>
                      <a:r>
                        <a:rPr lang="en-GB" sz="2000" b="1" baseline="0" dirty="0">
                          <a:solidFill>
                            <a:schemeClr val="tx1"/>
                          </a:solidFill>
                          <a:latin typeface="Arial" panose="020B0604020202020204" pitchFamily="34" charset="0"/>
                          <a:cs typeface="Arial" panose="020B0604020202020204" pitchFamily="34" charset="0"/>
                        </a:rPr>
                        <a:t> era (late 1970s–1999)</a:t>
                      </a:r>
                      <a:endParaRPr lang="en-GB" sz="2000" b="1" dirty="0">
                        <a:solidFill>
                          <a:schemeClr val="tx1"/>
                        </a:solidFill>
                        <a:latin typeface="Arial" panose="020B0604020202020204" pitchFamily="34" charset="0"/>
                        <a:cs typeface="Arial" panose="020B0604020202020204" pitchFamily="34" charset="0"/>
                      </a:endParaRPr>
                    </a:p>
                  </a:txBody>
                  <a:tcPr marL="91439" marR="91439">
                    <a:solidFill>
                      <a:schemeClr val="bg1">
                        <a:lumMod val="75000"/>
                      </a:schemeClr>
                    </a:solidFill>
                  </a:tcPr>
                </a:tc>
                <a:extLst>
                  <a:ext uri="{0D108BD9-81ED-4DB2-BD59-A6C34878D82A}">
                    <a16:rowId xmlns:a16="http://schemas.microsoft.com/office/drawing/2014/main" val="10005"/>
                  </a:ext>
                </a:extLst>
              </a:tr>
              <a:tr h="944858">
                <a:tc>
                  <a:txBody>
                    <a:bodyPr/>
                    <a:lstStyle/>
                    <a:p>
                      <a:r>
                        <a:rPr lang="en-GB" sz="2000" b="1" dirty="0">
                          <a:solidFill>
                            <a:schemeClr val="bg1"/>
                          </a:solidFill>
                          <a:latin typeface="Arial" panose="020B0604020202020204" pitchFamily="34" charset="0"/>
                          <a:cs typeface="Arial" panose="020B0604020202020204" pitchFamily="34" charset="0"/>
                        </a:rPr>
                        <a:t>Period 7</a:t>
                      </a:r>
                    </a:p>
                  </a:txBody>
                  <a:tcPr marL="91439" marR="91439">
                    <a:solidFill>
                      <a:schemeClr val="tx2"/>
                    </a:solidFill>
                  </a:tcPr>
                </a:tc>
                <a:tc>
                  <a:txBody>
                    <a:bodyPr/>
                    <a:lstStyle/>
                    <a:p>
                      <a:r>
                        <a:rPr lang="en-GB" sz="2000" b="1" dirty="0">
                          <a:solidFill>
                            <a:schemeClr val="tx1"/>
                          </a:solidFill>
                          <a:latin typeface="Arial" panose="020B0604020202020204" pitchFamily="34" charset="0"/>
                          <a:cs typeface="Arial" panose="020B0604020202020204" pitchFamily="34" charset="0"/>
                        </a:rPr>
                        <a:t>Integrated supply</a:t>
                      </a:r>
                      <a:r>
                        <a:rPr lang="en-GB" sz="2000" b="1" baseline="0" dirty="0">
                          <a:solidFill>
                            <a:schemeClr val="tx1"/>
                          </a:solidFill>
                          <a:latin typeface="Arial" panose="020B0604020202020204" pitchFamily="34" charset="0"/>
                          <a:cs typeface="Arial" panose="020B0604020202020204" pitchFamily="34" charset="0"/>
                        </a:rPr>
                        <a:t> chain management (beyond 2000)</a:t>
                      </a:r>
                      <a:endParaRPr lang="en-GB" sz="2000" b="1" dirty="0">
                        <a:solidFill>
                          <a:schemeClr val="tx1"/>
                        </a:solidFill>
                        <a:latin typeface="Arial" panose="020B0604020202020204" pitchFamily="34" charset="0"/>
                        <a:cs typeface="Arial" panose="020B0604020202020204" pitchFamily="34" charset="0"/>
                      </a:endParaRPr>
                    </a:p>
                  </a:txBody>
                  <a:tcPr marL="91439" marR="91439">
                    <a:solidFill>
                      <a:schemeClr val="bg1">
                        <a:lumMod val="75000"/>
                      </a:schemeClr>
                    </a:solidFill>
                  </a:tcPr>
                </a:tc>
                <a:extLst>
                  <a:ext uri="{0D108BD9-81ED-4DB2-BD59-A6C34878D82A}">
                    <a16:rowId xmlns:a16="http://schemas.microsoft.com/office/drawing/2014/main" val="10006"/>
                  </a:ext>
                </a:extLst>
              </a:tr>
            </a:tbl>
          </a:graphicData>
        </a:graphic>
      </p:graphicFrame>
      <p:sp>
        <p:nvSpPr>
          <p:cNvPr id="3" name="TextBox 2">
            <a:extLst>
              <a:ext uri="{FF2B5EF4-FFF2-40B4-BE49-F238E27FC236}">
                <a16:creationId xmlns:a16="http://schemas.microsoft.com/office/drawing/2014/main" id="{29E7FF3D-894B-4C7B-88F6-B9CB44C2BD5F}"/>
              </a:ext>
            </a:extLst>
          </p:cNvPr>
          <p:cNvSpPr txBox="1"/>
          <p:nvPr/>
        </p:nvSpPr>
        <p:spPr>
          <a:xfrm>
            <a:off x="7524328" y="0"/>
            <a:ext cx="1368152" cy="476250"/>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260479583"/>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226386"/>
                                        </p:tgtEl>
                                        <p:attrNameLst>
                                          <p:attrName>style.visibility</p:attrName>
                                        </p:attrNameLst>
                                      </p:cBhvr>
                                      <p:to>
                                        <p:strVal val="visible"/>
                                      </p:to>
                                    </p:set>
                                    <p:animEffect transition="in" filter="wipe(right)">
                                      <p:cBhvr>
                                        <p:cTn id="7" dur="500"/>
                                        <p:tgtEl>
                                          <p:spTgt spid="22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8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57" name="Rectangle 29"/>
          <p:cNvSpPr>
            <a:spLocks noChangeArrowheads="1"/>
          </p:cNvSpPr>
          <p:nvPr/>
        </p:nvSpPr>
        <p:spPr bwMode="auto">
          <a:xfrm>
            <a:off x="3138488" y="476250"/>
            <a:ext cx="25066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1" u="none" strike="noStrike" kern="1200" cap="none" spc="0" normalizeH="0" baseline="0" noProof="0">
                <a:ln>
                  <a:noFill/>
                </a:ln>
                <a:solidFill>
                  <a:srgbClr val="FFFFFF"/>
                </a:solidFill>
                <a:effectLst/>
                <a:uLnTx/>
                <a:uFillTx/>
                <a:latin typeface="Arial" panose="020B0604020202020204" pitchFamily="34" charset="0"/>
                <a:ea typeface="+mn-ea"/>
                <a:cs typeface="+mn-cs"/>
              </a:rPr>
              <a:t>What is purchasing?</a:t>
            </a:r>
          </a:p>
        </p:txBody>
      </p:sp>
      <p:sp>
        <p:nvSpPr>
          <p:cNvPr id="8196" name="Text Box 30"/>
          <p:cNvSpPr txBox="1">
            <a:spLocks noChangeArrowheads="1"/>
          </p:cNvSpPr>
          <p:nvPr/>
        </p:nvSpPr>
        <p:spPr bwMode="auto">
          <a:xfrm>
            <a:off x="899592" y="90556"/>
            <a:ext cx="596509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3399"/>
                </a:solidFill>
                <a:effectLst/>
                <a:uLnTx/>
                <a:uFillTx/>
                <a:cs typeface="Arial" panose="020B0604020202020204" pitchFamily="34" charset="0"/>
              </a:rPr>
              <a:t>Purchasing and change</a:t>
            </a:r>
          </a:p>
        </p:txBody>
      </p:sp>
      <p:sp>
        <p:nvSpPr>
          <p:cNvPr id="8197" name="AutoShape 31"/>
          <p:cNvSpPr>
            <a:spLocks noChangeArrowheads="1"/>
          </p:cNvSpPr>
          <p:nvPr/>
        </p:nvSpPr>
        <p:spPr bwMode="auto">
          <a:xfrm>
            <a:off x="134938" y="1447800"/>
            <a:ext cx="2860675" cy="4214813"/>
          </a:xfrm>
          <a:prstGeom prst="roundRect">
            <a:avLst>
              <a:gd name="adj" fmla="val 6282"/>
            </a:avLst>
          </a:prstGeom>
          <a:solidFill>
            <a:schemeClr val="bg1"/>
          </a:solidFill>
          <a:ln w="1905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003399"/>
                </a:solidFill>
                <a:effectLst/>
                <a:uLnTx/>
                <a:uFillTx/>
                <a:latin typeface="Times New Roman" panose="02020603050405020304" pitchFamily="18" charset="0"/>
                <a:ea typeface="+mn-ea"/>
                <a:cs typeface="+mn-cs"/>
              </a:rPr>
              <a:t> </a:t>
            </a:r>
            <a:endParaRPr kumimoji="0" lang="en-GB" altLang="en-US" sz="2400" b="0" i="0" u="none" strike="noStrike" kern="1200" cap="none" spc="0" normalizeH="0" baseline="0" noProof="0">
              <a:ln>
                <a:noFill/>
              </a:ln>
              <a:solidFill>
                <a:srgbClr val="003399"/>
              </a:solidFill>
              <a:effectLst/>
              <a:uLnTx/>
              <a:uFillTx/>
              <a:latin typeface="Times New Roman" panose="02020603050405020304" pitchFamily="18" charset="0"/>
              <a:ea typeface="+mn-ea"/>
              <a:cs typeface="+mn-cs"/>
            </a:endParaRPr>
          </a:p>
        </p:txBody>
      </p:sp>
      <p:sp>
        <p:nvSpPr>
          <p:cNvPr id="8198" name="AutoShape 32"/>
          <p:cNvSpPr>
            <a:spLocks noChangeArrowheads="1"/>
          </p:cNvSpPr>
          <p:nvPr/>
        </p:nvSpPr>
        <p:spPr bwMode="auto">
          <a:xfrm>
            <a:off x="3122299" y="1474787"/>
            <a:ext cx="2860675" cy="4214813"/>
          </a:xfrm>
          <a:prstGeom prst="roundRect">
            <a:avLst>
              <a:gd name="adj" fmla="val 6282"/>
            </a:avLst>
          </a:prstGeom>
          <a:solidFill>
            <a:schemeClr val="bg1"/>
          </a:solidFill>
          <a:ln w="1905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003399"/>
                </a:solidFill>
                <a:effectLst/>
                <a:uLnTx/>
                <a:uFillTx/>
                <a:latin typeface="Times New Roman" panose="02020603050405020304" pitchFamily="18" charset="0"/>
                <a:ea typeface="+mn-ea"/>
                <a:cs typeface="+mn-cs"/>
              </a:rPr>
              <a:t> </a:t>
            </a:r>
            <a:endParaRPr kumimoji="0" lang="en-GB" altLang="en-US" sz="2400" b="0" i="0" u="none" strike="noStrike" kern="1200" cap="none" spc="0" normalizeH="0" baseline="0" noProof="0">
              <a:ln>
                <a:noFill/>
              </a:ln>
              <a:solidFill>
                <a:srgbClr val="003399"/>
              </a:solidFill>
              <a:effectLst/>
              <a:uLnTx/>
              <a:uFillTx/>
              <a:latin typeface="Times New Roman" panose="02020603050405020304" pitchFamily="18" charset="0"/>
              <a:ea typeface="+mn-ea"/>
              <a:cs typeface="+mn-cs"/>
            </a:endParaRPr>
          </a:p>
        </p:txBody>
      </p:sp>
      <p:sp>
        <p:nvSpPr>
          <p:cNvPr id="8199" name="AutoShape 33"/>
          <p:cNvSpPr>
            <a:spLocks noChangeArrowheads="1"/>
          </p:cNvSpPr>
          <p:nvPr/>
        </p:nvSpPr>
        <p:spPr bwMode="auto">
          <a:xfrm>
            <a:off x="6146800" y="1447800"/>
            <a:ext cx="2860675" cy="4214813"/>
          </a:xfrm>
          <a:prstGeom prst="roundRect">
            <a:avLst>
              <a:gd name="adj" fmla="val 6282"/>
            </a:avLst>
          </a:prstGeom>
          <a:solidFill>
            <a:schemeClr val="bg1"/>
          </a:solidFill>
          <a:ln w="1905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a:ln>
                  <a:noFill/>
                </a:ln>
                <a:solidFill>
                  <a:srgbClr val="003399"/>
                </a:solidFill>
                <a:effectLst/>
                <a:uLnTx/>
                <a:uFillTx/>
                <a:latin typeface="Times New Roman" panose="02020603050405020304" pitchFamily="18" charset="0"/>
                <a:ea typeface="+mn-ea"/>
                <a:cs typeface="+mn-cs"/>
              </a:rPr>
              <a:t> </a:t>
            </a:r>
            <a:endParaRPr kumimoji="0" lang="en-GB" altLang="en-US" sz="2400" b="0" i="0" u="none" strike="noStrike" kern="1200" cap="none" spc="0" normalizeH="0" baseline="0" noProof="0">
              <a:ln>
                <a:noFill/>
              </a:ln>
              <a:solidFill>
                <a:srgbClr val="003399"/>
              </a:solidFill>
              <a:effectLst/>
              <a:uLnTx/>
              <a:uFillTx/>
              <a:latin typeface="Times New Roman" panose="02020603050405020304" pitchFamily="18" charset="0"/>
              <a:ea typeface="+mn-ea"/>
              <a:cs typeface="+mn-cs"/>
            </a:endParaRPr>
          </a:p>
        </p:txBody>
      </p:sp>
      <p:sp>
        <p:nvSpPr>
          <p:cNvPr id="8200" name="AutoShape 34"/>
          <p:cNvSpPr>
            <a:spLocks noChangeArrowheads="1"/>
          </p:cNvSpPr>
          <p:nvPr/>
        </p:nvSpPr>
        <p:spPr bwMode="auto">
          <a:xfrm>
            <a:off x="250825" y="1557338"/>
            <a:ext cx="2592388" cy="1022350"/>
          </a:xfrm>
          <a:prstGeom prst="roundRect">
            <a:avLst>
              <a:gd name="adj" fmla="val 16667"/>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Globalisation impact</a:t>
            </a:r>
          </a:p>
        </p:txBody>
      </p:sp>
      <p:sp>
        <p:nvSpPr>
          <p:cNvPr id="8201" name="AutoShape 35"/>
          <p:cNvSpPr>
            <a:spLocks noChangeArrowheads="1"/>
          </p:cNvSpPr>
          <p:nvPr/>
        </p:nvSpPr>
        <p:spPr bwMode="auto">
          <a:xfrm>
            <a:off x="3267075" y="1557338"/>
            <a:ext cx="2592388" cy="1022350"/>
          </a:xfrm>
          <a:prstGeom prst="roundRect">
            <a:avLst>
              <a:gd name="adj" fmla="val 16667"/>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Information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technology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impact</a:t>
            </a:r>
          </a:p>
        </p:txBody>
      </p:sp>
      <p:sp>
        <p:nvSpPr>
          <p:cNvPr id="8202" name="AutoShape 36"/>
          <p:cNvSpPr>
            <a:spLocks noChangeArrowheads="1"/>
          </p:cNvSpPr>
          <p:nvPr/>
        </p:nvSpPr>
        <p:spPr bwMode="auto">
          <a:xfrm>
            <a:off x="6269038" y="1557338"/>
            <a:ext cx="2592387" cy="1022350"/>
          </a:xfrm>
          <a:prstGeom prst="roundRect">
            <a:avLst>
              <a:gd name="adj" fmla="val 16667"/>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Chasing production &amp;</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management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philosophies impact</a:t>
            </a:r>
          </a:p>
        </p:txBody>
      </p:sp>
      <p:sp>
        <p:nvSpPr>
          <p:cNvPr id="8203" name="Text Box 37"/>
          <p:cNvSpPr txBox="1">
            <a:spLocks noChangeArrowheads="1"/>
          </p:cNvSpPr>
          <p:nvPr/>
        </p:nvSpPr>
        <p:spPr bwMode="auto">
          <a:xfrm>
            <a:off x="179388" y="2878138"/>
            <a:ext cx="2945037"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Transgression of</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national boundaries</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Advantage of cost</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Specialised</a:t>
            </a: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0" lang="en-US" altLang="en-US" sz="180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labour</a:t>
            </a: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skills</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Emerging economies</a:t>
            </a:r>
            <a:endParaRPr kumimoji="0" lang="en-GB"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8204" name="Text Box 38"/>
          <p:cNvSpPr txBox="1">
            <a:spLocks noChangeArrowheads="1"/>
          </p:cNvSpPr>
          <p:nvPr/>
        </p:nvSpPr>
        <p:spPr bwMode="auto">
          <a:xfrm>
            <a:off x="3222625" y="2878138"/>
            <a:ext cx="2816797"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Slicker transactions</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Quality of management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data</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Strategic link with</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suppliers</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Paperless environment</a:t>
            </a:r>
            <a:endParaRPr kumimoji="0" lang="en-GB"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8205" name="Text Box 39"/>
          <p:cNvSpPr txBox="1">
            <a:spLocks noChangeArrowheads="1"/>
          </p:cNvSpPr>
          <p:nvPr/>
        </p:nvSpPr>
        <p:spPr bwMode="auto">
          <a:xfrm>
            <a:off x="6238875" y="2878138"/>
            <a:ext cx="2791149"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Competitive advantage</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Outsourcing</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Supply chain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i="0" u="none" strike="noStrike" kern="1200" cap="none" spc="0" normalizeH="0" baseline="0" noProof="0" dirty="0">
                <a:ln>
                  <a:noFill/>
                </a:ln>
                <a:solidFill>
                  <a:schemeClr val="tx2"/>
                </a:solidFill>
                <a:effectLst/>
                <a:uLnTx/>
                <a:uFillTx/>
                <a:latin typeface="Arial" panose="020B0604020202020204" pitchFamily="34" charset="0"/>
                <a:ea typeface="+mn-ea"/>
                <a:cs typeface="+mn-cs"/>
              </a:rPr>
              <a:t> management</a:t>
            </a:r>
            <a:endParaRPr kumimoji="0" lang="en-GB" altLang="en-US" sz="1800" i="0" u="none" strike="noStrike" kern="1200" cap="none" spc="0" normalizeH="0" baseline="0" noProof="0" dirty="0">
              <a:ln>
                <a:noFill/>
              </a:ln>
              <a:solidFill>
                <a:schemeClr val="tx2"/>
              </a:solidFill>
              <a:effectLst/>
              <a:uLnTx/>
              <a:uFillTx/>
              <a:latin typeface="Arial" panose="020B0604020202020204" pitchFamily="34" charset="0"/>
              <a:ea typeface="+mn-ea"/>
              <a:cs typeface="+mn-cs"/>
            </a:endParaRPr>
          </a:p>
        </p:txBody>
      </p:sp>
      <p:sp>
        <p:nvSpPr>
          <p:cNvPr id="3" name="TextBox 2">
            <a:extLst>
              <a:ext uri="{FF2B5EF4-FFF2-40B4-BE49-F238E27FC236}">
                <a16:creationId xmlns:a16="http://schemas.microsoft.com/office/drawing/2014/main" id="{549AA4CF-5B20-4D42-9814-898D153CDFE2}"/>
              </a:ext>
            </a:extLst>
          </p:cNvPr>
          <p:cNvSpPr txBox="1"/>
          <p:nvPr/>
        </p:nvSpPr>
        <p:spPr>
          <a:xfrm>
            <a:off x="7524328" y="0"/>
            <a:ext cx="1337097" cy="417651"/>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2461298767"/>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227357"/>
                                        </p:tgtEl>
                                        <p:attrNameLst>
                                          <p:attrName>style.visibility</p:attrName>
                                        </p:attrNameLst>
                                      </p:cBhvr>
                                      <p:to>
                                        <p:strVal val="visible"/>
                                      </p:to>
                                    </p:set>
                                    <p:animEffect transition="in" filter="wipe(right)">
                                      <p:cBhvr>
                                        <p:cTn id="7" dur="500"/>
                                        <p:tgtEl>
                                          <p:spTgt spid="227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5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ext Box 61"/>
          <p:cNvSpPr txBox="1">
            <a:spLocks noChangeArrowheads="1"/>
          </p:cNvSpPr>
          <p:nvPr/>
        </p:nvSpPr>
        <p:spPr bwMode="auto">
          <a:xfrm>
            <a:off x="1171575" y="1550988"/>
            <a:ext cx="411362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Increase in strategic importance</a:t>
            </a:r>
          </a:p>
        </p:txBody>
      </p:sp>
      <p:sp>
        <p:nvSpPr>
          <p:cNvPr id="9221" name="Text Box 62"/>
          <p:cNvSpPr txBox="1">
            <a:spLocks noChangeArrowheads="1"/>
          </p:cNvSpPr>
          <p:nvPr/>
        </p:nvSpPr>
        <p:spPr bwMode="auto">
          <a:xfrm>
            <a:off x="1462088" y="2079625"/>
            <a:ext cx="364234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Automated tactical activities</a:t>
            </a:r>
          </a:p>
        </p:txBody>
      </p:sp>
      <p:sp>
        <p:nvSpPr>
          <p:cNvPr id="9222" name="Text Box 63"/>
          <p:cNvSpPr txBox="1">
            <a:spLocks noChangeArrowheads="1"/>
          </p:cNvSpPr>
          <p:nvPr/>
        </p:nvSpPr>
        <p:spPr bwMode="auto">
          <a:xfrm>
            <a:off x="1822450" y="2608263"/>
            <a:ext cx="223490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Master contracts</a:t>
            </a:r>
          </a:p>
        </p:txBody>
      </p:sp>
      <p:sp>
        <p:nvSpPr>
          <p:cNvPr id="9223" name="Text Box 64"/>
          <p:cNvSpPr txBox="1">
            <a:spLocks noChangeArrowheads="1"/>
          </p:cNvSpPr>
          <p:nvPr/>
        </p:nvSpPr>
        <p:spPr bwMode="auto">
          <a:xfrm>
            <a:off x="2182813" y="3136900"/>
            <a:ext cx="287771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Electronic purchasing</a:t>
            </a:r>
          </a:p>
        </p:txBody>
      </p:sp>
      <p:sp>
        <p:nvSpPr>
          <p:cNvPr id="9224" name="Text Box 65"/>
          <p:cNvSpPr txBox="1">
            <a:spLocks noChangeArrowheads="1"/>
          </p:cNvSpPr>
          <p:nvPr/>
        </p:nvSpPr>
        <p:spPr bwMode="auto">
          <a:xfrm>
            <a:off x="2543175" y="3665538"/>
            <a:ext cx="528542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Strategic purchasing competency centres</a:t>
            </a:r>
          </a:p>
        </p:txBody>
      </p:sp>
      <p:sp>
        <p:nvSpPr>
          <p:cNvPr id="9225" name="Text Box 66"/>
          <p:cNvSpPr txBox="1">
            <a:spLocks noChangeArrowheads="1"/>
          </p:cNvSpPr>
          <p:nvPr/>
        </p:nvSpPr>
        <p:spPr bwMode="auto">
          <a:xfrm>
            <a:off x="2887663" y="4194175"/>
            <a:ext cx="399019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Shared supply chain resources</a:t>
            </a:r>
          </a:p>
        </p:txBody>
      </p:sp>
      <p:sp>
        <p:nvSpPr>
          <p:cNvPr id="9226" name="Text Box 67"/>
          <p:cNvSpPr txBox="1">
            <a:spLocks noChangeArrowheads="1"/>
          </p:cNvSpPr>
          <p:nvPr/>
        </p:nvSpPr>
        <p:spPr bwMode="auto">
          <a:xfrm>
            <a:off x="3248025" y="4722813"/>
            <a:ext cx="24192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Profit contribution</a:t>
            </a:r>
          </a:p>
        </p:txBody>
      </p:sp>
      <p:sp>
        <p:nvSpPr>
          <p:cNvPr id="9227" name="Text Box 68"/>
          <p:cNvSpPr txBox="1">
            <a:spLocks noChangeArrowheads="1"/>
          </p:cNvSpPr>
          <p:nvPr/>
        </p:nvSpPr>
        <p:spPr bwMode="auto">
          <a:xfrm>
            <a:off x="3560130" y="5307012"/>
            <a:ext cx="489909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Changed emphasis on individual skills</a:t>
            </a:r>
          </a:p>
        </p:txBody>
      </p:sp>
      <p:sp>
        <p:nvSpPr>
          <p:cNvPr id="9228" name="Text Box 69"/>
          <p:cNvSpPr txBox="1">
            <a:spLocks noChangeArrowheads="1"/>
          </p:cNvSpPr>
          <p:nvPr/>
        </p:nvSpPr>
        <p:spPr bwMode="auto">
          <a:xfrm>
            <a:off x="567331" y="26333"/>
            <a:ext cx="6082114"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Purchasing in the future</a:t>
            </a:r>
          </a:p>
        </p:txBody>
      </p:sp>
      <p:sp>
        <p:nvSpPr>
          <p:cNvPr id="9229" name="Line 70"/>
          <p:cNvSpPr>
            <a:spLocks noChangeShapeType="1"/>
          </p:cNvSpPr>
          <p:nvPr/>
        </p:nvSpPr>
        <p:spPr bwMode="auto">
          <a:xfrm>
            <a:off x="339725" y="800100"/>
            <a:ext cx="3152775" cy="4716463"/>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9230" name="Oval 71"/>
          <p:cNvSpPr>
            <a:spLocks noChangeArrowheads="1"/>
          </p:cNvSpPr>
          <p:nvPr/>
        </p:nvSpPr>
        <p:spPr bwMode="auto">
          <a:xfrm>
            <a:off x="914400" y="1685925"/>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9231" name="Oval 72"/>
          <p:cNvSpPr>
            <a:spLocks noChangeArrowheads="1"/>
          </p:cNvSpPr>
          <p:nvPr/>
        </p:nvSpPr>
        <p:spPr bwMode="auto">
          <a:xfrm>
            <a:off x="1258888" y="2217738"/>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9232" name="Oval 73"/>
          <p:cNvSpPr>
            <a:spLocks noChangeArrowheads="1"/>
          </p:cNvSpPr>
          <p:nvPr/>
        </p:nvSpPr>
        <p:spPr bwMode="auto">
          <a:xfrm>
            <a:off x="1617663" y="2749550"/>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9233" name="Oval 74"/>
          <p:cNvSpPr>
            <a:spLocks noChangeArrowheads="1"/>
          </p:cNvSpPr>
          <p:nvPr/>
        </p:nvSpPr>
        <p:spPr bwMode="auto">
          <a:xfrm>
            <a:off x="1974850" y="3281363"/>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9234" name="Oval 75"/>
          <p:cNvSpPr>
            <a:spLocks noChangeArrowheads="1"/>
          </p:cNvSpPr>
          <p:nvPr/>
        </p:nvSpPr>
        <p:spPr bwMode="auto">
          <a:xfrm>
            <a:off x="2335213" y="3814763"/>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9235" name="Oval 76"/>
          <p:cNvSpPr>
            <a:spLocks noChangeArrowheads="1"/>
          </p:cNvSpPr>
          <p:nvPr/>
        </p:nvSpPr>
        <p:spPr bwMode="auto">
          <a:xfrm>
            <a:off x="2693988" y="4346575"/>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9236" name="Oval 77"/>
          <p:cNvSpPr>
            <a:spLocks noChangeArrowheads="1"/>
          </p:cNvSpPr>
          <p:nvPr/>
        </p:nvSpPr>
        <p:spPr bwMode="auto">
          <a:xfrm>
            <a:off x="3054350" y="4878388"/>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9237" name="Oval 78"/>
          <p:cNvSpPr>
            <a:spLocks noChangeArrowheads="1"/>
          </p:cNvSpPr>
          <p:nvPr/>
        </p:nvSpPr>
        <p:spPr bwMode="auto">
          <a:xfrm>
            <a:off x="3414713" y="5411788"/>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3" name="TextBox 2">
            <a:extLst>
              <a:ext uri="{FF2B5EF4-FFF2-40B4-BE49-F238E27FC236}">
                <a16:creationId xmlns:a16="http://schemas.microsoft.com/office/drawing/2014/main" id="{443FAA5A-D78F-4E07-A266-9DC089E2193E}"/>
              </a:ext>
            </a:extLst>
          </p:cNvPr>
          <p:cNvSpPr txBox="1"/>
          <p:nvPr/>
        </p:nvSpPr>
        <p:spPr>
          <a:xfrm>
            <a:off x="7427913" y="26333"/>
            <a:ext cx="1392559" cy="396875"/>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375190238"/>
      </p:ext>
    </p:extLst>
  </p:cSld>
  <p:clrMapOvr>
    <a:masterClrMapping/>
  </p:clrMapOvr>
  <p:transition>
    <p:randomBa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Text Box 74"/>
          <p:cNvSpPr txBox="1">
            <a:spLocks noChangeArrowheads="1"/>
          </p:cNvSpPr>
          <p:nvPr/>
        </p:nvSpPr>
        <p:spPr bwMode="auto">
          <a:xfrm>
            <a:off x="1179541" y="-78372"/>
            <a:ext cx="598785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World-class purchasing</a:t>
            </a:r>
          </a:p>
        </p:txBody>
      </p:sp>
      <p:sp>
        <p:nvSpPr>
          <p:cNvPr id="10245" name="Text Box 75"/>
          <p:cNvSpPr txBox="1">
            <a:spLocks noChangeArrowheads="1"/>
          </p:cNvSpPr>
          <p:nvPr/>
        </p:nvSpPr>
        <p:spPr bwMode="auto">
          <a:xfrm>
            <a:off x="1171575" y="1550988"/>
            <a:ext cx="7477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TQM</a:t>
            </a:r>
          </a:p>
        </p:txBody>
      </p:sp>
      <p:sp>
        <p:nvSpPr>
          <p:cNvPr id="10246" name="Text Box 76"/>
          <p:cNvSpPr txBox="1">
            <a:spLocks noChangeArrowheads="1"/>
          </p:cNvSpPr>
          <p:nvPr/>
        </p:nvSpPr>
        <p:spPr bwMode="auto">
          <a:xfrm>
            <a:off x="1543050" y="1966913"/>
            <a:ext cx="55496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JIT</a:t>
            </a:r>
          </a:p>
        </p:txBody>
      </p:sp>
      <p:sp>
        <p:nvSpPr>
          <p:cNvPr id="10247" name="Text Box 77"/>
          <p:cNvSpPr txBox="1">
            <a:spLocks noChangeArrowheads="1"/>
          </p:cNvSpPr>
          <p:nvPr/>
        </p:nvSpPr>
        <p:spPr bwMode="auto">
          <a:xfrm>
            <a:off x="1827213" y="2382838"/>
            <a:ext cx="332514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Total cycle time reduction</a:t>
            </a:r>
          </a:p>
        </p:txBody>
      </p:sp>
      <p:sp>
        <p:nvSpPr>
          <p:cNvPr id="10248" name="Text Box 78"/>
          <p:cNvSpPr txBox="1">
            <a:spLocks noChangeArrowheads="1"/>
          </p:cNvSpPr>
          <p:nvPr/>
        </p:nvSpPr>
        <p:spPr bwMode="auto">
          <a:xfrm>
            <a:off x="2187575" y="2800350"/>
            <a:ext cx="272222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Long range planning</a:t>
            </a:r>
          </a:p>
        </p:txBody>
      </p:sp>
      <p:sp>
        <p:nvSpPr>
          <p:cNvPr id="10249" name="Text Box 79"/>
          <p:cNvSpPr txBox="1">
            <a:spLocks noChangeArrowheads="1"/>
          </p:cNvSpPr>
          <p:nvPr/>
        </p:nvSpPr>
        <p:spPr bwMode="auto">
          <a:xfrm>
            <a:off x="2547938" y="3216275"/>
            <a:ext cx="425789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Supplier relationship engineering</a:t>
            </a:r>
          </a:p>
        </p:txBody>
      </p:sp>
      <p:sp>
        <p:nvSpPr>
          <p:cNvPr id="10250" name="Text Box 80"/>
          <p:cNvSpPr txBox="1">
            <a:spLocks noChangeArrowheads="1"/>
          </p:cNvSpPr>
          <p:nvPr/>
        </p:nvSpPr>
        <p:spPr bwMode="auto">
          <a:xfrm>
            <a:off x="2906713" y="3633788"/>
            <a:ext cx="353173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Strategic cost management</a:t>
            </a:r>
          </a:p>
        </p:txBody>
      </p:sp>
      <p:sp>
        <p:nvSpPr>
          <p:cNvPr id="10251" name="Text Box 81"/>
          <p:cNvSpPr txBox="1">
            <a:spLocks noChangeArrowheads="1"/>
          </p:cNvSpPr>
          <p:nvPr/>
        </p:nvSpPr>
        <p:spPr bwMode="auto">
          <a:xfrm>
            <a:off x="3267075" y="4049713"/>
            <a:ext cx="354616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Performance accountability</a:t>
            </a:r>
          </a:p>
        </p:txBody>
      </p:sp>
      <p:sp>
        <p:nvSpPr>
          <p:cNvPr id="10252" name="Text Box 82"/>
          <p:cNvSpPr txBox="1">
            <a:spLocks noChangeArrowheads="1"/>
          </p:cNvSpPr>
          <p:nvPr/>
        </p:nvSpPr>
        <p:spPr bwMode="auto">
          <a:xfrm>
            <a:off x="3627438" y="4467225"/>
            <a:ext cx="508184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Professional flexibility and development</a:t>
            </a:r>
          </a:p>
        </p:txBody>
      </p:sp>
      <p:sp>
        <p:nvSpPr>
          <p:cNvPr id="10253" name="Line 83"/>
          <p:cNvSpPr>
            <a:spLocks noChangeShapeType="1"/>
          </p:cNvSpPr>
          <p:nvPr/>
        </p:nvSpPr>
        <p:spPr bwMode="auto">
          <a:xfrm>
            <a:off x="339725" y="800100"/>
            <a:ext cx="3800475" cy="4716463"/>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54" name="Oval 84"/>
          <p:cNvSpPr>
            <a:spLocks noChangeArrowheads="1"/>
          </p:cNvSpPr>
          <p:nvPr/>
        </p:nvSpPr>
        <p:spPr bwMode="auto">
          <a:xfrm>
            <a:off x="1028700" y="1685925"/>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55" name="Oval 85"/>
          <p:cNvSpPr>
            <a:spLocks noChangeArrowheads="1"/>
          </p:cNvSpPr>
          <p:nvPr/>
        </p:nvSpPr>
        <p:spPr bwMode="auto">
          <a:xfrm>
            <a:off x="1370013" y="2103438"/>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56" name="Oval 86"/>
          <p:cNvSpPr>
            <a:spLocks noChangeArrowheads="1"/>
          </p:cNvSpPr>
          <p:nvPr/>
        </p:nvSpPr>
        <p:spPr bwMode="auto">
          <a:xfrm>
            <a:off x="1700213" y="2520950"/>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57" name="Oval 87"/>
          <p:cNvSpPr>
            <a:spLocks noChangeArrowheads="1"/>
          </p:cNvSpPr>
          <p:nvPr/>
        </p:nvSpPr>
        <p:spPr bwMode="auto">
          <a:xfrm>
            <a:off x="2017713" y="2938463"/>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58" name="Oval 88"/>
          <p:cNvSpPr>
            <a:spLocks noChangeArrowheads="1"/>
          </p:cNvSpPr>
          <p:nvPr/>
        </p:nvSpPr>
        <p:spPr bwMode="auto">
          <a:xfrm>
            <a:off x="2378075" y="3355975"/>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59" name="Oval 89"/>
          <p:cNvSpPr>
            <a:spLocks noChangeArrowheads="1"/>
          </p:cNvSpPr>
          <p:nvPr/>
        </p:nvSpPr>
        <p:spPr bwMode="auto">
          <a:xfrm>
            <a:off x="2736850" y="3773488"/>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60" name="Oval 90"/>
          <p:cNvSpPr>
            <a:spLocks noChangeArrowheads="1"/>
          </p:cNvSpPr>
          <p:nvPr/>
        </p:nvSpPr>
        <p:spPr bwMode="auto">
          <a:xfrm>
            <a:off x="3054350" y="4191000"/>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61" name="Oval 91"/>
          <p:cNvSpPr>
            <a:spLocks noChangeArrowheads="1"/>
          </p:cNvSpPr>
          <p:nvPr/>
        </p:nvSpPr>
        <p:spPr bwMode="auto">
          <a:xfrm>
            <a:off x="3414713" y="4608513"/>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62" name="Text Box 92"/>
          <p:cNvSpPr txBox="1">
            <a:spLocks noChangeArrowheads="1"/>
          </p:cNvSpPr>
          <p:nvPr/>
        </p:nvSpPr>
        <p:spPr bwMode="auto">
          <a:xfrm>
            <a:off x="3951288" y="4883150"/>
            <a:ext cx="246413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Service excellence</a:t>
            </a:r>
          </a:p>
        </p:txBody>
      </p:sp>
      <p:sp>
        <p:nvSpPr>
          <p:cNvPr id="10263" name="Text Box 93"/>
          <p:cNvSpPr txBox="1">
            <a:spLocks noChangeArrowheads="1"/>
          </p:cNvSpPr>
          <p:nvPr/>
        </p:nvSpPr>
        <p:spPr bwMode="auto">
          <a:xfrm>
            <a:off x="4311650" y="5300663"/>
            <a:ext cx="394370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Corporate social responsibility</a:t>
            </a:r>
          </a:p>
        </p:txBody>
      </p:sp>
      <p:sp>
        <p:nvSpPr>
          <p:cNvPr id="10264" name="Oval 94"/>
          <p:cNvSpPr>
            <a:spLocks noChangeArrowheads="1"/>
          </p:cNvSpPr>
          <p:nvPr/>
        </p:nvSpPr>
        <p:spPr bwMode="auto">
          <a:xfrm>
            <a:off x="3702050" y="5026025"/>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65" name="Oval 95"/>
          <p:cNvSpPr>
            <a:spLocks noChangeArrowheads="1"/>
          </p:cNvSpPr>
          <p:nvPr/>
        </p:nvSpPr>
        <p:spPr bwMode="auto">
          <a:xfrm>
            <a:off x="4083050" y="5445125"/>
            <a:ext cx="149225" cy="149225"/>
          </a:xfrm>
          <a:prstGeom prst="ellipse">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a:ln>
                <a:noFill/>
              </a:ln>
              <a:solidFill>
                <a:srgbClr val="003399"/>
              </a:solidFill>
              <a:effectLst/>
              <a:uLnTx/>
              <a:uFillTx/>
              <a:latin typeface="Arial" panose="020B0604020202020204" pitchFamily="34" charset="0"/>
              <a:ea typeface="+mn-ea"/>
              <a:cs typeface="+mn-cs"/>
            </a:endParaRPr>
          </a:p>
        </p:txBody>
      </p:sp>
      <p:sp>
        <p:nvSpPr>
          <p:cNvPr id="10266" name="AutoShape 97"/>
          <p:cNvSpPr>
            <a:spLocks noChangeArrowheads="1"/>
          </p:cNvSpPr>
          <p:nvPr/>
        </p:nvSpPr>
        <p:spPr bwMode="auto">
          <a:xfrm>
            <a:off x="250825" y="1052513"/>
            <a:ext cx="2736850" cy="360362"/>
          </a:xfrm>
          <a:prstGeom prst="roundRect">
            <a:avLst>
              <a:gd name="adj" fmla="val 16667"/>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Must accommodate</a:t>
            </a:r>
          </a:p>
        </p:txBody>
      </p:sp>
      <p:sp>
        <p:nvSpPr>
          <p:cNvPr id="3" name="TextBox 2">
            <a:extLst>
              <a:ext uri="{FF2B5EF4-FFF2-40B4-BE49-F238E27FC236}">
                <a16:creationId xmlns:a16="http://schemas.microsoft.com/office/drawing/2014/main" id="{50CA6B69-7FDF-433B-B52D-B181AE7C7F57}"/>
              </a:ext>
            </a:extLst>
          </p:cNvPr>
          <p:cNvSpPr txBox="1"/>
          <p:nvPr/>
        </p:nvSpPr>
        <p:spPr>
          <a:xfrm>
            <a:off x="7596336" y="0"/>
            <a:ext cx="1296144" cy="400050"/>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2029467521"/>
      </p:ext>
    </p:extLst>
  </p:cSld>
  <p:clrMapOvr>
    <a:masterClrMapping/>
  </p:clrMapOvr>
  <p:transition>
    <p:randomBa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5"/>
          <p:cNvSpPr>
            <a:spLocks noChangeArrowheads="1"/>
          </p:cNvSpPr>
          <p:nvPr/>
        </p:nvSpPr>
        <p:spPr bwMode="auto">
          <a:xfrm>
            <a:off x="4211960" y="2126675"/>
            <a:ext cx="493204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220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Power of purchasing to enhance profitability</a:t>
            </a:r>
          </a:p>
        </p:txBody>
      </p:sp>
      <p:sp>
        <p:nvSpPr>
          <p:cNvPr id="230447" name="AutoShape 47"/>
          <p:cNvSpPr>
            <a:spLocks noChangeArrowheads="1"/>
          </p:cNvSpPr>
          <p:nvPr/>
        </p:nvSpPr>
        <p:spPr bwMode="auto">
          <a:xfrm>
            <a:off x="323850" y="1484313"/>
            <a:ext cx="3673475" cy="504825"/>
          </a:xfrm>
          <a:prstGeom prst="roundRect">
            <a:avLst>
              <a:gd name="adj" fmla="val 16667"/>
            </a:avLst>
          </a:prstGeom>
          <a:solidFill>
            <a:schemeClr val="tx1"/>
          </a:solidFill>
          <a:ln w="9525">
            <a:solidFill>
              <a:srgbClr val="333399"/>
            </a:solidFill>
            <a:round/>
            <a:headEnd/>
            <a:tailEnd/>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000" b="0" i="0" u="sng" strike="noStrike" kern="1200" cap="none" spc="0" normalizeH="0" baseline="0" noProof="0">
                <a:ln>
                  <a:noFill/>
                </a:ln>
                <a:solidFill>
                  <a:srgbClr val="FFFFFF"/>
                </a:solidFill>
                <a:effectLst/>
                <a:uLnTx/>
                <a:uFillTx/>
                <a:latin typeface="Arial" panose="020B0604020202020204" pitchFamily="34" charset="0"/>
                <a:ea typeface="+mn-ea"/>
                <a:cs typeface="+mn-cs"/>
              </a:rPr>
              <a:t>Status Influenced by:</a:t>
            </a:r>
          </a:p>
        </p:txBody>
      </p:sp>
      <p:sp>
        <p:nvSpPr>
          <p:cNvPr id="11269" name="Rectangle 50"/>
          <p:cNvSpPr>
            <a:spLocks noChangeArrowheads="1"/>
          </p:cNvSpPr>
          <p:nvPr/>
        </p:nvSpPr>
        <p:spPr bwMode="auto">
          <a:xfrm>
            <a:off x="3959225" y="3357563"/>
            <a:ext cx="518477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220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Is it transactional, commercial or strategic?</a:t>
            </a:r>
          </a:p>
        </p:txBody>
      </p:sp>
      <p:sp>
        <p:nvSpPr>
          <p:cNvPr id="11271" name="Text Box 52"/>
          <p:cNvSpPr txBox="1">
            <a:spLocks noChangeArrowheads="1"/>
          </p:cNvSpPr>
          <p:nvPr/>
        </p:nvSpPr>
        <p:spPr bwMode="auto">
          <a:xfrm>
            <a:off x="0" y="0"/>
            <a:ext cx="7334059"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The status of purchasing and</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 supply management</a:t>
            </a:r>
          </a:p>
        </p:txBody>
      </p:sp>
      <p:sp>
        <p:nvSpPr>
          <p:cNvPr id="230453" name="AutoShape 53"/>
          <p:cNvSpPr>
            <a:spLocks noChangeArrowheads="1"/>
          </p:cNvSpPr>
          <p:nvPr/>
        </p:nvSpPr>
        <p:spPr bwMode="auto">
          <a:xfrm>
            <a:off x="323850" y="2133600"/>
            <a:ext cx="3673475" cy="504825"/>
          </a:xfrm>
          <a:prstGeom prst="roundRect">
            <a:avLst>
              <a:gd name="adj" fmla="val 16667"/>
            </a:avLst>
          </a:prstGeom>
          <a:solidFill>
            <a:schemeClr val="bg1"/>
          </a:solidFill>
          <a:ln w="9525">
            <a:solidFill>
              <a:srgbClr val="333399"/>
            </a:solidFill>
            <a:round/>
            <a:headEnd/>
            <a:tailEnd/>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000" i="0" u="sng" strike="noStrike" kern="1200" cap="none" spc="0" normalizeH="0" baseline="0" noProof="0" dirty="0">
                <a:ln>
                  <a:noFill/>
                </a:ln>
                <a:solidFill>
                  <a:srgbClr val="000000"/>
                </a:solidFill>
                <a:effectLst/>
                <a:uLnTx/>
                <a:uFillTx/>
                <a:latin typeface="Arial" panose="020B0604020202020204" pitchFamily="34" charset="0"/>
                <a:ea typeface="+mn-ea"/>
                <a:cs typeface="+mn-cs"/>
              </a:rPr>
              <a:t>Leverage</a:t>
            </a:r>
          </a:p>
        </p:txBody>
      </p:sp>
      <p:sp>
        <p:nvSpPr>
          <p:cNvPr id="230454" name="AutoShape 54"/>
          <p:cNvSpPr>
            <a:spLocks noChangeArrowheads="1"/>
          </p:cNvSpPr>
          <p:nvPr/>
        </p:nvSpPr>
        <p:spPr bwMode="auto">
          <a:xfrm>
            <a:off x="330318" y="3383034"/>
            <a:ext cx="3673475" cy="504825"/>
          </a:xfrm>
          <a:prstGeom prst="roundRect">
            <a:avLst>
              <a:gd name="adj" fmla="val 16667"/>
            </a:avLst>
          </a:prstGeom>
          <a:solidFill>
            <a:schemeClr val="bg1"/>
          </a:solidFill>
          <a:ln w="9525">
            <a:solidFill>
              <a:srgbClr val="333399"/>
            </a:solidFill>
            <a:round/>
            <a:headEnd/>
            <a:tailEnd/>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000" i="0" u="sng" strike="noStrike" kern="1200" cap="none" spc="0" normalizeH="0" baseline="0" noProof="0" dirty="0">
                <a:ln>
                  <a:noFill/>
                </a:ln>
                <a:solidFill>
                  <a:srgbClr val="000000"/>
                </a:solidFill>
                <a:effectLst/>
                <a:uLnTx/>
                <a:uFillTx/>
                <a:latin typeface="Arial" panose="020B0604020202020204" pitchFamily="34" charset="0"/>
                <a:ea typeface="+mn-ea"/>
                <a:cs typeface="+mn-cs"/>
              </a:rPr>
              <a:t>Focus</a:t>
            </a:r>
          </a:p>
        </p:txBody>
      </p:sp>
      <p:sp>
        <p:nvSpPr>
          <p:cNvPr id="230455" name="AutoShape 55"/>
          <p:cNvSpPr>
            <a:spLocks noChangeArrowheads="1"/>
          </p:cNvSpPr>
          <p:nvPr/>
        </p:nvSpPr>
        <p:spPr bwMode="auto">
          <a:xfrm>
            <a:off x="323850" y="4437063"/>
            <a:ext cx="3673475" cy="504825"/>
          </a:xfrm>
          <a:prstGeom prst="roundRect">
            <a:avLst>
              <a:gd name="adj" fmla="val 16667"/>
            </a:avLst>
          </a:prstGeom>
          <a:solidFill>
            <a:schemeClr val="bg1"/>
          </a:solidFill>
          <a:ln w="9525">
            <a:solidFill>
              <a:srgbClr val="333399"/>
            </a:solidFill>
            <a:round/>
            <a:headEnd/>
            <a:tailEnd/>
          </a:ln>
        </p:spPr>
        <p:txBody>
          <a:bodyPr wrap="none" anchor="ct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000" i="0" strike="noStrike" kern="1200" cap="none" spc="0" normalizeH="0" baseline="0" noProof="0" dirty="0">
                <a:ln>
                  <a:noFill/>
                </a:ln>
                <a:solidFill>
                  <a:srgbClr val="000000"/>
                </a:solidFill>
                <a:effectLst/>
                <a:uLnTx/>
                <a:uFillTx/>
                <a:latin typeface="Arial" panose="020B0604020202020204" pitchFamily="34" charset="0"/>
                <a:ea typeface="+mn-ea"/>
                <a:cs typeface="+mn-cs"/>
              </a:rPr>
              <a:t>Professionalism</a:t>
            </a:r>
          </a:p>
        </p:txBody>
      </p:sp>
      <p:sp>
        <p:nvSpPr>
          <p:cNvPr id="11275" name="Rectangle 56"/>
          <p:cNvSpPr>
            <a:spLocks noChangeArrowheads="1"/>
          </p:cNvSpPr>
          <p:nvPr/>
        </p:nvSpPr>
        <p:spPr bwMode="auto">
          <a:xfrm>
            <a:off x="3959225" y="4486275"/>
            <a:ext cx="5184775"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panose="020B0604020202020204" pitchFamily="34" charset="0"/>
              </a:defRPr>
            </a:lvl1pPr>
            <a:lvl2pPr marL="742950" indent="-285750">
              <a:defRPr sz="2000" b="1">
                <a:solidFill>
                  <a:schemeClr val="tx1"/>
                </a:solidFill>
                <a:latin typeface="Arial" panose="020B0604020202020204" pitchFamily="34" charset="0"/>
              </a:defRPr>
            </a:lvl2pPr>
            <a:lvl3pPr marL="1143000" indent="-228600">
              <a:defRPr sz="2000" b="1">
                <a:solidFill>
                  <a:schemeClr val="tx1"/>
                </a:solidFill>
                <a:latin typeface="Arial" panose="020B0604020202020204" pitchFamily="34" charset="0"/>
              </a:defRPr>
            </a:lvl3pPr>
            <a:lvl4pPr marL="1600200" indent="-228600">
              <a:defRPr sz="2000" b="1">
                <a:solidFill>
                  <a:schemeClr val="tx1"/>
                </a:solidFill>
                <a:latin typeface="Arial" panose="020B0604020202020204" pitchFamily="34" charset="0"/>
              </a:defRPr>
            </a:lvl4pPr>
            <a:lvl5pPr marL="2057400" indent="-22860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220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Perception of influencers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220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Academic activity</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220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Depth of knowledge and skill</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220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Future focus?</a:t>
            </a:r>
          </a:p>
        </p:txBody>
      </p:sp>
      <p:sp>
        <p:nvSpPr>
          <p:cNvPr id="3" name="TextBox 2">
            <a:extLst>
              <a:ext uri="{FF2B5EF4-FFF2-40B4-BE49-F238E27FC236}">
                <a16:creationId xmlns:a16="http://schemas.microsoft.com/office/drawing/2014/main" id="{B4E10A60-3213-4A25-A419-33247530C054}"/>
              </a:ext>
            </a:extLst>
          </p:cNvPr>
          <p:cNvSpPr txBox="1"/>
          <p:nvPr/>
        </p:nvSpPr>
        <p:spPr>
          <a:xfrm>
            <a:off x="7524328" y="0"/>
            <a:ext cx="1368152" cy="396875"/>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471097789"/>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0447"/>
                                        </p:tgtEl>
                                        <p:attrNameLst>
                                          <p:attrName>style.visibility</p:attrName>
                                        </p:attrNameLst>
                                      </p:cBhvr>
                                      <p:to>
                                        <p:strVal val="visible"/>
                                      </p:to>
                                    </p:set>
                                    <p:animEffect transition="in" filter="fade">
                                      <p:cBhvr>
                                        <p:cTn id="7" dur="500"/>
                                        <p:tgtEl>
                                          <p:spTgt spid="23044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0453"/>
                                        </p:tgtEl>
                                        <p:attrNameLst>
                                          <p:attrName>style.visibility</p:attrName>
                                        </p:attrNameLst>
                                      </p:cBhvr>
                                      <p:to>
                                        <p:strVal val="visible"/>
                                      </p:to>
                                    </p:set>
                                    <p:animEffect transition="in" filter="fade">
                                      <p:cBhvr>
                                        <p:cTn id="12" dur="500"/>
                                        <p:tgtEl>
                                          <p:spTgt spid="23045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0454"/>
                                        </p:tgtEl>
                                        <p:attrNameLst>
                                          <p:attrName>style.visibility</p:attrName>
                                        </p:attrNameLst>
                                      </p:cBhvr>
                                      <p:to>
                                        <p:strVal val="visible"/>
                                      </p:to>
                                    </p:set>
                                    <p:animEffect transition="in" filter="fade">
                                      <p:cBhvr>
                                        <p:cTn id="17" dur="500"/>
                                        <p:tgtEl>
                                          <p:spTgt spid="23045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0455"/>
                                        </p:tgtEl>
                                        <p:attrNameLst>
                                          <p:attrName>style.visibility</p:attrName>
                                        </p:attrNameLst>
                                      </p:cBhvr>
                                      <p:to>
                                        <p:strVal val="visible"/>
                                      </p:to>
                                    </p:set>
                                    <p:animEffect transition="in" filter="fade">
                                      <p:cBhvr>
                                        <p:cTn id="22" dur="500"/>
                                        <p:tgtEl>
                                          <p:spTgt spid="2304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0447" grpId="0" animBg="1"/>
      <p:bldP spid="230453" grpId="0" animBg="1"/>
      <p:bldP spid="230454" grpId="0" animBg="1"/>
      <p:bldP spid="230455"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43879"/>
            <a:ext cx="8229600" cy="1143000"/>
          </a:xfrm>
        </p:spPr>
        <p:txBody>
          <a:bodyPr>
            <a:no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Impact of technology on Procurement</a:t>
            </a:r>
          </a:p>
        </p:txBody>
      </p:sp>
      <p:sp>
        <p:nvSpPr>
          <p:cNvPr id="36866" name="Rectangle 3"/>
          <p:cNvSpPr>
            <a:spLocks noGrp="1" noChangeArrowheads="1"/>
          </p:cNvSpPr>
          <p:nvPr>
            <p:ph idx="1"/>
          </p:nvPr>
        </p:nvSpPr>
        <p:spPr>
          <a:xfrm>
            <a:off x="457200" y="1600201"/>
            <a:ext cx="8229600" cy="3484983"/>
          </a:xfrm>
        </p:spPr>
        <p:txBody>
          <a:bodyPr>
            <a:normAutofit/>
          </a:bodyPr>
          <a:lstStyle/>
          <a:p>
            <a:pPr eaLnBrk="1" hangingPunct="1">
              <a:lnSpc>
                <a:spcPct val="150000"/>
              </a:lnSpc>
              <a:defRPr/>
            </a:pPr>
            <a:r>
              <a:rPr lang="en-US" altLang="en-US" sz="2400" b="1" dirty="0">
                <a:latin typeface="Arial" panose="020B0604020202020204" pitchFamily="34" charset="0"/>
                <a:cs typeface="Arial" panose="020B0604020202020204" pitchFamily="34" charset="0"/>
              </a:rPr>
              <a:t>Electronic commerce continues to bring many changes to the procurement discipline including</a:t>
            </a:r>
          </a:p>
          <a:p>
            <a:pPr lvl="1" eaLnBrk="1" hangingPunct="1">
              <a:lnSpc>
                <a:spcPct val="150000"/>
              </a:lnSpc>
              <a:defRPr/>
            </a:pPr>
            <a:r>
              <a:rPr lang="en-US" altLang="en-US" sz="2400" b="1" dirty="0">
                <a:latin typeface="Arial" panose="020B0604020202020204" pitchFamily="34" charset="0"/>
                <a:cs typeface="Arial" panose="020B0604020202020204" pitchFamily="34" charset="0"/>
              </a:rPr>
              <a:t>Electronic procurement</a:t>
            </a:r>
          </a:p>
          <a:p>
            <a:pPr lvl="2" eaLnBrk="1" hangingPunct="1">
              <a:lnSpc>
                <a:spcPct val="150000"/>
              </a:lnSpc>
              <a:buFont typeface="Wingdings" panose="05000000000000000000" pitchFamily="2" charset="2"/>
              <a:buChar char="§"/>
              <a:defRPr/>
            </a:pPr>
            <a:r>
              <a:rPr lang="en-US" altLang="en-US" b="1" dirty="0">
                <a:latin typeface="Arial" panose="020B0604020202020204" pitchFamily="34" charset="0"/>
                <a:cs typeface="Arial" panose="020B0604020202020204" pitchFamily="34" charset="0"/>
              </a:rPr>
              <a:t>Procurement cards (p-cards)</a:t>
            </a:r>
          </a:p>
          <a:p>
            <a:pPr lvl="1" eaLnBrk="1" hangingPunct="1">
              <a:lnSpc>
                <a:spcPct val="150000"/>
              </a:lnSpc>
              <a:defRPr/>
            </a:pPr>
            <a:r>
              <a:rPr lang="en-US" altLang="en-US" sz="2400" b="1" dirty="0">
                <a:latin typeface="Arial" panose="020B0604020202020204" pitchFamily="34" charset="0"/>
                <a:cs typeface="Arial" panose="020B0604020202020204" pitchFamily="34" charset="0"/>
              </a:rPr>
              <a:t>Reverse auctions</a:t>
            </a:r>
          </a:p>
          <a:p>
            <a:pPr marL="57150" indent="0" eaLnBrk="1" hangingPunct="1">
              <a:buFont typeface="Arial" panose="020B0604020202020204" pitchFamily="34" charset="0"/>
              <a:buNone/>
              <a:defRPr/>
            </a:pPr>
            <a:endParaRPr lang="en-US" altLang="en-US" sz="3000" baseline="30000" dirty="0"/>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4196762465"/>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3"/>
          <p:cNvSpPr>
            <a:spLocks noGrp="1" noChangeArrowheads="1"/>
          </p:cNvSpPr>
          <p:nvPr>
            <p:ph idx="1"/>
          </p:nvPr>
        </p:nvSpPr>
        <p:spPr>
          <a:xfrm>
            <a:off x="179512" y="1124744"/>
            <a:ext cx="8784976" cy="3917032"/>
          </a:xfrm>
        </p:spPr>
        <p:txBody>
          <a:bodyPr>
            <a:normAutofit/>
          </a:bodyPr>
          <a:lstStyle/>
          <a:p>
            <a:pPr lvl="1" eaLnBrk="1" hangingPunct="1">
              <a:defRPr/>
            </a:pPr>
            <a:r>
              <a:rPr lang="en-US" altLang="en-US" sz="2400" b="1" dirty="0">
                <a:latin typeface="Arial" panose="020B0604020202020204" pitchFamily="34" charset="0"/>
                <a:cs typeface="Arial" panose="020B0604020202020204" pitchFamily="34" charset="0"/>
              </a:rPr>
              <a:t>Similar to Visa  and MasterCard, but used for an organization’s buying needs </a:t>
            </a:r>
          </a:p>
          <a:p>
            <a:pPr lvl="1" eaLnBrk="1" hangingPunct="1">
              <a:defRPr/>
            </a:pPr>
            <a:r>
              <a:rPr lang="en-US" altLang="en-US" sz="2400" b="1" dirty="0">
                <a:latin typeface="Arial" panose="020B0604020202020204" pitchFamily="34" charset="0"/>
                <a:cs typeface="Arial" panose="020B0604020202020204" pitchFamily="34" charset="0"/>
              </a:rPr>
              <a:t>Number of authorized employees  is limited </a:t>
            </a:r>
          </a:p>
          <a:p>
            <a:pPr lvl="1" eaLnBrk="1" hangingPunct="1">
              <a:defRPr/>
            </a:pPr>
            <a:r>
              <a:rPr lang="en-US" altLang="en-US" sz="2400" b="1" dirty="0">
                <a:latin typeface="Arial" panose="020B0604020202020204" pitchFamily="34" charset="0"/>
                <a:cs typeface="Arial" panose="020B0604020202020204" pitchFamily="34" charset="0"/>
              </a:rPr>
              <a:t>Detailed statement is provided each month</a:t>
            </a:r>
          </a:p>
          <a:p>
            <a:pPr lvl="1" eaLnBrk="1" hangingPunct="1">
              <a:defRPr/>
            </a:pPr>
            <a:r>
              <a:rPr lang="en-US" altLang="en-US" sz="2400" b="1" dirty="0">
                <a:latin typeface="Arial" panose="020B0604020202020204" pitchFamily="34" charset="0"/>
                <a:cs typeface="Arial" panose="020B0604020202020204" pitchFamily="34" charset="0"/>
              </a:rPr>
              <a:t>Can implement control processes that</a:t>
            </a:r>
          </a:p>
          <a:p>
            <a:pPr lvl="2" eaLnBrk="1" hangingPunct="1">
              <a:buFont typeface="Wingdings" panose="05000000000000000000" pitchFamily="2" charset="2"/>
              <a:buChar char="§"/>
              <a:defRPr/>
            </a:pPr>
            <a:r>
              <a:rPr lang="en-US" altLang="en-US" b="1" dirty="0">
                <a:latin typeface="Arial" panose="020B0604020202020204" pitchFamily="34" charset="0"/>
                <a:cs typeface="Arial" panose="020B0604020202020204" pitchFamily="34" charset="0"/>
              </a:rPr>
              <a:t>Measure usage</a:t>
            </a:r>
          </a:p>
          <a:p>
            <a:pPr lvl="2" eaLnBrk="1" hangingPunct="1">
              <a:buFont typeface="Wingdings" panose="05000000000000000000" pitchFamily="2" charset="2"/>
              <a:buChar char="§"/>
              <a:defRPr/>
            </a:pPr>
            <a:r>
              <a:rPr lang="en-US" altLang="en-US" b="1" dirty="0">
                <a:latin typeface="Arial" panose="020B0604020202020204" pitchFamily="34" charset="0"/>
                <a:cs typeface="Arial" panose="020B0604020202020204" pitchFamily="34" charset="0"/>
              </a:rPr>
              <a:t>Identify procurement trends </a:t>
            </a:r>
          </a:p>
          <a:p>
            <a:pPr lvl="2" eaLnBrk="1" hangingPunct="1">
              <a:buFont typeface="Wingdings" panose="05000000000000000000" pitchFamily="2" charset="2"/>
              <a:buChar char="§"/>
              <a:defRPr/>
            </a:pPr>
            <a:r>
              <a:rPr lang="en-US" altLang="en-US" b="1" dirty="0">
                <a:latin typeface="Arial" panose="020B0604020202020204" pitchFamily="34" charset="0"/>
                <a:cs typeface="Arial" panose="020B0604020202020204" pitchFamily="34" charset="0"/>
              </a:rPr>
              <a:t>Limit spending during a procurement cycle</a:t>
            </a:r>
          </a:p>
          <a:p>
            <a:pPr lvl="2" eaLnBrk="1" hangingPunct="1">
              <a:buFont typeface="Wingdings" panose="05000000000000000000" pitchFamily="2" charset="2"/>
              <a:buChar char="§"/>
              <a:defRPr/>
            </a:pPr>
            <a:r>
              <a:rPr lang="en-US" altLang="en-US" b="1" dirty="0">
                <a:latin typeface="Arial" panose="020B0604020202020204" pitchFamily="34" charset="0"/>
                <a:cs typeface="Arial" panose="020B0604020202020204" pitchFamily="34" charset="0"/>
              </a:rPr>
              <a:t>Block unauthorized expenditures </a:t>
            </a:r>
          </a:p>
          <a:p>
            <a:pPr lvl="3" eaLnBrk="1" hangingPunct="1">
              <a:defRPr/>
            </a:pPr>
            <a:endParaRPr lang="en-US" altLang="en-US" sz="1400" dirty="0"/>
          </a:p>
          <a:p>
            <a:pPr marL="57150" indent="0" eaLnBrk="1" hangingPunct="1">
              <a:buFont typeface="Arial" panose="020B0604020202020204" pitchFamily="34" charset="0"/>
              <a:buNone/>
              <a:defRPr/>
            </a:pPr>
            <a:endParaRPr lang="en-US" altLang="en-US" sz="3000" baseline="30000" dirty="0"/>
          </a:p>
        </p:txBody>
      </p:sp>
      <p:sp>
        <p:nvSpPr>
          <p:cNvPr id="32772"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32773"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330325AF-0F8B-418D-96DC-C4FEE042E850}" type="slidenum">
              <a:rPr lang="en-US" altLang="en-US" sz="1200">
                <a:solidFill>
                  <a:srgbClr val="898989"/>
                </a:solidFill>
                <a:latin typeface="Times New Roman" panose="02020603050405020304" pitchFamily="18" charset="0"/>
              </a:rPr>
              <a:pPr>
                <a:spcBef>
                  <a:spcPct val="0"/>
                </a:spcBef>
                <a:buFontTx/>
                <a:buNone/>
              </a:pPr>
              <a:t>22</a:t>
            </a:fld>
            <a:endParaRPr lang="en-US" altLang="en-US" sz="1200">
              <a:solidFill>
                <a:srgbClr val="898989"/>
              </a:solidFill>
              <a:latin typeface="Times New Roman" panose="02020603050405020304" pitchFamily="18" charset="0"/>
            </a:endParaRPr>
          </a:p>
        </p:txBody>
      </p:sp>
      <p:sp>
        <p:nvSpPr>
          <p:cNvPr id="2" name="Title 1"/>
          <p:cNvSpPr>
            <a:spLocks noGrp="1"/>
          </p:cNvSpPr>
          <p:nvPr>
            <p:ph type="title"/>
          </p:nvPr>
        </p:nvSpPr>
        <p:spPr>
          <a:xfrm>
            <a:off x="464840" y="114134"/>
            <a:ext cx="8229600" cy="933606"/>
          </a:xfrm>
        </p:spPr>
        <p:txBody>
          <a:bodyPr>
            <a:noAutofit/>
          </a:bodyPr>
          <a:lstStyle/>
          <a:p>
            <a:r>
              <a:rPr lang="en-US"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 cards (p-cards)</a:t>
            </a:r>
            <a:b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65740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726285" y="27400"/>
            <a:ext cx="7275512" cy="1143000"/>
          </a:xfrm>
        </p:spPr>
        <p:txBody>
          <a:bodyPr numCol="1" anchor="t">
            <a:normAutofit fontScale="90000"/>
          </a:bodyPr>
          <a:lstStyle/>
          <a:p>
            <a:r>
              <a:rPr lang="en-US" altLang="en-US"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procurement cards (p-cards</a:t>
            </a:r>
            <a:r>
              <a:rPr lang="en-US" altLang="en-US" b="1" dirty="0">
                <a:solidFill>
                  <a:srgbClr val="0070C0"/>
                </a:solidFill>
                <a:latin typeface="Arial" panose="020B0604020202020204" pitchFamily="34" charset="0"/>
                <a:cs typeface="Arial" panose="020B0604020202020204" pitchFamily="34" charset="0"/>
              </a:rPr>
              <a:t>) </a:t>
            </a:r>
            <a:br>
              <a:rPr lang="en-US" altLang="en-US" sz="3600" dirty="0"/>
            </a:br>
            <a:endPar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6866" name="Rectangle 3"/>
          <p:cNvSpPr>
            <a:spLocks noGrp="1" noChangeArrowheads="1"/>
          </p:cNvSpPr>
          <p:nvPr>
            <p:ph idx="1"/>
          </p:nvPr>
        </p:nvSpPr>
        <p:spPr>
          <a:xfrm>
            <a:off x="539552" y="1547664"/>
            <a:ext cx="8229600" cy="3566120"/>
          </a:xfrm>
        </p:spPr>
        <p:txBody>
          <a:bodyPr/>
          <a:lstStyle/>
          <a:p>
            <a:pPr lvl="1" eaLnBrk="1" hangingPunct="1">
              <a:defRPr/>
            </a:pPr>
            <a:endParaRPr lang="en-US" altLang="en-US" sz="2400" dirty="0"/>
          </a:p>
          <a:p>
            <a:pPr lvl="1" eaLnBrk="1" hangingPunct="1">
              <a:defRPr/>
            </a:pPr>
            <a:r>
              <a:rPr lang="en-US" altLang="en-US" sz="2400" b="1" dirty="0">
                <a:latin typeface="Arial" panose="020B0604020202020204" pitchFamily="34" charset="0"/>
                <a:cs typeface="Arial" panose="020B0604020202020204" pitchFamily="34" charset="0"/>
              </a:rPr>
              <a:t>Reduction in the number of invoices</a:t>
            </a:r>
          </a:p>
          <a:p>
            <a:pPr lvl="1" eaLnBrk="1" hangingPunct="1">
              <a:defRPr/>
            </a:pPr>
            <a:r>
              <a:rPr lang="en-US" altLang="en-US" sz="2400" b="1" dirty="0">
                <a:latin typeface="Arial" panose="020B0604020202020204" pitchFamily="34" charset="0"/>
                <a:cs typeface="Arial" panose="020B0604020202020204" pitchFamily="34" charset="0"/>
              </a:rPr>
              <a:t>Firm will make one payment each month regardless of the number of p-card holders</a:t>
            </a:r>
          </a:p>
          <a:p>
            <a:pPr lvl="1" eaLnBrk="1" hangingPunct="1">
              <a:defRPr/>
            </a:pPr>
            <a:r>
              <a:rPr lang="en-US" altLang="en-US" sz="2400" b="1" dirty="0">
                <a:latin typeface="Arial" panose="020B0604020202020204" pitchFamily="34" charset="0"/>
                <a:cs typeface="Arial" panose="020B0604020202020204" pitchFamily="34" charset="0"/>
              </a:rPr>
              <a:t>Allows employees to make purchases in minutes vs. days</a:t>
            </a:r>
          </a:p>
          <a:p>
            <a:pPr lvl="1" eaLnBrk="1" hangingPunct="1">
              <a:defRPr/>
            </a:pPr>
            <a:r>
              <a:rPr lang="en-US" altLang="en-US" sz="2400" b="1" dirty="0">
                <a:latin typeface="Arial" panose="020B0604020202020204" pitchFamily="34" charset="0"/>
                <a:cs typeface="Arial" panose="020B0604020202020204" pitchFamily="34" charset="0"/>
              </a:rPr>
              <a:t>Generally, allow suppliers to be paid in a more timely fashion</a:t>
            </a:r>
          </a:p>
          <a:p>
            <a:pPr marL="457200" lvl="1" indent="0" eaLnBrk="1" hangingPunct="1">
              <a:buFont typeface="Arial" panose="020B0604020202020204" pitchFamily="34" charset="0"/>
              <a:buNone/>
              <a:defRPr/>
            </a:pPr>
            <a:endParaRPr lang="en-US" altLang="en-US" sz="2000" dirty="0"/>
          </a:p>
          <a:p>
            <a:pPr lvl="3" eaLnBrk="1" hangingPunct="1">
              <a:defRPr/>
            </a:pPr>
            <a:endParaRPr lang="en-US" altLang="en-US" sz="1400" dirty="0"/>
          </a:p>
          <a:p>
            <a:pPr marL="57150" indent="0" eaLnBrk="1" hangingPunct="1">
              <a:buFont typeface="Arial" panose="020B0604020202020204" pitchFamily="34" charset="0"/>
              <a:buNone/>
              <a:defRPr/>
            </a:pPr>
            <a:endParaRPr lang="en-US" altLang="en-US" sz="3000" baseline="30000" dirty="0"/>
          </a:p>
        </p:txBody>
      </p:sp>
      <p:sp>
        <p:nvSpPr>
          <p:cNvPr id="34820"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34821"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88EA1F86-A5CB-483C-8DE6-3124253F65D2}" type="slidenum">
              <a:rPr lang="en-US" altLang="en-US" sz="1200">
                <a:solidFill>
                  <a:srgbClr val="898989"/>
                </a:solidFill>
                <a:latin typeface="Times New Roman" panose="02020603050405020304" pitchFamily="18" charset="0"/>
              </a:rPr>
              <a:pPr>
                <a:spcBef>
                  <a:spcPct val="0"/>
                </a:spcBef>
                <a:buFontTx/>
                <a:buNone/>
              </a:pPr>
              <a:t>23</a:t>
            </a:fld>
            <a:endParaRPr lang="en-US" altLang="en-US" sz="1200">
              <a:solidFill>
                <a:srgbClr val="898989"/>
              </a:solidFill>
              <a:latin typeface="Times New Roman" panose="02020603050405020304" pitchFamily="18" charset="0"/>
            </a:endParaRPr>
          </a:p>
        </p:txBody>
      </p:sp>
      <p:sp>
        <p:nvSpPr>
          <p:cNvPr id="6" name="TextBox 5"/>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1622327887"/>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10131"/>
            <a:ext cx="8229600" cy="1210146"/>
          </a:xfrm>
        </p:spPr>
        <p:txBody>
          <a:bodyPr anchor="t">
            <a:noAutofit/>
          </a:bodyPr>
          <a:lstStyle/>
          <a:p>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 of procurement cards (expansion overseas)</a:t>
            </a:r>
            <a:r>
              <a:rPr lang="en-US" altLang="en-US" sz="4000" dirty="0">
                <a:solidFill>
                  <a:srgbClr val="0070C0"/>
                </a:solidFill>
                <a:latin typeface="Arial" panose="020B0604020202020204" pitchFamily="34" charset="0"/>
                <a:cs typeface="Arial" panose="020B0604020202020204" pitchFamily="34" charset="0"/>
              </a:rPr>
              <a:t> </a:t>
            </a:r>
            <a:br>
              <a:rPr lang="en-US" altLang="en-US" sz="4000" dirty="0">
                <a:solidFill>
                  <a:srgbClr val="0070C0"/>
                </a:solidFill>
                <a:latin typeface="Arial" panose="020B0604020202020204" pitchFamily="34" charset="0"/>
                <a:cs typeface="Arial" panose="020B0604020202020204" pitchFamily="34" charset="0"/>
              </a:rPr>
            </a:br>
            <a:endPar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Rectangle 3"/>
          <p:cNvSpPr>
            <a:spLocks noGrp="1" noChangeArrowheads="1"/>
          </p:cNvSpPr>
          <p:nvPr>
            <p:ph idx="1"/>
          </p:nvPr>
        </p:nvSpPr>
        <p:spPr>
          <a:xfrm>
            <a:off x="457200" y="1600201"/>
            <a:ext cx="8229600" cy="2980927"/>
          </a:xfrm>
        </p:spPr>
        <p:txBody>
          <a:bodyPr>
            <a:normAutofit/>
          </a:bodyPr>
          <a:lstStyle/>
          <a:p>
            <a:pPr lvl="1" eaLnBrk="1" hangingPunct="1">
              <a:lnSpc>
                <a:spcPct val="150000"/>
              </a:lnSpc>
              <a:defRPr/>
            </a:pPr>
            <a:r>
              <a:rPr lang="en-US" altLang="en-US" sz="2400" b="1" dirty="0">
                <a:latin typeface="Arial" panose="020B0604020202020204" pitchFamily="34" charset="0"/>
                <a:cs typeface="Arial" panose="020B0604020202020204" pitchFamily="34" charset="0"/>
              </a:rPr>
              <a:t>Currency differences</a:t>
            </a:r>
          </a:p>
          <a:p>
            <a:pPr lvl="1" eaLnBrk="1" hangingPunct="1">
              <a:lnSpc>
                <a:spcPct val="150000"/>
              </a:lnSpc>
              <a:defRPr/>
            </a:pPr>
            <a:r>
              <a:rPr lang="en-US" altLang="en-US" sz="2400" b="1" dirty="0">
                <a:latin typeface="Arial" panose="020B0604020202020204" pitchFamily="34" charset="0"/>
                <a:cs typeface="Arial" panose="020B0604020202020204" pitchFamily="34" charset="0"/>
              </a:rPr>
              <a:t>Availability of technology</a:t>
            </a:r>
          </a:p>
          <a:p>
            <a:pPr lvl="1" eaLnBrk="1" hangingPunct="1">
              <a:lnSpc>
                <a:spcPct val="150000"/>
              </a:lnSpc>
              <a:defRPr/>
            </a:pPr>
            <a:r>
              <a:rPr lang="en-US" altLang="en-US" sz="2400" b="1" dirty="0">
                <a:latin typeface="Arial" panose="020B0604020202020204" pitchFamily="34" charset="0"/>
                <a:cs typeface="Arial" panose="020B0604020202020204" pitchFamily="34" charset="0"/>
              </a:rPr>
              <a:t>Difference in card acceptance</a:t>
            </a:r>
          </a:p>
          <a:p>
            <a:pPr lvl="1" eaLnBrk="1" hangingPunct="1">
              <a:lnSpc>
                <a:spcPct val="150000"/>
              </a:lnSpc>
              <a:defRPr/>
            </a:pPr>
            <a:r>
              <a:rPr lang="en-US" altLang="en-US" sz="2400" b="1" dirty="0">
                <a:latin typeface="Arial" panose="020B0604020202020204" pitchFamily="34" charset="0"/>
                <a:cs typeface="Arial" panose="020B0604020202020204" pitchFamily="34" charset="0"/>
              </a:rPr>
              <a:t>Cultural issues with the program</a:t>
            </a:r>
          </a:p>
          <a:p>
            <a:pPr lvl="3" eaLnBrk="1" hangingPunct="1">
              <a:defRPr/>
            </a:pPr>
            <a:endParaRPr lang="en-US" altLang="en-US" sz="1400" dirty="0"/>
          </a:p>
          <a:p>
            <a:pPr marL="57150" indent="0" eaLnBrk="1" hangingPunct="1">
              <a:buFont typeface="Arial" panose="020B0604020202020204" pitchFamily="34" charset="0"/>
              <a:buNone/>
              <a:defRPr/>
            </a:pPr>
            <a:endParaRPr lang="en-US" altLang="en-US" sz="3000" baseline="30000" dirty="0"/>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3226174883"/>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79512" y="33014"/>
            <a:ext cx="8229600" cy="947714"/>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 Objectives</a:t>
            </a:r>
          </a:p>
        </p:txBody>
      </p:sp>
      <p:sp>
        <p:nvSpPr>
          <p:cNvPr id="38915" name="Rectangle 3"/>
          <p:cNvSpPr>
            <a:spLocks noGrp="1" noChangeArrowheads="1"/>
          </p:cNvSpPr>
          <p:nvPr>
            <p:ph idx="1"/>
          </p:nvPr>
        </p:nvSpPr>
        <p:spPr>
          <a:xfrm>
            <a:off x="457200" y="1340767"/>
            <a:ext cx="8229600" cy="3917032"/>
          </a:xfrm>
        </p:spPr>
        <p:txBody>
          <a:bodyPr>
            <a:normAutofit/>
          </a:bodyPr>
          <a:lstStyle/>
          <a:p>
            <a:pPr eaLnBrk="1" hangingPunct="1"/>
            <a:r>
              <a:rPr lang="en-US" altLang="en-US" sz="2400" b="1" dirty="0">
                <a:latin typeface="Arial" panose="020B0604020202020204" pitchFamily="34" charset="0"/>
                <a:cs typeface="Arial" panose="020B0604020202020204" pitchFamily="34" charset="0"/>
              </a:rPr>
              <a:t>Supporting organizational goals and objectives</a:t>
            </a:r>
          </a:p>
          <a:p>
            <a:pPr eaLnBrk="1" hangingPunct="1"/>
            <a:r>
              <a:rPr lang="en-US" altLang="en-US" sz="2400" b="1" dirty="0">
                <a:latin typeface="Arial" panose="020B0604020202020204" pitchFamily="34" charset="0"/>
                <a:cs typeface="Arial" panose="020B0604020202020204" pitchFamily="34" charset="0"/>
              </a:rPr>
              <a:t>Managing the purchasing process effectively and efficiently</a:t>
            </a:r>
          </a:p>
          <a:p>
            <a:pPr eaLnBrk="1" hangingPunct="1"/>
            <a:r>
              <a:rPr lang="en-US" altLang="en-US" sz="2400" b="1" dirty="0">
                <a:latin typeface="Arial" panose="020B0604020202020204" pitchFamily="34" charset="0"/>
                <a:cs typeface="Arial" panose="020B0604020202020204" pitchFamily="34" charset="0"/>
              </a:rPr>
              <a:t>Managing the supply base</a:t>
            </a:r>
          </a:p>
          <a:p>
            <a:pPr eaLnBrk="1" hangingPunct="1"/>
            <a:r>
              <a:rPr lang="en-US" altLang="en-US" sz="2400" b="1" dirty="0">
                <a:latin typeface="Arial" panose="020B0604020202020204" pitchFamily="34" charset="0"/>
                <a:cs typeface="Arial" panose="020B0604020202020204" pitchFamily="34" charset="0"/>
              </a:rPr>
              <a:t>Developing strong relationships with other functional groups</a:t>
            </a:r>
          </a:p>
          <a:p>
            <a:pPr eaLnBrk="1" hangingPunct="1"/>
            <a:r>
              <a:rPr lang="en-US" altLang="en-US" sz="2400" b="1" dirty="0">
                <a:latin typeface="Arial" panose="020B0604020202020204" pitchFamily="34" charset="0"/>
                <a:cs typeface="Arial" panose="020B0604020202020204" pitchFamily="34" charset="0"/>
              </a:rPr>
              <a:t>Supporting operational requirements</a:t>
            </a:r>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576096709"/>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61872"/>
            <a:ext cx="8229600" cy="1143000"/>
          </a:xfrm>
        </p:spPr>
        <p:txBody>
          <a:bodyPr>
            <a:no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Supplier Selection and Evaluation</a:t>
            </a:r>
          </a:p>
        </p:txBody>
      </p:sp>
      <p:sp>
        <p:nvSpPr>
          <p:cNvPr id="40963" name="Rectangle 3"/>
          <p:cNvSpPr>
            <a:spLocks noGrp="1" noChangeArrowheads="1"/>
          </p:cNvSpPr>
          <p:nvPr>
            <p:ph idx="1"/>
          </p:nvPr>
        </p:nvSpPr>
        <p:spPr>
          <a:xfrm>
            <a:off x="251520" y="1995531"/>
            <a:ext cx="8229600" cy="2873629"/>
          </a:xfrm>
        </p:spPr>
        <p:txBody>
          <a:bodyPr/>
          <a:lstStyle/>
          <a:p>
            <a:pPr eaLnBrk="1" hangingPunct="1"/>
            <a:r>
              <a:rPr lang="en-US" altLang="en-US" sz="3000" b="1" dirty="0">
                <a:latin typeface="Arial" panose="020B0604020202020204" pitchFamily="34" charset="0"/>
                <a:cs typeface="Arial" panose="020B0604020202020204" pitchFamily="34" charset="0"/>
              </a:rPr>
              <a:t>One of the procurement most important responsibilities</a:t>
            </a:r>
          </a:p>
          <a:p>
            <a:pPr eaLnBrk="1" hangingPunct="1"/>
            <a:r>
              <a:rPr lang="en-US" altLang="en-US" sz="3000" b="1" dirty="0">
                <a:latin typeface="Arial" panose="020B0604020202020204" pitchFamily="34" charset="0"/>
                <a:cs typeface="Arial" panose="020B0604020202020204" pitchFamily="34" charset="0"/>
              </a:rPr>
              <a:t>Involves stating an organization’s needs and determining how well various potential suppliers can fulfill these needs</a:t>
            </a:r>
          </a:p>
        </p:txBody>
      </p:sp>
      <p:sp>
        <p:nvSpPr>
          <p:cNvPr id="40964"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40965"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4F5958CA-3142-4A2C-AC4C-734654E0F540}" type="slidenum">
              <a:rPr lang="en-US" altLang="en-US" sz="1200">
                <a:solidFill>
                  <a:srgbClr val="898989"/>
                </a:solidFill>
                <a:latin typeface="Times New Roman" panose="02020603050405020304" pitchFamily="18" charset="0"/>
              </a:rPr>
              <a:pPr>
                <a:spcBef>
                  <a:spcPct val="0"/>
                </a:spcBef>
                <a:buFontTx/>
                <a:buNone/>
              </a:pPr>
              <a:t>26</a:t>
            </a:fld>
            <a:endParaRPr lang="en-US" altLang="en-US" sz="1200">
              <a:solidFill>
                <a:srgbClr val="898989"/>
              </a:solidFill>
              <a:latin typeface="Times New Roman" panose="02020603050405020304" pitchFamily="18" charset="0"/>
            </a:endParaRPr>
          </a:p>
        </p:txBody>
      </p:sp>
      <p:sp>
        <p:nvSpPr>
          <p:cNvPr id="6" name="TextBox 5"/>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182542558"/>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7570" name="Rectangle 2"/>
          <p:cNvSpPr>
            <a:spLocks noGrp="1" noChangeArrowheads="1"/>
          </p:cNvSpPr>
          <p:nvPr>
            <p:ph type="title"/>
          </p:nvPr>
        </p:nvSpPr>
        <p:spPr>
          <a:xfrm>
            <a:off x="363412" y="0"/>
            <a:ext cx="8763000" cy="796950"/>
          </a:xfrm>
        </p:spPr>
        <p:txBody>
          <a:bodyPr rtlCol="0">
            <a:normAutofit/>
          </a:bodyPr>
          <a:lstStyle/>
          <a:p>
            <a:pPr eaLnBrk="1" fontAlgn="auto" hangingPunct="1">
              <a:spcAft>
                <a:spcPts val="0"/>
              </a:spcAft>
              <a:defRPr/>
            </a:pPr>
            <a:r>
              <a:rPr 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Supplier Selection Framework</a:t>
            </a:r>
          </a:p>
        </p:txBody>
      </p:sp>
      <p:pic>
        <p:nvPicPr>
          <p:cNvPr id="43013" name="Picture 2"/>
          <p:cNvPicPr>
            <a:picLocks noChangeAspect="1" noChangeArrowheads="1"/>
          </p:cNvPicPr>
          <p:nvPr/>
        </p:nvPicPr>
        <p:blipFill>
          <a:blip r:embed="rId3">
            <a:extLst>
              <a:ext uri="{28A0092B-C50C-407E-A947-70E740481C1C}">
                <a14:useLocalDpi xmlns:a14="http://schemas.microsoft.com/office/drawing/2010/main" val="0"/>
              </a:ext>
            </a:extLst>
          </a:blip>
          <a:srcRect l="9467" t="3320" r="7574" b="7245"/>
          <a:stretch>
            <a:fillRect/>
          </a:stretch>
        </p:blipFill>
        <p:spPr bwMode="auto">
          <a:xfrm>
            <a:off x="1897042" y="796465"/>
            <a:ext cx="5695740" cy="471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771800" y="5753758"/>
            <a:ext cx="6462464" cy="307777"/>
          </a:xfrm>
          <a:prstGeom prst="rect">
            <a:avLst/>
          </a:prstGeom>
          <a:noFill/>
        </p:spPr>
        <p:txBody>
          <a:bodyPr wrap="square" rtlCol="0">
            <a:spAutoFit/>
          </a:bodyPr>
          <a:lstStyle/>
          <a:p>
            <a:r>
              <a:rPr lang="en-GB" sz="1400" dirty="0">
                <a:solidFill>
                  <a:schemeClr val="bg1"/>
                </a:solidFill>
                <a:latin typeface="Arial Narrow" panose="020B0606020202030204" pitchFamily="34" charset="0"/>
              </a:rPr>
              <a:t>Murphy P and Wood DF, (2013), Contemporary Logistics, Online Library:  Pearson Education</a:t>
            </a:r>
            <a:endParaRPr lang="en-GB" sz="1400" dirty="0">
              <a:solidFill>
                <a:schemeClr val="bg1"/>
              </a:solidFill>
            </a:endParaRPr>
          </a:p>
        </p:txBody>
      </p:sp>
    </p:spTree>
    <p:extLst>
      <p:ext uri="{BB962C8B-B14F-4D97-AF65-F5344CB8AC3E}">
        <p14:creationId xmlns:p14="http://schemas.microsoft.com/office/powerpoint/2010/main" val="3574379985"/>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323528" y="0"/>
            <a:ext cx="8820472" cy="734243"/>
          </a:xfrm>
        </p:spPr>
        <p:txBody>
          <a:bodyPr>
            <a:no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Supplier Selection and Evaluation</a:t>
            </a:r>
          </a:p>
        </p:txBody>
      </p:sp>
      <p:sp>
        <p:nvSpPr>
          <p:cNvPr id="38914" name="Rectangle 3"/>
          <p:cNvSpPr>
            <a:spLocks noGrp="1" noChangeArrowheads="1"/>
          </p:cNvSpPr>
          <p:nvPr>
            <p:ph idx="1"/>
          </p:nvPr>
        </p:nvSpPr>
        <p:spPr>
          <a:xfrm>
            <a:off x="323528" y="836712"/>
            <a:ext cx="8229600" cy="4525963"/>
          </a:xfrm>
        </p:spPr>
        <p:txBody>
          <a:bodyPr>
            <a:normAutofit/>
          </a:bodyPr>
          <a:lstStyle/>
          <a:p>
            <a:pPr eaLnBrk="1" hangingPunct="1">
              <a:defRPr/>
            </a:pPr>
            <a:r>
              <a:rPr lang="en-US" altLang="en-US" sz="2400" b="1" dirty="0">
                <a:latin typeface="Arial" panose="020B0604020202020204" pitchFamily="34" charset="0"/>
                <a:cs typeface="Arial" panose="020B0604020202020204" pitchFamily="34" charset="0"/>
              </a:rPr>
              <a:t>Steps to supplier selection and evaluation</a:t>
            </a:r>
          </a:p>
          <a:p>
            <a:pPr lvl="1" eaLnBrk="1" hangingPunct="1">
              <a:defRPr/>
            </a:pPr>
            <a:r>
              <a:rPr lang="en-US" altLang="en-US" sz="2400" b="1" dirty="0">
                <a:latin typeface="Arial" panose="020B0604020202020204" pitchFamily="34" charset="0"/>
                <a:cs typeface="Arial" panose="020B0604020202020204" pitchFamily="34" charset="0"/>
              </a:rPr>
              <a:t>Identify need for supply</a:t>
            </a:r>
          </a:p>
          <a:p>
            <a:pPr lvl="1" eaLnBrk="1" hangingPunct="1">
              <a:defRPr/>
            </a:pPr>
            <a:r>
              <a:rPr lang="en-US" altLang="en-US" sz="2400" b="1" dirty="0">
                <a:latin typeface="Arial" panose="020B0604020202020204" pitchFamily="34" charset="0"/>
                <a:cs typeface="Arial" panose="020B0604020202020204" pitchFamily="34" charset="0"/>
              </a:rPr>
              <a:t>Situation analysis</a:t>
            </a:r>
          </a:p>
          <a:p>
            <a:pPr lvl="1" eaLnBrk="1" hangingPunct="1">
              <a:defRPr/>
            </a:pPr>
            <a:r>
              <a:rPr lang="en-US" altLang="en-US" sz="2400" b="1" dirty="0">
                <a:latin typeface="Arial" panose="020B0604020202020204" pitchFamily="34" charset="0"/>
                <a:cs typeface="Arial" panose="020B0604020202020204" pitchFamily="34" charset="0"/>
              </a:rPr>
              <a:t>Identify possible suppliers</a:t>
            </a:r>
          </a:p>
          <a:p>
            <a:pPr lvl="1" eaLnBrk="1" hangingPunct="1">
              <a:defRPr/>
            </a:pPr>
            <a:r>
              <a:rPr lang="en-US" altLang="en-US" sz="2400" b="1" dirty="0">
                <a:latin typeface="Arial" panose="020B0604020202020204" pitchFamily="34" charset="0"/>
                <a:cs typeface="Arial" panose="020B0604020202020204" pitchFamily="34" charset="0"/>
              </a:rPr>
              <a:t>Select suppliers</a:t>
            </a:r>
          </a:p>
          <a:p>
            <a:pPr lvl="2" eaLnBrk="1" hangingPunct="1">
              <a:defRPr/>
            </a:pPr>
            <a:r>
              <a:rPr lang="en-US" altLang="en-US" b="1" dirty="0">
                <a:latin typeface="Arial" panose="020B0604020202020204" pitchFamily="34" charset="0"/>
                <a:cs typeface="Arial" panose="020B0604020202020204" pitchFamily="34" charset="0"/>
              </a:rPr>
              <a:t>Single source approach</a:t>
            </a:r>
          </a:p>
          <a:p>
            <a:pPr lvl="2" eaLnBrk="1" hangingPunct="1">
              <a:defRPr/>
            </a:pPr>
            <a:r>
              <a:rPr lang="en-US" altLang="en-US" b="1" dirty="0">
                <a:latin typeface="Arial" panose="020B0604020202020204" pitchFamily="34" charset="0"/>
                <a:cs typeface="Arial" panose="020B0604020202020204" pitchFamily="34" charset="0"/>
              </a:rPr>
              <a:t>Multiple sourcing approach</a:t>
            </a:r>
          </a:p>
          <a:p>
            <a:pPr lvl="1" eaLnBrk="1" hangingPunct="1">
              <a:defRPr/>
            </a:pPr>
            <a:r>
              <a:rPr lang="en-US" altLang="en-US" sz="2400" b="1" dirty="0">
                <a:latin typeface="Arial" panose="020B0604020202020204" pitchFamily="34" charset="0"/>
                <a:cs typeface="Arial" panose="020B0604020202020204" pitchFamily="34" charset="0"/>
              </a:rPr>
              <a:t>Evaluate decision</a:t>
            </a:r>
          </a:p>
          <a:p>
            <a:pPr lvl="2" eaLnBrk="1" hangingPunct="1">
              <a:defRPr/>
            </a:pPr>
            <a:r>
              <a:rPr lang="en-US" altLang="en-US" b="1" dirty="0">
                <a:latin typeface="Arial" panose="020B0604020202020204" pitchFamily="34" charset="0"/>
                <a:cs typeface="Arial" panose="020B0604020202020204" pitchFamily="34" charset="0"/>
              </a:rPr>
              <a:t>Process based approach</a:t>
            </a:r>
          </a:p>
          <a:p>
            <a:pPr lvl="2" eaLnBrk="1" hangingPunct="1">
              <a:defRPr/>
            </a:pPr>
            <a:r>
              <a:rPr lang="en-US" altLang="en-US" b="1" dirty="0">
                <a:latin typeface="Arial" panose="020B0604020202020204" pitchFamily="34" charset="0"/>
                <a:cs typeface="Arial" panose="020B0604020202020204" pitchFamily="34" charset="0"/>
              </a:rPr>
              <a:t>Performance based approach</a:t>
            </a:r>
          </a:p>
          <a:p>
            <a:pPr lvl="1" eaLnBrk="1" hangingPunct="1">
              <a:defRPr/>
            </a:pPr>
            <a:endParaRPr lang="en-US" altLang="en-US" dirty="0"/>
          </a:p>
          <a:p>
            <a:pPr marL="914400" lvl="2" indent="0" eaLnBrk="1" hangingPunct="1">
              <a:buFont typeface="Arial" panose="020B0604020202020204" pitchFamily="34" charset="0"/>
              <a:buNone/>
              <a:defRPr/>
            </a:pPr>
            <a:endParaRPr lang="en-US" altLang="en-US" dirty="0"/>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143680464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07504" y="43879"/>
            <a:ext cx="8579296" cy="1143000"/>
          </a:xfrm>
        </p:spPr>
        <p:txBody>
          <a:bodyPr>
            <a:no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Supplier Selection and Evaluation</a:t>
            </a:r>
          </a:p>
        </p:txBody>
      </p:sp>
      <p:sp>
        <p:nvSpPr>
          <p:cNvPr id="38914" name="Rectangle 3"/>
          <p:cNvSpPr>
            <a:spLocks noGrp="1" noChangeArrowheads="1"/>
          </p:cNvSpPr>
          <p:nvPr>
            <p:ph idx="1"/>
          </p:nvPr>
        </p:nvSpPr>
        <p:spPr>
          <a:xfrm>
            <a:off x="457200" y="1111519"/>
            <a:ext cx="8229600" cy="4525963"/>
          </a:xfrm>
        </p:spPr>
        <p:txBody>
          <a:bodyPr/>
          <a:lstStyle/>
          <a:p>
            <a:pPr eaLnBrk="1" hangingPunct="1">
              <a:defRPr/>
            </a:pPr>
            <a:r>
              <a:rPr lang="en-US" altLang="en-US" sz="2400" b="1" dirty="0">
                <a:latin typeface="Arial" panose="020B0604020202020204" pitchFamily="34" charset="0"/>
                <a:cs typeface="Arial" panose="020B0604020202020204" pitchFamily="34" charset="0"/>
              </a:rPr>
              <a:t>Evaluate decision</a:t>
            </a:r>
          </a:p>
          <a:p>
            <a:pPr lvl="2" eaLnBrk="1" hangingPunct="1">
              <a:defRPr/>
            </a:pPr>
            <a:r>
              <a:rPr lang="en-US" altLang="en-US" b="1" dirty="0"/>
              <a:t>Process based approach</a:t>
            </a:r>
          </a:p>
          <a:p>
            <a:pPr lvl="3" eaLnBrk="1" hangingPunct="1">
              <a:defRPr/>
            </a:pPr>
            <a:r>
              <a:rPr lang="en-US" altLang="en-US" sz="2400" b="1" dirty="0"/>
              <a:t>Is an assessment of the supplier’s service and/or production process (supplier audit)</a:t>
            </a:r>
          </a:p>
          <a:p>
            <a:pPr lvl="2" eaLnBrk="1" hangingPunct="1">
              <a:defRPr/>
            </a:pPr>
            <a:r>
              <a:rPr lang="en-US" altLang="en-US" b="1" dirty="0"/>
              <a:t>Performance based approach</a:t>
            </a:r>
          </a:p>
          <a:p>
            <a:pPr lvl="3" eaLnBrk="1" hangingPunct="1">
              <a:defRPr/>
            </a:pPr>
            <a:r>
              <a:rPr lang="en-US" altLang="en-US" sz="2400" b="1" dirty="0"/>
              <a:t>Is focused on the supplier’s actual performance on a variety of  criteria including cost and quality</a:t>
            </a:r>
          </a:p>
          <a:p>
            <a:pPr lvl="3" eaLnBrk="1" hangingPunct="1">
              <a:defRPr/>
            </a:pPr>
            <a:r>
              <a:rPr lang="en-US" altLang="en-US" sz="2400" b="1" dirty="0"/>
              <a:t>Many companies use supplier scorecards to report performance information</a:t>
            </a:r>
          </a:p>
          <a:p>
            <a:pPr lvl="1" eaLnBrk="1" hangingPunct="1">
              <a:defRPr/>
            </a:pPr>
            <a:endParaRPr lang="en-US" altLang="en-US" dirty="0"/>
          </a:p>
          <a:p>
            <a:pPr marL="914400" lvl="2" indent="0" eaLnBrk="1" hangingPunct="1">
              <a:buFont typeface="Arial" panose="020B0604020202020204" pitchFamily="34" charset="0"/>
              <a:buNone/>
              <a:defRPr/>
            </a:pPr>
            <a:endParaRPr lang="en-US" altLang="en-US" dirty="0"/>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37217243"/>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0"/>
            <a:ext cx="8229600" cy="1143000"/>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 Portfolio Approach</a:t>
            </a:r>
          </a:p>
        </p:txBody>
      </p:sp>
      <p:sp>
        <p:nvSpPr>
          <p:cNvPr id="49155" name="Rectangle 3"/>
          <p:cNvSpPr>
            <a:spLocks noGrp="1" noChangeArrowheads="1"/>
          </p:cNvSpPr>
          <p:nvPr>
            <p:ph idx="1"/>
          </p:nvPr>
        </p:nvSpPr>
        <p:spPr>
          <a:xfrm>
            <a:off x="457200" y="1174728"/>
            <a:ext cx="8229600" cy="4188616"/>
          </a:xfrm>
        </p:spPr>
        <p:txBody>
          <a:bodyPr>
            <a:normAutofit/>
          </a:bodyPr>
          <a:lstStyle/>
          <a:p>
            <a:pPr eaLnBrk="1" hangingPunct="1">
              <a:lnSpc>
                <a:spcPct val="150000"/>
              </a:lnSpc>
            </a:pPr>
            <a:r>
              <a:rPr lang="en-US" altLang="en-US" sz="2400" b="1" dirty="0">
                <a:latin typeface="Arial" panose="020B0604020202020204" pitchFamily="34" charset="0"/>
                <a:cs typeface="Arial" panose="020B0604020202020204" pitchFamily="34" charset="0"/>
              </a:rPr>
              <a:t>Within the “situation analysis” step for supplier selection and evaluation, procurement managers must be continually aware of the supply and demand characteristics of the</a:t>
            </a:r>
          </a:p>
          <a:p>
            <a:pPr lvl="1" eaLnBrk="1" hangingPunct="1">
              <a:lnSpc>
                <a:spcPct val="150000"/>
              </a:lnSpc>
            </a:pPr>
            <a:r>
              <a:rPr lang="en-US" altLang="en-US" sz="2400" b="1" dirty="0">
                <a:latin typeface="Arial" panose="020B0604020202020204" pitchFamily="34" charset="0"/>
                <a:cs typeface="Arial" panose="020B0604020202020204" pitchFamily="34" charset="0"/>
              </a:rPr>
              <a:t>Raw materials</a:t>
            </a:r>
          </a:p>
          <a:p>
            <a:pPr lvl="1" eaLnBrk="1" hangingPunct="1">
              <a:lnSpc>
                <a:spcPct val="150000"/>
              </a:lnSpc>
            </a:pPr>
            <a:r>
              <a:rPr lang="en-US" altLang="en-US" sz="2400" b="1" dirty="0">
                <a:latin typeface="Arial" panose="020B0604020202020204" pitchFamily="34" charset="0"/>
                <a:cs typeface="Arial" panose="020B0604020202020204" pitchFamily="34" charset="0"/>
              </a:rPr>
              <a:t>Component parts</a:t>
            </a:r>
          </a:p>
          <a:p>
            <a:pPr lvl="1" eaLnBrk="1" hangingPunct="1">
              <a:lnSpc>
                <a:spcPct val="150000"/>
              </a:lnSpc>
            </a:pPr>
            <a:r>
              <a:rPr lang="en-US" altLang="en-US" sz="2400" b="1" dirty="0">
                <a:latin typeface="Arial" panose="020B0604020202020204" pitchFamily="34" charset="0"/>
                <a:cs typeface="Arial" panose="020B0604020202020204" pitchFamily="34" charset="0"/>
              </a:rPr>
              <a:t>Purchased supplies</a:t>
            </a:r>
            <a:endParaRPr lang="en-US" altLang="en-US" b="1" dirty="0"/>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3446008797"/>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24804" y="0"/>
            <a:ext cx="8229600" cy="836712"/>
          </a:xfrm>
        </p:spPr>
        <p:txBody>
          <a:bodyPr>
            <a:normAutofit/>
          </a:bodyPr>
          <a:lstStyle/>
          <a:p>
            <a:pPr eaLnBrk="1" hangingPunct="1"/>
            <a:r>
              <a:rPr lang="en-US"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 Portfolio Approach</a:t>
            </a:r>
          </a:p>
        </p:txBody>
      </p:sp>
      <p:sp>
        <p:nvSpPr>
          <p:cNvPr id="38914" name="Rectangle 3"/>
          <p:cNvSpPr>
            <a:spLocks noGrp="1" noChangeArrowheads="1"/>
          </p:cNvSpPr>
          <p:nvPr>
            <p:ph idx="1"/>
          </p:nvPr>
        </p:nvSpPr>
        <p:spPr>
          <a:xfrm>
            <a:off x="392301" y="1052736"/>
            <a:ext cx="8686800" cy="4501479"/>
          </a:xfrm>
        </p:spPr>
        <p:txBody>
          <a:bodyPr>
            <a:normAutofit lnSpcReduction="10000"/>
          </a:bodyPr>
          <a:lstStyle/>
          <a:p>
            <a:pPr eaLnBrk="1" hangingPunct="1">
              <a:lnSpc>
                <a:spcPct val="150000"/>
              </a:lnSpc>
              <a:defRPr/>
            </a:pPr>
            <a:r>
              <a:rPr lang="en-US" altLang="en-US" sz="2400" b="1" dirty="0" err="1">
                <a:latin typeface="Arial" panose="020B0604020202020204" pitchFamily="34" charset="0"/>
                <a:cs typeface="Arial" panose="020B0604020202020204" pitchFamily="34" charset="0"/>
              </a:rPr>
              <a:t>Kraljic’s</a:t>
            </a:r>
            <a:r>
              <a:rPr lang="en-US" altLang="en-US" sz="2400" b="1" dirty="0">
                <a:latin typeface="Arial" panose="020B0604020202020204" pitchFamily="34" charset="0"/>
                <a:cs typeface="Arial" panose="020B0604020202020204" pitchFamily="34" charset="0"/>
              </a:rPr>
              <a:t> Portfolio Matrix</a:t>
            </a:r>
            <a:r>
              <a:rPr lang="en-US" altLang="en-US" sz="2400" b="1" baseline="30000" dirty="0">
                <a:latin typeface="Arial" panose="020B0604020202020204" pitchFamily="34" charset="0"/>
                <a:cs typeface="Arial" panose="020B0604020202020204" pitchFamily="34" charset="0"/>
              </a:rPr>
              <a:t>1</a:t>
            </a:r>
            <a:endParaRPr lang="en-US" altLang="en-US" sz="2400" b="1" dirty="0">
              <a:latin typeface="Arial" panose="020B0604020202020204" pitchFamily="34" charset="0"/>
              <a:cs typeface="Arial" panose="020B0604020202020204" pitchFamily="34" charset="0"/>
            </a:endParaRPr>
          </a:p>
          <a:p>
            <a:pPr lvl="1" eaLnBrk="1" hangingPunct="1">
              <a:lnSpc>
                <a:spcPct val="150000"/>
              </a:lnSpc>
              <a:defRPr/>
            </a:pPr>
            <a:r>
              <a:rPr lang="en-US" altLang="en-US" sz="2400" b="1" dirty="0">
                <a:latin typeface="Arial" panose="020B0604020202020204" pitchFamily="34" charset="0"/>
                <a:cs typeface="Arial" panose="020B0604020202020204" pitchFamily="34" charset="0"/>
              </a:rPr>
              <a:t>Used to classify corporate purchases in terms of their importance and supply complexity </a:t>
            </a:r>
          </a:p>
          <a:p>
            <a:pPr lvl="1" eaLnBrk="1" hangingPunct="1">
              <a:lnSpc>
                <a:spcPct val="150000"/>
              </a:lnSpc>
              <a:defRPr/>
            </a:pPr>
            <a:r>
              <a:rPr lang="en-US" altLang="en-US" sz="2400" b="1" dirty="0">
                <a:latin typeface="Arial" panose="020B0604020202020204" pitchFamily="34" charset="0"/>
                <a:cs typeface="Arial" panose="020B0604020202020204" pitchFamily="34" charset="0"/>
              </a:rPr>
              <a:t>Goal is to minimize supply vulnerability and getting the most of the firm’s purchasing power</a:t>
            </a:r>
          </a:p>
          <a:p>
            <a:pPr marL="914400" lvl="2" indent="0" eaLnBrk="1" hangingPunct="1">
              <a:buFont typeface="Arial" panose="020B0604020202020204" pitchFamily="34" charset="0"/>
              <a:buNone/>
              <a:defRPr/>
            </a:pPr>
            <a:endParaRPr lang="en-US" altLang="en-US" dirty="0">
              <a:latin typeface="Arial" panose="020B0604020202020204" pitchFamily="34" charset="0"/>
              <a:cs typeface="Arial" panose="020B0604020202020204" pitchFamily="34" charset="0"/>
            </a:endParaRPr>
          </a:p>
          <a:p>
            <a:pPr marL="914400" lvl="2" indent="0" eaLnBrk="1" hangingPunct="1">
              <a:buFont typeface="Arial" panose="020B0604020202020204" pitchFamily="34" charset="0"/>
              <a:buNone/>
              <a:defRPr/>
            </a:pPr>
            <a:endParaRPr lang="en-US" altLang="en-US" dirty="0"/>
          </a:p>
          <a:p>
            <a:pPr marL="914400" lvl="2" indent="0" eaLnBrk="1" hangingPunct="1">
              <a:buFont typeface="Arial" panose="020B0604020202020204" pitchFamily="34" charset="0"/>
              <a:buNone/>
              <a:defRPr/>
            </a:pPr>
            <a:endParaRPr lang="en-US" altLang="en-US" dirty="0"/>
          </a:p>
          <a:p>
            <a:pPr marL="114300" indent="0" eaLnBrk="1" hangingPunct="1">
              <a:buFont typeface="Arial" panose="020B0604020202020204" pitchFamily="34" charset="0"/>
              <a:buNone/>
              <a:defRPr/>
            </a:pPr>
            <a:r>
              <a:rPr lang="en-US" altLang="en-US" sz="1400" baseline="30000" dirty="0"/>
              <a:t>1</a:t>
            </a:r>
            <a:r>
              <a:rPr lang="en-US" sz="1400" dirty="0"/>
              <a:t>Peter </a:t>
            </a:r>
            <a:r>
              <a:rPr lang="en-US" sz="1400" dirty="0" err="1"/>
              <a:t>Kraljic</a:t>
            </a:r>
            <a:r>
              <a:rPr lang="en-US" sz="1400" dirty="0"/>
              <a:t>, “Purchasing Must Become Supply Management,” </a:t>
            </a:r>
            <a:r>
              <a:rPr lang="en-US" sz="1400" i="1" dirty="0"/>
              <a:t>Harvard Business Review </a:t>
            </a:r>
            <a:r>
              <a:rPr lang="en-US" sz="1400" dirty="0"/>
              <a:t>61, no. 5 (1983): 109–117.</a:t>
            </a:r>
            <a:endParaRPr lang="en-US" altLang="en-US" sz="1400" dirty="0"/>
          </a:p>
        </p:txBody>
      </p:sp>
    </p:spTree>
    <p:extLst>
      <p:ext uri="{BB962C8B-B14F-4D97-AF65-F5344CB8AC3E}">
        <p14:creationId xmlns:p14="http://schemas.microsoft.com/office/powerpoint/2010/main" val="1768554883"/>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727939" y="147"/>
            <a:ext cx="8229600" cy="782960"/>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 Portfolio Approach</a:t>
            </a:r>
          </a:p>
        </p:txBody>
      </p:sp>
      <p:pic>
        <p:nvPicPr>
          <p:cNvPr id="5325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7073" t="12935" r="3622" b="-67"/>
          <a:stretch/>
        </p:blipFill>
        <p:spPr bwMode="auto">
          <a:xfrm>
            <a:off x="755577" y="783108"/>
            <a:ext cx="7272808" cy="4580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3652726445"/>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7570" name="Rectangle 2"/>
          <p:cNvSpPr>
            <a:spLocks noGrp="1" noChangeArrowheads="1"/>
          </p:cNvSpPr>
          <p:nvPr>
            <p:ph type="title"/>
          </p:nvPr>
        </p:nvSpPr>
        <p:spPr>
          <a:xfrm>
            <a:off x="304800" y="43879"/>
            <a:ext cx="8534400" cy="1143000"/>
          </a:xfrm>
        </p:spPr>
        <p:txBody>
          <a:bodyPr rtlCol="0">
            <a:noAutofit/>
          </a:bodyPr>
          <a:lstStyle/>
          <a:p>
            <a:pPr eaLnBrk="1" fontAlgn="auto" hangingPunct="1">
              <a:spcAft>
                <a:spcPts val="0"/>
              </a:spcAft>
              <a:defRPr/>
            </a:pPr>
            <a:r>
              <a:rPr 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Supplier Development</a:t>
            </a:r>
            <a:br>
              <a:rPr 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(Reverse Marketing)</a:t>
            </a:r>
          </a:p>
        </p:txBody>
      </p:sp>
      <p:sp>
        <p:nvSpPr>
          <p:cNvPr id="55299" name="Rectangle 3"/>
          <p:cNvSpPr>
            <a:spLocks noGrp="1" noChangeArrowheads="1"/>
          </p:cNvSpPr>
          <p:nvPr>
            <p:ph idx="1"/>
          </p:nvPr>
        </p:nvSpPr>
        <p:spPr>
          <a:xfrm>
            <a:off x="457200" y="1186879"/>
            <a:ext cx="8229600" cy="4176465"/>
          </a:xfrm>
        </p:spPr>
        <p:txBody>
          <a:bodyPr>
            <a:normAutofit/>
          </a:bodyPr>
          <a:lstStyle/>
          <a:p>
            <a:pPr eaLnBrk="1" hangingPunct="1">
              <a:lnSpc>
                <a:spcPct val="150000"/>
              </a:lnSpc>
            </a:pPr>
            <a:r>
              <a:rPr lang="en-US" altLang="en-US" sz="2400" b="1" dirty="0">
                <a:latin typeface="Arial" panose="020B0604020202020204" pitchFamily="34" charset="0"/>
                <a:cs typeface="Arial" panose="020B0604020202020204" pitchFamily="34" charset="0"/>
              </a:rPr>
              <a:t>Refers to aggressive procurement involvement not typically part of supplier selection</a:t>
            </a:r>
          </a:p>
          <a:p>
            <a:pPr eaLnBrk="1" hangingPunct="1">
              <a:lnSpc>
                <a:spcPct val="150000"/>
              </a:lnSpc>
            </a:pPr>
            <a:r>
              <a:rPr lang="en-US" altLang="en-US" sz="2400" b="1" dirty="0">
                <a:latin typeface="Arial" panose="020B0604020202020204" pitchFamily="34" charset="0"/>
                <a:cs typeface="Arial" panose="020B0604020202020204" pitchFamily="34" charset="0"/>
              </a:rPr>
              <a:t>Can include:</a:t>
            </a:r>
          </a:p>
          <a:p>
            <a:pPr lvl="1" eaLnBrk="1" hangingPunct="1">
              <a:lnSpc>
                <a:spcPct val="150000"/>
              </a:lnSpc>
            </a:pPr>
            <a:r>
              <a:rPr lang="en-US" altLang="en-US" sz="2400" b="1" dirty="0">
                <a:latin typeface="Arial" panose="020B0604020202020204" pitchFamily="34" charset="0"/>
                <a:cs typeface="Arial" panose="020B0604020202020204" pitchFamily="34" charset="0"/>
              </a:rPr>
              <a:t>Purchaser initiating contact with supplier</a:t>
            </a:r>
          </a:p>
          <a:p>
            <a:pPr lvl="1" eaLnBrk="1" hangingPunct="1">
              <a:lnSpc>
                <a:spcPct val="150000"/>
              </a:lnSpc>
            </a:pPr>
            <a:r>
              <a:rPr lang="en-US" altLang="en-US" sz="2400" b="1" dirty="0">
                <a:latin typeface="Arial" panose="020B0604020202020204" pitchFamily="34" charset="0"/>
                <a:cs typeface="Arial" panose="020B0604020202020204" pitchFamily="34" charset="0"/>
              </a:rPr>
              <a:t>Purchaser establishing prices, terms and conditions, and other behaviors</a:t>
            </a:r>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417184738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7570" name="Rectangle 2"/>
          <p:cNvSpPr>
            <a:spLocks noGrp="1" noChangeArrowheads="1"/>
          </p:cNvSpPr>
          <p:nvPr>
            <p:ph type="title"/>
          </p:nvPr>
        </p:nvSpPr>
        <p:spPr>
          <a:xfrm>
            <a:off x="324288" y="71771"/>
            <a:ext cx="8534400" cy="1143000"/>
          </a:xfrm>
        </p:spPr>
        <p:txBody>
          <a:bodyPr rtlCol="0" anchor="t">
            <a:noAutofit/>
          </a:bodyPr>
          <a:lstStyle/>
          <a:p>
            <a:pPr eaLnBrk="1" fontAlgn="auto" hangingPunct="1">
              <a:spcAft>
                <a:spcPts val="0"/>
              </a:spcAft>
              <a:defRPr/>
            </a:pPr>
            <a:r>
              <a:rPr 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Supplier Development</a:t>
            </a:r>
            <a:br>
              <a:rPr 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(Reverse Marketing)</a:t>
            </a:r>
            <a:br>
              <a:rPr 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37571" name="Rectangle 3"/>
          <p:cNvSpPr>
            <a:spLocks noGrp="1" noChangeArrowheads="1"/>
          </p:cNvSpPr>
          <p:nvPr>
            <p:ph idx="1"/>
          </p:nvPr>
        </p:nvSpPr>
        <p:spPr>
          <a:xfrm>
            <a:off x="359040" y="1628800"/>
            <a:ext cx="8499648" cy="3528392"/>
          </a:xfrm>
        </p:spPr>
        <p:txBody>
          <a:bodyPr rtlCol="0">
            <a:normAutofit fontScale="92500"/>
          </a:bodyPr>
          <a:lstStyle/>
          <a:p>
            <a:pPr eaLnBrk="1" fontAlgn="auto" hangingPunct="1">
              <a:spcAft>
                <a:spcPts val="0"/>
              </a:spcAft>
              <a:defRPr/>
            </a:pPr>
            <a:r>
              <a:rPr lang="en-US" sz="2800" b="1" dirty="0">
                <a:latin typeface="Arial" panose="020B0604020202020204" pitchFamily="34" charset="0"/>
                <a:cs typeface="Arial" panose="020B0604020202020204" pitchFamily="34" charset="0"/>
              </a:rPr>
              <a:t>Motivation to adopt supplier development include:</a:t>
            </a:r>
          </a:p>
          <a:p>
            <a:pPr lvl="1" eaLnBrk="1" fontAlgn="auto" hangingPunct="1">
              <a:spcAft>
                <a:spcPts val="0"/>
              </a:spcAft>
              <a:defRPr/>
            </a:pPr>
            <a:r>
              <a:rPr lang="en-US" sz="2600" b="1" dirty="0">
                <a:latin typeface="Arial" panose="020B0604020202020204" pitchFamily="34" charset="0"/>
                <a:cs typeface="Arial" panose="020B0604020202020204" pitchFamily="34" charset="0"/>
              </a:rPr>
              <a:t>Numerous inefficiencies associated with suppliers initiating marketing efforts toward purchasers</a:t>
            </a:r>
          </a:p>
          <a:p>
            <a:pPr lvl="1" eaLnBrk="1" fontAlgn="auto" hangingPunct="1">
              <a:spcAft>
                <a:spcPts val="0"/>
              </a:spcAft>
              <a:defRPr/>
            </a:pPr>
            <a:r>
              <a:rPr lang="en-US" sz="2600" b="1" dirty="0">
                <a:latin typeface="Arial" panose="020B0604020202020204" pitchFamily="34" charset="0"/>
                <a:cs typeface="Arial" panose="020B0604020202020204" pitchFamily="34" charset="0"/>
              </a:rPr>
              <a:t>Purchaser may be aware of important benefits which are unknown to the supplier</a:t>
            </a:r>
          </a:p>
          <a:p>
            <a:pPr lvl="1" eaLnBrk="1" fontAlgn="auto" hangingPunct="1">
              <a:spcAft>
                <a:spcPts val="0"/>
              </a:spcAft>
              <a:defRPr/>
            </a:pPr>
            <a:r>
              <a:rPr lang="en-US" sz="2600" b="1" dirty="0">
                <a:latin typeface="Arial" panose="020B0604020202020204" pitchFamily="34" charset="0"/>
                <a:cs typeface="Arial" panose="020B0604020202020204" pitchFamily="34" charset="0"/>
              </a:rPr>
              <a:t>Compel suppliers to meet necessary requirements to achieve competitive advantage in the supply chain</a:t>
            </a:r>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3515109685"/>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304800" y="43879"/>
            <a:ext cx="8534400" cy="900683"/>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Global Procurement (Sourcing)</a:t>
            </a:r>
          </a:p>
        </p:txBody>
      </p:sp>
      <p:sp>
        <p:nvSpPr>
          <p:cNvPr id="59395" name="Rectangle 3"/>
          <p:cNvSpPr>
            <a:spLocks noGrp="1" noChangeArrowheads="1"/>
          </p:cNvSpPr>
          <p:nvPr>
            <p:ph idx="1"/>
          </p:nvPr>
        </p:nvSpPr>
        <p:spPr>
          <a:xfrm>
            <a:off x="464840" y="1417638"/>
            <a:ext cx="8229600" cy="4495800"/>
          </a:xfrm>
        </p:spPr>
        <p:txBody>
          <a:bodyPr>
            <a:normAutofit/>
          </a:bodyPr>
          <a:lstStyle/>
          <a:p>
            <a:pPr eaLnBrk="1" hangingPunct="1"/>
            <a:r>
              <a:rPr lang="en-US" altLang="en-US" sz="2400" b="1" dirty="0">
                <a:latin typeface="Arial" panose="020B0604020202020204" pitchFamily="34" charset="0"/>
                <a:cs typeface="Arial" panose="020B0604020202020204" pitchFamily="34" charset="0"/>
              </a:rPr>
              <a:t>Refers to buying components and inputs anywhere in the world</a:t>
            </a:r>
          </a:p>
          <a:p>
            <a:pPr eaLnBrk="1" hangingPunct="1"/>
            <a:r>
              <a:rPr lang="en-US" altLang="en-US" sz="2400" b="1" dirty="0">
                <a:latin typeface="Arial" panose="020B0604020202020204" pitchFamily="34" charset="0"/>
                <a:cs typeface="Arial" panose="020B0604020202020204" pitchFamily="34" charset="0"/>
              </a:rPr>
              <a:t>Driven by:</a:t>
            </a:r>
          </a:p>
          <a:p>
            <a:pPr lvl="1" eaLnBrk="1" hangingPunct="1"/>
            <a:r>
              <a:rPr lang="en-US" altLang="en-US" sz="2400" b="1" dirty="0">
                <a:latin typeface="Arial" panose="020B0604020202020204" pitchFamily="34" charset="0"/>
                <a:cs typeface="Arial" panose="020B0604020202020204" pitchFamily="34" charset="0"/>
              </a:rPr>
              <a:t>Factor-input strategy (organization is seeking low-cost or high-quality)</a:t>
            </a:r>
          </a:p>
          <a:p>
            <a:pPr lvl="1" eaLnBrk="1" hangingPunct="1"/>
            <a:r>
              <a:rPr lang="en-US" altLang="en-US" sz="2400" b="1" dirty="0">
                <a:latin typeface="Arial" panose="020B0604020202020204" pitchFamily="34" charset="0"/>
                <a:cs typeface="Arial" panose="020B0604020202020204" pitchFamily="34" charset="0"/>
              </a:rPr>
              <a:t>Market access strategy (organization is sourcing in markets where it plans to do significant business)</a:t>
            </a:r>
          </a:p>
        </p:txBody>
      </p:sp>
      <p:sp>
        <p:nvSpPr>
          <p:cNvPr id="59396"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59397"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DD79A045-2268-47A8-A828-B2AE9BFCF102}" type="slidenum">
              <a:rPr lang="en-US" altLang="en-US" sz="1200">
                <a:solidFill>
                  <a:srgbClr val="898989"/>
                </a:solidFill>
                <a:latin typeface="Times New Roman" panose="02020603050405020304" pitchFamily="18" charset="0"/>
              </a:rPr>
              <a:pPr>
                <a:spcBef>
                  <a:spcPct val="0"/>
                </a:spcBef>
                <a:buFontTx/>
                <a:buNone/>
              </a:pPr>
              <a:t>35</a:t>
            </a:fld>
            <a:endParaRPr lang="en-US" altLang="en-US" sz="1200">
              <a:solidFill>
                <a:srgbClr val="898989"/>
              </a:solidFill>
              <a:latin typeface="Times New Roman" panose="02020603050405020304" pitchFamily="18" charset="0"/>
            </a:endParaRPr>
          </a:p>
        </p:txBody>
      </p:sp>
      <p:sp>
        <p:nvSpPr>
          <p:cNvPr id="6" name="TextBox 5"/>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169768264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304800" y="26261"/>
            <a:ext cx="8534400" cy="1143000"/>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Global Procurement (Sourcing)</a:t>
            </a:r>
          </a:p>
        </p:txBody>
      </p:sp>
      <p:sp>
        <p:nvSpPr>
          <p:cNvPr id="61443" name="Rectangle 3"/>
          <p:cNvSpPr>
            <a:spLocks noGrp="1" noChangeArrowheads="1"/>
          </p:cNvSpPr>
          <p:nvPr>
            <p:ph idx="1"/>
          </p:nvPr>
        </p:nvSpPr>
        <p:spPr>
          <a:xfrm>
            <a:off x="464840" y="1196752"/>
            <a:ext cx="8427640" cy="4495800"/>
          </a:xfrm>
        </p:spPr>
        <p:txBody>
          <a:bodyPr/>
          <a:lstStyle/>
          <a:p>
            <a:pPr eaLnBrk="1" hangingPunct="1"/>
            <a:r>
              <a:rPr lang="en-US" altLang="en-US" sz="2400" b="1" dirty="0">
                <a:latin typeface="Arial" panose="020B0604020202020204" pitchFamily="34" charset="0"/>
                <a:cs typeface="Arial" panose="020B0604020202020204" pitchFamily="34" charset="0"/>
              </a:rPr>
              <a:t>Components of Global Sourcing Development model:</a:t>
            </a:r>
          </a:p>
          <a:p>
            <a:pPr lvl="1" eaLnBrk="1" hangingPunct="1"/>
            <a:r>
              <a:rPr lang="en-US" altLang="en-US" sz="2400" b="1" dirty="0">
                <a:latin typeface="Arial" panose="020B0604020202020204" pitchFamily="34" charset="0"/>
                <a:cs typeface="Arial" panose="020B0604020202020204" pitchFamily="34" charset="0"/>
              </a:rPr>
              <a:t>Planning </a:t>
            </a:r>
          </a:p>
          <a:p>
            <a:pPr lvl="1" eaLnBrk="1" hangingPunct="1"/>
            <a:r>
              <a:rPr lang="en-US" altLang="en-US" sz="2400" b="1" dirty="0">
                <a:latin typeface="Arial" panose="020B0604020202020204" pitchFamily="34" charset="0"/>
                <a:cs typeface="Arial" panose="020B0604020202020204" pitchFamily="34" charset="0"/>
              </a:rPr>
              <a:t>Specification</a:t>
            </a:r>
          </a:p>
          <a:p>
            <a:pPr lvl="1" eaLnBrk="1" hangingPunct="1"/>
            <a:r>
              <a:rPr lang="en-US" altLang="en-US" sz="2400" b="1" dirty="0">
                <a:latin typeface="Arial" panose="020B0604020202020204" pitchFamily="34" charset="0"/>
                <a:cs typeface="Arial" panose="020B0604020202020204" pitchFamily="34" charset="0"/>
              </a:rPr>
              <a:t>Evaluation</a:t>
            </a:r>
          </a:p>
          <a:p>
            <a:pPr lvl="1" eaLnBrk="1" hangingPunct="1"/>
            <a:r>
              <a:rPr lang="en-US" altLang="en-US" sz="2400" b="1" dirty="0">
                <a:latin typeface="Arial" panose="020B0604020202020204" pitchFamily="34" charset="0"/>
                <a:cs typeface="Arial" panose="020B0604020202020204" pitchFamily="34" charset="0"/>
              </a:rPr>
              <a:t>Relationship management</a:t>
            </a:r>
          </a:p>
          <a:p>
            <a:pPr lvl="1" eaLnBrk="1" hangingPunct="1"/>
            <a:r>
              <a:rPr lang="en-US" altLang="en-US" sz="2400" b="1" dirty="0">
                <a:latin typeface="Arial" panose="020B0604020202020204" pitchFamily="34" charset="0"/>
                <a:cs typeface="Arial" panose="020B0604020202020204" pitchFamily="34" charset="0"/>
              </a:rPr>
              <a:t>Transportation and holding costs</a:t>
            </a:r>
          </a:p>
          <a:p>
            <a:pPr lvl="1" eaLnBrk="1" hangingPunct="1"/>
            <a:r>
              <a:rPr lang="en-US" altLang="en-US" sz="2400" b="1" dirty="0">
                <a:latin typeface="Arial" panose="020B0604020202020204" pitchFamily="34" charset="0"/>
                <a:cs typeface="Arial" panose="020B0604020202020204" pitchFamily="34" charset="0"/>
              </a:rPr>
              <a:t>Implementation</a:t>
            </a:r>
          </a:p>
          <a:p>
            <a:pPr lvl="1" eaLnBrk="1" hangingPunct="1"/>
            <a:r>
              <a:rPr lang="en-US" altLang="en-US" sz="2400" b="1" dirty="0">
                <a:latin typeface="Arial" panose="020B0604020202020204" pitchFamily="34" charset="0"/>
                <a:cs typeface="Arial" panose="020B0604020202020204" pitchFamily="34" charset="0"/>
              </a:rPr>
              <a:t>Monitoring and improving</a:t>
            </a:r>
          </a:p>
        </p:txBody>
      </p:sp>
    </p:spTree>
    <p:extLst>
      <p:ext uri="{BB962C8B-B14F-4D97-AF65-F5344CB8AC3E}">
        <p14:creationId xmlns:p14="http://schemas.microsoft.com/office/powerpoint/2010/main" val="2707197155"/>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244544" y="71771"/>
            <a:ext cx="8534400" cy="764941"/>
          </a:xfrm>
        </p:spPr>
        <p:txBody>
          <a:bodyPr>
            <a:normAutofit/>
          </a:bodyPr>
          <a:lstStyle/>
          <a:p>
            <a:pPr eaLnBrk="1" hangingPunct="1"/>
            <a:r>
              <a:rPr lang="en-US" altLang="en-US" sz="4000" b="1" dirty="0">
                <a:solidFill>
                  <a:srgbClr val="0070C0"/>
                </a:solidFill>
                <a:latin typeface="Arial" panose="020B0604020202020204" pitchFamily="34" charset="0"/>
                <a:cs typeface="Arial" panose="020B0604020202020204" pitchFamily="34" charset="0"/>
              </a:rPr>
              <a:t>Global Procurement (Sourcing)</a:t>
            </a:r>
          </a:p>
        </p:txBody>
      </p:sp>
      <p:sp>
        <p:nvSpPr>
          <p:cNvPr id="237571" name="Rectangle 3"/>
          <p:cNvSpPr>
            <a:spLocks noGrp="1" noChangeArrowheads="1"/>
          </p:cNvSpPr>
          <p:nvPr>
            <p:ph idx="1"/>
          </p:nvPr>
        </p:nvSpPr>
        <p:spPr>
          <a:xfrm>
            <a:off x="370201" y="836712"/>
            <a:ext cx="8763000" cy="4238600"/>
          </a:xfrm>
        </p:spPr>
        <p:txBody>
          <a:bodyPr rtlCol="0">
            <a:normAutofit/>
          </a:bodyPr>
          <a:lstStyle/>
          <a:p>
            <a:pPr eaLnBrk="1" fontAlgn="auto" hangingPunct="1">
              <a:spcAft>
                <a:spcPts val="0"/>
              </a:spcAft>
              <a:defRPr/>
            </a:pPr>
            <a:r>
              <a:rPr lang="en-US" sz="2400" b="1" dirty="0">
                <a:latin typeface="Arial" panose="020B0604020202020204" pitchFamily="34" charset="0"/>
                <a:cs typeface="Arial" panose="020B0604020202020204" pitchFamily="34" charset="0"/>
              </a:rPr>
              <a:t>Challenges in establishing a successful global sourcing strategy include understanding hidden costs as supply bases are expanded</a:t>
            </a:r>
          </a:p>
          <a:p>
            <a:pPr eaLnBrk="1" fontAlgn="auto" hangingPunct="1">
              <a:spcAft>
                <a:spcPts val="0"/>
              </a:spcAft>
              <a:defRPr/>
            </a:pPr>
            <a:r>
              <a:rPr lang="en-US" sz="2400" b="1" dirty="0">
                <a:latin typeface="Arial" panose="020B0604020202020204" pitchFamily="34" charset="0"/>
                <a:cs typeface="Arial" panose="020B0604020202020204" pitchFamily="34" charset="0"/>
              </a:rPr>
              <a:t>Examples of hidden costs:</a:t>
            </a:r>
          </a:p>
          <a:p>
            <a:pPr lvl="1" eaLnBrk="1" fontAlgn="auto" hangingPunct="1">
              <a:spcAft>
                <a:spcPts val="0"/>
              </a:spcAft>
              <a:defRPr/>
            </a:pPr>
            <a:r>
              <a:rPr lang="en-US" sz="2000" b="1" dirty="0">
                <a:latin typeface="Arial" panose="020B0604020202020204" pitchFamily="34" charset="0"/>
                <a:cs typeface="Arial" panose="020B0604020202020204" pitchFamily="34" charset="0"/>
              </a:rPr>
              <a:t>Increased costs of dealing with suppliers outside the domestic market</a:t>
            </a:r>
          </a:p>
          <a:p>
            <a:pPr lvl="1" eaLnBrk="1" fontAlgn="auto" hangingPunct="1">
              <a:spcAft>
                <a:spcPts val="0"/>
              </a:spcAft>
              <a:defRPr/>
            </a:pPr>
            <a:r>
              <a:rPr lang="en-US" sz="2000" b="1" dirty="0">
                <a:latin typeface="Arial" panose="020B0604020202020204" pitchFamily="34" charset="0"/>
                <a:cs typeface="Arial" panose="020B0604020202020204" pitchFamily="34" charset="0"/>
              </a:rPr>
              <a:t>Duty and tariff changes that occur over supply agreement life</a:t>
            </a:r>
          </a:p>
          <a:p>
            <a:pPr lvl="1" eaLnBrk="1" fontAlgn="auto" hangingPunct="1">
              <a:spcAft>
                <a:spcPts val="0"/>
              </a:spcAft>
              <a:defRPr/>
            </a:pPr>
            <a:r>
              <a:rPr lang="en-US" sz="2000" b="1" dirty="0">
                <a:latin typeface="Arial" panose="020B0604020202020204" pitchFamily="34" charset="0"/>
                <a:cs typeface="Arial" panose="020B0604020202020204" pitchFamily="34" charset="0"/>
              </a:rPr>
              <a:t>Increased inventory-related costs associated with global supply chains</a:t>
            </a:r>
          </a:p>
          <a:p>
            <a:pPr lvl="1" eaLnBrk="1" fontAlgn="auto" hangingPunct="1">
              <a:spcAft>
                <a:spcPts val="0"/>
              </a:spcAft>
              <a:defRPr/>
            </a:pPr>
            <a:r>
              <a:rPr lang="en-US" sz="2000" b="1" dirty="0">
                <a:latin typeface="Arial" panose="020B0604020202020204" pitchFamily="34" charset="0"/>
                <a:cs typeface="Arial" panose="020B0604020202020204" pitchFamily="34" charset="0"/>
              </a:rPr>
              <a:t>Rising levels of logistics cost volatility (e.g. ocean freight rates)</a:t>
            </a:r>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334233701"/>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304800" y="-5359"/>
            <a:ext cx="8534400" cy="1143000"/>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Sustainable Procurement</a:t>
            </a:r>
          </a:p>
        </p:txBody>
      </p:sp>
      <p:sp>
        <p:nvSpPr>
          <p:cNvPr id="61442" name="Rectangle 3"/>
          <p:cNvSpPr>
            <a:spLocks noGrp="1" noChangeArrowheads="1"/>
          </p:cNvSpPr>
          <p:nvPr>
            <p:ph idx="1"/>
          </p:nvPr>
        </p:nvSpPr>
        <p:spPr>
          <a:xfrm>
            <a:off x="457200" y="1547428"/>
            <a:ext cx="8229600" cy="3763144"/>
          </a:xfrm>
        </p:spPr>
        <p:txBody>
          <a:bodyPr>
            <a:normAutofit/>
          </a:bodyPr>
          <a:lstStyle/>
          <a:p>
            <a:pPr eaLnBrk="1" hangingPunct="1">
              <a:lnSpc>
                <a:spcPct val="150000"/>
              </a:lnSpc>
              <a:defRPr/>
            </a:pPr>
            <a:r>
              <a:rPr lang="en-US" altLang="en-US" sz="2400" b="1" dirty="0">
                <a:latin typeface="Arial" panose="020B0604020202020204" pitchFamily="34" charset="0"/>
                <a:cs typeface="Arial" panose="020B0604020202020204" pitchFamily="34" charset="0"/>
              </a:rPr>
              <a:t>Refers to the integration of social and environmental considerations into all stages of the purchasing process</a:t>
            </a:r>
          </a:p>
          <a:p>
            <a:pPr eaLnBrk="1" hangingPunct="1">
              <a:lnSpc>
                <a:spcPct val="150000"/>
              </a:lnSpc>
              <a:defRPr/>
            </a:pPr>
            <a:r>
              <a:rPr lang="en-US" altLang="en-US" sz="2400" b="1" dirty="0">
                <a:latin typeface="Arial" panose="020B0604020202020204" pitchFamily="34" charset="0"/>
                <a:cs typeface="Arial" panose="020B0604020202020204" pitchFamily="34" charset="0"/>
              </a:rPr>
              <a:t>Goal is to minimize the impact of procurement activities on human health and the environment</a:t>
            </a:r>
          </a:p>
          <a:p>
            <a:pPr marL="0" indent="0" eaLnBrk="1" hangingPunct="1">
              <a:buFont typeface="Arial" panose="020B0604020202020204" pitchFamily="34" charset="0"/>
              <a:buNone/>
              <a:defRPr/>
            </a:pPr>
            <a:endParaRPr lang="en-US" altLang="en-US" sz="3600" dirty="0"/>
          </a:p>
        </p:txBody>
      </p:sp>
      <p:sp>
        <p:nvSpPr>
          <p:cNvPr id="4" name="TextBox 3"/>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410180337"/>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5770" y="42361"/>
            <a:ext cx="8839200" cy="909973"/>
          </a:xfrm>
        </p:spPr>
        <p:txBody>
          <a:bodyPr>
            <a:no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Socially Responsible Procurement</a:t>
            </a:r>
          </a:p>
        </p:txBody>
      </p:sp>
      <p:sp>
        <p:nvSpPr>
          <p:cNvPr id="67587" name="Rectangle 3"/>
          <p:cNvSpPr>
            <a:spLocks noGrp="1" noChangeArrowheads="1"/>
          </p:cNvSpPr>
          <p:nvPr>
            <p:ph idx="1"/>
          </p:nvPr>
        </p:nvSpPr>
        <p:spPr>
          <a:xfrm>
            <a:off x="457200" y="1427375"/>
            <a:ext cx="8229600" cy="3657809"/>
          </a:xfrm>
        </p:spPr>
        <p:txBody>
          <a:bodyPr>
            <a:normAutofit/>
          </a:bodyPr>
          <a:lstStyle/>
          <a:p>
            <a:pPr eaLnBrk="1" hangingPunct="1"/>
            <a:r>
              <a:rPr lang="en-US" altLang="en-US" sz="2400" b="1" dirty="0">
                <a:latin typeface="Arial" panose="020B0604020202020204" pitchFamily="34" charset="0"/>
                <a:cs typeface="Arial" panose="020B0604020202020204" pitchFamily="34" charset="0"/>
              </a:rPr>
              <a:t>Consists of the following five dimensions:</a:t>
            </a:r>
          </a:p>
          <a:p>
            <a:pPr lvl="1" eaLnBrk="1" hangingPunct="1"/>
            <a:r>
              <a:rPr lang="en-US" altLang="en-US" sz="2400" b="1" dirty="0">
                <a:latin typeface="Arial" panose="020B0604020202020204" pitchFamily="34" charset="0"/>
                <a:cs typeface="Arial" panose="020B0604020202020204" pitchFamily="34" charset="0"/>
              </a:rPr>
              <a:t>Diversity</a:t>
            </a:r>
          </a:p>
          <a:p>
            <a:pPr lvl="1" eaLnBrk="1" hangingPunct="1"/>
            <a:r>
              <a:rPr lang="en-US" altLang="en-US" sz="2400" b="1" dirty="0">
                <a:latin typeface="Arial" panose="020B0604020202020204" pitchFamily="34" charset="0"/>
                <a:cs typeface="Arial" panose="020B0604020202020204" pitchFamily="34" charset="0"/>
              </a:rPr>
              <a:t>The Environment</a:t>
            </a:r>
          </a:p>
          <a:p>
            <a:pPr lvl="1" eaLnBrk="1" hangingPunct="1"/>
            <a:r>
              <a:rPr lang="en-US" altLang="en-US" sz="2400" b="1" dirty="0">
                <a:latin typeface="Arial" panose="020B0604020202020204" pitchFamily="34" charset="0"/>
                <a:cs typeface="Arial" panose="020B0604020202020204" pitchFamily="34" charset="0"/>
              </a:rPr>
              <a:t>Human Rights</a:t>
            </a:r>
          </a:p>
          <a:p>
            <a:pPr lvl="1" eaLnBrk="1" hangingPunct="1"/>
            <a:r>
              <a:rPr lang="en-US" altLang="en-US" sz="2400" b="1" dirty="0">
                <a:latin typeface="Arial" panose="020B0604020202020204" pitchFamily="34" charset="0"/>
                <a:cs typeface="Arial" panose="020B0604020202020204" pitchFamily="34" charset="0"/>
              </a:rPr>
              <a:t>Philanthropy</a:t>
            </a:r>
          </a:p>
          <a:p>
            <a:pPr lvl="1" eaLnBrk="1" hangingPunct="1"/>
            <a:r>
              <a:rPr lang="en-US" altLang="en-US" sz="2400" b="1" dirty="0">
                <a:latin typeface="Arial" panose="020B0604020202020204" pitchFamily="34" charset="0"/>
                <a:cs typeface="Arial" panose="020B0604020202020204" pitchFamily="34" charset="0"/>
              </a:rPr>
              <a:t>Safety</a:t>
            </a:r>
          </a:p>
        </p:txBody>
      </p:sp>
      <p:sp>
        <p:nvSpPr>
          <p:cNvPr id="67588"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67589"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A4E03951-7CB5-452C-B10F-D3CC91ECD44A}" type="slidenum">
              <a:rPr lang="en-US" altLang="en-US" sz="1200">
                <a:solidFill>
                  <a:srgbClr val="898989"/>
                </a:solidFill>
                <a:latin typeface="Times New Roman" panose="02020603050405020304" pitchFamily="18" charset="0"/>
              </a:rPr>
              <a:pPr>
                <a:spcBef>
                  <a:spcPct val="0"/>
                </a:spcBef>
                <a:buFontTx/>
                <a:buNone/>
              </a:pPr>
              <a:t>39</a:t>
            </a:fld>
            <a:endParaRPr lang="en-US" altLang="en-US" sz="1200">
              <a:solidFill>
                <a:srgbClr val="898989"/>
              </a:solidFill>
              <a:latin typeface="Times New Roman" panose="02020603050405020304" pitchFamily="18" charset="0"/>
            </a:endParaRPr>
          </a:p>
        </p:txBody>
      </p:sp>
      <p:sp>
        <p:nvSpPr>
          <p:cNvPr id="6" name="TextBox 5"/>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369290648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180632" y="0"/>
            <a:ext cx="8733648" cy="548680"/>
          </a:xfrm>
        </p:spPr>
        <p:txBody>
          <a:bodyPr>
            <a:no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Socially Responsible Procurement</a:t>
            </a:r>
          </a:p>
        </p:txBody>
      </p:sp>
      <p:sp>
        <p:nvSpPr>
          <p:cNvPr id="237571" name="Rectangle 3"/>
          <p:cNvSpPr>
            <a:spLocks noGrp="1" noChangeArrowheads="1"/>
          </p:cNvSpPr>
          <p:nvPr>
            <p:ph idx="1"/>
          </p:nvPr>
        </p:nvSpPr>
        <p:spPr>
          <a:xfrm>
            <a:off x="347952" y="559624"/>
            <a:ext cx="8583488" cy="5245639"/>
          </a:xfrm>
        </p:spPr>
        <p:txBody>
          <a:bodyPr rtlCol="0">
            <a:noAutofit/>
          </a:bodyPr>
          <a:lstStyle/>
          <a:p>
            <a:pPr eaLnBrk="1" fontAlgn="auto" hangingPunct="1">
              <a:spcAft>
                <a:spcPts val="0"/>
              </a:spcAft>
              <a:defRPr/>
            </a:pPr>
            <a:r>
              <a:rPr lang="en-US" sz="2400" b="1" dirty="0">
                <a:latin typeface="Arial" panose="020B0604020202020204" pitchFamily="34" charset="0"/>
                <a:cs typeface="Arial" panose="020B0604020202020204" pitchFamily="34" charset="0"/>
              </a:rPr>
              <a:t>Ethical considerations</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“win at all costs” philosophy can exacerbate unethical behavior</a:t>
            </a:r>
          </a:p>
          <a:p>
            <a:pPr eaLnBrk="1" fontAlgn="auto" hangingPunct="1">
              <a:spcAft>
                <a:spcPts val="0"/>
              </a:spcAft>
              <a:defRPr/>
            </a:pPr>
            <a:r>
              <a:rPr lang="en-US" sz="2400" b="1" dirty="0">
                <a:latin typeface="Arial" panose="020B0604020202020204" pitchFamily="34" charset="0"/>
                <a:cs typeface="Arial" panose="020B0604020202020204" pitchFamily="34" charset="0"/>
              </a:rPr>
              <a:t>Areas of ethical concern in procurement:</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Gift giving and receiving</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Bribes and kickbacks</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Misuse of information</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Improper methods of knowledge acquisition</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Lying or misrepresentation of the truth</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Product quality (lack of)</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Misuse of company assets</a:t>
            </a:r>
          </a:p>
          <a:p>
            <a:pPr lvl="1" eaLnBrk="1" fontAlgn="auto" hangingPunct="1">
              <a:spcAft>
                <a:spcPts val="0"/>
              </a:spcAft>
              <a:defRPr/>
            </a:pPr>
            <a:r>
              <a:rPr lang="en-US" sz="2400" b="1" dirty="0">
                <a:latin typeface="Arial" panose="020B0604020202020204" pitchFamily="34" charset="0"/>
                <a:cs typeface="Arial" panose="020B0604020202020204" pitchFamily="34" charset="0"/>
              </a:rPr>
              <a:t>Conflicts of interest</a:t>
            </a:r>
          </a:p>
        </p:txBody>
      </p:sp>
    </p:spTree>
    <p:extLst>
      <p:ext uri="{BB962C8B-B14F-4D97-AF65-F5344CB8AC3E}">
        <p14:creationId xmlns:p14="http://schemas.microsoft.com/office/powerpoint/2010/main" val="3486533101"/>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257775" y="-5359"/>
            <a:ext cx="8534400" cy="770063"/>
          </a:xfrm>
        </p:spPr>
        <p:txBody>
          <a:bodyPr>
            <a:normAutofit/>
          </a:bodyPr>
          <a:lstStyle/>
          <a:p>
            <a:pPr eaLnBrk="1" hangingPunct="1"/>
            <a:r>
              <a:rPr lang="en-US"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Investment Recovery</a:t>
            </a:r>
          </a:p>
        </p:txBody>
      </p:sp>
      <p:sp>
        <p:nvSpPr>
          <p:cNvPr id="71683" name="Rectangle 3"/>
          <p:cNvSpPr>
            <a:spLocks noGrp="1" noChangeArrowheads="1"/>
          </p:cNvSpPr>
          <p:nvPr>
            <p:ph idx="1"/>
          </p:nvPr>
        </p:nvSpPr>
        <p:spPr>
          <a:xfrm>
            <a:off x="609600" y="1196752"/>
            <a:ext cx="8229600" cy="3744416"/>
          </a:xfrm>
        </p:spPr>
        <p:txBody>
          <a:bodyPr/>
          <a:lstStyle/>
          <a:p>
            <a:pPr eaLnBrk="1" hangingPunct="1"/>
            <a:r>
              <a:rPr lang="en-US" altLang="en-US" sz="2400" b="1" dirty="0">
                <a:latin typeface="Arial" panose="020B0604020202020204" pitchFamily="34" charset="0"/>
                <a:cs typeface="Arial" panose="020B0604020202020204" pitchFamily="34" charset="0"/>
              </a:rPr>
              <a:t>Identifies opportunities to recover revenues or reduce costs associated with:</a:t>
            </a:r>
          </a:p>
          <a:p>
            <a:pPr lvl="1" eaLnBrk="1" hangingPunct="1"/>
            <a:r>
              <a:rPr lang="en-US" altLang="en-US" sz="2400" b="1" dirty="0">
                <a:latin typeface="Arial" panose="020B0604020202020204" pitchFamily="34" charset="0"/>
                <a:cs typeface="Arial" panose="020B0604020202020204" pitchFamily="34" charset="0"/>
              </a:rPr>
              <a:t>Scrap</a:t>
            </a:r>
          </a:p>
          <a:p>
            <a:pPr lvl="1" eaLnBrk="1" hangingPunct="1"/>
            <a:r>
              <a:rPr lang="en-US" altLang="en-US" sz="2400" b="1" dirty="0">
                <a:latin typeface="Arial" panose="020B0604020202020204" pitchFamily="34" charset="0"/>
                <a:cs typeface="Arial" panose="020B0604020202020204" pitchFamily="34" charset="0"/>
              </a:rPr>
              <a:t>Surplus</a:t>
            </a:r>
          </a:p>
          <a:p>
            <a:pPr lvl="1" eaLnBrk="1" hangingPunct="1"/>
            <a:r>
              <a:rPr lang="en-US" altLang="en-US" sz="2400" b="1" dirty="0">
                <a:latin typeface="Arial" panose="020B0604020202020204" pitchFamily="34" charset="0"/>
                <a:cs typeface="Arial" panose="020B0604020202020204" pitchFamily="34" charset="0"/>
              </a:rPr>
              <a:t>Obsolete</a:t>
            </a:r>
          </a:p>
          <a:p>
            <a:pPr lvl="1" eaLnBrk="1" hangingPunct="1"/>
            <a:r>
              <a:rPr lang="en-US" altLang="en-US" sz="2400" b="1" dirty="0">
                <a:latin typeface="Arial" panose="020B0604020202020204" pitchFamily="34" charset="0"/>
                <a:cs typeface="Arial" panose="020B0604020202020204" pitchFamily="34" charset="0"/>
              </a:rPr>
              <a:t>Waste materials</a:t>
            </a:r>
          </a:p>
          <a:p>
            <a:pPr eaLnBrk="1" hangingPunct="1"/>
            <a:r>
              <a:rPr lang="en-US" altLang="en-US" sz="2400" b="1" dirty="0">
                <a:latin typeface="Arial" panose="020B0604020202020204" pitchFamily="34" charset="0"/>
                <a:cs typeface="Arial" panose="020B0604020202020204" pitchFamily="34" charset="0"/>
              </a:rPr>
              <a:t>Often the responsibility of the procurement manager</a:t>
            </a:r>
          </a:p>
          <a:p>
            <a:pPr eaLnBrk="1" hangingPunct="1"/>
            <a:endParaRPr lang="en-US" altLang="en-US" sz="3000" dirty="0"/>
          </a:p>
        </p:txBody>
      </p:sp>
      <p:sp>
        <p:nvSpPr>
          <p:cNvPr id="71684"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71685"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5819328A-77E9-445F-B1EA-2BD2A6B87D09}" type="slidenum">
              <a:rPr lang="en-US" altLang="en-US" sz="1200">
                <a:solidFill>
                  <a:srgbClr val="898989"/>
                </a:solidFill>
                <a:latin typeface="Times New Roman" panose="02020603050405020304" pitchFamily="18" charset="0"/>
              </a:rPr>
              <a:pPr>
                <a:spcBef>
                  <a:spcPct val="0"/>
                </a:spcBef>
                <a:buFontTx/>
                <a:buNone/>
              </a:pPr>
              <a:t>41</a:t>
            </a:fld>
            <a:endParaRPr lang="en-US" altLang="en-US" sz="1200">
              <a:solidFill>
                <a:srgbClr val="898989"/>
              </a:solidFill>
              <a:latin typeface="Times New Roman" panose="02020603050405020304" pitchFamily="18" charset="0"/>
            </a:endParaRPr>
          </a:p>
        </p:txBody>
      </p:sp>
      <p:sp>
        <p:nvSpPr>
          <p:cNvPr id="6" name="TextBox 5"/>
          <p:cNvSpPr txBox="1"/>
          <p:nvPr/>
        </p:nvSpPr>
        <p:spPr>
          <a:xfrm>
            <a:off x="2843808" y="5363344"/>
            <a:ext cx="6462464" cy="307777"/>
          </a:xfrm>
          <a:prstGeom prst="rect">
            <a:avLst/>
          </a:prstGeom>
          <a:noFill/>
        </p:spPr>
        <p:txBody>
          <a:bodyPr wrap="square" rtlCol="0">
            <a:spAutoFit/>
          </a:bodyPr>
          <a:lstStyle/>
          <a:p>
            <a:r>
              <a:rPr lang="en-GB" sz="1400" dirty="0">
                <a:latin typeface="Arial Narrow" panose="020B0606020202030204" pitchFamily="34" charset="0"/>
              </a:rPr>
              <a:t>Murphy P and Wood DF, (2013), Contemporary Logistics, Online Library:  Pearson Education</a:t>
            </a:r>
            <a:endParaRPr lang="en-GB" sz="1400" dirty="0"/>
          </a:p>
        </p:txBody>
      </p:sp>
    </p:spTree>
    <p:extLst>
      <p:ext uri="{BB962C8B-B14F-4D97-AF65-F5344CB8AC3E}">
        <p14:creationId xmlns:p14="http://schemas.microsoft.com/office/powerpoint/2010/main" val="2803812498"/>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304800" y="-21985"/>
            <a:ext cx="8534400" cy="1143000"/>
          </a:xfrm>
        </p:spPr>
        <p:txBody>
          <a:bodyPr>
            <a:normAutofit/>
          </a:bodyPr>
          <a:lstStyle/>
          <a:p>
            <a:pPr eaLnBrk="1" hangingPunct="1"/>
            <a:r>
              <a:rPr lang="en-US" altLang="en-US" sz="4000" b="1" dirty="0">
                <a:solidFill>
                  <a:srgbClr val="0070C0"/>
                </a:solidFill>
                <a:latin typeface="Arial" panose="020B0604020202020204" pitchFamily="34" charset="0"/>
                <a:cs typeface="Arial" panose="020B0604020202020204" pitchFamily="34" charset="0"/>
              </a:rPr>
              <a:t>Investment Recovery</a:t>
            </a:r>
          </a:p>
        </p:txBody>
      </p:sp>
      <p:sp>
        <p:nvSpPr>
          <p:cNvPr id="73731" name="Rectangle 3"/>
          <p:cNvSpPr>
            <a:spLocks noGrp="1" noChangeArrowheads="1"/>
          </p:cNvSpPr>
          <p:nvPr>
            <p:ph idx="1"/>
          </p:nvPr>
        </p:nvSpPr>
        <p:spPr>
          <a:xfrm>
            <a:off x="457200" y="1600200"/>
            <a:ext cx="8229600" cy="2620888"/>
          </a:xfrm>
        </p:spPr>
        <p:txBody>
          <a:bodyPr/>
          <a:lstStyle/>
          <a:p>
            <a:pPr eaLnBrk="1" hangingPunct="1"/>
            <a:r>
              <a:rPr lang="en-US" altLang="en-US" sz="3000" dirty="0"/>
              <a:t>Can provide an organization the opportunity to simultaneously increase revenues (through cost reduction) while addressing selected environmental considerations</a:t>
            </a:r>
          </a:p>
          <a:p>
            <a:pPr eaLnBrk="1" hangingPunct="1"/>
            <a:endParaRPr lang="en-US" altLang="en-US" sz="3000" dirty="0"/>
          </a:p>
        </p:txBody>
      </p:sp>
      <p:sp>
        <p:nvSpPr>
          <p:cNvPr id="73732" name="Footer Placeholder 4"/>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Times New Roman" panose="02020603050405020304" pitchFamily="18" charset="0"/>
              </a:rPr>
              <a:t>Copyright © 2015 Pearson Education, Inc.</a:t>
            </a:r>
          </a:p>
        </p:txBody>
      </p:sp>
      <p:sp>
        <p:nvSpPr>
          <p:cNvPr id="73733"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solidFill>
                  <a:srgbClr val="898989"/>
                </a:solidFill>
                <a:latin typeface="Times New Roman" panose="02020603050405020304" pitchFamily="18" charset="0"/>
              </a:rPr>
              <a:t>6-</a:t>
            </a:r>
            <a:fld id="{F70E79B8-CC31-4462-A12B-2455A4EEA2D0}" type="slidenum">
              <a:rPr lang="en-US" altLang="en-US" sz="1200">
                <a:solidFill>
                  <a:srgbClr val="898989"/>
                </a:solidFill>
                <a:latin typeface="Times New Roman" panose="02020603050405020304" pitchFamily="18" charset="0"/>
              </a:rPr>
              <a:pPr>
                <a:spcBef>
                  <a:spcPct val="0"/>
                </a:spcBef>
                <a:buFontTx/>
                <a:buNone/>
              </a:pPr>
              <a:t>42</a:t>
            </a:fld>
            <a:endParaRPr lang="en-US" altLang="en-US" sz="1200">
              <a:solidFill>
                <a:srgbClr val="898989"/>
              </a:solidFill>
              <a:latin typeface="Times New Roman" panose="02020603050405020304" pitchFamily="18" charset="0"/>
            </a:endParaRPr>
          </a:p>
        </p:txBody>
      </p:sp>
    </p:spTree>
    <p:extLst>
      <p:ext uri="{BB962C8B-B14F-4D97-AF65-F5344CB8AC3E}">
        <p14:creationId xmlns:p14="http://schemas.microsoft.com/office/powerpoint/2010/main" val="4918399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304800" y="53752"/>
            <a:ext cx="8534400" cy="566936"/>
          </a:xfrm>
        </p:spPr>
        <p:txBody>
          <a:bodyPr>
            <a:normAutofit fontScale="90000"/>
          </a:bodyPr>
          <a:lstStyle/>
          <a:p>
            <a:pPr eaLnBrk="1" hangingPunct="1"/>
            <a:r>
              <a:rPr lang="en-US"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Investment Recovery</a:t>
            </a:r>
          </a:p>
        </p:txBody>
      </p:sp>
      <p:sp>
        <p:nvSpPr>
          <p:cNvPr id="75779" name="Rectangle 3"/>
          <p:cNvSpPr>
            <a:spLocks noGrp="1" noChangeArrowheads="1"/>
          </p:cNvSpPr>
          <p:nvPr>
            <p:ph idx="1"/>
          </p:nvPr>
        </p:nvSpPr>
        <p:spPr>
          <a:xfrm>
            <a:off x="179512" y="908720"/>
            <a:ext cx="8784976" cy="4495800"/>
          </a:xfrm>
        </p:spPr>
        <p:txBody>
          <a:bodyPr>
            <a:normAutofit fontScale="92500"/>
          </a:bodyPr>
          <a:lstStyle/>
          <a:p>
            <a:pPr eaLnBrk="1" hangingPunct="1"/>
            <a:r>
              <a:rPr lang="en-US" altLang="en-US" sz="2800" b="1" dirty="0">
                <a:latin typeface="Arial" panose="020B0604020202020204" pitchFamily="34" charset="0"/>
                <a:cs typeface="Arial" panose="020B0604020202020204" pitchFamily="34" charset="0"/>
              </a:rPr>
              <a:t>Even the best managed organizations generate:</a:t>
            </a:r>
          </a:p>
          <a:p>
            <a:pPr lvl="1" eaLnBrk="1" hangingPunct="1"/>
            <a:r>
              <a:rPr lang="en-US" altLang="en-US" sz="2400" b="1" dirty="0">
                <a:latin typeface="Arial" panose="020B0604020202020204" pitchFamily="34" charset="0"/>
                <a:cs typeface="Arial" panose="020B0604020202020204" pitchFamily="34" charset="0"/>
              </a:rPr>
              <a:t>Excess (surplus)</a:t>
            </a:r>
          </a:p>
          <a:p>
            <a:pPr lvl="2" eaLnBrk="1" hangingPunct="1"/>
            <a:r>
              <a:rPr lang="en-US" altLang="en-US" sz="2200" b="1" dirty="0">
                <a:latin typeface="Arial" panose="020B0604020202020204" pitchFamily="34" charset="0"/>
                <a:cs typeface="Arial" panose="020B0604020202020204" pitchFamily="34" charset="0"/>
              </a:rPr>
              <a:t>Stock materials that exceed reasonable requirements</a:t>
            </a:r>
          </a:p>
          <a:p>
            <a:pPr lvl="1" eaLnBrk="1" hangingPunct="1"/>
            <a:r>
              <a:rPr lang="en-US" altLang="en-US" sz="2400" b="1" dirty="0">
                <a:latin typeface="Arial" panose="020B0604020202020204" pitchFamily="34" charset="0"/>
                <a:cs typeface="Arial" panose="020B0604020202020204" pitchFamily="34" charset="0"/>
              </a:rPr>
              <a:t>Obsolete</a:t>
            </a:r>
          </a:p>
          <a:p>
            <a:pPr lvl="2" eaLnBrk="1" hangingPunct="1"/>
            <a:r>
              <a:rPr lang="en-US" altLang="en-US" sz="2200" b="1" dirty="0">
                <a:latin typeface="Arial" panose="020B0604020202020204" pitchFamily="34" charset="0"/>
                <a:cs typeface="Arial" panose="020B0604020202020204" pitchFamily="34" charset="0"/>
              </a:rPr>
              <a:t>Materials not likely to ever be used again</a:t>
            </a:r>
          </a:p>
          <a:p>
            <a:pPr lvl="1" eaLnBrk="1" hangingPunct="1"/>
            <a:r>
              <a:rPr lang="en-US" altLang="en-US" sz="2400" b="1" dirty="0">
                <a:latin typeface="Arial" panose="020B0604020202020204" pitchFamily="34" charset="0"/>
                <a:cs typeface="Arial" panose="020B0604020202020204" pitchFamily="34" charset="0"/>
              </a:rPr>
              <a:t>Scrap</a:t>
            </a:r>
          </a:p>
          <a:p>
            <a:pPr lvl="2" eaLnBrk="1" hangingPunct="1"/>
            <a:r>
              <a:rPr lang="en-US" altLang="en-US" sz="2200" b="1" dirty="0">
                <a:latin typeface="Arial" panose="020B0604020202020204" pitchFamily="34" charset="0"/>
                <a:cs typeface="Arial" panose="020B0604020202020204" pitchFamily="34" charset="0"/>
              </a:rPr>
              <a:t>Materials that are no longer serviceable, have been discarded or are a by-product of the production process</a:t>
            </a:r>
          </a:p>
          <a:p>
            <a:pPr lvl="1" eaLnBrk="1" hangingPunct="1"/>
            <a:r>
              <a:rPr lang="en-US" altLang="en-US" sz="2400" b="1" dirty="0">
                <a:latin typeface="Arial" panose="020B0604020202020204" pitchFamily="34" charset="0"/>
                <a:cs typeface="Arial" panose="020B0604020202020204" pitchFamily="34" charset="0"/>
              </a:rPr>
              <a:t>Waste</a:t>
            </a:r>
          </a:p>
          <a:p>
            <a:pPr lvl="2" eaLnBrk="1" hangingPunct="1"/>
            <a:r>
              <a:rPr lang="en-US" altLang="en-US" sz="2200" b="1" dirty="0">
                <a:latin typeface="Arial" panose="020B0604020202020204" pitchFamily="34" charset="0"/>
                <a:cs typeface="Arial" panose="020B0604020202020204" pitchFamily="34" charset="0"/>
              </a:rPr>
              <a:t>Materials that have been spoiled, broken, or otherwise rendered unfit for further use or reclamation (have no economic value)</a:t>
            </a:r>
          </a:p>
          <a:p>
            <a:pPr lvl="2" eaLnBrk="1" hangingPunct="1"/>
            <a:endParaRPr lang="en-US" altLang="en-US" sz="2200" dirty="0"/>
          </a:p>
          <a:p>
            <a:pPr eaLnBrk="1" hangingPunct="1"/>
            <a:endParaRPr lang="en-US" altLang="en-US" sz="3000" dirty="0"/>
          </a:p>
        </p:txBody>
      </p:sp>
      <p:sp>
        <p:nvSpPr>
          <p:cNvPr id="4" name="TextBox 3"/>
          <p:cNvSpPr txBox="1"/>
          <p:nvPr/>
        </p:nvSpPr>
        <p:spPr>
          <a:xfrm>
            <a:off x="2630680" y="5692552"/>
            <a:ext cx="6462464" cy="307777"/>
          </a:xfrm>
          <a:prstGeom prst="rect">
            <a:avLst/>
          </a:prstGeom>
          <a:noFill/>
        </p:spPr>
        <p:txBody>
          <a:bodyPr wrap="square" rtlCol="0">
            <a:spAutoFit/>
          </a:bodyPr>
          <a:lstStyle/>
          <a:p>
            <a:r>
              <a:rPr lang="en-GB" sz="1400" dirty="0">
                <a:solidFill>
                  <a:schemeClr val="bg1"/>
                </a:solidFill>
                <a:latin typeface="Arial Narrow" panose="020B0606020202030204" pitchFamily="34" charset="0"/>
              </a:rPr>
              <a:t>Murphy P and Wood DF, (2013), Contemporary Logistics, Online Library:  Pearson Education</a:t>
            </a:r>
            <a:endParaRPr lang="en-GB" sz="1400" dirty="0">
              <a:solidFill>
                <a:schemeClr val="bg1"/>
              </a:solidFill>
            </a:endParaRPr>
          </a:p>
        </p:txBody>
      </p:sp>
    </p:spTree>
    <p:extLst>
      <p:ext uri="{BB962C8B-B14F-4D97-AF65-F5344CB8AC3E}">
        <p14:creationId xmlns:p14="http://schemas.microsoft.com/office/powerpoint/2010/main" val="75719236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72"/>
            <a:ext cx="8229600" cy="747932"/>
          </a:xfrm>
        </p:spPr>
        <p:txBody>
          <a:bodyPr>
            <a:norm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a:t>
            </a:r>
          </a:p>
        </p:txBody>
      </p:sp>
      <p:sp>
        <p:nvSpPr>
          <p:cNvPr id="3" name="Content Placeholder 2"/>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Search the online library for relevant books and articles describing the procurement concepts and definitions in order to understand the procurement key terms. Provide definitions for the key terms</a:t>
            </a:r>
          </a:p>
        </p:txBody>
      </p:sp>
    </p:spTree>
    <p:extLst>
      <p:ext uri="{BB962C8B-B14F-4D97-AF65-F5344CB8AC3E}">
        <p14:creationId xmlns:p14="http://schemas.microsoft.com/office/powerpoint/2010/main" val="3578850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764704"/>
          </a:xfrm>
        </p:spPr>
        <p:txBody>
          <a:bodyPr>
            <a:normAutofit/>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 Key Terms</a:t>
            </a:r>
          </a:p>
        </p:txBody>
      </p:sp>
      <p:sp>
        <p:nvSpPr>
          <p:cNvPr id="20483" name="Rectangle 3"/>
          <p:cNvSpPr>
            <a:spLocks noGrp="1" noChangeArrowheads="1"/>
          </p:cNvSpPr>
          <p:nvPr>
            <p:ph sz="half" idx="1"/>
          </p:nvPr>
        </p:nvSpPr>
        <p:spPr>
          <a:xfrm>
            <a:off x="228600" y="1719263"/>
            <a:ext cx="4267200" cy="2645841"/>
          </a:xfrm>
        </p:spPr>
        <p:txBody>
          <a:bodyPr>
            <a:normAutofit fontScale="92500" lnSpcReduction="10000"/>
          </a:bodyPr>
          <a:lstStyle/>
          <a:p>
            <a:pPr eaLnBrk="1" hangingPunct="1"/>
            <a:r>
              <a:rPr lang="en-US" altLang="en-US" sz="2400" b="1" dirty="0">
                <a:latin typeface="Arial" panose="020B0604020202020204" pitchFamily="34" charset="0"/>
                <a:cs typeface="Arial" panose="020B0604020202020204" pitchFamily="34" charset="0"/>
              </a:rPr>
              <a:t>Bribes</a:t>
            </a:r>
          </a:p>
          <a:p>
            <a:pPr eaLnBrk="1" hangingPunct="1"/>
            <a:r>
              <a:rPr lang="en-US" altLang="en-US" sz="2400" b="1" dirty="0">
                <a:latin typeface="Arial" panose="020B0604020202020204" pitchFamily="34" charset="0"/>
                <a:cs typeface="Arial" panose="020B0604020202020204" pitchFamily="34" charset="0"/>
              </a:rPr>
              <a:t>Excess (surplus) materials</a:t>
            </a:r>
          </a:p>
          <a:p>
            <a:pPr eaLnBrk="1" hangingPunct="1"/>
            <a:r>
              <a:rPr lang="en-US" altLang="en-US" sz="2400" b="1" dirty="0">
                <a:latin typeface="Arial" panose="020B0604020202020204" pitchFamily="34" charset="0"/>
                <a:cs typeface="Arial" panose="020B0604020202020204" pitchFamily="34" charset="0"/>
              </a:rPr>
              <a:t>Global procurement (sourcing)</a:t>
            </a:r>
          </a:p>
          <a:p>
            <a:pPr eaLnBrk="1" hangingPunct="1"/>
            <a:r>
              <a:rPr lang="en-US" altLang="en-US" sz="2400" b="1" dirty="0">
                <a:latin typeface="Arial" panose="020B0604020202020204" pitchFamily="34" charset="0"/>
                <a:cs typeface="Arial" panose="020B0604020202020204" pitchFamily="34" charset="0"/>
              </a:rPr>
              <a:t>Investment recovery</a:t>
            </a:r>
          </a:p>
          <a:p>
            <a:pPr eaLnBrk="1" hangingPunct="1"/>
            <a:r>
              <a:rPr lang="en-US" altLang="en-US" sz="2400" b="1" dirty="0">
                <a:latin typeface="Arial" panose="020B0604020202020204" pitchFamily="34" charset="0"/>
                <a:cs typeface="Arial" panose="020B0604020202020204" pitchFamily="34" charset="0"/>
              </a:rPr>
              <a:t>Kickbacks</a:t>
            </a:r>
          </a:p>
          <a:p>
            <a:pPr lvl="1" eaLnBrk="1" hangingPunct="1">
              <a:buFontTx/>
              <a:buNone/>
            </a:pPr>
            <a:endParaRPr lang="en-US" altLang="en-US" sz="2900" b="1" dirty="0"/>
          </a:p>
        </p:txBody>
      </p:sp>
      <p:sp>
        <p:nvSpPr>
          <p:cNvPr id="20484" name="Rectangle 4"/>
          <p:cNvSpPr>
            <a:spLocks noGrp="1" noChangeArrowheads="1"/>
          </p:cNvSpPr>
          <p:nvPr>
            <p:ph sz="half" idx="2"/>
          </p:nvPr>
        </p:nvSpPr>
        <p:spPr>
          <a:xfrm>
            <a:off x="4648200" y="1752601"/>
            <a:ext cx="3733800" cy="2756520"/>
          </a:xfrm>
        </p:spPr>
        <p:txBody>
          <a:bodyPr>
            <a:normAutofit fontScale="92500" lnSpcReduction="10000"/>
          </a:bodyPr>
          <a:lstStyle/>
          <a:p>
            <a:pPr eaLnBrk="1" hangingPunct="1"/>
            <a:r>
              <a:rPr lang="en-US" altLang="en-US" sz="2400" b="1" dirty="0" err="1">
                <a:latin typeface="Arial" panose="020B0604020202020204" pitchFamily="34" charset="0"/>
                <a:cs typeface="Arial" panose="020B0604020202020204" pitchFamily="34" charset="0"/>
              </a:rPr>
              <a:t>Kraljic’s</a:t>
            </a:r>
            <a:r>
              <a:rPr lang="en-US" altLang="en-US" sz="2400" b="1" dirty="0">
                <a:latin typeface="Arial" panose="020B0604020202020204" pitchFamily="34" charset="0"/>
                <a:cs typeface="Arial" panose="020B0604020202020204" pitchFamily="34" charset="0"/>
              </a:rPr>
              <a:t> Portfolio Matrix</a:t>
            </a:r>
          </a:p>
          <a:p>
            <a:pPr eaLnBrk="1" hangingPunct="1"/>
            <a:r>
              <a:rPr lang="en-US" altLang="en-US" sz="2400" b="1" dirty="0">
                <a:latin typeface="Arial" panose="020B0604020202020204" pitchFamily="34" charset="0"/>
                <a:cs typeface="Arial" panose="020B0604020202020204" pitchFamily="34" charset="0"/>
              </a:rPr>
              <a:t>Multiple sourcing</a:t>
            </a:r>
          </a:p>
          <a:p>
            <a:pPr eaLnBrk="1" hangingPunct="1"/>
            <a:r>
              <a:rPr lang="en-US" altLang="en-US" sz="2400" b="1" dirty="0">
                <a:latin typeface="Arial" panose="020B0604020202020204" pitchFamily="34" charset="0"/>
                <a:cs typeface="Arial" panose="020B0604020202020204" pitchFamily="34" charset="0"/>
              </a:rPr>
              <a:t>Near-sourcing</a:t>
            </a:r>
          </a:p>
          <a:p>
            <a:pPr eaLnBrk="1" hangingPunct="1"/>
            <a:r>
              <a:rPr lang="en-US" altLang="en-US" sz="2400" b="1" dirty="0">
                <a:latin typeface="Arial" panose="020B0604020202020204" pitchFamily="34" charset="0"/>
                <a:cs typeface="Arial" panose="020B0604020202020204" pitchFamily="34" charset="0"/>
              </a:rPr>
              <a:t>Obsolete materials</a:t>
            </a:r>
          </a:p>
          <a:p>
            <a:pPr eaLnBrk="1" hangingPunct="1"/>
            <a:r>
              <a:rPr lang="en-US" altLang="en-US" sz="2400" b="1" dirty="0">
                <a:latin typeface="Arial" panose="020B0604020202020204" pitchFamily="34" charset="0"/>
                <a:cs typeface="Arial" panose="020B0604020202020204" pitchFamily="34" charset="0"/>
              </a:rPr>
              <a:t>Procurement (purchasing</a:t>
            </a:r>
            <a:r>
              <a:rPr lang="en-US" altLang="en-US" sz="33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41692565"/>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692696"/>
          </a:xfrm>
        </p:spPr>
        <p:txBody>
          <a:bodyPr>
            <a:normAutofit fontScale="90000"/>
          </a:bodyPr>
          <a:lstStyle/>
          <a:p>
            <a:pPr eaLnBrk="1" hangingPunct="1"/>
            <a:r>
              <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Procurement Key Terms</a:t>
            </a:r>
          </a:p>
        </p:txBody>
      </p:sp>
      <p:sp>
        <p:nvSpPr>
          <p:cNvPr id="235523" name="Rectangle 3"/>
          <p:cNvSpPr>
            <a:spLocks noGrp="1" noChangeArrowheads="1"/>
          </p:cNvSpPr>
          <p:nvPr>
            <p:ph sz="half" idx="1"/>
          </p:nvPr>
        </p:nvSpPr>
        <p:spPr>
          <a:xfrm>
            <a:off x="304800" y="1300784"/>
            <a:ext cx="4267200" cy="3384376"/>
          </a:xfrm>
        </p:spPr>
        <p:txBody>
          <a:bodyPr rtlCol="0">
            <a:normAutofit/>
          </a:bodyPr>
          <a:lstStyle/>
          <a:p>
            <a:pPr eaLnBrk="1" fontAlgn="auto" hangingPunct="1">
              <a:spcAft>
                <a:spcPts val="0"/>
              </a:spcAft>
              <a:defRPr/>
            </a:pPr>
            <a:r>
              <a:rPr lang="en-US" sz="2400" b="1" dirty="0"/>
              <a:t>Procurement card  (p-card)</a:t>
            </a:r>
          </a:p>
          <a:p>
            <a:pPr eaLnBrk="1" fontAlgn="auto" hangingPunct="1">
              <a:spcAft>
                <a:spcPts val="0"/>
              </a:spcAft>
              <a:defRPr/>
            </a:pPr>
            <a:r>
              <a:rPr lang="en-US" sz="2400" b="1" dirty="0"/>
              <a:t>Scrap materials</a:t>
            </a:r>
          </a:p>
          <a:p>
            <a:pPr eaLnBrk="1" fontAlgn="auto" hangingPunct="1">
              <a:spcAft>
                <a:spcPts val="0"/>
              </a:spcAft>
              <a:defRPr/>
            </a:pPr>
            <a:r>
              <a:rPr lang="en-US" sz="2400" b="1" dirty="0"/>
              <a:t>Single sourcing</a:t>
            </a:r>
          </a:p>
          <a:p>
            <a:pPr eaLnBrk="1" fontAlgn="auto" hangingPunct="1">
              <a:spcAft>
                <a:spcPts val="0"/>
              </a:spcAft>
              <a:defRPr/>
            </a:pPr>
            <a:r>
              <a:rPr lang="en-US" sz="2400" b="1" dirty="0"/>
              <a:t>Sustainable procurement</a:t>
            </a:r>
          </a:p>
          <a:p>
            <a:pPr eaLnBrk="1" fontAlgn="auto" hangingPunct="1">
              <a:spcAft>
                <a:spcPts val="0"/>
              </a:spcAft>
              <a:defRPr/>
            </a:pPr>
            <a:r>
              <a:rPr lang="en-US" sz="2400" b="1" dirty="0"/>
              <a:t>Supplier audits</a:t>
            </a:r>
          </a:p>
          <a:p>
            <a:pPr lvl="1" eaLnBrk="1" fontAlgn="auto" hangingPunct="1">
              <a:spcAft>
                <a:spcPts val="0"/>
              </a:spcAft>
              <a:buFontTx/>
              <a:buNone/>
              <a:defRPr/>
            </a:pPr>
            <a:endParaRPr lang="en-US" sz="2900" b="1" dirty="0"/>
          </a:p>
        </p:txBody>
      </p:sp>
      <p:sp>
        <p:nvSpPr>
          <p:cNvPr id="235524" name="Rectangle 4"/>
          <p:cNvSpPr>
            <a:spLocks noGrp="1" noChangeArrowheads="1"/>
          </p:cNvSpPr>
          <p:nvPr>
            <p:ph sz="half" idx="2"/>
          </p:nvPr>
        </p:nvSpPr>
        <p:spPr>
          <a:xfrm>
            <a:off x="4572000" y="1268760"/>
            <a:ext cx="4105648" cy="3044552"/>
          </a:xfrm>
        </p:spPr>
        <p:txBody>
          <a:bodyPr rtlCol="0">
            <a:normAutofit/>
          </a:bodyPr>
          <a:lstStyle/>
          <a:p>
            <a:pPr eaLnBrk="1" fontAlgn="auto" hangingPunct="1">
              <a:spcAft>
                <a:spcPts val="0"/>
              </a:spcAft>
              <a:defRPr/>
            </a:pPr>
            <a:r>
              <a:rPr lang="en-US" sz="2400" b="1" dirty="0"/>
              <a:t>Supplier development (reverse marketing)</a:t>
            </a:r>
          </a:p>
          <a:p>
            <a:pPr eaLnBrk="1" fontAlgn="auto" hangingPunct="1">
              <a:spcAft>
                <a:spcPts val="0"/>
              </a:spcAft>
              <a:defRPr/>
            </a:pPr>
            <a:r>
              <a:rPr lang="en-US" sz="2400" b="1" dirty="0"/>
              <a:t>Supplier scorecards</a:t>
            </a:r>
          </a:p>
          <a:p>
            <a:pPr eaLnBrk="1" fontAlgn="auto" hangingPunct="1">
              <a:spcAft>
                <a:spcPts val="0"/>
              </a:spcAft>
              <a:defRPr/>
            </a:pPr>
            <a:r>
              <a:rPr lang="en-US" sz="2400" b="1" dirty="0"/>
              <a:t>Supply management</a:t>
            </a:r>
          </a:p>
          <a:p>
            <a:pPr eaLnBrk="1" fontAlgn="auto" hangingPunct="1">
              <a:spcAft>
                <a:spcPts val="0"/>
              </a:spcAft>
              <a:defRPr/>
            </a:pPr>
            <a:r>
              <a:rPr lang="en-US" sz="2400" b="1" dirty="0"/>
              <a:t>Total cost of ownership (TCO)</a:t>
            </a:r>
          </a:p>
          <a:p>
            <a:pPr eaLnBrk="1" fontAlgn="auto" hangingPunct="1">
              <a:spcAft>
                <a:spcPts val="0"/>
              </a:spcAft>
              <a:defRPr/>
            </a:pPr>
            <a:r>
              <a:rPr lang="en-US" sz="2400" b="1" dirty="0"/>
              <a:t>Waste materials</a:t>
            </a:r>
          </a:p>
        </p:txBody>
      </p:sp>
    </p:spTree>
    <p:extLst>
      <p:ext uri="{BB962C8B-B14F-4D97-AF65-F5344CB8AC3E}">
        <p14:creationId xmlns:p14="http://schemas.microsoft.com/office/powerpoint/2010/main" val="2184048300"/>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6C875B2-02AB-43D7-8FEA-0B6DCF68652E}"/>
              </a:ext>
            </a:extLst>
          </p:cNvPr>
          <p:cNvPicPr>
            <a:picLocks noChangeAspect="1"/>
          </p:cNvPicPr>
          <p:nvPr/>
        </p:nvPicPr>
        <p:blipFill>
          <a:blip r:embed="rId2"/>
          <a:stretch>
            <a:fillRect/>
          </a:stretch>
        </p:blipFill>
        <p:spPr>
          <a:xfrm>
            <a:off x="2267744" y="620688"/>
            <a:ext cx="5040560" cy="4443214"/>
          </a:xfrm>
          <a:prstGeom prst="rect">
            <a:avLst/>
          </a:prstGeom>
        </p:spPr>
      </p:pic>
    </p:spTree>
    <p:extLst>
      <p:ext uri="{BB962C8B-B14F-4D97-AF65-F5344CB8AC3E}">
        <p14:creationId xmlns:p14="http://schemas.microsoft.com/office/powerpoint/2010/main" val="422838942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ouble Lines">
  <a:themeElements>
    <a:clrScheme name="Double Lines 7">
      <a:dk1>
        <a:srgbClr val="003399"/>
      </a:dk1>
      <a:lt1>
        <a:srgbClr val="FFFFFF"/>
      </a:lt1>
      <a:dk2>
        <a:srgbClr val="000066"/>
      </a:dk2>
      <a:lt2>
        <a:srgbClr val="EAEAEA"/>
      </a:lt2>
      <a:accent1>
        <a:srgbClr val="000066"/>
      </a:accent1>
      <a:accent2>
        <a:srgbClr val="0000CC"/>
      </a:accent2>
      <a:accent3>
        <a:srgbClr val="FFFFFF"/>
      </a:accent3>
      <a:accent4>
        <a:srgbClr val="002A82"/>
      </a:accent4>
      <a:accent5>
        <a:srgbClr val="AAAAB8"/>
      </a:accent5>
      <a:accent6>
        <a:srgbClr val="0000B9"/>
      </a:accent6>
      <a:hlink>
        <a:srgbClr val="6699FF"/>
      </a:hlink>
      <a:folHlink>
        <a:srgbClr val="006699"/>
      </a:folHlink>
    </a:clrScheme>
    <a:fontScheme name="Double Lin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0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000" b="1" i="0" u="none" strike="noStrike" cap="none" normalizeH="0" baseline="0" smtClean="0">
            <a:ln>
              <a:noFill/>
            </a:ln>
            <a:solidFill>
              <a:schemeClr val="tx1"/>
            </a:solidFill>
            <a:effectLst/>
            <a:latin typeface="Arial" charset="0"/>
          </a:defRPr>
        </a:defPPr>
      </a:lstStyle>
    </a:lnDef>
  </a:objectDefaults>
  <a:extraClrSchemeLst>
    <a:extraClrScheme>
      <a:clrScheme name="Double Lines 1">
        <a:dk1>
          <a:srgbClr val="000000"/>
        </a:dk1>
        <a:lt1>
          <a:srgbClr val="FFFFFF"/>
        </a:lt1>
        <a:dk2>
          <a:srgbClr val="990066"/>
        </a:dk2>
        <a:lt2>
          <a:srgbClr val="00CCCC"/>
        </a:lt2>
        <a:accent1>
          <a:srgbClr val="D60093"/>
        </a:accent1>
        <a:accent2>
          <a:srgbClr val="FFFF66"/>
        </a:accent2>
        <a:accent3>
          <a:srgbClr val="CAAAB8"/>
        </a:accent3>
        <a:accent4>
          <a:srgbClr val="DADADA"/>
        </a:accent4>
        <a:accent5>
          <a:srgbClr val="E8AAC8"/>
        </a:accent5>
        <a:accent6>
          <a:srgbClr val="E7E75C"/>
        </a:accent6>
        <a:hlink>
          <a:srgbClr val="FF9933"/>
        </a:hlink>
        <a:folHlink>
          <a:srgbClr val="FFCCFF"/>
        </a:folHlink>
      </a:clrScheme>
      <a:clrMap bg1="dk2" tx1="lt1" bg2="dk1" tx2="lt2" accent1="accent1" accent2="accent2" accent3="accent3" accent4="accent4" accent5="accent5" accent6="accent6" hlink="hlink" folHlink="folHlink"/>
    </a:extraClrScheme>
    <a:extraClrScheme>
      <a:clrScheme name="Double Lines 2">
        <a:dk1>
          <a:srgbClr val="000000"/>
        </a:dk1>
        <a:lt1>
          <a:srgbClr val="FFFFCC"/>
        </a:lt1>
        <a:dk2>
          <a:srgbClr val="996600"/>
        </a:dk2>
        <a:lt2>
          <a:srgbClr val="FFFFCC"/>
        </a:lt2>
        <a:accent1>
          <a:srgbClr val="FFCC00"/>
        </a:accent1>
        <a:accent2>
          <a:srgbClr val="6666FF"/>
        </a:accent2>
        <a:accent3>
          <a:srgbClr val="FFFFE2"/>
        </a:accent3>
        <a:accent4>
          <a:srgbClr val="000000"/>
        </a:accent4>
        <a:accent5>
          <a:srgbClr val="FFE2AA"/>
        </a:accent5>
        <a:accent6>
          <a:srgbClr val="5C5CE7"/>
        </a:accent6>
        <a:hlink>
          <a:srgbClr val="999933"/>
        </a:hlink>
        <a:folHlink>
          <a:srgbClr val="990066"/>
        </a:folHlink>
      </a:clrScheme>
      <a:clrMap bg1="lt1" tx1="dk1" bg2="lt2" tx2="dk2" accent1="accent1" accent2="accent2" accent3="accent3" accent4="accent4" accent5="accent5" accent6="accent6" hlink="hlink" folHlink="folHlink"/>
    </a:extraClrScheme>
    <a:extraClrScheme>
      <a:clrScheme name="Double Lines 3">
        <a:dk1>
          <a:srgbClr val="000000"/>
        </a:dk1>
        <a:lt1>
          <a:srgbClr val="FFFFFF"/>
        </a:lt1>
        <a:dk2>
          <a:srgbClr val="000000"/>
        </a:dk2>
        <a:lt2>
          <a:srgbClr val="FFFFFF"/>
        </a:lt2>
        <a:accent1>
          <a:srgbClr val="EAEAEA"/>
        </a:accent1>
        <a:accent2>
          <a:srgbClr val="969696"/>
        </a:accent2>
        <a:accent3>
          <a:srgbClr val="FFFFFF"/>
        </a:accent3>
        <a:accent4>
          <a:srgbClr val="000000"/>
        </a:accent4>
        <a:accent5>
          <a:srgbClr val="F3F3F3"/>
        </a:accent5>
        <a:accent6>
          <a:srgbClr val="878787"/>
        </a:accent6>
        <a:hlink>
          <a:srgbClr val="5F5F5F"/>
        </a:hlink>
        <a:folHlink>
          <a:srgbClr val="CBCBCB"/>
        </a:folHlink>
      </a:clrScheme>
      <a:clrMap bg1="lt1" tx1="dk1" bg2="lt2" tx2="dk2" accent1="accent1" accent2="accent2" accent3="accent3" accent4="accent4" accent5="accent5" accent6="accent6" hlink="hlink" folHlink="folHlink"/>
    </a:extraClrScheme>
    <a:extraClrScheme>
      <a:clrScheme name="Double Lines 4">
        <a:dk1>
          <a:srgbClr val="000000"/>
        </a:dk1>
        <a:lt1>
          <a:srgbClr val="000099"/>
        </a:lt1>
        <a:dk2>
          <a:srgbClr val="000000"/>
        </a:dk2>
        <a:lt2>
          <a:srgbClr val="FFFFFF"/>
        </a:lt2>
        <a:accent1>
          <a:srgbClr val="EAEAEA"/>
        </a:accent1>
        <a:accent2>
          <a:srgbClr val="969696"/>
        </a:accent2>
        <a:accent3>
          <a:srgbClr val="AAAACA"/>
        </a:accent3>
        <a:accent4>
          <a:srgbClr val="000000"/>
        </a:accent4>
        <a:accent5>
          <a:srgbClr val="F3F3F3"/>
        </a:accent5>
        <a:accent6>
          <a:srgbClr val="878787"/>
        </a:accent6>
        <a:hlink>
          <a:srgbClr val="5F5F5F"/>
        </a:hlink>
        <a:folHlink>
          <a:srgbClr val="CBCBCB"/>
        </a:folHlink>
      </a:clrScheme>
      <a:clrMap bg1="lt1" tx1="dk1" bg2="lt2" tx2="dk2" accent1="accent1" accent2="accent2" accent3="accent3" accent4="accent4" accent5="accent5" accent6="accent6" hlink="hlink" folHlink="folHlink"/>
    </a:extraClrScheme>
    <a:extraClrScheme>
      <a:clrScheme name="Double Lines 5">
        <a:dk1>
          <a:srgbClr val="000099"/>
        </a:dk1>
        <a:lt1>
          <a:srgbClr val="003399"/>
        </a:lt1>
        <a:dk2>
          <a:srgbClr val="000099"/>
        </a:dk2>
        <a:lt2>
          <a:srgbClr val="000099"/>
        </a:lt2>
        <a:accent1>
          <a:srgbClr val="EAEAEA"/>
        </a:accent1>
        <a:accent2>
          <a:srgbClr val="969696"/>
        </a:accent2>
        <a:accent3>
          <a:srgbClr val="AAAACA"/>
        </a:accent3>
        <a:accent4>
          <a:srgbClr val="002A82"/>
        </a:accent4>
        <a:accent5>
          <a:srgbClr val="F3F3F3"/>
        </a:accent5>
        <a:accent6>
          <a:srgbClr val="878787"/>
        </a:accent6>
        <a:hlink>
          <a:srgbClr val="5F5F5F"/>
        </a:hlink>
        <a:folHlink>
          <a:srgbClr val="CBCBCB"/>
        </a:folHlink>
      </a:clrScheme>
      <a:clrMap bg1="dk2" tx1="lt1" bg2="dk1" tx2="lt2" accent1="accent1" accent2="accent2" accent3="accent3" accent4="accent4" accent5="accent5" accent6="accent6" hlink="hlink" folHlink="folHlink"/>
    </a:extraClrScheme>
    <a:extraClrScheme>
      <a:clrScheme name="Double Lines 6">
        <a:dk1>
          <a:srgbClr val="003399"/>
        </a:dk1>
        <a:lt1>
          <a:srgbClr val="FFFFFF"/>
        </a:lt1>
        <a:dk2>
          <a:srgbClr val="FFFFFF"/>
        </a:dk2>
        <a:lt2>
          <a:srgbClr val="EAEAEA"/>
        </a:lt2>
        <a:accent1>
          <a:srgbClr val="000066"/>
        </a:accent1>
        <a:accent2>
          <a:srgbClr val="0000CC"/>
        </a:accent2>
        <a:accent3>
          <a:srgbClr val="FFFFFF"/>
        </a:accent3>
        <a:accent4>
          <a:srgbClr val="002A82"/>
        </a:accent4>
        <a:accent5>
          <a:srgbClr val="AAAAB8"/>
        </a:accent5>
        <a:accent6>
          <a:srgbClr val="0000B9"/>
        </a:accent6>
        <a:hlink>
          <a:srgbClr val="6699FF"/>
        </a:hlink>
        <a:folHlink>
          <a:srgbClr val="006699"/>
        </a:folHlink>
      </a:clrScheme>
      <a:clrMap bg1="lt1" tx1="dk1" bg2="lt2" tx2="dk2" accent1="accent1" accent2="accent2" accent3="accent3" accent4="accent4" accent5="accent5" accent6="accent6" hlink="hlink" folHlink="folHlink"/>
    </a:extraClrScheme>
    <a:extraClrScheme>
      <a:clrScheme name="Double Lines 7">
        <a:dk1>
          <a:srgbClr val="003399"/>
        </a:dk1>
        <a:lt1>
          <a:srgbClr val="FFFFFF"/>
        </a:lt1>
        <a:dk2>
          <a:srgbClr val="000066"/>
        </a:dk2>
        <a:lt2>
          <a:srgbClr val="EAEAEA"/>
        </a:lt2>
        <a:accent1>
          <a:srgbClr val="000066"/>
        </a:accent1>
        <a:accent2>
          <a:srgbClr val="0000CC"/>
        </a:accent2>
        <a:accent3>
          <a:srgbClr val="FFFFFF"/>
        </a:accent3>
        <a:accent4>
          <a:srgbClr val="002A82"/>
        </a:accent4>
        <a:accent5>
          <a:srgbClr val="AAAAB8"/>
        </a:accent5>
        <a:accent6>
          <a:srgbClr val="0000B9"/>
        </a:accent6>
        <a:hlink>
          <a:srgbClr val="6699FF"/>
        </a:hlink>
        <a:folHlink>
          <a:srgbClr val="006699"/>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727</TotalTime>
  <Words>2615</Words>
  <Application>Microsoft Office PowerPoint</Application>
  <PresentationFormat>On-screen Show (4:3)</PresentationFormat>
  <Paragraphs>416</Paragraphs>
  <Slides>47</Slides>
  <Notes>31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47</vt:i4>
      </vt:variant>
    </vt:vector>
  </HeadingPairs>
  <TitlesOfParts>
    <vt:vector size="57" baseType="lpstr">
      <vt:lpstr>Arial</vt:lpstr>
      <vt:lpstr>Arial Narrow</vt:lpstr>
      <vt:lpstr>Calibri</vt:lpstr>
      <vt:lpstr>Monotype Sorts</vt:lpstr>
      <vt:lpstr>Myriad Pro</vt:lpstr>
      <vt:lpstr>Times</vt:lpstr>
      <vt:lpstr>Times New Roman</vt:lpstr>
      <vt:lpstr>Wingdings</vt:lpstr>
      <vt:lpstr>20140311PresentationUWTSDTemplate</vt:lpstr>
      <vt:lpstr>Double Lines</vt:lpstr>
      <vt:lpstr>PowerPoint Presentation</vt:lpstr>
      <vt:lpstr>Introduction  Learning Outcomes</vt:lpstr>
      <vt:lpstr>Indicative Content</vt:lpstr>
      <vt:lpstr>Indicative Content Continue</vt:lpstr>
      <vt:lpstr>Reading </vt:lpstr>
      <vt:lpstr>Assessment</vt:lpstr>
      <vt:lpstr>Learning Objectives</vt:lpstr>
      <vt:lpstr>Learning Objectives Continue</vt:lpstr>
      <vt:lpstr>Procurement</vt:lpstr>
      <vt:lpstr>Procurement</vt:lpstr>
      <vt:lpstr>Procurement vs Purchasing</vt:lpstr>
      <vt:lpstr>PowerPoint Presentation</vt:lpstr>
      <vt:lpstr>What is Purchasing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Impact of technology on Procurement</vt:lpstr>
      <vt:lpstr>Procurement cards (p-cards) </vt:lpstr>
      <vt:lpstr>Benefits of procurement cards (p-cards)  </vt:lpstr>
      <vt:lpstr>Challenges of procurement cards (expansion overseas)  </vt:lpstr>
      <vt:lpstr>Procurement Objectives</vt:lpstr>
      <vt:lpstr>Supplier Selection and Evaluation</vt:lpstr>
      <vt:lpstr>Supplier Selection Framework</vt:lpstr>
      <vt:lpstr>Supplier Selection and Evaluation</vt:lpstr>
      <vt:lpstr>Supplier Selection and Evaluation</vt:lpstr>
      <vt:lpstr>Procurement Portfolio Approach</vt:lpstr>
      <vt:lpstr>Procurement Portfolio Approach</vt:lpstr>
      <vt:lpstr>Procurement Portfolio Approach</vt:lpstr>
      <vt:lpstr>Supplier Development (Reverse Marketing)</vt:lpstr>
      <vt:lpstr>Supplier Development (Reverse Marketing) </vt:lpstr>
      <vt:lpstr>Global Procurement (Sourcing)</vt:lpstr>
      <vt:lpstr>Global Procurement (Sourcing)</vt:lpstr>
      <vt:lpstr>Global Procurement (Sourcing)</vt:lpstr>
      <vt:lpstr>Sustainable Procurement</vt:lpstr>
      <vt:lpstr>Socially Responsible Procurement</vt:lpstr>
      <vt:lpstr>Socially Responsible Procurement</vt:lpstr>
      <vt:lpstr>Investment Recovery</vt:lpstr>
      <vt:lpstr>Investment Recovery</vt:lpstr>
      <vt:lpstr>Investment Recovery</vt:lpstr>
      <vt:lpstr>Exercise</vt:lpstr>
      <vt:lpstr>Procurement Key Terms</vt:lpstr>
      <vt:lpstr>Procurement Key Terms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Jacob Gwa</cp:lastModifiedBy>
  <cp:revision>78</cp:revision>
  <dcterms:created xsi:type="dcterms:W3CDTF">2015-04-14T15:21:28Z</dcterms:created>
  <dcterms:modified xsi:type="dcterms:W3CDTF">2021-02-04T01:59:56Z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