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7" r:id="rId2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923484-5AF3-4E98-8BA8-F9969B98BEF8}" v="2" dt="2026-06-12T22:10:23.6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l Catalin Butoi" userId="44f5208ae284a528" providerId="LiveId" clId="{7436C009-F452-4598-8CF6-AC9D3BEDF221}"/>
    <pc:docChg chg="custSel modSld">
      <pc:chgData name="Mihail Catalin Butoi" userId="44f5208ae284a528" providerId="LiveId" clId="{7436C009-F452-4598-8CF6-AC9D3BEDF221}" dt="2026-06-12T22:10:35.336" v="309" actId="255"/>
      <pc:docMkLst>
        <pc:docMk/>
      </pc:docMkLst>
      <pc:sldChg chg="modSp mod">
        <pc:chgData name="Mihail Catalin Butoi" userId="44f5208ae284a528" providerId="LiveId" clId="{7436C009-F452-4598-8CF6-AC9D3BEDF221}" dt="2026-06-12T22:10:35.336" v="309" actId="255"/>
        <pc:sldMkLst>
          <pc:docMk/>
          <pc:sldMk cId="990457848" sldId="257"/>
        </pc:sldMkLst>
        <pc:spChg chg="mod">
          <ac:chgData name="Mihail Catalin Butoi" userId="44f5208ae284a528" providerId="LiveId" clId="{7436C009-F452-4598-8CF6-AC9D3BEDF221}" dt="2026-06-12T21:54:57.454" v="68" actId="20577"/>
          <ac:spMkLst>
            <pc:docMk/>
            <pc:sldMk cId="990457848" sldId="257"/>
            <ac:spMk id="3" creationId="{907ABD14-0A2F-3877-8C19-1089E2F00FAF}"/>
          </ac:spMkLst>
        </pc:spChg>
        <pc:spChg chg="mod">
          <ac:chgData name="Mihail Catalin Butoi" userId="44f5208ae284a528" providerId="LiveId" clId="{7436C009-F452-4598-8CF6-AC9D3BEDF221}" dt="2026-06-12T21:54:33.589" v="51" actId="14100"/>
          <ac:spMkLst>
            <pc:docMk/>
            <pc:sldMk cId="990457848" sldId="257"/>
            <ac:spMk id="4" creationId="{D53AFCB1-4A04-427C-568D-FB2A8921E048}"/>
          </ac:spMkLst>
        </pc:spChg>
        <pc:spChg chg="mod">
          <ac:chgData name="Mihail Catalin Butoi" userId="44f5208ae284a528" providerId="LiveId" clId="{7436C009-F452-4598-8CF6-AC9D3BEDF221}" dt="2026-06-12T21:56:28.729" v="131" actId="20577"/>
          <ac:spMkLst>
            <pc:docMk/>
            <pc:sldMk cId="990457848" sldId="257"/>
            <ac:spMk id="7" creationId="{F9C38DEC-30D0-95C8-2554-9AFCC9675491}"/>
          </ac:spMkLst>
        </pc:spChg>
        <pc:spChg chg="mod">
          <ac:chgData name="Mihail Catalin Butoi" userId="44f5208ae284a528" providerId="LiveId" clId="{7436C009-F452-4598-8CF6-AC9D3BEDF221}" dt="2026-06-12T21:57:20.178" v="151" actId="20577"/>
          <ac:spMkLst>
            <pc:docMk/>
            <pc:sldMk cId="990457848" sldId="257"/>
            <ac:spMk id="17" creationId="{177E6B4E-4CDE-D287-D5BF-C4DE307A3BD1}"/>
          </ac:spMkLst>
        </pc:spChg>
        <pc:spChg chg="mod">
          <ac:chgData name="Mihail Catalin Butoi" userId="44f5208ae284a528" providerId="LiveId" clId="{7436C009-F452-4598-8CF6-AC9D3BEDF221}" dt="2026-06-12T21:58:54.152" v="192" actId="404"/>
          <ac:spMkLst>
            <pc:docMk/>
            <pc:sldMk cId="990457848" sldId="257"/>
            <ac:spMk id="18" creationId="{99B9F75C-DF0C-8D4B-C1E3-827193328D70}"/>
          </ac:spMkLst>
        </pc:spChg>
        <pc:spChg chg="mod">
          <ac:chgData name="Mihail Catalin Butoi" userId="44f5208ae284a528" providerId="LiveId" clId="{7436C009-F452-4598-8CF6-AC9D3BEDF221}" dt="2026-06-12T22:02:01.665" v="301" actId="20577"/>
          <ac:spMkLst>
            <pc:docMk/>
            <pc:sldMk cId="990457848" sldId="257"/>
            <ac:spMk id="25" creationId="{7DA42A3C-F443-2890-ADBF-3F1041E61DCC}"/>
          </ac:spMkLst>
        </pc:spChg>
        <pc:spChg chg="mod">
          <ac:chgData name="Mihail Catalin Butoi" userId="44f5208ae284a528" providerId="LiveId" clId="{7436C009-F452-4598-8CF6-AC9D3BEDF221}" dt="2026-06-12T22:10:35.336" v="309" actId="255"/>
          <ac:spMkLst>
            <pc:docMk/>
            <pc:sldMk cId="990457848" sldId="257"/>
            <ac:spMk id="27" creationId="{5FDD1C98-63A6-A5DC-A7B1-4C7704BFD6C0}"/>
          </ac:spMkLst>
        </pc:spChg>
        <pc:graphicFrameChg chg="modGraphic">
          <ac:chgData name="Mihail Catalin Butoi" userId="44f5208ae284a528" providerId="LiveId" clId="{7436C009-F452-4598-8CF6-AC9D3BEDF221}" dt="2026-06-12T22:01:00.138" v="265" actId="20577"/>
          <ac:graphicFrameMkLst>
            <pc:docMk/>
            <pc:sldMk cId="990457848" sldId="257"/>
            <ac:graphicFrameMk id="24" creationId="{3176E46B-BDF0-19CF-33F2-324EBD26CDBF}"/>
          </ac:graphicFrameMkLst>
        </pc:graphicFrameChg>
        <pc:picChg chg="mod">
          <ac:chgData name="Mihail Catalin Butoi" userId="44f5208ae284a528" providerId="LiveId" clId="{7436C009-F452-4598-8CF6-AC9D3BEDF221}" dt="2026-06-12T21:59:35.326" v="202" actId="14100"/>
          <ac:picMkLst>
            <pc:docMk/>
            <pc:sldMk cId="990457848" sldId="257"/>
            <ac:picMk id="19" creationId="{5645BC6C-423D-AA45-107C-1A9E8E029CDB}"/>
          </ac:picMkLst>
        </pc:picChg>
        <pc:picChg chg="mod">
          <ac:chgData name="Mihail Catalin Butoi" userId="44f5208ae284a528" providerId="LiveId" clId="{7436C009-F452-4598-8CF6-AC9D3BEDF221}" dt="2026-06-12T21:59:11.536" v="196" actId="1076"/>
          <ac:picMkLst>
            <pc:docMk/>
            <pc:sldMk cId="990457848" sldId="257"/>
            <ac:picMk id="20" creationId="{F3BB57C2-5936-FAD5-CA4D-4EF647A5DB60}"/>
          </ac:picMkLst>
        </pc:picChg>
        <pc:picChg chg="mod">
          <ac:chgData name="Mihail Catalin Butoi" userId="44f5208ae284a528" providerId="LiveId" clId="{7436C009-F452-4598-8CF6-AC9D3BEDF221}" dt="2026-06-12T21:59:17.168" v="198" actId="1076"/>
          <ac:picMkLst>
            <pc:docMk/>
            <pc:sldMk cId="990457848" sldId="257"/>
            <ac:picMk id="21" creationId="{FA5B271C-BA6F-B834-1D83-0844120748C8}"/>
          </ac:picMkLst>
        </pc:picChg>
        <pc:picChg chg="mod">
          <ac:chgData name="Mihail Catalin Butoi" userId="44f5208ae284a528" providerId="LiveId" clId="{7436C009-F452-4598-8CF6-AC9D3BEDF221}" dt="2026-06-12T21:59:31.361" v="201" actId="14100"/>
          <ac:picMkLst>
            <pc:docMk/>
            <pc:sldMk cId="990457848" sldId="257"/>
            <ac:picMk id="22" creationId="{6888554C-10F7-97B6-2F67-DD4F23B1C749}"/>
          </ac:picMkLst>
        </pc:picChg>
        <pc:picChg chg="mod">
          <ac:chgData name="Mihail Catalin Butoi" userId="44f5208ae284a528" providerId="LiveId" clId="{7436C009-F452-4598-8CF6-AC9D3BEDF221}" dt="2026-06-12T21:58:28.494" v="188" actId="14100"/>
          <ac:picMkLst>
            <pc:docMk/>
            <pc:sldMk cId="990457848" sldId="257"/>
            <ac:picMk id="23" creationId="{E3D95973-3072-8C98-3318-9E12EEE9831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916E3B-6F3E-4BDC-8D07-ECABFEBC66FF}" type="doc">
      <dgm:prSet loTypeId="urn:microsoft.com/office/officeart/2005/8/layout/matrix1" loCatId="matrix" qsTypeId="urn:microsoft.com/office/officeart/2005/8/quickstyle/3d1" qsCatId="3D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DACDA587-C272-4269-9219-DF049E2F4E94}">
      <dgm:prSet phldrT="[Text]" custT="1"/>
      <dgm:spPr/>
      <dgm:t>
        <a:bodyPr/>
        <a:lstStyle/>
        <a:p>
          <a:pPr>
            <a:buNone/>
          </a:pPr>
          <a:r>
            <a:rPr lang="en-GB" sz="1400" b="1" i="0" dirty="0">
              <a:latin typeface="Arial" panose="020B0604020202020204" pitchFamily="34" charset="0"/>
              <a:cs typeface="Arial" panose="020B0604020202020204" pitchFamily="34" charset="0"/>
            </a:rPr>
            <a:t>4. Understanding Others’ Emotions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459EA0-8236-4870-B83B-476D083EDD72}" type="parTrans" cxnId="{B586C7AC-3F67-4896-B06E-35992DD13403}">
      <dgm:prSet/>
      <dgm:spPr/>
      <dgm:t>
        <a:bodyPr/>
        <a:lstStyle/>
        <a:p>
          <a:endParaRPr lang="en-GB"/>
        </a:p>
      </dgm:t>
    </dgm:pt>
    <dgm:pt modelId="{4BAFDFC1-5F4F-42D0-BE88-8DC2DD3D0BF0}" type="sibTrans" cxnId="{B586C7AC-3F67-4896-B06E-35992DD13403}">
      <dgm:prSet/>
      <dgm:spPr/>
      <dgm:t>
        <a:bodyPr/>
        <a:lstStyle/>
        <a:p>
          <a:endParaRPr lang="en-GB"/>
        </a:p>
      </dgm:t>
    </dgm:pt>
    <dgm:pt modelId="{32825845-B2B7-468D-86A8-4037B79BEEA2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100" b="1" i="0" dirty="0">
              <a:latin typeface="Arial" panose="020B0604020202020204" pitchFamily="34" charset="0"/>
              <a:cs typeface="Arial" panose="020B0604020202020204" pitchFamily="34" charset="0"/>
            </a:rPr>
            <a:t>Active Listening</a:t>
          </a:r>
          <a:r>
            <a:rPr lang="en-US" sz="1100" b="0" i="0" dirty="0">
              <a:latin typeface="Arial" panose="020B0604020202020204" pitchFamily="34" charset="0"/>
              <a:cs typeface="Arial" panose="020B0604020202020204" pitchFamily="34" charset="0"/>
            </a:rPr>
            <a:t>: Fully engaging with what teammates say fosters trust and improves communication</a:t>
          </a:r>
          <a:r>
            <a:rPr lang="en-US" sz="1000" b="0" i="0" dirty="0">
              <a:latin typeface="Arial" panose="020B0604020202020204" pitchFamily="34" charset="0"/>
              <a:cs typeface="Arial" panose="020B0604020202020204" pitchFamily="34" charset="0"/>
            </a:rPr>
            <a:t>(Goleman,1995).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4835EB-0C03-46DC-BC9E-B7516B91D20F}" type="parTrans" cxnId="{A2E55B50-9050-4871-988E-96504CC3605B}">
      <dgm:prSet/>
      <dgm:spPr/>
      <dgm:t>
        <a:bodyPr/>
        <a:lstStyle/>
        <a:p>
          <a:endParaRPr lang="en-GB"/>
        </a:p>
      </dgm:t>
    </dgm:pt>
    <dgm:pt modelId="{72A59A1A-1858-4671-BA5A-2A6DE05D500B}" type="sibTrans" cxnId="{A2E55B50-9050-4871-988E-96504CC3605B}">
      <dgm:prSet/>
      <dgm:spPr/>
      <dgm:t>
        <a:bodyPr/>
        <a:lstStyle/>
        <a:p>
          <a:endParaRPr lang="en-GB"/>
        </a:p>
      </dgm:t>
    </dgm:pt>
    <dgm:pt modelId="{5F41FB04-2583-4C79-9A5F-29AE147D015E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100" b="1" i="0" dirty="0">
              <a:latin typeface="Arial" panose="020B0604020202020204" pitchFamily="34" charset="0"/>
              <a:cs typeface="Arial" panose="020B0604020202020204" pitchFamily="34" charset="0"/>
            </a:rPr>
            <a:t>Perspective-Taking</a:t>
          </a:r>
          <a:r>
            <a:rPr lang="en-US" sz="1100" b="0" i="0" dirty="0">
              <a:latin typeface="Arial" panose="020B0604020202020204" pitchFamily="34" charset="0"/>
              <a:cs typeface="Arial" panose="020B0604020202020204" pitchFamily="34" charset="0"/>
            </a:rPr>
            <a:t>: Recognizing the viewpoint of others helps in collaborative decision-making (Salovey &amp; Mayer,1990).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DB3D76-7EC3-4C37-AC5B-DCC3F94FB41A}" type="parTrans" cxnId="{622794F2-F78B-4803-80A9-DE7DF7419D67}">
      <dgm:prSet/>
      <dgm:spPr/>
      <dgm:t>
        <a:bodyPr/>
        <a:lstStyle/>
        <a:p>
          <a:endParaRPr lang="en-GB"/>
        </a:p>
      </dgm:t>
    </dgm:pt>
    <dgm:pt modelId="{2127AF3D-5D88-4E13-8EF7-C00E44CBF752}" type="sibTrans" cxnId="{622794F2-F78B-4803-80A9-DE7DF7419D67}">
      <dgm:prSet/>
      <dgm:spPr/>
      <dgm:t>
        <a:bodyPr/>
        <a:lstStyle/>
        <a:p>
          <a:endParaRPr lang="en-GB"/>
        </a:p>
      </dgm:t>
    </dgm:pt>
    <dgm:pt modelId="{9AF26D5D-C96B-4C9A-AE91-83F6D15E6A6C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100" b="1" i="0" dirty="0">
              <a:latin typeface="Arial" panose="020B0604020202020204" pitchFamily="34" charset="0"/>
              <a:cs typeface="Arial" panose="020B0604020202020204" pitchFamily="34" charset="0"/>
            </a:rPr>
            <a:t>Constructive Feedback</a:t>
          </a:r>
          <a:r>
            <a:rPr lang="en-US" sz="1100" b="0" i="0" dirty="0">
              <a:latin typeface="Arial" panose="020B0604020202020204" pitchFamily="34" charset="0"/>
              <a:cs typeface="Arial" panose="020B0604020202020204" pitchFamily="34" charset="0"/>
            </a:rPr>
            <a:t>: Providing feedback respectfully and supportively encourages growth and learning (Cherniss,2010).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F457D8-9564-47F9-9528-EB40E28CE843}" type="parTrans" cxnId="{3F9D3DE7-1F32-412C-97C9-5E43B1EF1C45}">
      <dgm:prSet/>
      <dgm:spPr/>
      <dgm:t>
        <a:bodyPr/>
        <a:lstStyle/>
        <a:p>
          <a:endParaRPr lang="en-GB"/>
        </a:p>
      </dgm:t>
    </dgm:pt>
    <dgm:pt modelId="{687201B3-138A-4DD9-A3EB-95823E7EF18F}" type="sibTrans" cxnId="{3F9D3DE7-1F32-412C-97C9-5E43B1EF1C45}">
      <dgm:prSet/>
      <dgm:spPr/>
      <dgm:t>
        <a:bodyPr/>
        <a:lstStyle/>
        <a:p>
          <a:endParaRPr lang="en-GB"/>
        </a:p>
      </dgm:t>
    </dgm:pt>
    <dgm:pt modelId="{940B4C2A-1BFB-4ED6-98E0-817A72A00F85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100" b="1" i="0" dirty="0">
              <a:latin typeface="Arial" panose="020B0604020202020204" pitchFamily="34" charset="0"/>
              <a:cs typeface="Arial" panose="020B0604020202020204" pitchFamily="34" charset="0"/>
            </a:rPr>
            <a:t>Examples of Empathetic Behaviours:</a:t>
          </a:r>
          <a:endParaRPr lang="en-GB" sz="1100" b="0" i="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Font typeface="Arial" panose="020B0604020202020204" pitchFamily="34" charset="0"/>
            <a:buChar char="•"/>
          </a:pPr>
          <a:r>
            <a:rPr lang="en-US" sz="1100" b="1" i="0" dirty="0">
              <a:latin typeface="Arial" panose="020B0604020202020204" pitchFamily="34" charset="0"/>
              <a:cs typeface="Arial" panose="020B0604020202020204" pitchFamily="34" charset="0"/>
            </a:rPr>
            <a:t>Mini-case</a:t>
          </a:r>
          <a:r>
            <a:rPr lang="en-US" sz="1100" b="0" i="0" dirty="0">
              <a:latin typeface="Arial" panose="020B0604020202020204" pitchFamily="34" charset="0"/>
              <a:cs typeface="Arial" panose="020B0604020202020204" pitchFamily="34" charset="0"/>
            </a:rPr>
            <a:t>: A team member feeling overwhelmed with tasks receives support from peers, alleviating stress and promoting engagement.</a:t>
          </a:r>
        </a:p>
      </dgm:t>
    </dgm:pt>
    <dgm:pt modelId="{C3A5A79E-3A1A-4F01-B26F-0CCDDA95A14D}" type="parTrans" cxnId="{D4955DAD-1170-436D-9C36-23BFEA3CF32B}">
      <dgm:prSet/>
      <dgm:spPr/>
      <dgm:t>
        <a:bodyPr/>
        <a:lstStyle/>
        <a:p>
          <a:endParaRPr lang="en-GB"/>
        </a:p>
      </dgm:t>
    </dgm:pt>
    <dgm:pt modelId="{D1479092-545D-4D6A-99B7-BB759D3EAD9C}" type="sibTrans" cxnId="{D4955DAD-1170-436D-9C36-23BFEA3CF32B}">
      <dgm:prSet/>
      <dgm:spPr/>
      <dgm:t>
        <a:bodyPr/>
        <a:lstStyle/>
        <a:p>
          <a:endParaRPr lang="en-GB"/>
        </a:p>
      </dgm:t>
    </dgm:pt>
    <dgm:pt modelId="{BA44EB85-9F10-4CDF-8E19-0656BC98B182}" type="pres">
      <dgm:prSet presAssocID="{B0916E3B-6F3E-4BDC-8D07-ECABFEBC66FF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8066B90-7A1F-483D-AD89-834E5D0F74B4}" type="pres">
      <dgm:prSet presAssocID="{B0916E3B-6F3E-4BDC-8D07-ECABFEBC66FF}" presName="matrix" presStyleCnt="0"/>
      <dgm:spPr/>
    </dgm:pt>
    <dgm:pt modelId="{A9591795-A519-481E-8D38-6F2D851D13EF}" type="pres">
      <dgm:prSet presAssocID="{B0916E3B-6F3E-4BDC-8D07-ECABFEBC66FF}" presName="tile1" presStyleLbl="node1" presStyleIdx="0" presStyleCnt="4"/>
      <dgm:spPr/>
    </dgm:pt>
    <dgm:pt modelId="{1AD467F2-DCD7-45E5-B71C-15443C0F6353}" type="pres">
      <dgm:prSet presAssocID="{B0916E3B-6F3E-4BDC-8D07-ECABFEBC66F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9D23DE8-3733-4925-940E-472F00ECE9C8}" type="pres">
      <dgm:prSet presAssocID="{B0916E3B-6F3E-4BDC-8D07-ECABFEBC66FF}" presName="tile2" presStyleLbl="node1" presStyleIdx="1" presStyleCnt="4"/>
      <dgm:spPr/>
    </dgm:pt>
    <dgm:pt modelId="{C1145723-C271-460A-A0F1-EA28F4A84695}" type="pres">
      <dgm:prSet presAssocID="{B0916E3B-6F3E-4BDC-8D07-ECABFEBC66F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BC1A06E-928B-4050-832F-A9D82E176770}" type="pres">
      <dgm:prSet presAssocID="{B0916E3B-6F3E-4BDC-8D07-ECABFEBC66FF}" presName="tile3" presStyleLbl="node1" presStyleIdx="2" presStyleCnt="4"/>
      <dgm:spPr/>
    </dgm:pt>
    <dgm:pt modelId="{7EA964A5-64D7-41FC-A92C-2C29841CD929}" type="pres">
      <dgm:prSet presAssocID="{B0916E3B-6F3E-4BDC-8D07-ECABFEBC66F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B29B47A-5077-40FF-A6DE-143384B8CB01}" type="pres">
      <dgm:prSet presAssocID="{B0916E3B-6F3E-4BDC-8D07-ECABFEBC66FF}" presName="tile4" presStyleLbl="node1" presStyleIdx="3" presStyleCnt="4"/>
      <dgm:spPr/>
    </dgm:pt>
    <dgm:pt modelId="{179A57F3-18EA-4FAB-8226-055E8D9D0793}" type="pres">
      <dgm:prSet presAssocID="{B0916E3B-6F3E-4BDC-8D07-ECABFEBC66F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A830E2F2-A2E4-48D1-9817-4EB16237D407}" type="pres">
      <dgm:prSet presAssocID="{B0916E3B-6F3E-4BDC-8D07-ECABFEBC66FF}" presName="centerTile" presStyleLbl="fgShp" presStyleIdx="0" presStyleCnt="1" custScaleX="127793" custLinFactNeighborX="-1532" custLinFactNeighborY="-16025">
        <dgm:presLayoutVars>
          <dgm:chMax val="0"/>
          <dgm:chPref val="0"/>
        </dgm:presLayoutVars>
      </dgm:prSet>
      <dgm:spPr/>
    </dgm:pt>
  </dgm:ptLst>
  <dgm:cxnLst>
    <dgm:cxn modelId="{764C3F06-A233-44FD-AEE0-0895CD7C2086}" type="presOf" srcId="{940B4C2A-1BFB-4ED6-98E0-817A72A00F85}" destId="{179A57F3-18EA-4FAB-8226-055E8D9D0793}" srcOrd="1" destOrd="0" presId="urn:microsoft.com/office/officeart/2005/8/layout/matrix1"/>
    <dgm:cxn modelId="{35C81E38-CDC0-449A-AAC9-06AD2A34F569}" type="presOf" srcId="{5F41FB04-2583-4C79-9A5F-29AE147D015E}" destId="{D9D23DE8-3733-4925-940E-472F00ECE9C8}" srcOrd="0" destOrd="0" presId="urn:microsoft.com/office/officeart/2005/8/layout/matrix1"/>
    <dgm:cxn modelId="{DA6C935B-C6AB-4DC9-831A-548971FB7059}" type="presOf" srcId="{32825845-B2B7-468D-86A8-4037B79BEEA2}" destId="{1AD467F2-DCD7-45E5-B71C-15443C0F6353}" srcOrd="1" destOrd="0" presId="urn:microsoft.com/office/officeart/2005/8/layout/matrix1"/>
    <dgm:cxn modelId="{A2E55B50-9050-4871-988E-96504CC3605B}" srcId="{DACDA587-C272-4269-9219-DF049E2F4E94}" destId="{32825845-B2B7-468D-86A8-4037B79BEEA2}" srcOrd="0" destOrd="0" parTransId="{D34835EB-0C03-46DC-BC9E-B7516B91D20F}" sibTransId="{72A59A1A-1858-4671-BA5A-2A6DE05D500B}"/>
    <dgm:cxn modelId="{AD719159-E11C-4142-8310-1F293E8DEDBF}" type="presOf" srcId="{32825845-B2B7-468D-86A8-4037B79BEEA2}" destId="{A9591795-A519-481E-8D38-6F2D851D13EF}" srcOrd="0" destOrd="0" presId="urn:microsoft.com/office/officeart/2005/8/layout/matrix1"/>
    <dgm:cxn modelId="{2AEA9193-9907-40C6-99CD-FA6FC6549EC4}" type="presOf" srcId="{5F41FB04-2583-4C79-9A5F-29AE147D015E}" destId="{C1145723-C271-460A-A0F1-EA28F4A84695}" srcOrd="1" destOrd="0" presId="urn:microsoft.com/office/officeart/2005/8/layout/matrix1"/>
    <dgm:cxn modelId="{54E0DF93-6A98-401E-94BE-6355613AA5DB}" type="presOf" srcId="{9AF26D5D-C96B-4C9A-AE91-83F6D15E6A6C}" destId="{DBC1A06E-928B-4050-832F-A9D82E176770}" srcOrd="0" destOrd="0" presId="urn:microsoft.com/office/officeart/2005/8/layout/matrix1"/>
    <dgm:cxn modelId="{B586C7AC-3F67-4896-B06E-35992DD13403}" srcId="{B0916E3B-6F3E-4BDC-8D07-ECABFEBC66FF}" destId="{DACDA587-C272-4269-9219-DF049E2F4E94}" srcOrd="0" destOrd="0" parTransId="{5E459EA0-8236-4870-B83B-476D083EDD72}" sibTransId="{4BAFDFC1-5F4F-42D0-BE88-8DC2DD3D0BF0}"/>
    <dgm:cxn modelId="{D4955DAD-1170-436D-9C36-23BFEA3CF32B}" srcId="{DACDA587-C272-4269-9219-DF049E2F4E94}" destId="{940B4C2A-1BFB-4ED6-98E0-817A72A00F85}" srcOrd="3" destOrd="0" parTransId="{C3A5A79E-3A1A-4F01-B26F-0CCDDA95A14D}" sibTransId="{D1479092-545D-4D6A-99B7-BB759D3EAD9C}"/>
    <dgm:cxn modelId="{E04C05D3-50E1-4AE4-B8E6-305241FEA2FA}" type="presOf" srcId="{9AF26D5D-C96B-4C9A-AE91-83F6D15E6A6C}" destId="{7EA964A5-64D7-41FC-A92C-2C29841CD929}" srcOrd="1" destOrd="0" presId="urn:microsoft.com/office/officeart/2005/8/layout/matrix1"/>
    <dgm:cxn modelId="{E69822E0-E599-425E-A966-198735E3FAC2}" type="presOf" srcId="{940B4C2A-1BFB-4ED6-98E0-817A72A00F85}" destId="{2B29B47A-5077-40FF-A6DE-143384B8CB01}" srcOrd="0" destOrd="0" presId="urn:microsoft.com/office/officeart/2005/8/layout/matrix1"/>
    <dgm:cxn modelId="{9F5FD7E0-6721-41C6-B131-36430A7D6D22}" type="presOf" srcId="{DACDA587-C272-4269-9219-DF049E2F4E94}" destId="{A830E2F2-A2E4-48D1-9817-4EB16237D407}" srcOrd="0" destOrd="0" presId="urn:microsoft.com/office/officeart/2005/8/layout/matrix1"/>
    <dgm:cxn modelId="{3F9D3DE7-1F32-412C-97C9-5E43B1EF1C45}" srcId="{DACDA587-C272-4269-9219-DF049E2F4E94}" destId="{9AF26D5D-C96B-4C9A-AE91-83F6D15E6A6C}" srcOrd="2" destOrd="0" parTransId="{ECF457D8-9564-47F9-9528-EB40E28CE843}" sibTransId="{687201B3-138A-4DD9-A3EB-95823E7EF18F}"/>
    <dgm:cxn modelId="{622794F2-F78B-4803-80A9-DE7DF7419D67}" srcId="{DACDA587-C272-4269-9219-DF049E2F4E94}" destId="{5F41FB04-2583-4C79-9A5F-29AE147D015E}" srcOrd="1" destOrd="0" parTransId="{DEDB3D76-7EC3-4C37-AC5B-DCC3F94FB41A}" sibTransId="{2127AF3D-5D88-4E13-8EF7-C00E44CBF752}"/>
    <dgm:cxn modelId="{93213DFC-BB70-473A-A2B2-56CFDAEC9376}" type="presOf" srcId="{B0916E3B-6F3E-4BDC-8D07-ECABFEBC66FF}" destId="{BA44EB85-9F10-4CDF-8E19-0656BC98B182}" srcOrd="0" destOrd="0" presId="urn:microsoft.com/office/officeart/2005/8/layout/matrix1"/>
    <dgm:cxn modelId="{0115040B-222D-4AC1-83F2-0B9D73C3D5FD}" type="presParOf" srcId="{BA44EB85-9F10-4CDF-8E19-0656BC98B182}" destId="{98066B90-7A1F-483D-AD89-834E5D0F74B4}" srcOrd="0" destOrd="0" presId="urn:microsoft.com/office/officeart/2005/8/layout/matrix1"/>
    <dgm:cxn modelId="{42415ECA-4515-488E-8FF3-798E5CA8ED09}" type="presParOf" srcId="{98066B90-7A1F-483D-AD89-834E5D0F74B4}" destId="{A9591795-A519-481E-8D38-6F2D851D13EF}" srcOrd="0" destOrd="0" presId="urn:microsoft.com/office/officeart/2005/8/layout/matrix1"/>
    <dgm:cxn modelId="{7C4CDF9A-4A13-403F-8222-4EC12536000E}" type="presParOf" srcId="{98066B90-7A1F-483D-AD89-834E5D0F74B4}" destId="{1AD467F2-DCD7-45E5-B71C-15443C0F6353}" srcOrd="1" destOrd="0" presId="urn:microsoft.com/office/officeart/2005/8/layout/matrix1"/>
    <dgm:cxn modelId="{FE6C6449-B038-4439-969E-084C827975F0}" type="presParOf" srcId="{98066B90-7A1F-483D-AD89-834E5D0F74B4}" destId="{D9D23DE8-3733-4925-940E-472F00ECE9C8}" srcOrd="2" destOrd="0" presId="urn:microsoft.com/office/officeart/2005/8/layout/matrix1"/>
    <dgm:cxn modelId="{D6361372-173E-4CAC-927A-C779CEB669BA}" type="presParOf" srcId="{98066B90-7A1F-483D-AD89-834E5D0F74B4}" destId="{C1145723-C271-460A-A0F1-EA28F4A84695}" srcOrd="3" destOrd="0" presId="urn:microsoft.com/office/officeart/2005/8/layout/matrix1"/>
    <dgm:cxn modelId="{5D081EF1-16E2-4D7C-8D33-B94E0E484500}" type="presParOf" srcId="{98066B90-7A1F-483D-AD89-834E5D0F74B4}" destId="{DBC1A06E-928B-4050-832F-A9D82E176770}" srcOrd="4" destOrd="0" presId="urn:microsoft.com/office/officeart/2005/8/layout/matrix1"/>
    <dgm:cxn modelId="{BAA06C32-7A03-4B00-8F1E-52A8BB1587AC}" type="presParOf" srcId="{98066B90-7A1F-483D-AD89-834E5D0F74B4}" destId="{7EA964A5-64D7-41FC-A92C-2C29841CD929}" srcOrd="5" destOrd="0" presId="urn:microsoft.com/office/officeart/2005/8/layout/matrix1"/>
    <dgm:cxn modelId="{D7CD088F-FFE1-403A-9155-6300AA748E71}" type="presParOf" srcId="{98066B90-7A1F-483D-AD89-834E5D0F74B4}" destId="{2B29B47A-5077-40FF-A6DE-143384B8CB01}" srcOrd="6" destOrd="0" presId="urn:microsoft.com/office/officeart/2005/8/layout/matrix1"/>
    <dgm:cxn modelId="{0F354A86-7E7B-4C3F-A018-EB1513909538}" type="presParOf" srcId="{98066B90-7A1F-483D-AD89-834E5D0F74B4}" destId="{179A57F3-18EA-4FAB-8226-055E8D9D0793}" srcOrd="7" destOrd="0" presId="urn:microsoft.com/office/officeart/2005/8/layout/matrix1"/>
    <dgm:cxn modelId="{A2178126-A0CE-44E0-91E4-57F037E5DD82}" type="presParOf" srcId="{BA44EB85-9F10-4CDF-8E19-0656BC98B182}" destId="{A830E2F2-A2E4-48D1-9817-4EB16237D407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91795-A519-481E-8D38-6F2D851D13EF}">
      <dsp:nvSpPr>
        <dsp:cNvPr id="0" name=""/>
        <dsp:cNvSpPr/>
      </dsp:nvSpPr>
      <dsp:spPr>
        <a:xfrm rot="16200000">
          <a:off x="326176" y="-326176"/>
          <a:ext cx="1377833" cy="2030186"/>
        </a:xfrm>
        <a:prstGeom prst="round1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100" b="1" i="0" kern="1200" dirty="0">
              <a:latin typeface="Arial" panose="020B0604020202020204" pitchFamily="34" charset="0"/>
              <a:cs typeface="Arial" panose="020B0604020202020204" pitchFamily="34" charset="0"/>
            </a:rPr>
            <a:t>Active Listening</a:t>
          </a:r>
          <a:r>
            <a:rPr lang="en-US" sz="1100" b="0" i="0" kern="1200" dirty="0">
              <a:latin typeface="Arial" panose="020B0604020202020204" pitchFamily="34" charset="0"/>
              <a:cs typeface="Arial" panose="020B0604020202020204" pitchFamily="34" charset="0"/>
            </a:rPr>
            <a:t>: Fully engaging with what teammates say fosters trust and improves communication</a:t>
          </a:r>
          <a:r>
            <a:rPr lang="en-US" sz="1000" b="0" i="0" kern="1200" dirty="0">
              <a:latin typeface="Arial" panose="020B0604020202020204" pitchFamily="34" charset="0"/>
              <a:cs typeface="Arial" panose="020B0604020202020204" pitchFamily="34" charset="0"/>
            </a:rPr>
            <a:t>(Goleman,1995).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0" y="0"/>
        <a:ext cx="2030186" cy="1033375"/>
      </dsp:txXfrm>
    </dsp:sp>
    <dsp:sp modelId="{D9D23DE8-3733-4925-940E-472F00ECE9C8}">
      <dsp:nvSpPr>
        <dsp:cNvPr id="0" name=""/>
        <dsp:cNvSpPr/>
      </dsp:nvSpPr>
      <dsp:spPr>
        <a:xfrm>
          <a:off x="2030186" y="0"/>
          <a:ext cx="2030186" cy="1377833"/>
        </a:xfrm>
        <a:prstGeom prst="round1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100" b="1" i="0" kern="1200" dirty="0">
              <a:latin typeface="Arial" panose="020B0604020202020204" pitchFamily="34" charset="0"/>
              <a:cs typeface="Arial" panose="020B0604020202020204" pitchFamily="34" charset="0"/>
            </a:rPr>
            <a:t>Perspective-Taking</a:t>
          </a:r>
          <a:r>
            <a:rPr lang="en-US" sz="1100" b="0" i="0" kern="1200" dirty="0">
              <a:latin typeface="Arial" panose="020B0604020202020204" pitchFamily="34" charset="0"/>
              <a:cs typeface="Arial" panose="020B0604020202020204" pitchFamily="34" charset="0"/>
            </a:rPr>
            <a:t>: Recognizing the viewpoint of others helps in collaborative decision-making (Salovey &amp; Mayer,1990).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30186" y="0"/>
        <a:ext cx="2030186" cy="1033375"/>
      </dsp:txXfrm>
    </dsp:sp>
    <dsp:sp modelId="{DBC1A06E-928B-4050-832F-A9D82E176770}">
      <dsp:nvSpPr>
        <dsp:cNvPr id="0" name=""/>
        <dsp:cNvSpPr/>
      </dsp:nvSpPr>
      <dsp:spPr>
        <a:xfrm rot="10800000">
          <a:off x="0" y="1377833"/>
          <a:ext cx="2030186" cy="1377833"/>
        </a:xfrm>
        <a:prstGeom prst="round1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100" b="1" i="0" kern="1200" dirty="0">
              <a:latin typeface="Arial" panose="020B0604020202020204" pitchFamily="34" charset="0"/>
              <a:cs typeface="Arial" panose="020B0604020202020204" pitchFamily="34" charset="0"/>
            </a:rPr>
            <a:t>Constructive Feedback</a:t>
          </a:r>
          <a:r>
            <a:rPr lang="en-US" sz="1100" b="0" i="0" kern="1200" dirty="0">
              <a:latin typeface="Arial" panose="020B0604020202020204" pitchFamily="34" charset="0"/>
              <a:cs typeface="Arial" panose="020B0604020202020204" pitchFamily="34" charset="0"/>
            </a:rPr>
            <a:t>: Providing feedback respectfully and supportively encourages growth and learning (Cherniss,2010).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0" y="1722291"/>
        <a:ext cx="2030186" cy="1033375"/>
      </dsp:txXfrm>
    </dsp:sp>
    <dsp:sp modelId="{2B29B47A-5077-40FF-A6DE-143384B8CB01}">
      <dsp:nvSpPr>
        <dsp:cNvPr id="0" name=""/>
        <dsp:cNvSpPr/>
      </dsp:nvSpPr>
      <dsp:spPr>
        <a:xfrm rot="5400000">
          <a:off x="2356362" y="1051657"/>
          <a:ext cx="1377833" cy="2030186"/>
        </a:xfrm>
        <a:prstGeom prst="round1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100" b="1" i="0" kern="1200" dirty="0">
              <a:latin typeface="Arial" panose="020B0604020202020204" pitchFamily="34" charset="0"/>
              <a:cs typeface="Arial" panose="020B0604020202020204" pitchFamily="34" charset="0"/>
            </a:rPr>
            <a:t>Examples of Empathetic Behaviours:</a:t>
          </a:r>
          <a:endParaRPr lang="en-GB" sz="1100" b="0" i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100" b="1" i="0" kern="1200" dirty="0">
              <a:latin typeface="Arial" panose="020B0604020202020204" pitchFamily="34" charset="0"/>
              <a:cs typeface="Arial" panose="020B0604020202020204" pitchFamily="34" charset="0"/>
            </a:rPr>
            <a:t>Mini-case</a:t>
          </a:r>
          <a:r>
            <a:rPr lang="en-US" sz="1100" b="0" i="0" kern="1200" dirty="0">
              <a:latin typeface="Arial" panose="020B0604020202020204" pitchFamily="34" charset="0"/>
              <a:cs typeface="Arial" panose="020B0604020202020204" pitchFamily="34" charset="0"/>
            </a:rPr>
            <a:t>: A team member feeling overwhelmed with tasks receives support from peers, alleviating stress and promoting engagement.</a:t>
          </a:r>
        </a:p>
      </dsp:txBody>
      <dsp:txXfrm rot="-5400000">
        <a:off x="2030186" y="1722291"/>
        <a:ext cx="2030186" cy="1033375"/>
      </dsp:txXfrm>
    </dsp:sp>
    <dsp:sp modelId="{A830E2F2-A2E4-48D1-9817-4EB16237D407}">
      <dsp:nvSpPr>
        <dsp:cNvPr id="0" name=""/>
        <dsp:cNvSpPr/>
      </dsp:nvSpPr>
      <dsp:spPr>
        <a:xfrm>
          <a:off x="1233193" y="922976"/>
          <a:ext cx="1556661" cy="688916"/>
        </a:xfrm>
        <a:prstGeom prst="round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>
              <a:latin typeface="Arial" panose="020B0604020202020204" pitchFamily="34" charset="0"/>
              <a:cs typeface="Arial" panose="020B0604020202020204" pitchFamily="34" charset="0"/>
            </a:rPr>
            <a:t>4. Understanding Others’ Emotions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66823" y="956606"/>
        <a:ext cx="1489401" cy="6216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16FC1-A634-418C-AF6E-C47912113249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C3FFA5-78DA-4F03-AFE4-3D708799AC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876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6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99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919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589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599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767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542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378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30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890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633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12/06/2026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782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diagramLayout" Target="../diagrams/layout1.xml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diagramData" Target="../diagrams/data1.xml"/><Relationship Id="rId2" Type="http://schemas.openxmlformats.org/officeDocument/2006/relationships/image" Target="../media/image3.jpeg"/><Relationship Id="rId16" Type="http://schemas.microsoft.com/office/2007/relationships/diagramDrawing" Target="../diagrams/drawing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diagramColors" Target="../diagrams/colors1.xml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"/>
            <a:ext cx="12192000" cy="2584580"/>
          </a:xfrm>
        </p:spPr>
        <p:txBody>
          <a:bodyPr>
            <a:normAutofit fontScale="90000"/>
          </a:bodyPr>
          <a:lstStyle/>
          <a:p>
            <a:pPr algn="l"/>
            <a:br>
              <a:rPr lang="en-GB" sz="1600" dirty="0">
                <a:solidFill>
                  <a:srgbClr val="FFFF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rgbClr val="FFFF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</a:t>
            </a:r>
            <a:r>
              <a:rPr lang="en-GB" sz="1600" b="1" dirty="0">
                <a:solidFill>
                  <a:srgbClr val="FFFF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(LCLM 5006) </a:t>
            </a:r>
            <a:br>
              <a:rPr lang="en-GB" sz="1600" b="1" dirty="0">
                <a:solidFill>
                  <a:srgbClr val="FFFF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solidFill>
                  <a:srgbClr val="FFFF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 Leadership and Management Skills for the Workplace</a:t>
            </a:r>
            <a:br>
              <a:rPr lang="en-GB" altLang="en-US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</a:t>
            </a:r>
            <a:r>
              <a:rPr lang="en-GB" sz="2000" b="1" dirty="0">
                <a:solidFill>
                  <a:srgbClr val="FFFF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Emotional Intelligence Skills</a:t>
            </a:r>
            <a:br>
              <a:rPr lang="en-GB" sz="2000" b="1" dirty="0">
                <a:solidFill>
                  <a:srgbClr val="FFFF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FFFF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for the Workplace </a:t>
            </a:r>
            <a:br>
              <a:rPr lang="en-GB" sz="2000" b="1" dirty="0">
                <a:solidFill>
                  <a:srgbClr val="FFFF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FFFF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</a:t>
            </a: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Leading Group Projects with Emotional Intelligence</a:t>
            </a:r>
            <a:br>
              <a:rPr lang="en-GB" sz="4000" b="1" dirty="0">
                <a:solidFill>
                  <a:srgbClr val="FFFF99"/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dirty="0">
              <a:solidFill>
                <a:srgbClr val="FFFF99"/>
              </a:solidFill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6D2AB6E-E877-DAB3-4175-2D647BB3EDD5}"/>
              </a:ext>
            </a:extLst>
          </p:cNvPr>
          <p:cNvGrpSpPr/>
          <p:nvPr/>
        </p:nvGrpSpPr>
        <p:grpSpPr>
          <a:xfrm>
            <a:off x="0" y="1254968"/>
            <a:ext cx="3209731" cy="3727578"/>
            <a:chOff x="457200" y="1856791"/>
            <a:chExt cx="3209731" cy="3727578"/>
          </a:xfrm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907ABD14-0A2F-3877-8C19-1089E2F00FAF}"/>
                </a:ext>
              </a:extLst>
            </p:cNvPr>
            <p:cNvSpPr/>
            <p:nvPr/>
          </p:nvSpPr>
          <p:spPr>
            <a:xfrm>
              <a:off x="457200" y="2108718"/>
              <a:ext cx="3209731" cy="3475651"/>
            </a:xfrm>
            <a:prstGeom prst="roundRect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The capacity to identify, understand, control, and make use of one's own and other people's emotions is known as emotional intelligence (EI) (Salovey &amp; Mayer, 1990).EI is essential in cooperative group tasks because it creates an atmosphere where team members feel appreciated, heard, and inspired. Students frequently encounter real-world difficulties such as disparities in communication styles, deadline stress, and inconsistent reactions to criticism (Goleman,1995).Understanding and utilizing EI could result in better project outcomes and more productive teamwork (Cheniss,2010).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D53AFCB1-4A04-427C-568D-FB2A8921E048}"/>
                </a:ext>
              </a:extLst>
            </p:cNvPr>
            <p:cNvSpPr/>
            <p:nvPr/>
          </p:nvSpPr>
          <p:spPr>
            <a:xfrm>
              <a:off x="802432" y="1856791"/>
              <a:ext cx="2519266" cy="373223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1. INTRODUCTION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0C4B302A-5E19-0BF9-7134-0DF99D780669}"/>
              </a:ext>
            </a:extLst>
          </p:cNvPr>
          <p:cNvGrpSpPr/>
          <p:nvPr/>
        </p:nvGrpSpPr>
        <p:grpSpPr>
          <a:xfrm>
            <a:off x="3209730" y="1410977"/>
            <a:ext cx="3209731" cy="4036045"/>
            <a:chOff x="3509744" y="732427"/>
            <a:chExt cx="3209731" cy="4036045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E380E6DD-BC8A-7A64-AF7E-CDDD8C9B9D87}"/>
                </a:ext>
              </a:extLst>
            </p:cNvPr>
            <p:cNvGrpSpPr/>
            <p:nvPr/>
          </p:nvGrpSpPr>
          <p:grpSpPr>
            <a:xfrm>
              <a:off x="3509744" y="732427"/>
              <a:ext cx="3209731" cy="4036045"/>
              <a:chOff x="362217" y="1485915"/>
              <a:chExt cx="3209731" cy="1992798"/>
            </a:xfrm>
          </p:grpSpPr>
          <p:sp>
            <p:nvSpPr>
              <p:cNvPr id="7" name="Rectangle: Rounded Corners 6">
                <a:extLst>
                  <a:ext uri="{FF2B5EF4-FFF2-40B4-BE49-F238E27FC236}">
                    <a16:creationId xmlns:a16="http://schemas.microsoft.com/office/drawing/2014/main" id="{F9C38DEC-30D0-95C8-2554-9AFCC9675491}"/>
                  </a:ext>
                </a:extLst>
              </p:cNvPr>
              <p:cNvSpPr/>
              <p:nvPr/>
            </p:nvSpPr>
            <p:spPr>
              <a:xfrm>
                <a:off x="362217" y="1519284"/>
                <a:ext cx="3209731" cy="1959429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r>
                  <a:rPr lang="en-US" sz="1200" b="1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</a:t>
                </a: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endParaRPr lang="en-US" sz="12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algn="ctr"/>
                <a:r>
                  <a:rPr lang="en-US" sz="1200" b="1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How EI Enhances Group Dynamics:</a:t>
                </a:r>
              </a:p>
              <a:p>
                <a:r>
                  <a:rPr lang="en-GB" sz="1200" b="1" dirty="0">
                    <a:solidFill>
                      <a:srgbClr val="00B05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   Self-Awareness</a:t>
                </a:r>
                <a:r>
                  <a:rPr lang="en-GB" sz="1200" dirty="0">
                    <a:solidFill>
                      <a:srgbClr val="00B05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: </a:t>
                </a:r>
              </a:p>
              <a:p>
                <a:r>
                  <a:rPr lang="en-US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    Understanding individual emotions    helps recognize personal triggers during group conflicts.</a:t>
                </a:r>
                <a:endParaRPr lang="en-GB" sz="11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 sz="1200" dirty="0">
                    <a:solidFill>
                      <a:srgbClr val="00B05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   </a:t>
                </a:r>
                <a:r>
                  <a:rPr lang="en-GB" sz="1200" b="1" dirty="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Self-Regulation</a:t>
                </a:r>
                <a:r>
                  <a:rPr lang="en-GB" sz="1200" dirty="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: </a:t>
                </a:r>
              </a:p>
              <a:p>
                <a:r>
                  <a:rPr lang="en-GB" sz="1200" dirty="0">
                    <a:solidFill>
                      <a:schemeClr val="accent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   </a:t>
                </a:r>
                <a:r>
                  <a:rPr lang="en-US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Managing reactions to feedback or stress fosters a positive team atmosphere.</a:t>
                </a:r>
              </a:p>
              <a:p>
                <a:r>
                  <a:rPr lang="en-US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    </a:t>
                </a:r>
                <a:r>
                  <a:rPr lang="en-US" sz="1100" b="1" dirty="0">
                    <a:solidFill>
                      <a:schemeClr val="accent6">
                        <a:lumMod val="75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Motivation: </a:t>
                </a:r>
              </a:p>
              <a:p>
                <a:r>
                  <a:rPr lang="en-US" sz="1100" b="1" dirty="0">
                    <a:solidFill>
                      <a:schemeClr val="accent6">
                        <a:lumMod val="75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    </a:t>
                </a:r>
                <a:r>
                  <a:rPr lang="en-US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 high EI is linked to intrinsic motivation, leading to proactive contributions (Goleman,1995).</a:t>
                </a:r>
                <a:endParaRPr lang="en-GB" sz="11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US" sz="1200" b="1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    </a:t>
                </a:r>
                <a:r>
                  <a:rPr lang="en-US" sz="1200" b="1" dirty="0">
                    <a:solidFill>
                      <a:srgbClr val="7030A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Empathy</a:t>
                </a:r>
                <a:r>
                  <a:rPr lang="en-US" sz="1200" dirty="0">
                    <a:solidFill>
                      <a:srgbClr val="7030A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: </a:t>
                </a:r>
              </a:p>
              <a:p>
                <a:r>
                  <a:rPr lang="en-US" sz="12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    Understanding team members’ emotions can bridge gaps and resolve misunderstandings</a:t>
                </a:r>
                <a:r>
                  <a:rPr lang="en-US" sz="10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(Salovey &amp; Mayer,1990).</a:t>
                </a:r>
              </a:p>
              <a:p>
                <a:r>
                  <a:rPr lang="en-US" sz="1200" b="1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   </a:t>
                </a:r>
                <a:r>
                  <a:rPr lang="en-US" sz="1200" b="1" dirty="0">
                    <a:solidFill>
                      <a:schemeClr val="accent3">
                        <a:lumMod val="75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Social Skills</a:t>
                </a:r>
                <a:r>
                  <a:rPr lang="en-US" sz="1200" dirty="0">
                    <a:solidFill>
                      <a:schemeClr val="accent3">
                        <a:lumMod val="75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: </a:t>
                </a:r>
              </a:p>
              <a:p>
                <a:r>
                  <a:rPr lang="en-US" sz="12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      Effective communication promotes collaboration and reduces the incidence of conflicts (Goleman,1995).</a:t>
                </a: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32150E24-7DB7-74D2-8085-8023860A1AD1}"/>
                  </a:ext>
                </a:extLst>
              </p:cNvPr>
              <p:cNvSpPr/>
              <p:nvPr/>
            </p:nvSpPr>
            <p:spPr>
              <a:xfrm>
                <a:off x="733711" y="1485915"/>
                <a:ext cx="2519266" cy="184279"/>
              </a:xfrm>
              <a:prstGeom prst="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en-GB" b="1" dirty="0"/>
              </a:p>
              <a:p>
                <a:pPr algn="ctr"/>
                <a:r>
                  <a:rPr lang="en-GB" sz="16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2. EI in Teamwork</a:t>
                </a:r>
                <a:br>
                  <a:rPr lang="en-GB" dirty="0"/>
                </a:br>
                <a:endParaRPr lang="en-GB" dirty="0"/>
              </a:p>
            </p:txBody>
          </p:sp>
        </p:grpSp>
        <p:pic>
          <p:nvPicPr>
            <p:cNvPr id="9" name="Picture 8" descr="Deschide fotografia">
              <a:extLst>
                <a:ext uri="{FF2B5EF4-FFF2-40B4-BE49-F238E27FC236}">
                  <a16:creationId xmlns:a16="http://schemas.microsoft.com/office/drawing/2014/main" id="{F9CC53D7-01A6-511A-AFC6-18EFFE956DA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28222" y="1418730"/>
              <a:ext cx="343673" cy="332302"/>
            </a:xfrm>
            <a:prstGeom prst="rect">
              <a:avLst/>
            </a:prstGeom>
          </p:spPr>
        </p:pic>
      </p:grpSp>
      <p:pic>
        <p:nvPicPr>
          <p:cNvPr id="11" name="Picture 10" descr="Deschide fotografia">
            <a:extLst>
              <a:ext uri="{FF2B5EF4-FFF2-40B4-BE49-F238E27FC236}">
                <a16:creationId xmlns:a16="http://schemas.microsoft.com/office/drawing/2014/main" id="{AC6BC794-1FCA-DF74-3DDA-6CF329C91B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885" y="2776385"/>
            <a:ext cx="394996" cy="298580"/>
          </a:xfrm>
          <a:prstGeom prst="rect">
            <a:avLst/>
          </a:prstGeom>
        </p:spPr>
      </p:pic>
      <p:pic>
        <p:nvPicPr>
          <p:cNvPr id="12" name="Picture 11" descr="Deschide fotografia">
            <a:extLst>
              <a:ext uri="{FF2B5EF4-FFF2-40B4-BE49-F238E27FC236}">
                <a16:creationId xmlns:a16="http://schemas.microsoft.com/office/drawing/2014/main" id="{61F28100-F7E4-D058-F30E-2C8601BACB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0354" y="3300514"/>
            <a:ext cx="343673" cy="298580"/>
          </a:xfrm>
          <a:prstGeom prst="rect">
            <a:avLst/>
          </a:prstGeom>
        </p:spPr>
      </p:pic>
      <p:pic>
        <p:nvPicPr>
          <p:cNvPr id="13" name="Picture 12" descr="Deschide fotografia">
            <a:extLst>
              <a:ext uri="{FF2B5EF4-FFF2-40B4-BE49-F238E27FC236}">
                <a16:creationId xmlns:a16="http://schemas.microsoft.com/office/drawing/2014/main" id="{CE18F28F-86D0-450D-89BA-40B13399B5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4113" y="4005123"/>
            <a:ext cx="412686" cy="320650"/>
          </a:xfrm>
          <a:prstGeom prst="rect">
            <a:avLst/>
          </a:prstGeom>
        </p:spPr>
      </p:pic>
      <p:pic>
        <p:nvPicPr>
          <p:cNvPr id="14" name="Picture 13" descr="Deschide fotografia">
            <a:extLst>
              <a:ext uri="{FF2B5EF4-FFF2-40B4-BE49-F238E27FC236}">
                <a16:creationId xmlns:a16="http://schemas.microsoft.com/office/drawing/2014/main" id="{35EECA38-FB83-B83F-829F-2C46E9CB5A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0353" y="4710525"/>
            <a:ext cx="343673" cy="3206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77E6B4E-4CDE-D287-D5BF-C4DE307A3BD1}"/>
              </a:ext>
            </a:extLst>
          </p:cNvPr>
          <p:cNvSpPr/>
          <p:nvPr/>
        </p:nvSpPr>
        <p:spPr>
          <a:xfrm>
            <a:off x="6155652" y="1688841"/>
            <a:ext cx="1280435" cy="36905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Situations:</a:t>
            </a:r>
          </a:p>
          <a:p>
            <a:r>
              <a:rPr lang="en-US" sz="1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Conflicts: Utilize empathy to understand differing viewpoints and facilitate peaceful resolutions.</a:t>
            </a:r>
          </a:p>
          <a:p>
            <a:r>
              <a:rPr lang="en-US" sz="1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Deadlines: Acknowledge stress among peers to offer help, fostering a cooperative spirit.</a:t>
            </a:r>
          </a:p>
          <a:p>
            <a:r>
              <a:rPr lang="en-US" sz="1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Feedback: Practice constructive feedback to enhance team morale and encourage growth(Cherniss,2010).</a:t>
            </a:r>
            <a:endParaRPr lang="en-GB" sz="1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croll: Horizontal 17">
            <a:extLst>
              <a:ext uri="{FF2B5EF4-FFF2-40B4-BE49-F238E27FC236}">
                <a16:creationId xmlns:a16="http://schemas.microsoft.com/office/drawing/2014/main" id="{99B9F75C-DF0C-8D4B-C1E3-827193328D70}"/>
              </a:ext>
            </a:extLst>
          </p:cNvPr>
          <p:cNvSpPr/>
          <p:nvPr/>
        </p:nvSpPr>
        <p:spPr>
          <a:xfrm>
            <a:off x="7463668" y="2341542"/>
            <a:ext cx="3107094" cy="3968462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Managing Own Emotions</a:t>
            </a:r>
          </a:p>
          <a:p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Recognizing and Regulating Emotions: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Mindfulness</a:t>
            </a:r>
            <a:r>
              <a:rPr lang="en-US" sz="11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Engaging in mindful practices helps in recognizing emotions before reacting.</a:t>
            </a:r>
          </a:p>
          <a:p>
            <a:r>
              <a:rPr lang="en-US" sz="11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r>
              <a:rPr lang="en-US" sz="11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Taking time to reflect on emotional responses can lead to improved interactions </a:t>
            </a:r>
            <a:r>
              <a:rPr lang="en-US" sz="10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(Goleman,1995).</a:t>
            </a:r>
          </a:p>
          <a:p>
            <a:r>
              <a:rPr lang="en-US" sz="11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 Management</a:t>
            </a:r>
            <a:r>
              <a:rPr lang="en-US" sz="11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Techniques such as deep breathing or short breaks can mitigate stress during high-pressure moments.</a:t>
            </a:r>
          </a:p>
          <a:p>
            <a:r>
              <a:rPr lang="en-US" sz="11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Pause Before Reacting</a:t>
            </a:r>
            <a:r>
              <a:rPr lang="en-US" sz="11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Implementing a pause allows for a more considered response, preventing negative escalation (Cherniss,2010)</a:t>
            </a:r>
          </a:p>
        </p:txBody>
      </p:sp>
      <p:pic>
        <p:nvPicPr>
          <p:cNvPr id="19" name="Picture 18" descr="Deschide fotografia">
            <a:extLst>
              <a:ext uri="{FF2B5EF4-FFF2-40B4-BE49-F238E27FC236}">
                <a16:creationId xmlns:a16="http://schemas.microsoft.com/office/drawing/2014/main" id="{5645BC6C-423D-AA45-107C-1A9E8E029CD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63668" y="3350760"/>
            <a:ext cx="391277" cy="418350"/>
          </a:xfrm>
          <a:prstGeom prst="rect">
            <a:avLst/>
          </a:prstGeom>
        </p:spPr>
      </p:pic>
      <p:pic>
        <p:nvPicPr>
          <p:cNvPr id="20" name="Picture 19" descr="Deschide fotografia">
            <a:extLst>
              <a:ext uri="{FF2B5EF4-FFF2-40B4-BE49-F238E27FC236}">
                <a16:creationId xmlns:a16="http://schemas.microsoft.com/office/drawing/2014/main" id="{F3BB57C2-5936-FAD5-CA4D-4EF647A5DB6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71520" y="3889921"/>
            <a:ext cx="383425" cy="418351"/>
          </a:xfrm>
          <a:prstGeom prst="rect">
            <a:avLst/>
          </a:prstGeom>
        </p:spPr>
      </p:pic>
      <p:pic>
        <p:nvPicPr>
          <p:cNvPr id="21" name="Picture 20" descr="Deschide fotografia">
            <a:extLst>
              <a:ext uri="{FF2B5EF4-FFF2-40B4-BE49-F238E27FC236}">
                <a16:creationId xmlns:a16="http://schemas.microsoft.com/office/drawing/2014/main" id="{FA5B271C-BA6F-B834-1D83-0844120748C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01515" y="4395266"/>
            <a:ext cx="355844" cy="441766"/>
          </a:xfrm>
          <a:prstGeom prst="rect">
            <a:avLst/>
          </a:prstGeom>
        </p:spPr>
      </p:pic>
      <p:pic>
        <p:nvPicPr>
          <p:cNvPr id="22" name="Picture 21" descr="Deschide fotografia">
            <a:extLst>
              <a:ext uri="{FF2B5EF4-FFF2-40B4-BE49-F238E27FC236}">
                <a16:creationId xmlns:a16="http://schemas.microsoft.com/office/drawing/2014/main" id="{6888554C-10F7-97B6-2F67-DD4F23B1C74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01515" y="5011786"/>
            <a:ext cx="353430" cy="418350"/>
          </a:xfrm>
          <a:prstGeom prst="rect">
            <a:avLst/>
          </a:prstGeom>
        </p:spPr>
      </p:pic>
      <p:pic>
        <p:nvPicPr>
          <p:cNvPr id="23" name="Picture 22" descr="Deschide fotografia">
            <a:extLst>
              <a:ext uri="{FF2B5EF4-FFF2-40B4-BE49-F238E27FC236}">
                <a16:creationId xmlns:a16="http://schemas.microsoft.com/office/drawing/2014/main" id="{E3D95973-3072-8C98-3318-9E12EEE9831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6087" y="5904954"/>
            <a:ext cx="4755913" cy="966388"/>
          </a:xfrm>
          <a:prstGeom prst="rect">
            <a:avLst/>
          </a:prstGeom>
        </p:spPr>
      </p:pic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3176E46B-BDF0-19CF-33F2-324EBD26CD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1099385"/>
              </p:ext>
            </p:extLst>
          </p:nvPr>
        </p:nvGraphicFramePr>
        <p:xfrm>
          <a:off x="8098971" y="24855"/>
          <a:ext cx="4060372" cy="2755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5" name="Rectangle 24">
            <a:extLst>
              <a:ext uri="{FF2B5EF4-FFF2-40B4-BE49-F238E27FC236}">
                <a16:creationId xmlns:a16="http://schemas.microsoft.com/office/drawing/2014/main" id="{7DA42A3C-F443-2890-ADBF-3F1041E61DCC}"/>
              </a:ext>
            </a:extLst>
          </p:cNvPr>
          <p:cNvSpPr/>
          <p:nvPr/>
        </p:nvSpPr>
        <p:spPr>
          <a:xfrm>
            <a:off x="0" y="5430136"/>
            <a:ext cx="4438263" cy="14278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Conclusion / Recommendations</a:t>
            </a:r>
          </a:p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Key Takeaways:</a:t>
            </a:r>
          </a:p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is an important skill for successful teamwork in academic projects.</a:t>
            </a:r>
          </a:p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Recognizing and managing both personal and group emotions leads to improved collaboration (Goleman,1995; Cherniss,2010).</a:t>
            </a:r>
          </a:p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Practical Tips:</a:t>
            </a:r>
          </a:p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Develop self-awareness through reflective practices.</a:t>
            </a:r>
          </a:p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Maintain open lines of communication and offer empathetic support.</a:t>
            </a:r>
          </a:p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Practice mindfulness to remain calm and productive under pressure.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4F6D5E-3DFA-4788-ED42-655C00F0F727}"/>
              </a:ext>
            </a:extLst>
          </p:cNvPr>
          <p:cNvSpPr/>
          <p:nvPr/>
        </p:nvSpPr>
        <p:spPr>
          <a:xfrm>
            <a:off x="4438263" y="5430136"/>
            <a:ext cx="2970243" cy="14278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</a:rPr>
              <a:t>Cherniss, C. (2010). 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Intelligence: Theory and History. In: Emotionally Intelligent Learning: Emotional Intelligence and the Best Practices in Higher Education.</a:t>
            </a:r>
          </a:p>
          <a:p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</a:rPr>
              <a:t>Goleman, D. 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(1995). 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Intelligence: Why It Can Matter More Than IQ.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 New York: Bantam Books.</a:t>
            </a:r>
          </a:p>
          <a:p>
            <a:r>
              <a:rPr lang="en-US" sz="900" u="sng" dirty="0">
                <a:latin typeface="Arial" panose="020B0604020202020204" pitchFamily="34" charset="0"/>
                <a:cs typeface="Arial" panose="020B0604020202020204" pitchFamily="34" charset="0"/>
              </a:rPr>
              <a:t>Salovey, P., &amp; Mayer, J. D. 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(1990). Emotional Intelligence. </a:t>
            </a:r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Imagination, Cognition and Personality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, 9(3), 185-211. </a:t>
            </a:r>
          </a:p>
        </p:txBody>
      </p:sp>
      <p:sp>
        <p:nvSpPr>
          <p:cNvPr id="27" name="Rectangle: Folded Corner 26">
            <a:extLst>
              <a:ext uri="{FF2B5EF4-FFF2-40B4-BE49-F238E27FC236}">
                <a16:creationId xmlns:a16="http://schemas.microsoft.com/office/drawing/2014/main" id="{5FDD1C98-63A6-A5DC-A7B1-4C7704BFD6C0}"/>
              </a:ext>
            </a:extLst>
          </p:cNvPr>
          <p:cNvSpPr/>
          <p:nvPr/>
        </p:nvSpPr>
        <p:spPr>
          <a:xfrm>
            <a:off x="0" y="4870850"/>
            <a:ext cx="3142576" cy="55928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Student: Alisa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Marchidan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 no: 2314769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Lecturer: Abdallah Naser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F2B057D7-1EBC-62E3-817A-E3D97C7E3AF0}"/>
              </a:ext>
            </a:extLst>
          </p:cNvPr>
          <p:cNvSpPr/>
          <p:nvPr/>
        </p:nvSpPr>
        <p:spPr>
          <a:xfrm>
            <a:off x="10378749" y="2855167"/>
            <a:ext cx="1780594" cy="283650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Method / Reflection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information presented was gathered through a combination of personal experiences in group projects, peer discussions, and academic research on emotional intelligence. Observations from prior teamwork scenarios also informed practical applications of EI principles.</a:t>
            </a:r>
          </a:p>
        </p:txBody>
      </p:sp>
    </p:spTree>
    <p:extLst>
      <p:ext uri="{BB962C8B-B14F-4D97-AF65-F5344CB8AC3E}">
        <p14:creationId xmlns:p14="http://schemas.microsoft.com/office/powerpoint/2010/main" val="9904578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1165</TotalTime>
  <Words>669</Words>
  <Application>Microsoft Office PowerPoint</Application>
  <PresentationFormat>Widescreen</PresentationFormat>
  <Paragraphs>73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Myriad Pro</vt:lpstr>
      <vt:lpstr>20140311PresentationUWTSDTemplate</vt:lpstr>
      <vt:lpstr>                                                                                              (LCLM 5006)                                                              BA Leadership and Management Skills for the Workplace                                     Developing Emotional Intelligence Skills                                                                  for the Workplace                                                 Leading Group Projects with Emotional Intelligence   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8 Mindfulness</dc:title>
  <dc:creator>Tarila Zuofa</dc:creator>
  <cp:lastModifiedBy>Mihail Catalin Butoi</cp:lastModifiedBy>
  <cp:revision>13</cp:revision>
  <dcterms:created xsi:type="dcterms:W3CDTF">2020-06-26T20:07:46Z</dcterms:created>
  <dcterms:modified xsi:type="dcterms:W3CDTF">2026-06-12T22:10:44Z</dcterms:modified>
</cp:coreProperties>
</file>