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notesSlides/notesSlide4.xml" ContentType="application/vnd.openxmlformats-officedocument.presentationml.notesSlide+xml"/>
  <Override PartName="/ppt/theme/themeOverride2.xml" ContentType="application/vnd.openxmlformats-officedocument.themeOverride+xml"/>
  <Override PartName="/ppt/notesSlides/notesSlide5.xml" ContentType="application/vnd.openxmlformats-officedocument.presentationml.notesSlide+xml"/>
  <Override PartName="/ppt/theme/themeOverride3.xml" ContentType="application/vnd.openxmlformats-officedocument.themeOverride+xml"/>
  <Override PartName="/ppt/notesSlides/notesSlide6.xml" ContentType="application/vnd.openxmlformats-officedocument.presentationml.notesSlide+xml"/>
  <Override PartName="/ppt/theme/themeOverride4.xml" ContentType="application/vnd.openxmlformats-officedocument.themeOverride+xml"/>
  <Override PartName="/ppt/notesSlides/notesSlide7.xml" ContentType="application/vnd.openxmlformats-officedocument.presentationml.notesSlide+xml"/>
  <Override PartName="/ppt/theme/themeOverride5.xml" ContentType="application/vnd.openxmlformats-officedocument.themeOverride+xml"/>
  <Override PartName="/ppt/notesSlides/notesSlide8.xml" ContentType="application/vnd.openxmlformats-officedocument.presentationml.notesSlide+xml"/>
  <Override PartName="/ppt/theme/themeOverride6.xml" ContentType="application/vnd.openxmlformats-officedocument.themeOverride+xml"/>
  <Override PartName="/ppt/notesSlides/notesSlide9.xml" ContentType="application/vnd.openxmlformats-officedocument.presentationml.notesSlide+xml"/>
  <Override PartName="/ppt/theme/themeOverride7.xml" ContentType="application/vnd.openxmlformats-officedocument.themeOverride+xml"/>
  <Override PartName="/ppt/notesSlides/notesSlide10.xml" ContentType="application/vnd.openxmlformats-officedocument.presentationml.notesSlide+xml"/>
  <Override PartName="/ppt/theme/themeOverride8.xml" ContentType="application/vnd.openxmlformats-officedocument.themeOverride+xml"/>
  <Override PartName="/ppt/notesSlides/notesSlide11.xml" ContentType="application/vnd.openxmlformats-officedocument.presentationml.notesSlide+xml"/>
  <Override PartName="/ppt/theme/themeOverride9.xml" ContentType="application/vnd.openxmlformats-officedocument.themeOverride+xml"/>
  <Override PartName="/ppt/notesSlides/notesSlide12.xml" ContentType="application/vnd.openxmlformats-officedocument.presentationml.notesSlide+xml"/>
  <Override PartName="/ppt/theme/themeOverride10.xml" ContentType="application/vnd.openxmlformats-officedocument.themeOverride+xml"/>
  <Override PartName="/ppt/notesSlides/notesSlide13.xml" ContentType="application/vnd.openxmlformats-officedocument.presentationml.notesSlide+xml"/>
  <Override PartName="/ppt/theme/themeOverride11.xml" ContentType="application/vnd.openxmlformats-officedocument.themeOverride+xml"/>
  <Override PartName="/ppt/notesSlides/notesSlide14.xml" ContentType="application/vnd.openxmlformats-officedocument.presentationml.notesSlide+xml"/>
  <Override PartName="/ppt/theme/themeOverride12.xml" ContentType="application/vnd.openxmlformats-officedocument.themeOverride+xml"/>
  <Override PartName="/ppt/notesSlides/notesSlide15.xml" ContentType="application/vnd.openxmlformats-officedocument.presentationml.notesSlide+xml"/>
  <Override PartName="/ppt/theme/themeOverride13.xml" ContentType="application/vnd.openxmlformats-officedocument.themeOverr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33" autoAdjust="0"/>
  </p:normalViewPr>
  <p:slideViewPr>
    <p:cSldViewPr>
      <p:cViewPr varScale="1">
        <p:scale>
          <a:sx n="45" d="100"/>
          <a:sy n="45" d="100"/>
        </p:scale>
        <p:origin x="-210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9E11F8-482B-47E1-A568-80405BA72818}" type="datetimeFigureOut">
              <a:rPr lang="en-GB" smtClean="0"/>
              <a:t>14/10/2019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0BD7CD-15EB-404D-80E6-B840594340DE}" type="slidenum">
              <a:rPr lang="en-GB" smtClean="0"/>
              <a:t>‹#›</a:t>
            </a:fld>
            <a:endParaRPr lang="en-GB"/>
          </a:p>
        </p:txBody>
      </p:sp>
    </p:spTree>
    <p:extLst>
      <p:ext uri="{BB962C8B-B14F-4D97-AF65-F5344CB8AC3E}">
        <p14:creationId xmlns:p14="http://schemas.microsoft.com/office/powerpoint/2010/main" val="3946553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igbp.net/publications/stateoftheplanetdeclaration.4.6b007aff13cb59eff6411baa.htm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smtClean="0"/>
              <a:t>1</a:t>
            </a:fld>
            <a:endParaRPr lang="en-GB"/>
          </a:p>
        </p:txBody>
      </p:sp>
    </p:spTree>
    <p:extLst>
      <p:ext uri="{BB962C8B-B14F-4D97-AF65-F5344CB8AC3E}">
        <p14:creationId xmlns:p14="http://schemas.microsoft.com/office/powerpoint/2010/main" val="1196201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Intro:</a:t>
            </a:r>
          </a:p>
          <a:p>
            <a:r>
              <a:rPr lang="en-GB" dirty="0" smtClean="0"/>
              <a:t>So – to be able to address this ‘question’ or challenge, need to explore the following points:</a:t>
            </a:r>
          </a:p>
          <a:p>
            <a:r>
              <a:rPr lang="en-GB" dirty="0" smtClean="0"/>
              <a:t>a)	What is my area of practice – and what are they issues it faces? Do I have any influence and if so where and how?  </a:t>
            </a:r>
          </a:p>
          <a:p>
            <a:r>
              <a:rPr lang="en-GB" dirty="0" smtClean="0"/>
              <a:t>b)	What is GYW? Is it any different to ‘normal/typical’ youth work? And can it be used as a pedagogical tool to raise ‘new critical consciousness? </a:t>
            </a:r>
          </a:p>
          <a:p>
            <a:r>
              <a:rPr lang="en-GB" dirty="0" smtClean="0"/>
              <a:t>c)	From there, can explore any opportunities exist that in Wales</a:t>
            </a:r>
          </a:p>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smtClean="0"/>
              <a:t>2</a:t>
            </a:fld>
            <a:endParaRPr lang="en-GB"/>
          </a:p>
        </p:txBody>
      </p:sp>
    </p:spTree>
    <p:extLst>
      <p:ext uri="{BB962C8B-B14F-4D97-AF65-F5344CB8AC3E}">
        <p14:creationId xmlns:p14="http://schemas.microsoft.com/office/powerpoint/2010/main" val="1196201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	Area of focus – work context  broad, so focussing for this seminar on role on the youth work board – and in particular lead on group- workforce development strand –which is part of an approach to work toward developing a sustainable model for youth work in Wales..  </a:t>
            </a:r>
          </a:p>
          <a:p>
            <a:r>
              <a:rPr lang="en-GB" dirty="0" smtClean="0"/>
              <a:t>Challenges/ why needed: latest statistical data (Audit (Welsh Government, 2018)  /ETS Wales monitoring reports (ETS Wales, 2019)/EWC registration(EWC, 2018). ) show that Youth Work – with regards to funding, students and young people accessing it - is in decline.  I have recently completed a CP for this course which provides a rationale as to why this is happening – 20 years policy change linked to economic decline and political drivers.  </a:t>
            </a:r>
          </a:p>
          <a:p>
            <a:endParaRPr lang="en-GB" dirty="0" smtClean="0"/>
          </a:p>
          <a:p>
            <a:r>
              <a:rPr lang="en-GB" dirty="0" smtClean="0"/>
              <a:t> </a:t>
            </a:r>
          </a:p>
        </p:txBody>
      </p:sp>
      <p:sp>
        <p:nvSpPr>
          <p:cNvPr id="4" name="Slide Number Placeholder 3"/>
          <p:cNvSpPr>
            <a:spLocks noGrp="1"/>
          </p:cNvSpPr>
          <p:nvPr>
            <p:ph type="sldNum" sz="quarter" idx="10"/>
          </p:nvPr>
        </p:nvSpPr>
        <p:spPr/>
        <p:txBody>
          <a:bodyPr/>
          <a:lstStyle/>
          <a:p>
            <a:fld id="{6B0BD7CD-15EB-404D-80E6-B840594340DE}" type="slidenum">
              <a:rPr lang="en-GB" smtClean="0"/>
              <a:t>3</a:t>
            </a:fld>
            <a:endParaRPr lang="en-GB"/>
          </a:p>
        </p:txBody>
      </p:sp>
    </p:spTree>
    <p:extLst>
      <p:ext uri="{BB962C8B-B14F-4D97-AF65-F5344CB8AC3E}">
        <p14:creationId xmlns:p14="http://schemas.microsoft.com/office/powerpoint/2010/main" val="1196201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Nevertheless, the conclusion I came to in CP is that whole sector is relatively inward looking.  The new strategy focusses purely on the sector itself and how it is working to ‘save’ it.  All commitments within it are about workforce development and funding but linked to developing a ‘sustainable’ sector.  </a:t>
            </a:r>
          </a:p>
          <a:p>
            <a:endParaRPr lang="en-GB" dirty="0" smtClean="0"/>
          </a:p>
          <a:p>
            <a:r>
              <a:rPr lang="en-GB" dirty="0" smtClean="0"/>
              <a:t>I acknowledge that there may be a need to do this – or else there may not be a sector in future years – but if as a sector we are not more outward looking, and only focus on our own ‘sustainability’, we are very likely to miss the opportunity to work with young people around the key issues the world is debating – “There is a growing view that all humanity should pay heed to the warnings and pay attention to need for sustainable communities.  This period is believed by some to be “the defining challenge of our age” (State of the Planet Declaration, 2012) and that we have a global responsibility (Orr ,1994) </a:t>
            </a:r>
          </a:p>
          <a:p>
            <a:endParaRPr lang="en-GB" dirty="0" smtClean="0"/>
          </a:p>
          <a:p>
            <a:r>
              <a:rPr lang="en-GB" dirty="0" smtClean="0"/>
              <a:t>When revisiting the purpose of this seminar – it does seem that it may only be through GYW that we can redirect the </a:t>
            </a:r>
            <a:r>
              <a:rPr lang="en-GB" dirty="0" err="1" smtClean="0"/>
              <a:t>YWsector</a:t>
            </a:r>
            <a:r>
              <a:rPr lang="en-GB" dirty="0" smtClean="0"/>
              <a:t> to consider anything outside of itself.</a:t>
            </a:r>
          </a:p>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3.</a:t>
            </a:r>
            <a:r>
              <a:rPr lang="en-GB" baseline="0" dirty="0" smtClean="0"/>
              <a:t> </a:t>
            </a:r>
            <a:r>
              <a:rPr lang="en-GB" dirty="0" smtClean="0"/>
              <a:t>Don’t intend to spend much time on defining local-global issues.  However, when I refer to local-global issues, I am meaning all issues which affect all humanity – their communities and their sustainability. (McKeown (2002) talks about ‘three components: environment, society, and economy.” The Institute of Sustainable Communities (ISC) defines a sustainable community as one that “manages its human, natural, and financial capital to meet current needs while ensuring that adequate resources are available for future generations.”(ISC, 2019) Yes – again needs to be acknowledged there are differing views on these theories, (Jacobs (1999) discusses that there are differing views contesting either the whole concept of sustainable development, or elements of it.  </a:t>
            </a:r>
            <a:r>
              <a:rPr lang="en-GB" dirty="0" err="1" smtClean="0"/>
              <a:t>Esteva</a:t>
            </a:r>
            <a:r>
              <a:rPr lang="en-GB" dirty="0" smtClean="0"/>
              <a:t> (1992) argues that sustainable development is just one of many ‘developmental’ policies created by influential countries and companies, such as the International Monetary Fund, to further the developments of a colonial, capitalist and globalised world. Shiva (1988) holds a similar view, in that she ‘rejects’ these proposed developments in that they can undermine and interfere with smaller societies (Shiva, 1988 pp.2-4). ) but evidence is against Jacobs – that there is the need.</a:t>
            </a:r>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However, when talking about local-global issues and/or sustainable communities, my views are more aligned to those of </a:t>
            </a:r>
            <a:r>
              <a:rPr lang="en-GB" dirty="0" err="1" smtClean="0"/>
              <a:t>Agyeman’s</a:t>
            </a:r>
            <a:r>
              <a:rPr lang="en-GB" dirty="0" smtClean="0"/>
              <a:t> and </a:t>
            </a:r>
            <a:r>
              <a:rPr lang="en-GB" dirty="0" err="1" smtClean="0"/>
              <a:t>Sallah</a:t>
            </a:r>
            <a:r>
              <a:rPr lang="en-GB" dirty="0" smtClean="0"/>
              <a:t>, which are more of a moral perspective.  </a:t>
            </a:r>
            <a:r>
              <a:rPr lang="en-GB" dirty="0" err="1" smtClean="0"/>
              <a:t>Agyeman’s</a:t>
            </a:r>
            <a:r>
              <a:rPr lang="en-GB" dirty="0" smtClean="0"/>
              <a:t> (2008) view on a “’just’ sustainability… directly and intrinsically linked to human equality” (2008, p.751).  To have a real chance of a more sustainable future, there needs to be a “paradigm shift” which takes on a “redistributive function” </a:t>
            </a:r>
            <a:r>
              <a:rPr lang="en-GB" dirty="0" err="1" smtClean="0"/>
              <a:t>Agyeman</a:t>
            </a:r>
            <a:r>
              <a:rPr lang="en-GB" dirty="0" smtClean="0"/>
              <a:t>, 2008, p.752). </a:t>
            </a:r>
          </a:p>
          <a:p>
            <a:endParaRPr lang="en-GB" dirty="0" smtClean="0"/>
          </a:p>
          <a:p>
            <a:r>
              <a:rPr lang="en-GB" dirty="0" err="1" smtClean="0"/>
              <a:t>Sallah</a:t>
            </a:r>
            <a:r>
              <a:rPr lang="en-GB" dirty="0" smtClean="0"/>
              <a:t>:</a:t>
            </a:r>
            <a:r>
              <a:rPr lang="en-GB" baseline="0" dirty="0" smtClean="0"/>
              <a:t> </a:t>
            </a:r>
            <a:r>
              <a:rPr lang="en-GB" dirty="0" smtClean="0"/>
              <a:t>negative aspects of globalisation (such as the need for sustainable communities) needs to be approached through tackling injustice and inequality, and that we have a duty within the youth work sector to engage in the debate, as it is “linked to the survival of every human being and society on the planet” (</a:t>
            </a:r>
            <a:r>
              <a:rPr lang="en-GB" dirty="0" err="1" smtClean="0"/>
              <a:t>Sallah</a:t>
            </a:r>
            <a:r>
              <a:rPr lang="en-GB" dirty="0" smtClean="0"/>
              <a:t>, 2010, p.111). </a:t>
            </a:r>
          </a:p>
          <a:p>
            <a:endParaRPr lang="en-GB" dirty="0" smtClean="0"/>
          </a:p>
          <a:p>
            <a:r>
              <a:rPr lang="en-GB" dirty="0" smtClean="0"/>
              <a:t>If we consider the issues I’ve posed about the Youth Work sector in Wales being inward looking</a:t>
            </a:r>
            <a:r>
              <a:rPr lang="en-GB" baseline="0" dirty="0" smtClean="0"/>
              <a:t> </a:t>
            </a:r>
            <a:r>
              <a:rPr lang="en-GB" dirty="0" smtClean="0"/>
              <a:t>– how do we move from that to one with a new critical consciousness?</a:t>
            </a:r>
          </a:p>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4.</a:t>
            </a:r>
            <a:r>
              <a:rPr lang="en-GB" baseline="0" dirty="0" smtClean="0"/>
              <a:t> </a:t>
            </a:r>
            <a:r>
              <a:rPr lang="en-GB" dirty="0" smtClean="0"/>
              <a:t>So- what is global youth work? And how can it be used as a pedagogical tool to engage people around local-global issues and raise “new critical consciousness”.  </a:t>
            </a:r>
          </a:p>
          <a:p>
            <a:r>
              <a:rPr lang="en-GB" dirty="0" smtClean="0"/>
              <a:t>It is generally understood as how we meet the NOS National Occupational Standards (NOS) which encourage young people to explore the “global context” (LLUK, 2008, p.15).  </a:t>
            </a:r>
          </a:p>
          <a:p>
            <a:r>
              <a:rPr lang="en-GB" dirty="0" err="1" smtClean="0"/>
              <a:t>Sallah</a:t>
            </a:r>
            <a:r>
              <a:rPr lang="en-GB" dirty="0" smtClean="0"/>
              <a:t> argues youth workers should work towards young people acquiring “global literacy”.  By that, he suggests firstly getting young people to question ‘their reality’ and moving through to gaining “consciousness”, and secondly through consciousness promoting action.  Ultimately, he says that global youth work is about “values and attitudinal change” rather than global citizenship, which is based mainly on a “pre-set curriculum” (</a:t>
            </a:r>
            <a:r>
              <a:rPr lang="en-GB" dirty="0" err="1" smtClean="0"/>
              <a:t>Sallah</a:t>
            </a:r>
            <a:r>
              <a:rPr lang="en-GB" dirty="0" smtClean="0"/>
              <a:t>, 2010, p.114).  He argues, like </a:t>
            </a:r>
            <a:r>
              <a:rPr lang="en-GB" dirty="0" err="1" smtClean="0"/>
              <a:t>Agyeman</a:t>
            </a:r>
            <a:r>
              <a:rPr lang="en-GB" dirty="0" smtClean="0"/>
              <a:t> (2008) does for sustainability, that global youth work should not be an add on but an “integral element” of everyday youth work,</a:t>
            </a:r>
            <a:r>
              <a:rPr lang="en-GB" baseline="0" dirty="0" smtClean="0"/>
              <a:t> </a:t>
            </a:r>
            <a:r>
              <a:rPr lang="en-GB" dirty="0" smtClean="0"/>
              <a:t>discover their symbiotic connections with the whole planet and the deep link between consciousness and action.</a:t>
            </a:r>
            <a:r>
              <a:rPr lang="en-GB" baseline="0" dirty="0" smtClean="0"/>
              <a:t>  M</a:t>
            </a:r>
            <a:r>
              <a:rPr lang="en-GB" dirty="0" smtClean="0"/>
              <a:t>ay ‘take action to redress global injustice’ or could be ‘dormant consciousness’ ‘be reawakened in the future’.</a:t>
            </a:r>
          </a:p>
          <a:p>
            <a:r>
              <a:rPr lang="en-GB" dirty="0" smtClean="0"/>
              <a:t>Development Education Association (DEA), established principles: starts from </a:t>
            </a:r>
            <a:r>
              <a:rPr lang="en-GB" dirty="0" err="1" smtClean="0"/>
              <a:t>yp’s</a:t>
            </a:r>
            <a:r>
              <a:rPr lang="en-GB" dirty="0" smtClean="0"/>
              <a:t> experiences, an agenda negotiated with </a:t>
            </a:r>
            <a:r>
              <a:rPr lang="en-GB" dirty="0" err="1" smtClean="0"/>
              <a:t>yp</a:t>
            </a:r>
            <a:r>
              <a:rPr lang="en-GB" dirty="0" smtClean="0"/>
              <a:t>, critical analysis of local and global</a:t>
            </a:r>
          </a:p>
          <a:p>
            <a:endParaRPr lang="en-GB" dirty="0" smtClean="0"/>
          </a:p>
          <a:p>
            <a:r>
              <a:rPr lang="en-GB" dirty="0" smtClean="0"/>
              <a:t>https://www.cypnow.co.uk/cyp/news/1059413/resources-quick-guide-to-global-youth-work</a:t>
            </a:r>
            <a:r>
              <a:rPr lang="en-GB" baseline="0" dirty="0" smtClean="0"/>
              <a:t> : </a:t>
            </a:r>
            <a:r>
              <a:rPr lang="en-GB" dirty="0" smtClean="0"/>
              <a:t>Global issues affect young people’s lives. The issues that matter to them - whether racism, sexism, sport, money, clothes, drugs or whatever - have international elements.</a:t>
            </a:r>
          </a:p>
          <a:p>
            <a:endParaRPr lang="en-GB" dirty="0" smtClean="0"/>
          </a:p>
          <a:p>
            <a:r>
              <a:rPr lang="en-GB" dirty="0" smtClean="0"/>
              <a:t>This does however have implications for the workforce, and it is a challenge to us as a sector.</a:t>
            </a:r>
          </a:p>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a:t>
            </a:r>
            <a:r>
              <a:rPr lang="en-GB" dirty="0" smtClean="0"/>
              <a:t>How use it as a pedagogical tool?  </a:t>
            </a:r>
          </a:p>
          <a:p>
            <a:r>
              <a:rPr lang="en-GB" dirty="0" smtClean="0"/>
              <a:t>Formal education has been viewed (FRIERRE) p.35 ‘banking conceptualisation.  All powerful teacher, ignorant, powerless student.  GYW is opposite to that – based on an ‘agenda that is negotiated with young people’ p.113, </a:t>
            </a:r>
            <a:r>
              <a:rPr lang="en-GB" dirty="0" err="1" smtClean="0"/>
              <a:t>Sallah</a:t>
            </a:r>
            <a:r>
              <a:rPr lang="en-GB" dirty="0" smtClean="0"/>
              <a:t> 2010.  So, we know that using a global youth work approach help young people question their reality, which in turn to help them gain critical consciousness which can then either move to promoting action or dormant consciousness which can be reawakened in the future.  So, to do this, we need to get the workforce to do the same.  </a:t>
            </a:r>
          </a:p>
          <a:p>
            <a:endParaRPr lang="en-GB" dirty="0" smtClean="0"/>
          </a:p>
          <a:p>
            <a:r>
              <a:rPr lang="en-GB" dirty="0" smtClean="0"/>
              <a:t>There are existing tools: ESDGC (WG, 2008) – dated but still useful –</a:t>
            </a:r>
            <a:r>
              <a:rPr lang="en-GB" baseline="0" dirty="0" smtClean="0"/>
              <a:t> </a:t>
            </a:r>
            <a:r>
              <a:rPr lang="en-GB" dirty="0" smtClean="0"/>
              <a:t>needs updating.</a:t>
            </a:r>
          </a:p>
          <a:p>
            <a:r>
              <a:rPr lang="en-GB" dirty="0" smtClean="0"/>
              <a:t>Legislative framework which could be utilised (FGWA) and PSBs. The Youth Work in Wales P and P document references this too.  But – we do need to revisit training for the profession about these issues, including ethos underpinning GYW – as the current workforce is often unaware of this approach, especially some of it’s leaders. Many workers have only ever worked within a youth work role focussing on NEET, Youth offending, Mental Health and now more recently youth homelessness.  We need to re-emphasise the need to be ‘reflective, analytical and critical thinkers’ (Tyler, 2009, p.244) (not through a rose tinted view of upholding youth work principles just for the sake of ‘keeping’ the profession’ ) so that we can meet our moral duty. </a:t>
            </a:r>
          </a:p>
          <a:p>
            <a:endParaRPr lang="en-GB" dirty="0" smtClean="0"/>
          </a:p>
          <a:p>
            <a:r>
              <a:rPr lang="en-GB" dirty="0" smtClean="0"/>
              <a:t>There is an opportunity to do this through the new strategy and through the workforce development group.</a:t>
            </a:r>
          </a:p>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6.	In conclusion: within my role, there is an opportunity to use global youth work as a pedagogical tool to engage people around local-global issues and raise “new critical consciousness”.  This could be through re-introducing the principles of GYW – referring to the P and P document, ESDGC, FGWA – looking issues of leadership development – and how this needs to become integral to the understanding of leaders within the profession.</a:t>
            </a:r>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15000"/>
              </a:lnSpc>
              <a:spcAft>
                <a:spcPts val="0"/>
              </a:spcAft>
            </a:pPr>
            <a:r>
              <a:rPr lang="en-GB" sz="1200" dirty="0" smtClean="0">
                <a:effectLst/>
                <a:latin typeface="+mn-lt"/>
                <a:ea typeface="Calibri"/>
                <a:cs typeface="Times New Roman"/>
              </a:rPr>
              <a:t>  </a:t>
            </a:r>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 </a:t>
            </a:r>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 </a:t>
            </a:r>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Spence, J (2004) </a:t>
            </a:r>
            <a:r>
              <a:rPr lang="en-GB" sz="1200" i="1" dirty="0" smtClean="0">
                <a:effectLst/>
                <a:latin typeface="+mn-lt"/>
                <a:ea typeface="Calibri"/>
                <a:cs typeface="Times New Roman"/>
              </a:rPr>
              <a:t>‘Targeting, Accountability and Youth Work Practice’</a:t>
            </a:r>
            <a:r>
              <a:rPr lang="en-GB" sz="1200" dirty="0" smtClean="0">
                <a:effectLst/>
                <a:latin typeface="+mn-lt"/>
                <a:ea typeface="Calibri"/>
                <a:cs typeface="Times New Roman"/>
              </a:rPr>
              <a:t>, Practice, 16: 4</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The London Planet Under Pressure conference (2012) </a:t>
            </a:r>
            <a:r>
              <a:rPr lang="en-GB" sz="1200" i="1" dirty="0" smtClean="0">
                <a:effectLst/>
                <a:latin typeface="+mn-lt"/>
                <a:ea typeface="Calibri"/>
                <a:cs typeface="Times New Roman"/>
              </a:rPr>
              <a:t>State of the Planet Declaration </a:t>
            </a:r>
            <a:r>
              <a:rPr lang="en-GB" sz="1200" dirty="0" smtClean="0">
                <a:effectLst/>
                <a:latin typeface="+mn-lt"/>
                <a:ea typeface="Calibri"/>
                <a:cs typeface="Times New Roman"/>
              </a:rPr>
              <a:t>[online] </a:t>
            </a:r>
            <a:r>
              <a:rPr lang="en-GB" sz="1200" u="sng" dirty="0" smtClean="0">
                <a:solidFill>
                  <a:srgbClr val="0000FF"/>
                </a:solidFill>
                <a:effectLst/>
                <a:latin typeface="+mn-lt"/>
                <a:ea typeface="Calibri"/>
                <a:cs typeface="Times New Roman"/>
                <a:hlinkClick r:id="rId3"/>
              </a:rPr>
              <a:t>http://www.igbp.net/publications/stateoftheplanetdeclaration.4.6b007aff13cb59eff6411baa.html</a:t>
            </a:r>
            <a:r>
              <a:rPr lang="en-GB" sz="1200" dirty="0" smtClean="0">
                <a:effectLst/>
                <a:latin typeface="+mn-lt"/>
                <a:ea typeface="Calibri"/>
                <a:cs typeface="Times New Roman"/>
              </a:rPr>
              <a:t>   [Accessed</a:t>
            </a:r>
            <a:r>
              <a:rPr lang="en-GB" sz="1200" i="1" baseline="30000" dirty="0" smtClean="0">
                <a:effectLst/>
                <a:latin typeface="+mn-lt"/>
                <a:ea typeface="Calibri"/>
                <a:cs typeface="Times New Roman"/>
              </a:rPr>
              <a:t> </a:t>
            </a:r>
            <a:r>
              <a:rPr lang="en-GB" sz="1200" i="1" dirty="0" smtClean="0">
                <a:effectLst/>
                <a:latin typeface="+mn-lt"/>
                <a:ea typeface="Calibri"/>
                <a:cs typeface="Times New Roman"/>
              </a:rPr>
              <a:t>2</a:t>
            </a:r>
            <a:r>
              <a:rPr lang="en-GB" sz="1200" i="1" baseline="30000" dirty="0" smtClean="0">
                <a:effectLst/>
                <a:latin typeface="+mn-lt"/>
                <a:ea typeface="Calibri"/>
                <a:cs typeface="Times New Roman"/>
              </a:rPr>
              <a:t>nd</a:t>
            </a:r>
            <a:r>
              <a:rPr lang="en-GB" sz="1200" i="1" dirty="0" smtClean="0">
                <a:effectLst/>
                <a:latin typeface="+mn-lt"/>
                <a:ea typeface="Calibri"/>
                <a:cs typeface="Times New Roman"/>
              </a:rPr>
              <a:t> September 2019</a:t>
            </a:r>
            <a:r>
              <a:rPr lang="en-GB" sz="1200" dirty="0" smtClean="0">
                <a:effectLst/>
                <a:latin typeface="+mn-lt"/>
                <a:ea typeface="Calibri"/>
                <a:cs typeface="Times New Roman"/>
              </a:rPr>
              <a:t>]</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Tyler, M. (2007) ‘Managing The Tensions’, in </a:t>
            </a:r>
            <a:r>
              <a:rPr lang="en-US" sz="1200" dirty="0" smtClean="0">
                <a:effectLst/>
                <a:latin typeface="+mn-lt"/>
                <a:ea typeface="Calibri"/>
                <a:cs typeface="Times New Roman"/>
              </a:rPr>
              <a:t>and </a:t>
            </a:r>
            <a:r>
              <a:rPr lang="en-GB" sz="1200" dirty="0" smtClean="0">
                <a:effectLst/>
                <a:latin typeface="+mn-lt"/>
                <a:ea typeface="Calibri"/>
                <a:cs typeface="Times New Roman"/>
              </a:rPr>
              <a:t>Wood, J and Hine, J. eds. </a:t>
            </a:r>
            <a:r>
              <a:rPr lang="en-GB" sz="1200" i="1" dirty="0" smtClean="0">
                <a:effectLst/>
                <a:latin typeface="+mn-lt"/>
                <a:ea typeface="Calibri"/>
                <a:cs typeface="Times New Roman"/>
              </a:rPr>
              <a:t>Work with young People: Theory and practise</a:t>
            </a:r>
            <a:r>
              <a:rPr lang="en-GB" sz="1200" dirty="0" smtClean="0">
                <a:effectLst/>
                <a:latin typeface="+mn-lt"/>
                <a:ea typeface="Calibri"/>
                <a:cs typeface="Times New Roman"/>
              </a:rPr>
              <a:t>, London: Sage.</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Welsh Assembly Government (2008), </a:t>
            </a:r>
            <a:r>
              <a:rPr lang="en-GB" sz="1200" i="1" dirty="0" smtClean="0">
                <a:effectLst/>
                <a:latin typeface="+mn-lt"/>
                <a:ea typeface="Calibri"/>
                <a:cs typeface="Times New Roman"/>
              </a:rPr>
              <a:t>Education for Sustainable Development and Global Citizenship (ESDGC): A Common Understanding for the Youth Work Sector.</a:t>
            </a:r>
            <a:endParaRPr lang="en-GB" sz="1200" dirty="0" smtClean="0">
              <a:effectLst/>
              <a:latin typeface="+mn-lt"/>
              <a:ea typeface="Calibri"/>
              <a:cs typeface="Times New Roman"/>
            </a:endParaRP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Welsh Government (2018) Youth Work in Wales 2017-18 Statistical First Release</a:t>
            </a: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Welsh Government (2019) </a:t>
            </a:r>
            <a:r>
              <a:rPr lang="en-GB" sz="1200" i="1" dirty="0" smtClean="0">
                <a:effectLst/>
                <a:latin typeface="+mn-lt"/>
                <a:ea typeface="Calibri"/>
                <a:cs typeface="Times New Roman"/>
              </a:rPr>
              <a:t>Youth Work Strategy for Wales</a:t>
            </a:r>
            <a:endParaRPr lang="en-GB" sz="1200" dirty="0" smtClean="0">
              <a:effectLst/>
              <a:latin typeface="+mn-lt"/>
              <a:ea typeface="Calibri"/>
              <a:cs typeface="Times New Roman"/>
            </a:endParaRPr>
          </a:p>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1000"/>
              </a:spcAft>
            </a:pPr>
            <a:r>
              <a:rPr lang="en-GB" sz="1200" dirty="0" smtClean="0">
                <a:effectLst/>
                <a:latin typeface="+mn-lt"/>
                <a:ea typeface="Calibri"/>
                <a:cs typeface="Times New Roman"/>
              </a:rPr>
              <a:t>Youth Work in Wales Review Group, October 2018, </a:t>
            </a:r>
            <a:r>
              <a:rPr lang="en-GB" sz="1200" i="1" dirty="0" smtClean="0">
                <a:effectLst/>
                <a:latin typeface="+mn-lt"/>
                <a:ea typeface="Calibri"/>
                <a:cs typeface="Times New Roman"/>
              </a:rPr>
              <a:t>Youth Work In Wales: Principles and Purposes.</a:t>
            </a:r>
            <a:endParaRPr lang="en-GB" sz="1200" dirty="0" smtClean="0">
              <a:effectLst/>
              <a:latin typeface="+mn-lt"/>
              <a:ea typeface="Calibri"/>
              <a:cs typeface="Times New Roman"/>
            </a:endParaRPr>
          </a:p>
          <a:p>
            <a:endParaRPr lang="en-GB" dirty="0"/>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15000"/>
              </a:lnSpc>
              <a:spcAft>
                <a:spcPts val="0"/>
              </a:spcAft>
            </a:pPr>
            <a:r>
              <a:rPr lang="en-GB" sz="1200" dirty="0" smtClean="0">
                <a:effectLst/>
                <a:latin typeface="+mn-lt"/>
                <a:ea typeface="Calibri"/>
                <a:cs typeface="Times New Roman"/>
              </a:rPr>
              <a:t> </a:t>
            </a:r>
          </a:p>
          <a:p>
            <a:pPr marL="457200">
              <a:lnSpc>
                <a:spcPct val="115000"/>
              </a:lnSpc>
              <a:spcAft>
                <a:spcPts val="0"/>
              </a:spcAft>
            </a:pPr>
            <a:r>
              <a:rPr lang="en-GB" sz="1200" dirty="0" smtClean="0">
                <a:effectLst/>
                <a:latin typeface="+mn-lt"/>
                <a:ea typeface="Calibri"/>
                <a:cs typeface="Times New Roman"/>
              </a:rPr>
              <a:t> </a:t>
            </a:r>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15000"/>
              </a:lnSpc>
              <a:spcAft>
                <a:spcPts val="0"/>
              </a:spcAft>
            </a:pPr>
            <a:r>
              <a:rPr lang="en-GB" sz="1200" smtClean="0">
                <a:effectLst/>
                <a:latin typeface="+mn-lt"/>
                <a:ea typeface="Calibri"/>
                <a:cs typeface="Times New Roman"/>
              </a:rPr>
              <a:t> </a:t>
            </a:r>
            <a:endParaRPr lang="en-GB" sz="1200" dirty="0" smtClean="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6B0BD7CD-15EB-404D-80E6-B840594340DE}" type="slidenum">
              <a:rPr lang="en-GB">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196201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1EDCE8-A9D5-4858-B2E3-165FBC8C22CE}"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729551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1EDCE8-A9D5-4858-B2E3-165FBC8C22CE}"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46102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1EDCE8-A9D5-4858-B2E3-165FBC8C22CE}"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1145941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1EDCE8-A9D5-4858-B2E3-165FBC8C22CE}"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569559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1EDCE8-A9D5-4858-B2E3-165FBC8C22CE}" type="datetimeFigureOut">
              <a:rPr lang="en-GB" smtClean="0"/>
              <a:t>14/10/2019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3786464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1EDCE8-A9D5-4858-B2E3-165FBC8C22CE}" type="datetimeFigureOut">
              <a:rPr lang="en-GB" smtClean="0"/>
              <a:t>14/10/2019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3074375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1EDCE8-A9D5-4858-B2E3-165FBC8C22CE}" type="datetimeFigureOut">
              <a:rPr lang="en-GB" smtClean="0"/>
              <a:t>14/10/2019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2794460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1EDCE8-A9D5-4858-B2E3-165FBC8C22CE}"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3159183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1EDCE8-A9D5-4858-B2E3-165FBC8C22CE}"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1627037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1EDCE8-A9D5-4858-B2E3-165FBC8C22CE}"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3001813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1EDCE8-A9D5-4858-B2E3-165FBC8C22CE}"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1A871-52F5-41B4-A63B-E157B4CEE85A}" type="slidenum">
              <a:rPr lang="en-GB" smtClean="0"/>
              <a:t>‹#›</a:t>
            </a:fld>
            <a:endParaRPr lang="en-GB"/>
          </a:p>
        </p:txBody>
      </p:sp>
    </p:spTree>
    <p:extLst>
      <p:ext uri="{BB962C8B-B14F-4D97-AF65-F5344CB8AC3E}">
        <p14:creationId xmlns:p14="http://schemas.microsoft.com/office/powerpoint/2010/main" val="1578879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1EDCE8-A9D5-4858-B2E3-165FBC8C22CE}" type="datetimeFigureOut">
              <a:rPr lang="en-GB" smtClean="0"/>
              <a:t>14/10/2019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B1A871-52F5-41B4-A63B-E157B4CEE85A}" type="slidenum">
              <a:rPr lang="en-GB" smtClean="0"/>
              <a:t>‹#›</a:t>
            </a:fld>
            <a:endParaRPr lang="en-GB"/>
          </a:p>
        </p:txBody>
      </p:sp>
    </p:spTree>
    <p:extLst>
      <p:ext uri="{BB962C8B-B14F-4D97-AF65-F5344CB8AC3E}">
        <p14:creationId xmlns:p14="http://schemas.microsoft.com/office/powerpoint/2010/main" val="8557782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hemeOverride" Target="../theme/themeOverride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hemeOverride" Target="../theme/themeOverride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hemeOverride" Target="../theme/themeOverride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hemeOverride" Target="../theme/themeOverride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hemeOverride" Target="../theme/themeOverride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hemeOverride" Target="../theme/themeOverride7.xml"/><Relationship Id="rId4" Type="http://schemas.openxmlformats.org/officeDocument/2006/relationships/hyperlink" Target="https://www.cypnow.co.uk/cyp/news/1059413/resources-quick-guide-to-global-youth-work"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hemeOverride" Target="../theme/themeOverride8.xml"/><Relationship Id="rId4" Type="http://schemas.openxmlformats.org/officeDocument/2006/relationships/hyperlink" Target="https://www.ewc.wales/site/index.php/en/statistics-and-research/education-workforce-statistics.html"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hemeOverride" Target="../theme/themeOverride9.xml"/><Relationship Id="rId5" Type="http://schemas.openxmlformats.org/officeDocument/2006/relationships/hyperlink" Target="http://www.nya.org.uk/wp-content/uploads/2014/06/National-Occupation-Standards-for-Youth-Work.pdf" TargetMode="External"/><Relationship Id="rId4" Type="http://schemas.openxmlformats.org/officeDocument/2006/relationships/hyperlink" Target="https://sustain.org/about/what-is-a-sustainable-community/"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hemeOverride" Target="../theme/themeOverride10.xml"/><Relationship Id="rId6" Type="http://schemas.openxmlformats.org/officeDocument/2006/relationships/hyperlink" Target="http://www.legislation.gov.uk/anaw/2015/2/contents/enacted" TargetMode="External"/><Relationship Id="rId5" Type="http://schemas.openxmlformats.org/officeDocument/2006/relationships/hyperlink" Target="http://www.esdtoolkit.org/discussion/default.htm" TargetMode="External"/><Relationship Id="rId4" Type="http://schemas.openxmlformats.org/officeDocument/2006/relationships/hyperlink" Target="http://www.esdtoolkit.org/"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themeOverride" Target="../theme/themeOverride11.xml"/><Relationship Id="rId4" Type="http://schemas.openxmlformats.org/officeDocument/2006/relationships/hyperlink" Target="http://www.infed.org/communities/sustainable_communities.htm"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themeOverride" Target="../theme/themeOverride12.xml"/><Relationship Id="rId4" Type="http://schemas.openxmlformats.org/officeDocument/2006/relationships/hyperlink" Target="http://www.igbp.net/publications/stateoftheplanetdeclaration.4.6b007aff13cb59eff6411baa.html"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themeOverride" Target="../theme/themeOverr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2060848"/>
            <a:ext cx="7772400" cy="2880320"/>
          </a:xfrm>
        </p:spPr>
        <p:txBody>
          <a:bodyPr>
            <a:noAutofit/>
          </a:bodyPr>
          <a:lstStyle/>
          <a:p>
            <a:r>
              <a:rPr lang="en-GB" sz="2800" dirty="0" smtClean="0"/>
              <a:t>Consider an area of your practice (e.g. related to interest, work context, young people you are working with) and demonstrate how you may use global youth work as a pedagogical tool to engage people around local-global issues and raise “new critical consciousness”. </a:t>
            </a:r>
            <a:endParaRPr lang="en-GB" sz="2800" dirty="0"/>
          </a:p>
        </p:txBody>
      </p:sp>
      <p:sp>
        <p:nvSpPr>
          <p:cNvPr id="3" name="Subtitle 2"/>
          <p:cNvSpPr>
            <a:spLocks noGrp="1"/>
          </p:cNvSpPr>
          <p:nvPr>
            <p:ph type="subTitle" idx="1"/>
          </p:nvPr>
        </p:nvSpPr>
        <p:spPr>
          <a:xfrm>
            <a:off x="1475656" y="548680"/>
            <a:ext cx="6400800" cy="1752600"/>
          </a:xfrm>
        </p:spPr>
        <p:txBody>
          <a:bodyPr>
            <a:normAutofit/>
          </a:bodyPr>
          <a:lstStyle/>
          <a:p>
            <a:r>
              <a:rPr lang="en-GB" sz="2800" dirty="0" smtClean="0"/>
              <a:t>Student: 1102154</a:t>
            </a:r>
          </a:p>
          <a:p>
            <a:r>
              <a:rPr lang="en-GB" sz="2800" dirty="0" smtClean="0"/>
              <a:t>Presentation: Sustainable Communities </a:t>
            </a:r>
          </a:p>
          <a:p>
            <a:endParaRPr lang="en-GB" sz="2800" dirty="0"/>
          </a:p>
        </p:txBody>
      </p:sp>
    </p:spTree>
    <p:extLst>
      <p:ext uri="{BB962C8B-B14F-4D97-AF65-F5344CB8AC3E}">
        <p14:creationId xmlns:p14="http://schemas.microsoft.com/office/powerpoint/2010/main" val="1535668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80728"/>
            <a:ext cx="7772400" cy="5400600"/>
          </a:xfrm>
        </p:spPr>
        <p:txBody>
          <a:bodyPr>
            <a:noAutofit/>
          </a:bodyPr>
          <a:lstStyle/>
          <a:p>
            <a:pPr algn="l"/>
            <a:r>
              <a:rPr lang="en-GB" sz="2800" b="1" dirty="0" smtClean="0"/>
              <a:t>Introduction</a:t>
            </a:r>
            <a:r>
              <a:rPr lang="en-GB" sz="2800" dirty="0"/>
              <a:t> </a:t>
            </a:r>
            <a:r>
              <a:rPr lang="en-GB" sz="2800" dirty="0" smtClean="0"/>
              <a:t/>
            </a:r>
            <a:br>
              <a:rPr lang="en-GB" sz="2800" dirty="0" smtClean="0"/>
            </a:br>
            <a:r>
              <a:rPr lang="en-GB" sz="2800" dirty="0"/>
              <a:t/>
            </a:r>
            <a:br>
              <a:rPr lang="en-GB" sz="2800" dirty="0"/>
            </a:br>
            <a:r>
              <a:rPr lang="en-GB" sz="2800" dirty="0" smtClean="0"/>
              <a:t>Not a question…</a:t>
            </a:r>
            <a:br>
              <a:rPr lang="en-GB" sz="2800" dirty="0" smtClean="0"/>
            </a:br>
            <a:r>
              <a:rPr lang="en-GB" sz="2800" dirty="0" smtClean="0"/>
              <a:t/>
            </a:r>
            <a:br>
              <a:rPr lang="en-GB" sz="2800" dirty="0" smtClean="0"/>
            </a:br>
            <a:r>
              <a:rPr lang="en-GB" sz="2800" dirty="0" smtClean="0"/>
              <a:t>a) Area of practice and the issues</a:t>
            </a:r>
            <a:br>
              <a:rPr lang="en-GB" sz="2800" dirty="0" smtClean="0"/>
            </a:br>
            <a:r>
              <a:rPr lang="en-GB" sz="2800" dirty="0" smtClean="0"/>
              <a:t>b) Local-global issues – what does this mean?</a:t>
            </a:r>
            <a:br>
              <a:rPr lang="en-GB" sz="2800" dirty="0" smtClean="0"/>
            </a:br>
            <a:r>
              <a:rPr lang="en-GB" sz="2800" dirty="0" smtClean="0"/>
              <a:t>c) Global Youth Work?</a:t>
            </a:r>
            <a:br>
              <a:rPr lang="en-GB" sz="2800" dirty="0" smtClean="0"/>
            </a:br>
            <a:r>
              <a:rPr lang="en-GB" sz="2800" dirty="0" smtClean="0"/>
              <a:t>d) Opportunities</a:t>
            </a:r>
            <a:br>
              <a:rPr lang="en-GB" sz="2800" dirty="0" smtClean="0"/>
            </a:br>
            <a:r>
              <a:rPr lang="en-GB" sz="2800" dirty="0"/>
              <a:t/>
            </a:r>
            <a:br>
              <a:rPr lang="en-GB" sz="2800" dirty="0"/>
            </a:br>
            <a:r>
              <a:rPr lang="en-GB" sz="2800" dirty="0" smtClean="0"/>
              <a:t/>
            </a:r>
            <a:br>
              <a:rPr lang="en-GB" sz="2800" dirty="0" smtClean="0"/>
            </a:b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711668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Area of practice: </a:t>
            </a:r>
            <a:r>
              <a:rPr lang="en-GB" sz="2400" dirty="0"/>
              <a:t/>
            </a:r>
            <a:br>
              <a:rPr lang="en-GB" sz="2400" dirty="0"/>
            </a:br>
            <a:r>
              <a:rPr lang="en-GB" sz="2400" dirty="0" smtClean="0"/>
              <a:t>Broad work context, so focussing on Youth Work Board – Workforce development, leadership, leading to a sustainable model for youth work in Wales</a:t>
            </a:r>
            <a:br>
              <a:rPr lang="en-GB" sz="2400" dirty="0" smtClean="0"/>
            </a:br>
            <a:r>
              <a:rPr lang="en-GB" sz="2400" dirty="0" smtClean="0"/>
              <a:t/>
            </a:r>
            <a:br>
              <a:rPr lang="en-GB" sz="2400" dirty="0" smtClean="0"/>
            </a:br>
            <a:r>
              <a:rPr lang="en-GB" sz="2400" dirty="0" smtClean="0"/>
              <a:t>Why needed: latest statistical data shows decline (WG, 2018), (EWC, 2018), (ETS Wales, 2019), following 20 years of policy change and economic decline (Recent Community Profile)</a:t>
            </a:r>
            <a:br>
              <a:rPr lang="en-GB" sz="2400" dirty="0" smtClean="0"/>
            </a:br>
            <a:r>
              <a:rPr lang="en-GB" sz="2400" dirty="0"/>
              <a:t/>
            </a:r>
            <a:br>
              <a:rPr lang="en-GB" sz="2400" dirty="0"/>
            </a:br>
            <a:r>
              <a:rPr lang="en-GB" sz="2400" dirty="0" smtClean="0"/>
              <a:t>Recent policy development moving away from ‘deficit model’ (Smith, 2008): change beginning with Inquiries (</a:t>
            </a:r>
            <a:r>
              <a:rPr lang="en-GB" sz="2400" dirty="0" err="1" smtClean="0"/>
              <a:t>NAfW</a:t>
            </a:r>
            <a:r>
              <a:rPr lang="en-GB" sz="2400" dirty="0" smtClean="0"/>
              <a:t>, 2016, 2018), renewed commitment to core youth work values in new Youth Work Strategy underpinned by YW in Wales Principles and Purposes (WG, 2019, p.5)</a:t>
            </a: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577271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Area of practice:</a:t>
            </a:r>
            <a:br>
              <a:rPr lang="en-GB" sz="2400" b="1" dirty="0" smtClean="0"/>
            </a:br>
            <a:r>
              <a:rPr lang="en-GB" sz="2400" dirty="0" smtClean="0"/>
              <a:t>Initial findings within Community Profile:  an inward looking sector in Wales</a:t>
            </a:r>
            <a:br>
              <a:rPr lang="en-GB" sz="2400" dirty="0" smtClean="0"/>
            </a:br>
            <a:r>
              <a:rPr lang="en-GB" sz="2400" dirty="0"/>
              <a:t/>
            </a:r>
            <a:br>
              <a:rPr lang="en-GB" sz="2400" dirty="0"/>
            </a:br>
            <a:r>
              <a:rPr lang="en-GB" sz="2400" dirty="0" smtClean="0"/>
              <a:t>New Strategy focusses on sustainability of the sector, missing the opportunity to fulfil it’s potential in a moral debate</a:t>
            </a:r>
            <a:br>
              <a:rPr lang="en-GB" sz="2400" dirty="0" smtClean="0"/>
            </a:br>
            <a:r>
              <a:rPr lang="en-GB" sz="2400" dirty="0"/>
              <a:t/>
            </a:r>
            <a:br>
              <a:rPr lang="en-GB" sz="2400" dirty="0"/>
            </a:br>
            <a:r>
              <a:rPr lang="en-GB" sz="2400" dirty="0" smtClean="0"/>
              <a:t>“the defining challenge of our age” (State of the Planet Declaration, 2012), “global responsibility” (Orr ,1994)</a:t>
            </a:r>
            <a:br>
              <a:rPr lang="en-GB" sz="2400" dirty="0" smtClean="0"/>
            </a:br>
            <a:r>
              <a:rPr lang="en-GB" sz="2400" dirty="0"/>
              <a:t/>
            </a:r>
            <a:br>
              <a:rPr lang="en-GB" sz="2400" dirty="0"/>
            </a:br>
            <a:r>
              <a:rPr lang="en-GB" sz="2400" dirty="0" smtClean="0"/>
              <a:t>Can Global Youth Work enable the Youth Work sector in Wales to look outwards?</a:t>
            </a: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4611033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Local-global issues:</a:t>
            </a:r>
            <a:br>
              <a:rPr lang="en-GB" sz="2400" b="1" dirty="0" smtClean="0"/>
            </a:br>
            <a:r>
              <a:rPr lang="en-GB" sz="2400" dirty="0" smtClean="0"/>
              <a:t>Issues affecting all of humanity, their communities and sustainability</a:t>
            </a:r>
            <a:br>
              <a:rPr lang="en-GB" sz="2400" dirty="0" smtClean="0"/>
            </a:br>
            <a:r>
              <a:rPr lang="en-GB" sz="2400" dirty="0"/>
              <a:t/>
            </a:r>
            <a:br>
              <a:rPr lang="en-GB" sz="2400" dirty="0"/>
            </a:br>
            <a:r>
              <a:rPr lang="en-GB" sz="2400" dirty="0" smtClean="0"/>
              <a:t>“three components: environment, society, and economy.” (McKeown (2002)</a:t>
            </a:r>
            <a:br>
              <a:rPr lang="en-GB" sz="2400" dirty="0" smtClean="0"/>
            </a:br>
            <a:r>
              <a:rPr lang="en-GB" sz="2400" dirty="0" smtClean="0"/>
              <a:t>Sustainable community defined as one that “manages its human, natural, and financial capital to meet current needs while ensuring that adequate resources are available for future generations.”(ISC, 2019) </a:t>
            </a:r>
            <a:br>
              <a:rPr lang="en-GB" sz="2400" dirty="0" smtClean="0"/>
            </a:br>
            <a:r>
              <a:rPr lang="en-GB" sz="2400" dirty="0"/>
              <a:t/>
            </a:r>
            <a:br>
              <a:rPr lang="en-GB" sz="2400" dirty="0"/>
            </a:br>
            <a:r>
              <a:rPr lang="en-GB" sz="2400" dirty="0" smtClean="0"/>
              <a:t>Need to acknowledge briefly differing views: Jacobs (1999), </a:t>
            </a:r>
            <a:r>
              <a:rPr lang="en-GB" sz="2400" dirty="0" err="1" smtClean="0"/>
              <a:t>Esteva</a:t>
            </a:r>
            <a:r>
              <a:rPr lang="en-GB" sz="2400" dirty="0" smtClean="0"/>
              <a:t> (1992), Shiva (1988)</a:t>
            </a: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13706199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Local-global issues:</a:t>
            </a:r>
            <a:r>
              <a:rPr lang="en-GB" sz="2400" b="1" dirty="0"/>
              <a:t> </a:t>
            </a:r>
            <a:r>
              <a:rPr lang="en-GB" sz="2400" b="1" dirty="0" smtClean="0"/>
              <a:t>a moral perspective</a:t>
            </a:r>
            <a:br>
              <a:rPr lang="en-GB" sz="2400" b="1" dirty="0" smtClean="0"/>
            </a:br>
            <a:r>
              <a:rPr lang="en-GB" sz="2400" dirty="0" smtClean="0"/>
              <a:t>“’just’ sustainability… directly and intrinsically linked to human equality… takes on redistributive function ” (</a:t>
            </a:r>
            <a:r>
              <a:rPr lang="en-GB" sz="2400" dirty="0" err="1" smtClean="0"/>
              <a:t>Agyeman</a:t>
            </a:r>
            <a:r>
              <a:rPr lang="en-GB" sz="2400" dirty="0" smtClean="0"/>
              <a:t>, 2008, pp.751, 752)</a:t>
            </a:r>
            <a:br>
              <a:rPr lang="en-GB" sz="2400" dirty="0" smtClean="0"/>
            </a:br>
            <a:r>
              <a:rPr lang="en-GB" sz="2400" dirty="0"/>
              <a:t/>
            </a:r>
            <a:br>
              <a:rPr lang="en-GB" sz="2400" dirty="0"/>
            </a:br>
            <a:r>
              <a:rPr lang="en-GB" sz="2400" dirty="0" smtClean="0"/>
              <a:t>a moral duty to engage within the debate as it is “linked to the survival of every human being and society on the planet” (</a:t>
            </a:r>
            <a:r>
              <a:rPr lang="en-GB" sz="2400" dirty="0" err="1" smtClean="0"/>
              <a:t>Sallah</a:t>
            </a:r>
            <a:r>
              <a:rPr lang="en-GB" sz="2400" dirty="0" smtClean="0"/>
              <a:t>, 2010, p.111)</a:t>
            </a:r>
            <a:br>
              <a:rPr lang="en-GB" sz="2400" dirty="0" smtClean="0"/>
            </a:br>
            <a:r>
              <a:rPr lang="en-GB" sz="2400" dirty="0"/>
              <a:t/>
            </a:r>
            <a:br>
              <a:rPr lang="en-GB" sz="2400" dirty="0"/>
            </a:br>
            <a:r>
              <a:rPr lang="en-GB" sz="2400" dirty="0" smtClean="0"/>
              <a:t>How do we move the Youth Work sector to one with a ‘new critical consciousness’?</a:t>
            </a:r>
            <a:r>
              <a:rPr lang="en-GB" sz="2400" dirty="0"/>
              <a:t/>
            </a:r>
            <a:br>
              <a:rPr lang="en-GB" sz="2400" dirty="0"/>
            </a:b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602555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Global Youth Work (GYW): what is it, how can it  be used?</a:t>
            </a:r>
            <a:br>
              <a:rPr lang="en-GB" sz="2400" b="1" dirty="0" smtClean="0"/>
            </a:br>
            <a:r>
              <a:rPr lang="en-GB" sz="2400" dirty="0" smtClean="0"/>
              <a:t>NOS, encourage young people to explore ‘global context’ (LLUK, 2008, p.15)</a:t>
            </a:r>
            <a:br>
              <a:rPr lang="en-GB" sz="2400" dirty="0" smtClean="0"/>
            </a:br>
            <a:r>
              <a:rPr lang="en-GB" sz="2400" dirty="0"/>
              <a:t/>
            </a:r>
            <a:br>
              <a:rPr lang="en-GB" sz="2400" dirty="0"/>
            </a:br>
            <a:r>
              <a:rPr lang="en-GB" sz="2400" dirty="0" smtClean="0"/>
              <a:t>Acquiring “global literacy”: young people question their reality, gain critical/dominant consciousness, promote action/reawaken in the future (</a:t>
            </a:r>
            <a:r>
              <a:rPr lang="en-GB" sz="2400" dirty="0" err="1" smtClean="0"/>
              <a:t>Sallah</a:t>
            </a:r>
            <a:r>
              <a:rPr lang="en-GB" sz="2400" dirty="0" smtClean="0"/>
              <a:t>, 2010)</a:t>
            </a:r>
            <a:br>
              <a:rPr lang="en-GB" sz="2400" dirty="0" smtClean="0"/>
            </a:br>
            <a:r>
              <a:rPr lang="en-GB" sz="2400" dirty="0"/>
              <a:t/>
            </a:r>
            <a:br>
              <a:rPr lang="en-GB" sz="2400" dirty="0"/>
            </a:br>
            <a:r>
              <a:rPr lang="en-GB" sz="2400" dirty="0"/>
              <a:t>E</a:t>
            </a:r>
            <a:r>
              <a:rPr lang="en-GB" sz="2400" dirty="0" smtClean="0"/>
              <a:t>stablished principles: agenda negotiated with young people </a:t>
            </a:r>
            <a:br>
              <a:rPr lang="en-GB" sz="2400" dirty="0" smtClean="0"/>
            </a:br>
            <a:r>
              <a:rPr lang="en-GB" sz="2400" dirty="0" smtClean="0"/>
              <a:t>(Development Education Association)</a:t>
            </a:r>
            <a:br>
              <a:rPr lang="en-GB" sz="2400" dirty="0" smtClean="0"/>
            </a:br>
            <a:r>
              <a:rPr lang="en-GB" sz="2400" dirty="0"/>
              <a:t/>
            </a:r>
            <a:br>
              <a:rPr lang="en-GB" sz="2400" dirty="0"/>
            </a:br>
            <a:r>
              <a:rPr lang="en-GB" sz="2400" dirty="0" smtClean="0"/>
              <a:t>Global issues affect all young people’s lives “international elements.” (CYP Now)</a:t>
            </a:r>
            <a:br>
              <a:rPr lang="en-GB" sz="2400" dirty="0" smtClean="0"/>
            </a:br>
            <a:r>
              <a:rPr lang="en-GB" sz="2400" dirty="0"/>
              <a:t/>
            </a:r>
            <a:br>
              <a:rPr lang="en-GB" sz="2400" dirty="0"/>
            </a:br>
            <a:r>
              <a:rPr lang="en-GB" sz="2400" dirty="0" smtClean="0"/>
              <a:t>Implications for the youth workforce…</a:t>
            </a: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11674451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A pedagogical approach…</a:t>
            </a:r>
            <a:br>
              <a:rPr lang="en-GB" sz="2400" b="1" dirty="0" smtClean="0"/>
            </a:br>
            <a:r>
              <a:rPr lang="en-GB" sz="2400" dirty="0" smtClean="0"/>
              <a:t>Formal education a ‘banking </a:t>
            </a:r>
            <a:r>
              <a:rPr lang="en-GB" sz="2400" dirty="0" smtClean="0"/>
              <a:t>model</a:t>
            </a:r>
            <a:r>
              <a:rPr lang="en-GB" sz="2400" dirty="0" smtClean="0"/>
              <a:t>’? </a:t>
            </a:r>
            <a:r>
              <a:rPr lang="en-GB" sz="2400" dirty="0" smtClean="0"/>
              <a:t>(</a:t>
            </a:r>
            <a:r>
              <a:rPr lang="en-GB" sz="2400" dirty="0" err="1" smtClean="0"/>
              <a:t>Frierre</a:t>
            </a:r>
            <a:r>
              <a:rPr lang="en-GB" sz="2400" dirty="0" smtClean="0"/>
              <a:t>, 1972)</a:t>
            </a:r>
            <a:r>
              <a:rPr lang="en-GB" sz="2400" dirty="0" smtClean="0"/>
              <a:t/>
            </a:r>
            <a:br>
              <a:rPr lang="en-GB" sz="2400" dirty="0" smtClean="0"/>
            </a:br>
            <a:r>
              <a:rPr lang="en-GB" sz="2400" dirty="0" smtClean="0"/>
              <a:t/>
            </a:r>
            <a:br>
              <a:rPr lang="en-GB" sz="2400" dirty="0" smtClean="0"/>
            </a:br>
            <a:r>
              <a:rPr lang="en-GB" sz="2400" dirty="0" smtClean="0"/>
              <a:t>GYW opposite approach: workforce needs to do the same</a:t>
            </a:r>
            <a:br>
              <a:rPr lang="en-GB" sz="2400" dirty="0" smtClean="0"/>
            </a:br>
            <a:r>
              <a:rPr lang="en-GB" sz="2400" dirty="0" smtClean="0"/>
              <a:t>Existing </a:t>
            </a:r>
            <a:r>
              <a:rPr lang="en-GB" sz="2400" dirty="0" smtClean="0"/>
              <a:t>tools: ESDGC – useful but dated, WFGA 2015, PSBs, </a:t>
            </a:r>
            <a:r>
              <a:rPr lang="en-GB" sz="2400" dirty="0" smtClean="0"/>
              <a:t/>
            </a:r>
            <a:br>
              <a:rPr lang="en-GB" sz="2400" dirty="0" smtClean="0"/>
            </a:br>
            <a:r>
              <a:rPr lang="en-GB" sz="2400" dirty="0"/>
              <a:t/>
            </a:r>
            <a:br>
              <a:rPr lang="en-GB" sz="2400" dirty="0"/>
            </a:br>
            <a:r>
              <a:rPr lang="en-GB" sz="2400" dirty="0" smtClean="0"/>
              <a:t>Youth </a:t>
            </a:r>
            <a:r>
              <a:rPr lang="en-GB" sz="2400" dirty="0" smtClean="0"/>
              <a:t>Work in Wales: Principles and Purposes (YWWRG, 2018)</a:t>
            </a:r>
            <a:br>
              <a:rPr lang="en-GB" sz="2400" dirty="0" smtClean="0"/>
            </a:br>
            <a:r>
              <a:rPr lang="en-GB" sz="2400" dirty="0" smtClean="0"/>
              <a:t/>
            </a:r>
            <a:br>
              <a:rPr lang="en-GB" sz="2400" dirty="0" smtClean="0"/>
            </a:br>
            <a:r>
              <a:rPr lang="en-GB" sz="2400" dirty="0" smtClean="0"/>
              <a:t>Need to revisit training: need to be “reflective, analytical and critical thinkers” (Tyler, 2009, p.244) – not rose tinted glasses but because it’s the right thing to do (</a:t>
            </a:r>
            <a:r>
              <a:rPr lang="en-GB" sz="2400" dirty="0" err="1" smtClean="0"/>
              <a:t>Sallah</a:t>
            </a:r>
            <a:r>
              <a:rPr lang="en-GB" sz="2400" dirty="0" smtClean="0"/>
              <a:t>, 2010)</a:t>
            </a:r>
            <a:br>
              <a:rPr lang="en-GB" sz="2400" dirty="0" smtClean="0"/>
            </a:br>
            <a:r>
              <a:rPr lang="en-GB" sz="2400" dirty="0"/>
              <a:t/>
            </a:r>
            <a:br>
              <a:rPr lang="en-GB" sz="2400" dirty="0"/>
            </a:br>
            <a:r>
              <a:rPr lang="en-GB" sz="2400" dirty="0"/>
              <a:t>A</a:t>
            </a:r>
            <a:r>
              <a:rPr lang="en-GB" sz="2400" dirty="0" smtClean="0"/>
              <a:t>n </a:t>
            </a:r>
            <a:r>
              <a:rPr lang="en-GB" sz="2400" dirty="0" smtClean="0"/>
              <a:t>opportunity through the new Youth Work </a:t>
            </a:r>
            <a:r>
              <a:rPr lang="en-GB" sz="2400" dirty="0" smtClean="0"/>
              <a:t>Strategy?</a:t>
            </a: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28116886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algn="l"/>
            <a:r>
              <a:rPr lang="en-GB" sz="2400" b="1" dirty="0" smtClean="0"/>
              <a:t>Conclusion</a:t>
            </a:r>
            <a:br>
              <a:rPr lang="en-GB" sz="2400" b="1" dirty="0" smtClean="0"/>
            </a:br>
            <a:r>
              <a:rPr lang="en-GB" sz="2400" b="1" dirty="0" smtClean="0"/>
              <a:t/>
            </a:r>
            <a:br>
              <a:rPr lang="en-GB" sz="2400" b="1" dirty="0" smtClean="0"/>
            </a:br>
            <a:r>
              <a:rPr lang="en-GB" sz="2400" dirty="0"/>
              <a:t>T</a:t>
            </a:r>
            <a:r>
              <a:rPr lang="en-GB" sz="2400" dirty="0" smtClean="0"/>
              <a:t>here are opportunities to use global youth work as a pedagogical tool to engage people around local-global issues and raise ‘new critical consciousness’.  </a:t>
            </a:r>
            <a:br>
              <a:rPr lang="en-GB" sz="2400" dirty="0" smtClean="0"/>
            </a:br>
            <a:r>
              <a:rPr lang="en-GB" sz="2400" dirty="0"/>
              <a:t/>
            </a:r>
            <a:br>
              <a:rPr lang="en-GB" sz="2400" dirty="0"/>
            </a:br>
            <a:r>
              <a:rPr lang="en-GB" sz="2400" dirty="0" smtClean="0"/>
              <a:t>A need to introduce the principles of global youth work in any new workforce developments</a:t>
            </a:r>
            <a:br>
              <a:rPr lang="en-GB" sz="2400" dirty="0" smtClean="0"/>
            </a:br>
            <a:r>
              <a:rPr lang="en-GB" sz="2400" dirty="0"/>
              <a:t/>
            </a:r>
            <a:br>
              <a:rPr lang="en-GB" sz="2400" dirty="0"/>
            </a:br>
            <a:r>
              <a:rPr lang="en-GB" sz="2400" dirty="0" smtClean="0"/>
              <a:t>Strengthen existing tools</a:t>
            </a:r>
            <a:br>
              <a:rPr lang="en-GB" sz="2400" dirty="0" smtClean="0"/>
            </a:br>
            <a:r>
              <a:rPr lang="en-GB" sz="2400" dirty="0"/>
              <a:t/>
            </a:r>
            <a:br>
              <a:rPr lang="en-GB" sz="2400" dirty="0"/>
            </a:br>
            <a:r>
              <a:rPr lang="en-GB" sz="2400" dirty="0" smtClean="0"/>
              <a:t>Explore issues of leadership development: needs to become integral to the understanding of leaders within the profession</a:t>
            </a:r>
            <a:endParaRPr lang="en-GB" sz="28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22321415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5472608"/>
          </a:xfrm>
        </p:spPr>
        <p:txBody>
          <a:bodyPr>
            <a:noAutofit/>
          </a:bodyPr>
          <a:lstStyle/>
          <a:p>
            <a:pPr marL="457200" algn="l">
              <a:lnSpc>
                <a:spcPct val="115000"/>
              </a:lnSpc>
              <a:spcAft>
                <a:spcPts val="0"/>
              </a:spcAft>
            </a:pPr>
            <a:r>
              <a:rPr lang="en-GB" sz="2000" b="1" dirty="0" smtClean="0"/>
              <a:t>References</a:t>
            </a:r>
            <a:br>
              <a:rPr lang="en-GB" sz="2000" b="1" dirty="0" smtClean="0"/>
            </a:br>
            <a:r>
              <a:rPr lang="en-GB" sz="2000" b="1" dirty="0" smtClean="0"/>
              <a:t/>
            </a:r>
            <a:br>
              <a:rPr lang="en-GB" sz="2000" b="1" dirty="0" smtClean="0"/>
            </a:br>
            <a:r>
              <a:rPr lang="en-GB" sz="2000" dirty="0" err="1">
                <a:ea typeface="Calibri"/>
                <a:cs typeface="Times New Roman"/>
              </a:rPr>
              <a:t>Agyeman</a:t>
            </a:r>
            <a:r>
              <a:rPr lang="en-GB" sz="2000" dirty="0">
                <a:ea typeface="Calibri"/>
                <a:cs typeface="Times New Roman"/>
              </a:rPr>
              <a:t>, J (2008) pp.751 – 756, </a:t>
            </a:r>
            <a:r>
              <a:rPr lang="en-GB" sz="2000" i="1" dirty="0">
                <a:ea typeface="Calibri"/>
                <a:cs typeface="Times New Roman"/>
              </a:rPr>
              <a:t>Continuum: Journal of Media and Cultural Studies</a:t>
            </a:r>
            <a:r>
              <a:rPr lang="en-GB" sz="2000" dirty="0">
                <a:ea typeface="Calibri"/>
                <a:cs typeface="Times New Roman"/>
              </a:rPr>
              <a:t>, Vol.22, No.6, Dec 2008.</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Banks, S (2010) </a:t>
            </a:r>
            <a:r>
              <a:rPr lang="en-GB" sz="2000" i="1" dirty="0">
                <a:ea typeface="Calibri"/>
                <a:cs typeface="Times New Roman"/>
              </a:rPr>
              <a:t>Ethical Issues in Youth Work. </a:t>
            </a:r>
            <a:r>
              <a:rPr lang="en-GB" sz="2000" dirty="0">
                <a:ea typeface="Calibri"/>
                <a:cs typeface="Times New Roman"/>
              </a:rPr>
              <a:t>2</a:t>
            </a:r>
            <a:r>
              <a:rPr lang="en-GB" sz="2000" baseline="30000" dirty="0">
                <a:ea typeface="Calibri"/>
                <a:cs typeface="Times New Roman"/>
              </a:rPr>
              <a:t>nd</a:t>
            </a:r>
            <a:r>
              <a:rPr lang="en-GB" sz="2000" dirty="0">
                <a:ea typeface="Calibri"/>
                <a:cs typeface="Times New Roman"/>
              </a:rPr>
              <a:t> ed. Oxon, Routledge</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Children and Young People Now (2019) [online]. </a:t>
            </a:r>
            <a:r>
              <a:rPr lang="en-GB" sz="2000" u="sng" dirty="0">
                <a:solidFill>
                  <a:srgbClr val="0000FF"/>
                </a:solidFill>
                <a:ea typeface="Calibri"/>
                <a:cs typeface="Times New Roman"/>
                <a:hlinkClick r:id="rId4"/>
              </a:rPr>
              <a:t>https://www.cypnow.co.uk/cyp/news/1059413/resources-quick-guide-to-global-youth-work</a:t>
            </a:r>
            <a:r>
              <a:rPr lang="en-GB" sz="2000" dirty="0">
                <a:ea typeface="Calibri"/>
                <a:cs typeface="Times New Roman"/>
              </a:rPr>
              <a:t> [Accessed</a:t>
            </a:r>
            <a:r>
              <a:rPr lang="en-GB" sz="2000" i="1" baseline="30000" dirty="0">
                <a:ea typeface="Calibri"/>
                <a:cs typeface="Times New Roman"/>
              </a:rPr>
              <a:t> </a:t>
            </a:r>
            <a:r>
              <a:rPr lang="en-GB" sz="2000" i="1" dirty="0">
                <a:ea typeface="Calibri"/>
                <a:cs typeface="Times New Roman"/>
              </a:rPr>
              <a:t>10th October  2019</a:t>
            </a:r>
            <a:r>
              <a:rPr lang="en-GB" sz="2000" dirty="0">
                <a:ea typeface="Calibri"/>
                <a:cs typeface="Times New Roman"/>
              </a:rPr>
              <a:t>] </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Davies, B (2010) </a:t>
            </a:r>
            <a:r>
              <a:rPr lang="en-GB" sz="2000" i="1" dirty="0">
                <a:ea typeface="Calibri"/>
                <a:cs typeface="Times New Roman"/>
              </a:rPr>
              <a:t>‘</a:t>
            </a:r>
            <a:r>
              <a:rPr lang="en-GB" sz="2000" dirty="0">
                <a:ea typeface="Calibri"/>
                <a:cs typeface="Times New Roman"/>
              </a:rPr>
              <a:t>What do we mean by youth work?’, in </a:t>
            </a:r>
            <a:r>
              <a:rPr lang="en-GB" sz="2000" dirty="0" err="1">
                <a:ea typeface="Calibri"/>
                <a:cs typeface="Times New Roman"/>
              </a:rPr>
              <a:t>Batsleer</a:t>
            </a:r>
            <a:r>
              <a:rPr lang="en-GB" sz="2000" dirty="0">
                <a:ea typeface="Calibri"/>
                <a:cs typeface="Times New Roman"/>
              </a:rPr>
              <a:t>, J. and Davies, B. (ed.) </a:t>
            </a:r>
            <a:r>
              <a:rPr lang="en-GB" sz="2000" i="1" dirty="0">
                <a:ea typeface="Calibri"/>
                <a:cs typeface="Times New Roman"/>
              </a:rPr>
              <a:t>What is Youth Work?</a:t>
            </a:r>
            <a:r>
              <a:rPr lang="en-GB" sz="2000" dirty="0">
                <a:ea typeface="Calibri"/>
                <a:cs typeface="Times New Roman"/>
              </a:rPr>
              <a:t> Exeter: Learning Matters Ltd.</a:t>
            </a:r>
            <a:endParaRPr lang="en-GB" sz="2000" dirty="0"/>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1956810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8132440" cy="5472608"/>
          </a:xfrm>
        </p:spPr>
        <p:txBody>
          <a:bodyPr>
            <a:noAutofit/>
          </a:bodyPr>
          <a:lstStyle/>
          <a:p>
            <a:pPr marL="457200" algn="l">
              <a:lnSpc>
                <a:spcPct val="115000"/>
              </a:lnSpc>
              <a:spcAft>
                <a:spcPts val="0"/>
              </a:spcAft>
            </a:pPr>
            <a:r>
              <a:rPr lang="en-GB" sz="2000" b="1" dirty="0" smtClean="0"/>
              <a:t>References</a:t>
            </a:r>
            <a:br>
              <a:rPr lang="en-GB" sz="2000" b="1" dirty="0" smtClean="0"/>
            </a:br>
            <a:r>
              <a:rPr lang="en-GB" sz="2000" b="1" dirty="0" smtClean="0"/>
              <a:t/>
            </a:r>
            <a:br>
              <a:rPr lang="en-GB" sz="2000" b="1" dirty="0" smtClean="0"/>
            </a:br>
            <a:r>
              <a:rPr lang="en-GB" sz="2000" dirty="0">
                <a:ea typeface="Calibri"/>
                <a:cs typeface="Times New Roman"/>
              </a:rPr>
              <a:t>Davies, H. (2016) </a:t>
            </a:r>
            <a:r>
              <a:rPr lang="en-GB" sz="2000" i="1" dirty="0">
                <a:ea typeface="Calibri"/>
                <a:cs typeface="Times New Roman"/>
              </a:rPr>
              <a:t>Environmental Law Review</a:t>
            </a:r>
            <a:r>
              <a:rPr lang="en-GB" sz="2000" dirty="0">
                <a:ea typeface="Calibri"/>
                <a:cs typeface="Times New Roman"/>
              </a:rPr>
              <a:t>, Vol. 18(1) 41-16: The Well-being of Future Generations (Wales) Act 2015: Duties or aspirations?</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Education Workforce Council (2018) </a:t>
            </a:r>
            <a:r>
              <a:rPr lang="en-GB" sz="2000" i="1" dirty="0">
                <a:ea typeface="Calibri"/>
                <a:cs typeface="Times New Roman"/>
              </a:rPr>
              <a:t>Data Insights: Qualified youth workers and support workers in Wales </a:t>
            </a:r>
            <a:r>
              <a:rPr lang="en-GB" sz="2000" dirty="0">
                <a:ea typeface="Calibri"/>
                <a:cs typeface="Times New Roman"/>
              </a:rPr>
              <a:t>[online].  </a:t>
            </a:r>
            <a:r>
              <a:rPr lang="en-GB" sz="2000" u="sng" dirty="0">
                <a:solidFill>
                  <a:srgbClr val="0000FF"/>
                </a:solidFill>
                <a:ea typeface="Calibri"/>
                <a:cs typeface="Times New Roman"/>
                <a:hlinkClick r:id="rId4"/>
              </a:rPr>
              <a:t>https://www.ewc.wales/site/index.php/en/statistics-and-research/education-workforce-statistics.html</a:t>
            </a:r>
            <a:r>
              <a:rPr lang="en-GB" sz="2000" dirty="0">
                <a:ea typeface="Calibri"/>
                <a:cs typeface="Times New Roman"/>
              </a:rPr>
              <a:t> [Accessed</a:t>
            </a:r>
            <a:r>
              <a:rPr lang="en-GB" sz="2000" i="1" baseline="30000" dirty="0">
                <a:ea typeface="Calibri"/>
                <a:cs typeface="Times New Roman"/>
              </a:rPr>
              <a:t> </a:t>
            </a:r>
            <a:r>
              <a:rPr lang="en-GB" sz="2000" i="1" dirty="0">
                <a:ea typeface="Calibri"/>
                <a:cs typeface="Times New Roman"/>
              </a:rPr>
              <a:t>2</a:t>
            </a:r>
            <a:r>
              <a:rPr lang="en-GB" sz="2000" i="1" baseline="30000" dirty="0">
                <a:ea typeface="Calibri"/>
                <a:cs typeface="Times New Roman"/>
              </a:rPr>
              <a:t>nd</a:t>
            </a:r>
            <a:r>
              <a:rPr lang="en-GB" sz="2000" i="1" dirty="0">
                <a:ea typeface="Calibri"/>
                <a:cs typeface="Times New Roman"/>
              </a:rPr>
              <a:t> September 2019</a:t>
            </a:r>
            <a:r>
              <a:rPr lang="en-GB" sz="2000" dirty="0">
                <a:ea typeface="Calibri"/>
                <a:cs typeface="Times New Roman"/>
              </a:rPr>
              <a:t>]</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err="1">
                <a:ea typeface="Calibri"/>
                <a:cs typeface="Times New Roman"/>
              </a:rPr>
              <a:t>Esteva</a:t>
            </a:r>
            <a:r>
              <a:rPr lang="en-GB" sz="2000" dirty="0">
                <a:ea typeface="Calibri"/>
                <a:cs typeface="Times New Roman"/>
              </a:rPr>
              <a:t>, G. (1992). ‘</a:t>
            </a:r>
            <a:r>
              <a:rPr lang="en-GB" sz="2000" i="1" dirty="0">
                <a:ea typeface="Calibri"/>
                <a:cs typeface="Times New Roman"/>
              </a:rPr>
              <a:t>Development’, in Wolfgang Sachs</a:t>
            </a:r>
            <a:r>
              <a:rPr lang="en-GB" sz="2000" dirty="0">
                <a:ea typeface="Calibri"/>
                <a:cs typeface="Times New Roman"/>
              </a:rPr>
              <a:t>. ed. The Development Dictionary.</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ETS Wales (2019) </a:t>
            </a:r>
            <a:r>
              <a:rPr lang="en-GB" sz="2000" i="1" dirty="0">
                <a:ea typeface="Calibri"/>
                <a:cs typeface="Times New Roman"/>
              </a:rPr>
              <a:t>Annual Monitoring of Endorsed Youth Work Programmes Delivered in Wales, </a:t>
            </a:r>
            <a:r>
              <a:rPr lang="en-GB" sz="2000" dirty="0">
                <a:ea typeface="Calibri"/>
                <a:cs typeface="Times New Roman"/>
              </a:rPr>
              <a:t>BA Honours Programme 2017-18</a:t>
            </a:r>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8565806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8132440" cy="5472608"/>
          </a:xfrm>
        </p:spPr>
        <p:txBody>
          <a:bodyPr>
            <a:noAutofit/>
          </a:bodyPr>
          <a:lstStyle/>
          <a:p>
            <a:pPr marL="457200" algn="l">
              <a:lnSpc>
                <a:spcPct val="115000"/>
              </a:lnSpc>
              <a:spcAft>
                <a:spcPts val="0"/>
              </a:spcAft>
            </a:pPr>
            <a:r>
              <a:rPr lang="en-GB" sz="1900" b="1" dirty="0" smtClean="0"/>
              <a:t>References</a:t>
            </a:r>
            <a:br>
              <a:rPr lang="en-GB" sz="1900" b="1" dirty="0" smtClean="0"/>
            </a:br>
            <a:r>
              <a:rPr lang="en-GB" sz="1900" b="1" dirty="0" smtClean="0"/>
              <a:t/>
            </a:r>
            <a:br>
              <a:rPr lang="en-GB" sz="1900" b="1" dirty="0" smtClean="0"/>
            </a:br>
            <a:r>
              <a:rPr lang="en-GB" sz="1900" dirty="0">
                <a:ea typeface="Calibri"/>
                <a:cs typeface="Times New Roman"/>
              </a:rPr>
              <a:t>ETS Wales (2019) </a:t>
            </a:r>
            <a:r>
              <a:rPr lang="en-GB" sz="1900" i="1" dirty="0">
                <a:ea typeface="Calibri"/>
                <a:cs typeface="Times New Roman"/>
              </a:rPr>
              <a:t>Annual Monitoring of Endorsed Youth Work Programmes Delivered in Wales, </a:t>
            </a:r>
            <a:r>
              <a:rPr lang="en-GB" sz="1900" dirty="0">
                <a:ea typeface="Calibri"/>
                <a:cs typeface="Times New Roman"/>
              </a:rPr>
              <a:t>Post Graduate Programme </a:t>
            </a:r>
            <a:r>
              <a:rPr lang="en-GB" sz="1900" dirty="0" smtClean="0">
                <a:ea typeface="Calibri"/>
                <a:cs typeface="Times New Roman"/>
              </a:rPr>
              <a:t>2017-18</a:t>
            </a:r>
            <a:br>
              <a:rPr lang="en-GB" sz="1900" dirty="0" smtClean="0">
                <a:ea typeface="Calibri"/>
                <a:cs typeface="Times New Roman"/>
              </a:rPr>
            </a:br>
            <a:r>
              <a:rPr lang="en-GB" sz="1900" dirty="0">
                <a:ea typeface="Calibri"/>
                <a:cs typeface="Times New Roman"/>
              </a:rPr>
              <a:t/>
            </a:r>
            <a:br>
              <a:rPr lang="en-GB" sz="1900" dirty="0">
                <a:ea typeface="Calibri"/>
                <a:cs typeface="Times New Roman"/>
              </a:rPr>
            </a:br>
            <a:r>
              <a:rPr lang="en-GB" sz="1900" dirty="0" err="1" smtClean="0">
                <a:ea typeface="Calibri"/>
                <a:cs typeface="Times New Roman"/>
              </a:rPr>
              <a:t>Frierre</a:t>
            </a:r>
            <a:r>
              <a:rPr lang="en-GB" sz="1900" dirty="0" smtClean="0">
                <a:ea typeface="Calibri"/>
                <a:cs typeface="Times New Roman"/>
              </a:rPr>
              <a:t>, P (1972) </a:t>
            </a:r>
            <a:r>
              <a:rPr lang="en-GB" sz="1900" i="1" dirty="0" smtClean="0">
                <a:ea typeface="Calibri"/>
                <a:cs typeface="Times New Roman"/>
              </a:rPr>
              <a:t>Pedagogy of the Oppressed. </a:t>
            </a:r>
            <a:r>
              <a:rPr lang="en-GB" sz="1900" dirty="0" err="1" smtClean="0">
                <a:ea typeface="Calibri"/>
                <a:cs typeface="Times New Roman"/>
              </a:rPr>
              <a:t>Harmondsworth</a:t>
            </a:r>
            <a:r>
              <a:rPr lang="en-GB" sz="1900" dirty="0" smtClean="0">
                <a:ea typeface="Calibri"/>
                <a:cs typeface="Times New Roman"/>
              </a:rPr>
              <a:t>: Penguin</a:t>
            </a:r>
            <a:r>
              <a:rPr lang="en-GB" sz="1900" dirty="0">
                <a:ea typeface="Calibri"/>
                <a:cs typeface="Times New Roman"/>
              </a:rPr>
              <a:t/>
            </a:r>
            <a:br>
              <a:rPr lang="en-GB" sz="1900" dirty="0">
                <a:ea typeface="Calibri"/>
                <a:cs typeface="Times New Roman"/>
              </a:rPr>
            </a:br>
            <a:r>
              <a:rPr lang="en-GB" sz="1900" dirty="0">
                <a:ea typeface="Calibri"/>
                <a:cs typeface="Times New Roman"/>
              </a:rPr>
              <a:t> </a:t>
            </a:r>
            <a:br>
              <a:rPr lang="en-GB" sz="1900" dirty="0">
                <a:ea typeface="Calibri"/>
                <a:cs typeface="Times New Roman"/>
              </a:rPr>
            </a:br>
            <a:r>
              <a:rPr lang="en-GB" sz="1900" dirty="0">
                <a:ea typeface="Calibri"/>
                <a:cs typeface="Times New Roman"/>
              </a:rPr>
              <a:t>ISC, (2019) [online].  </a:t>
            </a:r>
            <a:r>
              <a:rPr lang="en-GB" sz="1900" u="sng" dirty="0">
                <a:solidFill>
                  <a:srgbClr val="0000FF"/>
                </a:solidFill>
                <a:ea typeface="Calibri"/>
                <a:cs typeface="Times New Roman"/>
                <a:hlinkClick r:id="rId4"/>
              </a:rPr>
              <a:t>https://sustain.org/about/what-is-a-sustainable-community/</a:t>
            </a:r>
            <a:r>
              <a:rPr lang="en-GB" sz="1900" dirty="0">
                <a:ea typeface="Calibri"/>
                <a:cs typeface="Times New Roman"/>
              </a:rPr>
              <a:t> [Accessed</a:t>
            </a:r>
            <a:r>
              <a:rPr lang="en-GB" sz="1900" i="1" baseline="30000" dirty="0">
                <a:ea typeface="Calibri"/>
                <a:cs typeface="Times New Roman"/>
              </a:rPr>
              <a:t> </a:t>
            </a:r>
            <a:r>
              <a:rPr lang="en-GB" sz="1900" i="1" dirty="0">
                <a:ea typeface="Calibri"/>
                <a:cs typeface="Times New Roman"/>
              </a:rPr>
              <a:t>2</a:t>
            </a:r>
            <a:r>
              <a:rPr lang="en-GB" sz="1900" i="1" baseline="30000" dirty="0">
                <a:ea typeface="Calibri"/>
                <a:cs typeface="Times New Roman"/>
              </a:rPr>
              <a:t>nd</a:t>
            </a:r>
            <a:r>
              <a:rPr lang="en-GB" sz="1900" i="1" dirty="0">
                <a:ea typeface="Calibri"/>
                <a:cs typeface="Times New Roman"/>
              </a:rPr>
              <a:t> September 2019</a:t>
            </a:r>
            <a:r>
              <a:rPr lang="en-GB" sz="1900" dirty="0">
                <a:ea typeface="Calibri"/>
                <a:cs typeface="Times New Roman"/>
              </a:rPr>
              <a:t>]</a:t>
            </a:r>
            <a:br>
              <a:rPr lang="en-GB" sz="1900" dirty="0">
                <a:ea typeface="Calibri"/>
                <a:cs typeface="Times New Roman"/>
              </a:rPr>
            </a:br>
            <a:r>
              <a:rPr lang="en-GB" sz="1900" dirty="0">
                <a:ea typeface="Calibri"/>
                <a:cs typeface="Times New Roman"/>
              </a:rPr>
              <a:t> </a:t>
            </a:r>
            <a:br>
              <a:rPr lang="en-GB" sz="1900" dirty="0">
                <a:ea typeface="Calibri"/>
                <a:cs typeface="Times New Roman"/>
              </a:rPr>
            </a:br>
            <a:r>
              <a:rPr lang="en-GB" sz="1900" dirty="0">
                <a:ea typeface="Calibri"/>
                <a:cs typeface="Times New Roman"/>
              </a:rPr>
              <a:t>Jacobs, Michael, (1999) ‘Sustainable Development as a Contested Concept’, in Andrew Dobson (ed.), </a:t>
            </a:r>
            <a:r>
              <a:rPr lang="en-GB" sz="1900" i="1" dirty="0">
                <a:ea typeface="Calibri"/>
                <a:cs typeface="Times New Roman"/>
              </a:rPr>
              <a:t>Fairness and Futurity: Essays on Environmental Sustainability and Social Justice</a:t>
            </a:r>
            <a:r>
              <a:rPr lang="en-GB" sz="1900" dirty="0">
                <a:ea typeface="Calibri"/>
                <a:cs typeface="Times New Roman"/>
              </a:rPr>
              <a:t> Oxford: Oxford University Press.</a:t>
            </a:r>
            <a:br>
              <a:rPr lang="en-GB" sz="1900" dirty="0">
                <a:ea typeface="Calibri"/>
                <a:cs typeface="Times New Roman"/>
              </a:rPr>
            </a:br>
            <a:r>
              <a:rPr lang="en-GB" sz="1900" dirty="0">
                <a:ea typeface="Calibri"/>
                <a:cs typeface="Times New Roman"/>
              </a:rPr>
              <a:t> </a:t>
            </a:r>
            <a:br>
              <a:rPr lang="en-GB" sz="1900" dirty="0">
                <a:ea typeface="Calibri"/>
                <a:cs typeface="Times New Roman"/>
              </a:rPr>
            </a:br>
            <a:r>
              <a:rPr lang="en-GB" sz="1900" dirty="0">
                <a:ea typeface="Calibri"/>
                <a:cs typeface="Times New Roman"/>
              </a:rPr>
              <a:t>LLUK, 2008, </a:t>
            </a:r>
            <a:r>
              <a:rPr lang="en-GB" sz="1900" i="1" dirty="0">
                <a:ea typeface="Calibri"/>
                <a:cs typeface="Times New Roman"/>
              </a:rPr>
              <a:t>National Occupation Standards for Youth Work</a:t>
            </a:r>
            <a:r>
              <a:rPr lang="en-GB" sz="1900" dirty="0">
                <a:ea typeface="Calibri"/>
                <a:cs typeface="Times New Roman"/>
              </a:rPr>
              <a:t>  [online] </a:t>
            </a:r>
            <a:r>
              <a:rPr lang="en-GB" sz="1900" u="sng" dirty="0">
                <a:solidFill>
                  <a:srgbClr val="0000FF"/>
                </a:solidFill>
                <a:ea typeface="Calibri"/>
                <a:cs typeface="Times New Roman"/>
                <a:hlinkClick r:id="rId5"/>
              </a:rPr>
              <a:t>http://www.nya.org.uk/wp-content/uploads/2014/06/National-Occupation-Standards-for-Youth-Work.pdf</a:t>
            </a:r>
            <a:r>
              <a:rPr lang="en-GB" sz="1900" dirty="0">
                <a:ea typeface="Calibri"/>
                <a:cs typeface="Times New Roman"/>
              </a:rPr>
              <a:t> [Accessed</a:t>
            </a:r>
            <a:r>
              <a:rPr lang="en-GB" sz="1900" i="1" baseline="30000" dirty="0">
                <a:ea typeface="Calibri"/>
                <a:cs typeface="Times New Roman"/>
              </a:rPr>
              <a:t> </a:t>
            </a:r>
            <a:r>
              <a:rPr lang="en-GB" sz="1900" i="1" dirty="0">
                <a:ea typeface="Calibri"/>
                <a:cs typeface="Times New Roman"/>
              </a:rPr>
              <a:t>2</a:t>
            </a:r>
            <a:r>
              <a:rPr lang="en-GB" sz="1900" i="1" baseline="30000" dirty="0">
                <a:ea typeface="Calibri"/>
                <a:cs typeface="Times New Roman"/>
              </a:rPr>
              <a:t>nd</a:t>
            </a:r>
            <a:r>
              <a:rPr lang="en-GB" sz="1900" i="1" dirty="0">
                <a:ea typeface="Calibri"/>
                <a:cs typeface="Times New Roman"/>
              </a:rPr>
              <a:t> September 2019</a:t>
            </a:r>
            <a:r>
              <a:rPr lang="en-GB" sz="1900" dirty="0">
                <a:ea typeface="Calibri"/>
                <a:cs typeface="Times New Roman"/>
              </a:rPr>
              <a:t>]</a:t>
            </a:r>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40476005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8132440" cy="5472608"/>
          </a:xfrm>
        </p:spPr>
        <p:txBody>
          <a:bodyPr>
            <a:noAutofit/>
          </a:bodyPr>
          <a:lstStyle/>
          <a:p>
            <a:pPr marL="457200" algn="l">
              <a:lnSpc>
                <a:spcPct val="115000"/>
              </a:lnSpc>
              <a:spcAft>
                <a:spcPts val="0"/>
              </a:spcAft>
            </a:pPr>
            <a:r>
              <a:rPr lang="en-GB" sz="2000" b="1" dirty="0" smtClean="0"/>
              <a:t>References</a:t>
            </a:r>
            <a:br>
              <a:rPr lang="en-GB" sz="2000" b="1" dirty="0" smtClean="0"/>
            </a:br>
            <a:r>
              <a:rPr lang="en-GB" sz="2000" b="1" dirty="0" smtClean="0"/>
              <a:t/>
            </a:r>
            <a:br>
              <a:rPr lang="en-GB" sz="2000" b="1" dirty="0" smtClean="0"/>
            </a:br>
            <a:r>
              <a:rPr lang="en-GB" sz="2000" dirty="0">
                <a:ea typeface="Calibri"/>
                <a:cs typeface="Times New Roman"/>
              </a:rPr>
              <a:t>McKeown, R. (2002). The ESD Toolkit 2.0. Web-published document. </a:t>
            </a:r>
            <a:r>
              <a:rPr lang="en-GB" sz="2000" u="sng" dirty="0">
                <a:solidFill>
                  <a:srgbClr val="0000FF"/>
                </a:solidFill>
                <a:ea typeface="Calibri"/>
                <a:cs typeface="Times New Roman"/>
                <a:hlinkClick r:id="rId4"/>
              </a:rPr>
              <a:t>www.esdtoolkit.org</a:t>
            </a:r>
            <a:r>
              <a:rPr lang="en-GB" sz="2000" dirty="0">
                <a:ea typeface="Calibri"/>
                <a:cs typeface="Times New Roman"/>
              </a:rPr>
              <a:t> </a:t>
            </a:r>
            <a:r>
              <a:rPr lang="en-GB" sz="2000" u="sng" dirty="0">
                <a:solidFill>
                  <a:srgbClr val="0000FF"/>
                </a:solidFill>
                <a:ea typeface="Calibri"/>
                <a:cs typeface="Times New Roman"/>
                <a:hlinkClick r:id="rId5"/>
              </a:rPr>
              <a:t>http://www.esdtoolkit.org/discussion/default.htm</a:t>
            </a:r>
            <a:r>
              <a:rPr lang="en-GB" sz="2000" dirty="0">
                <a:ea typeface="Calibri"/>
                <a:cs typeface="Times New Roman"/>
              </a:rPr>
              <a:t>   accessed 4/9/19 </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National Assembly for Wales (2018) </a:t>
            </a:r>
            <a:r>
              <a:rPr lang="en-GB" sz="2000" i="1" dirty="0">
                <a:ea typeface="Calibri"/>
                <a:cs typeface="Times New Roman"/>
              </a:rPr>
              <a:t>Mind Over Matter?</a:t>
            </a:r>
            <a:r>
              <a:rPr lang="en-GB" sz="2000" dirty="0">
                <a:ea typeface="Calibri"/>
                <a:cs typeface="Times New Roman"/>
              </a:rPr>
              <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National Assembly for Wales (2015) </a:t>
            </a:r>
            <a:r>
              <a:rPr lang="en-GB" sz="2000" i="1" dirty="0">
                <a:ea typeface="Calibri"/>
                <a:cs typeface="Times New Roman"/>
              </a:rPr>
              <a:t>The Wellbeing of Future Generations Act</a:t>
            </a:r>
            <a:r>
              <a:rPr lang="en-GB" sz="2000" dirty="0">
                <a:ea typeface="Calibri"/>
                <a:cs typeface="Times New Roman"/>
              </a:rPr>
              <a:t> [online] </a:t>
            </a:r>
            <a:r>
              <a:rPr lang="en-GB" sz="2000" i="1" dirty="0">
                <a:ea typeface="Calibri"/>
                <a:cs typeface="Times New Roman"/>
              </a:rPr>
              <a:t> </a:t>
            </a:r>
            <a:r>
              <a:rPr lang="en-GB" sz="2000" u="sng" dirty="0">
                <a:solidFill>
                  <a:srgbClr val="0000FF"/>
                </a:solidFill>
                <a:ea typeface="Calibri"/>
                <a:cs typeface="Times New Roman"/>
                <a:hlinkClick r:id="rId6"/>
              </a:rPr>
              <a:t>http://www.legislation.gov.uk/anaw/2015/2/contents/enacted</a:t>
            </a:r>
            <a:r>
              <a:rPr lang="en-GB" sz="2000" dirty="0">
                <a:ea typeface="Calibri"/>
                <a:cs typeface="Times New Roman"/>
              </a:rPr>
              <a:t>  [Accessed</a:t>
            </a:r>
            <a:r>
              <a:rPr lang="en-GB" sz="2000" i="1" baseline="30000" dirty="0">
                <a:ea typeface="Calibri"/>
                <a:cs typeface="Times New Roman"/>
              </a:rPr>
              <a:t> </a:t>
            </a:r>
            <a:r>
              <a:rPr lang="en-GB" sz="2000" i="1" dirty="0">
                <a:ea typeface="Calibri"/>
                <a:cs typeface="Times New Roman"/>
              </a:rPr>
              <a:t>2</a:t>
            </a:r>
            <a:r>
              <a:rPr lang="en-GB" sz="2000" i="1" baseline="30000" dirty="0">
                <a:ea typeface="Calibri"/>
                <a:cs typeface="Times New Roman"/>
              </a:rPr>
              <a:t>nd</a:t>
            </a:r>
            <a:r>
              <a:rPr lang="en-GB" sz="2000" i="1" dirty="0">
                <a:ea typeface="Calibri"/>
                <a:cs typeface="Times New Roman"/>
              </a:rPr>
              <a:t> September 2019</a:t>
            </a:r>
            <a:r>
              <a:rPr lang="en-GB" sz="2000" dirty="0">
                <a:ea typeface="Calibri"/>
                <a:cs typeface="Times New Roman"/>
              </a:rPr>
              <a:t>]</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 National Assembly for Wales (2016) </a:t>
            </a:r>
            <a:r>
              <a:rPr lang="en-GB" sz="2000" i="1" dirty="0">
                <a:ea typeface="Calibri"/>
                <a:cs typeface="Times New Roman"/>
              </a:rPr>
              <a:t>What type of youth service does Wales want?</a:t>
            </a:r>
            <a:endParaRPr lang="en-GB" sz="2000" dirty="0">
              <a:ea typeface="Calibri"/>
              <a:cs typeface="Times New Roman"/>
            </a:endParaRPr>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1429538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8132440" cy="5472608"/>
          </a:xfrm>
        </p:spPr>
        <p:txBody>
          <a:bodyPr>
            <a:noAutofit/>
          </a:bodyPr>
          <a:lstStyle/>
          <a:p>
            <a:pPr marL="457200" algn="l">
              <a:lnSpc>
                <a:spcPct val="115000"/>
              </a:lnSpc>
              <a:spcAft>
                <a:spcPts val="0"/>
              </a:spcAft>
            </a:pPr>
            <a:r>
              <a:rPr lang="en-GB" sz="2000" b="1" dirty="0" smtClean="0"/>
              <a:t>References</a:t>
            </a:r>
            <a:br>
              <a:rPr lang="en-GB" sz="2000" b="1" dirty="0" smtClean="0"/>
            </a:br>
            <a:r>
              <a:rPr lang="en-GB" sz="2000" b="1" dirty="0" smtClean="0"/>
              <a:t/>
            </a:r>
            <a:br>
              <a:rPr lang="en-GB" sz="2000" b="1" dirty="0" smtClean="0"/>
            </a:br>
            <a:r>
              <a:rPr lang="en-GB" sz="2000" dirty="0">
                <a:ea typeface="Calibri"/>
                <a:cs typeface="Times New Roman"/>
              </a:rPr>
              <a:t>Orr, D (1994) </a:t>
            </a:r>
            <a:r>
              <a:rPr lang="en-GB" sz="2000" i="1" dirty="0">
                <a:ea typeface="Calibri"/>
                <a:cs typeface="Times New Roman"/>
              </a:rPr>
              <a:t>‘What is education for?</a:t>
            </a:r>
            <a:r>
              <a:rPr lang="en-GB" sz="2000" dirty="0">
                <a:ea typeface="Calibri"/>
                <a:cs typeface="Times New Roman"/>
              </a:rPr>
              <a:t> Earth in Mind, Island Press</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err="1">
                <a:ea typeface="Calibri"/>
                <a:cs typeface="Times New Roman"/>
              </a:rPr>
              <a:t>Sallah</a:t>
            </a:r>
            <a:r>
              <a:rPr lang="en-GB" sz="2000" dirty="0">
                <a:ea typeface="Calibri"/>
                <a:cs typeface="Times New Roman"/>
              </a:rPr>
              <a:t>, M. (2010) ‘Developing global literacy and competence in youth work’, in </a:t>
            </a:r>
            <a:r>
              <a:rPr lang="en-GB" sz="2000" dirty="0" err="1">
                <a:ea typeface="Calibri"/>
                <a:cs typeface="Times New Roman"/>
              </a:rPr>
              <a:t>Batsleer</a:t>
            </a:r>
            <a:r>
              <a:rPr lang="en-GB" sz="2000" dirty="0">
                <a:ea typeface="Calibri"/>
                <a:cs typeface="Times New Roman"/>
              </a:rPr>
              <a:t>, J. and Davies, B. (ed.) </a:t>
            </a:r>
            <a:r>
              <a:rPr lang="en-GB" sz="2000" i="1" dirty="0">
                <a:ea typeface="Calibri"/>
                <a:cs typeface="Times New Roman"/>
              </a:rPr>
              <a:t>What is Youth Work?</a:t>
            </a:r>
            <a:r>
              <a:rPr lang="en-GB" sz="2000" dirty="0">
                <a:ea typeface="Calibri"/>
                <a:cs typeface="Times New Roman"/>
              </a:rPr>
              <a:t> Exeter: Learning Matters Ltd.</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Shiva, V. (1988) </a:t>
            </a:r>
            <a:r>
              <a:rPr lang="en-GB" sz="2000" i="1" dirty="0">
                <a:ea typeface="Calibri"/>
                <a:cs typeface="Times New Roman"/>
              </a:rPr>
              <a:t>Staying Alive: Women, Ecology and Survival in India</a:t>
            </a:r>
            <a:r>
              <a:rPr lang="en-GB" sz="2000" dirty="0">
                <a:ea typeface="Calibri"/>
                <a:cs typeface="Times New Roman"/>
              </a:rPr>
              <a:t>. London: Zed Books.</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Smith, M.K. (2008) ‘Sustainable communities and neighbourhoods. Theory, policy and practice’, </a:t>
            </a:r>
            <a:r>
              <a:rPr lang="en-GB" sz="2000" i="1" dirty="0">
                <a:ea typeface="Calibri"/>
                <a:cs typeface="Times New Roman"/>
              </a:rPr>
              <a:t>the encyclopaedia of informal education, </a:t>
            </a:r>
            <a:r>
              <a:rPr lang="en-GB" sz="2000" u="sng" dirty="0">
                <a:solidFill>
                  <a:srgbClr val="0000FF"/>
                </a:solidFill>
                <a:ea typeface="Calibri"/>
                <a:cs typeface="Times New Roman"/>
                <a:hlinkClick r:id="rId4"/>
              </a:rPr>
              <a:t>http://www.infed.org/communities/sustainable_communities.htm</a:t>
            </a:r>
            <a:r>
              <a:rPr lang="en-GB" sz="2000" dirty="0">
                <a:ea typeface="Calibri"/>
                <a:cs typeface="Times New Roman"/>
              </a:rPr>
              <a:t> [Accessed</a:t>
            </a:r>
            <a:r>
              <a:rPr lang="en-GB" sz="2000" i="1" baseline="30000" dirty="0">
                <a:ea typeface="Calibri"/>
                <a:cs typeface="Times New Roman"/>
              </a:rPr>
              <a:t> </a:t>
            </a:r>
            <a:r>
              <a:rPr lang="en-GB" sz="2000" i="1" dirty="0">
                <a:ea typeface="Calibri"/>
                <a:cs typeface="Times New Roman"/>
              </a:rPr>
              <a:t>2</a:t>
            </a:r>
            <a:r>
              <a:rPr lang="en-GB" sz="2000" i="1" baseline="30000" dirty="0">
                <a:ea typeface="Calibri"/>
                <a:cs typeface="Times New Roman"/>
              </a:rPr>
              <a:t>nd</a:t>
            </a:r>
            <a:r>
              <a:rPr lang="en-GB" sz="2000" i="1" dirty="0">
                <a:ea typeface="Calibri"/>
                <a:cs typeface="Times New Roman"/>
              </a:rPr>
              <a:t> September 2019</a:t>
            </a:r>
            <a:r>
              <a:rPr lang="en-GB" sz="2000" dirty="0">
                <a:ea typeface="Calibri"/>
                <a:cs typeface="Times New Roman"/>
              </a:rPr>
              <a:t>]</a:t>
            </a:r>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42936826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8132440" cy="5472608"/>
          </a:xfrm>
        </p:spPr>
        <p:txBody>
          <a:bodyPr>
            <a:noAutofit/>
          </a:bodyPr>
          <a:lstStyle/>
          <a:p>
            <a:pPr marL="457200" algn="l">
              <a:lnSpc>
                <a:spcPct val="115000"/>
              </a:lnSpc>
              <a:spcAft>
                <a:spcPts val="0"/>
              </a:spcAft>
            </a:pPr>
            <a:r>
              <a:rPr lang="en-GB" sz="2000" b="1" dirty="0" smtClean="0"/>
              <a:t>References</a:t>
            </a:r>
            <a:br>
              <a:rPr lang="en-GB" sz="2000" b="1" dirty="0" smtClean="0"/>
            </a:br>
            <a:r>
              <a:rPr lang="en-GB" sz="2000" b="1" dirty="0" smtClean="0"/>
              <a:t/>
            </a:r>
            <a:br>
              <a:rPr lang="en-GB" sz="2000" b="1" dirty="0" smtClean="0"/>
            </a:br>
            <a:r>
              <a:rPr lang="en-GB" sz="2000" dirty="0">
                <a:ea typeface="Calibri"/>
                <a:cs typeface="Times New Roman"/>
              </a:rPr>
              <a:t>Spence, J (2004) </a:t>
            </a:r>
            <a:r>
              <a:rPr lang="en-GB" sz="2000" i="1" dirty="0">
                <a:ea typeface="Calibri"/>
                <a:cs typeface="Times New Roman"/>
              </a:rPr>
              <a:t>‘Targeting, Accountability and Youth Work Practice’</a:t>
            </a:r>
            <a:r>
              <a:rPr lang="en-GB" sz="2000" dirty="0">
                <a:ea typeface="Calibri"/>
                <a:cs typeface="Times New Roman"/>
              </a:rPr>
              <a:t>, Practice, 16: 4</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The London Planet Under Pressure conference (2012) </a:t>
            </a:r>
            <a:r>
              <a:rPr lang="en-GB" sz="2000" i="1" dirty="0">
                <a:ea typeface="Calibri"/>
                <a:cs typeface="Times New Roman"/>
              </a:rPr>
              <a:t>State of the Planet Declaration </a:t>
            </a:r>
            <a:r>
              <a:rPr lang="en-GB" sz="2000" dirty="0">
                <a:ea typeface="Calibri"/>
                <a:cs typeface="Times New Roman"/>
              </a:rPr>
              <a:t>[online] </a:t>
            </a:r>
            <a:r>
              <a:rPr lang="en-GB" sz="2000" u="sng" dirty="0">
                <a:solidFill>
                  <a:srgbClr val="0000FF"/>
                </a:solidFill>
                <a:ea typeface="Calibri"/>
                <a:cs typeface="Times New Roman"/>
                <a:hlinkClick r:id="rId4"/>
              </a:rPr>
              <a:t>http://www.igbp.net/publications/stateoftheplanetdeclaration.4.6b007aff13cb59eff6411baa.html</a:t>
            </a:r>
            <a:r>
              <a:rPr lang="en-GB" sz="2000" dirty="0">
                <a:ea typeface="Calibri"/>
                <a:cs typeface="Times New Roman"/>
              </a:rPr>
              <a:t>   [Accessed</a:t>
            </a:r>
            <a:r>
              <a:rPr lang="en-GB" sz="2000" i="1" baseline="30000" dirty="0">
                <a:ea typeface="Calibri"/>
                <a:cs typeface="Times New Roman"/>
              </a:rPr>
              <a:t> </a:t>
            </a:r>
            <a:r>
              <a:rPr lang="en-GB" sz="2000" i="1" dirty="0">
                <a:ea typeface="Calibri"/>
                <a:cs typeface="Times New Roman"/>
              </a:rPr>
              <a:t>2</a:t>
            </a:r>
            <a:r>
              <a:rPr lang="en-GB" sz="2000" i="1" baseline="30000" dirty="0">
                <a:ea typeface="Calibri"/>
                <a:cs typeface="Times New Roman"/>
              </a:rPr>
              <a:t>nd</a:t>
            </a:r>
            <a:r>
              <a:rPr lang="en-GB" sz="2000" i="1" dirty="0">
                <a:ea typeface="Calibri"/>
                <a:cs typeface="Times New Roman"/>
              </a:rPr>
              <a:t> September 2019</a:t>
            </a:r>
            <a:r>
              <a:rPr lang="en-GB" sz="2000" dirty="0">
                <a:ea typeface="Calibri"/>
                <a:cs typeface="Times New Roman"/>
              </a:rPr>
              <a:t>]</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Tyler, M. (2007) ‘Managing The Tensions’, in </a:t>
            </a:r>
            <a:r>
              <a:rPr lang="en-US" sz="2000" dirty="0">
                <a:ea typeface="Calibri"/>
                <a:cs typeface="Times New Roman"/>
              </a:rPr>
              <a:t>and </a:t>
            </a:r>
            <a:r>
              <a:rPr lang="en-GB" sz="2000" dirty="0">
                <a:ea typeface="Calibri"/>
                <a:cs typeface="Times New Roman"/>
              </a:rPr>
              <a:t>Wood, J and Hine, J. eds. </a:t>
            </a:r>
            <a:r>
              <a:rPr lang="en-GB" sz="2000" i="1" dirty="0">
                <a:ea typeface="Calibri"/>
                <a:cs typeface="Times New Roman"/>
              </a:rPr>
              <a:t>Work with young People: Theory and practise</a:t>
            </a:r>
            <a:r>
              <a:rPr lang="en-GB" sz="2000" dirty="0">
                <a:ea typeface="Calibri"/>
                <a:cs typeface="Times New Roman"/>
              </a:rPr>
              <a:t>, London: Sage.</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Welsh Assembly Government (2008), </a:t>
            </a:r>
            <a:r>
              <a:rPr lang="en-GB" sz="2000" i="1" dirty="0">
                <a:ea typeface="Calibri"/>
                <a:cs typeface="Times New Roman"/>
              </a:rPr>
              <a:t>Education for Sustainable Development and Global Citizenship (ESDGC): A Common Understanding for the Youth Work Sector.</a:t>
            </a:r>
            <a:endParaRPr lang="en-GB" sz="2000" dirty="0">
              <a:ea typeface="Calibri"/>
              <a:cs typeface="Times New Roman"/>
            </a:endParaRPr>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9259938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8132440" cy="5472608"/>
          </a:xfrm>
        </p:spPr>
        <p:txBody>
          <a:bodyPr>
            <a:noAutofit/>
          </a:bodyPr>
          <a:lstStyle/>
          <a:p>
            <a:pPr marL="457200" algn="l">
              <a:lnSpc>
                <a:spcPct val="115000"/>
              </a:lnSpc>
              <a:spcAft>
                <a:spcPts val="0"/>
              </a:spcAft>
            </a:pPr>
            <a:r>
              <a:rPr lang="en-GB" sz="2000" b="1" dirty="0" smtClean="0"/>
              <a:t>References</a:t>
            </a:r>
            <a:br>
              <a:rPr lang="en-GB" sz="2000" b="1" dirty="0" smtClean="0"/>
            </a:br>
            <a:r>
              <a:rPr lang="en-GB" sz="2000" b="1" dirty="0" smtClean="0"/>
              <a:t/>
            </a:r>
            <a:br>
              <a:rPr lang="en-GB" sz="2000" b="1" dirty="0" smtClean="0"/>
            </a:br>
            <a:r>
              <a:rPr lang="en-GB" sz="2000" dirty="0">
                <a:ea typeface="Calibri"/>
                <a:cs typeface="Times New Roman"/>
              </a:rPr>
              <a:t>Welsh Government (2018) Youth Work in Wales 2017-18 Statistical First Release</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Welsh Government (2019) </a:t>
            </a:r>
            <a:r>
              <a:rPr lang="en-GB" sz="2000" i="1" dirty="0">
                <a:ea typeface="Calibri"/>
                <a:cs typeface="Times New Roman"/>
              </a:rPr>
              <a:t>Youth Work Strategy for Wales</a:t>
            </a:r>
            <a:r>
              <a:rPr lang="en-GB" sz="2000" dirty="0">
                <a:ea typeface="Calibri"/>
                <a:cs typeface="Times New Roman"/>
              </a:rPr>
              <a:t/>
            </a:r>
            <a:br>
              <a:rPr lang="en-GB" sz="2000" dirty="0">
                <a:ea typeface="Calibri"/>
                <a:cs typeface="Times New Roman"/>
              </a:rPr>
            </a:br>
            <a:r>
              <a:rPr lang="en-GB" sz="2000" dirty="0">
                <a:ea typeface="Calibri"/>
                <a:cs typeface="Times New Roman"/>
              </a:rPr>
              <a:t> </a:t>
            </a:r>
            <a:br>
              <a:rPr lang="en-GB" sz="2000" dirty="0">
                <a:ea typeface="Calibri"/>
                <a:cs typeface="Times New Roman"/>
              </a:rPr>
            </a:br>
            <a:r>
              <a:rPr lang="en-GB" sz="2000" dirty="0">
                <a:ea typeface="Calibri"/>
                <a:cs typeface="Times New Roman"/>
              </a:rPr>
              <a:t>Youth Work in Wales Review Group, October 2018, </a:t>
            </a:r>
            <a:r>
              <a:rPr lang="en-GB" sz="2000" i="1" dirty="0">
                <a:ea typeface="Calibri"/>
                <a:cs typeface="Times New Roman"/>
              </a:rPr>
              <a:t>Youth Work In Wales: Principles and Purposes</a:t>
            </a:r>
            <a:r>
              <a:rPr lang="en-GB" sz="2000" i="1" dirty="0" smtClean="0">
                <a:ea typeface="Calibri"/>
                <a:cs typeface="Times New Roman"/>
              </a:rPr>
              <a:t>.</a:t>
            </a:r>
            <a:br>
              <a:rPr lang="en-GB" sz="2000" i="1" dirty="0" smtClean="0">
                <a:ea typeface="Calibri"/>
                <a:cs typeface="Times New Roman"/>
              </a:rPr>
            </a:br>
            <a:r>
              <a:rPr lang="en-GB" sz="2000" i="1" dirty="0">
                <a:ea typeface="Calibri"/>
                <a:cs typeface="Times New Roman"/>
              </a:rPr>
              <a:t/>
            </a:r>
            <a:br>
              <a:rPr lang="en-GB" sz="2000" i="1" dirty="0">
                <a:ea typeface="Calibri"/>
                <a:cs typeface="Times New Roman"/>
              </a:rPr>
            </a:br>
            <a:r>
              <a:rPr lang="en-GB" sz="2000" i="1" dirty="0" smtClean="0">
                <a:ea typeface="Calibri"/>
                <a:cs typeface="Times New Roman"/>
              </a:rPr>
              <a:t/>
            </a:r>
            <a:br>
              <a:rPr lang="en-GB" sz="2000" i="1" dirty="0" smtClean="0">
                <a:ea typeface="Calibri"/>
                <a:cs typeface="Times New Roman"/>
              </a:rPr>
            </a:br>
            <a:r>
              <a:rPr lang="en-GB" sz="2000" i="1" dirty="0">
                <a:ea typeface="Calibri"/>
                <a:cs typeface="Times New Roman"/>
              </a:rPr>
              <a:t/>
            </a:r>
            <a:br>
              <a:rPr lang="en-GB" sz="2000" i="1" dirty="0">
                <a:ea typeface="Calibri"/>
                <a:cs typeface="Times New Roman"/>
              </a:rPr>
            </a:br>
            <a:r>
              <a:rPr lang="en-GB" sz="2000" i="1" dirty="0" smtClean="0">
                <a:ea typeface="Calibri"/>
                <a:cs typeface="Times New Roman"/>
              </a:rPr>
              <a:t/>
            </a:r>
            <a:br>
              <a:rPr lang="en-GB" sz="2000" i="1" dirty="0" smtClean="0">
                <a:ea typeface="Calibri"/>
                <a:cs typeface="Times New Roman"/>
              </a:rPr>
            </a:br>
            <a:r>
              <a:rPr lang="en-GB" sz="2000" dirty="0">
                <a:ea typeface="Calibri"/>
                <a:cs typeface="Times New Roman"/>
              </a:rPr>
              <a:t/>
            </a:r>
            <a:br>
              <a:rPr lang="en-GB" sz="2000" dirty="0">
                <a:ea typeface="Calibri"/>
                <a:cs typeface="Times New Roman"/>
              </a:rPr>
            </a:br>
            <a:endParaRPr lang="en-GB" sz="2000" dirty="0">
              <a:ea typeface="Calibri"/>
              <a:cs typeface="Times New Roman"/>
            </a:endParaRPr>
          </a:p>
        </p:txBody>
      </p:sp>
      <p:sp>
        <p:nvSpPr>
          <p:cNvPr id="3" name="Subtitle 2"/>
          <p:cNvSpPr>
            <a:spLocks noGrp="1"/>
          </p:cNvSpPr>
          <p:nvPr>
            <p:ph type="subTitle" idx="1"/>
          </p:nvPr>
        </p:nvSpPr>
        <p:spPr>
          <a:xfrm>
            <a:off x="395536" y="260648"/>
            <a:ext cx="8352928" cy="504056"/>
          </a:xfrm>
        </p:spPr>
        <p:txBody>
          <a:bodyPr>
            <a:normAutofit lnSpcReduction="10000"/>
          </a:bodyPr>
          <a:lstStyle/>
          <a:p>
            <a:r>
              <a:rPr lang="en-GB" sz="2800" dirty="0" smtClean="0"/>
              <a:t>Student: 1102154  Sustainable Communities </a:t>
            </a:r>
          </a:p>
          <a:p>
            <a:endParaRPr lang="en-GB" sz="2800" dirty="0"/>
          </a:p>
        </p:txBody>
      </p:sp>
    </p:spTree>
    <p:extLst>
      <p:ext uri="{BB962C8B-B14F-4D97-AF65-F5344CB8AC3E}">
        <p14:creationId xmlns:p14="http://schemas.microsoft.com/office/powerpoint/2010/main" val="33807901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137</TotalTime>
  <Words>1441</Words>
  <Application>Microsoft Office PowerPoint</Application>
  <PresentationFormat>On-screen Show (4:3)</PresentationFormat>
  <Paragraphs>107</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Consider an area of your practice (e.g. related to interest, work context, young people you are working with) and demonstrate how you may use global youth work as a pedagogical tool to engage people around local-global issues and raise “new critical consciousness”. </vt:lpstr>
      <vt:lpstr>Introduction   Not a question…  a) Area of practice and the issues b) Local-global issues – what does this mean? c) Global Youth Work? d) Opportunities   </vt:lpstr>
      <vt:lpstr>Area of practice:  Broad work context, so focussing on Youth Work Board – Workforce development, leadership, leading to a sustainable model for youth work in Wales  Why needed: latest statistical data shows decline (WG, 2018), (EWC, 2018), (ETS Wales, 2019), following 20 years of policy change and economic decline (Recent Community Profile)  Recent policy development moving away from ‘deficit model’ (Smith, 2008): change beginning with Inquiries (NAfW, 2016, 2018), renewed commitment to core youth work values in new Youth Work Strategy underpinned by YW in Wales Principles and Purposes (WG, 2019, p.5)</vt:lpstr>
      <vt:lpstr>Area of practice: Initial findings within Community Profile:  an inward looking sector in Wales  New Strategy focusses on sustainability of the sector, missing the opportunity to fulfil it’s potential in a moral debate  “the defining challenge of our age” (State of the Planet Declaration, 2012), “global responsibility” (Orr ,1994)  Can Global Youth Work enable the Youth Work sector in Wales to look outwards?</vt:lpstr>
      <vt:lpstr>Local-global issues: Issues affecting all of humanity, their communities and sustainability  “three components: environment, society, and economy.” (McKeown (2002) Sustainable community defined as one that “manages its human, natural, and financial capital to meet current needs while ensuring that adequate resources are available for future generations.”(ISC, 2019)   Need to acknowledge briefly differing views: Jacobs (1999), Esteva (1992), Shiva (1988)</vt:lpstr>
      <vt:lpstr>Local-global issues: a moral perspective “’just’ sustainability… directly and intrinsically linked to human equality… takes on redistributive function ” (Agyeman, 2008, pp.751, 752)  a moral duty to engage within the debate as it is “linked to the survival of every human being and society on the planet” (Sallah, 2010, p.111)  How do we move the Youth Work sector to one with a ‘new critical consciousness’? </vt:lpstr>
      <vt:lpstr>Global Youth Work (GYW): what is it, how can it  be used? NOS, encourage young people to explore ‘global context’ (LLUK, 2008, p.15)  Acquiring “global literacy”: young people question their reality, gain critical/dominant consciousness, promote action/reawaken in the future (Sallah, 2010)  Established principles: agenda negotiated with young people  (Development Education Association)  Global issues affect all young people’s lives “international elements.” (CYP Now)  Implications for the youth workforce…</vt:lpstr>
      <vt:lpstr>A pedagogical approach… Formal education a ‘banking model’? (Frierre, 1972)  GYW opposite approach: workforce needs to do the same Existing tools: ESDGC – useful but dated, WFGA 2015, PSBs,   Youth Work in Wales: Principles and Purposes (YWWRG, 2018)  Need to revisit training: need to be “reflective, analytical and critical thinkers” (Tyler, 2009, p.244) – not rose tinted glasses but because it’s the right thing to do (Sallah, 2010)  An opportunity through the new Youth Work Strategy?</vt:lpstr>
      <vt:lpstr>Conclusion  There are opportunities to use global youth work as a pedagogical tool to engage people around local-global issues and raise ‘new critical consciousness’.    A need to introduce the principles of global youth work in any new workforce developments  Strengthen existing tools  Explore issues of leadership development: needs to become integral to the understanding of leaders within the profession</vt:lpstr>
      <vt:lpstr>References  Agyeman, J (2008) pp.751 – 756, Continuum: Journal of Media and Cultural Studies, Vol.22, No.6, Dec 2008.   Banks, S (2010) Ethical Issues in Youth Work. 2nd ed. Oxon, Routledge   Children and Young People Now (2019) [online]. https://www.cypnow.co.uk/cyp/news/1059413/resources-quick-guide-to-global-youth-work [Accessed 10th October  2019]    Davies, B (2010) ‘What do we mean by youth work?’, in Batsleer, J. and Davies, B. (ed.) What is Youth Work? Exeter: Learning Matters Ltd.</vt:lpstr>
      <vt:lpstr>References  Davies, H. (2016) Environmental Law Review, Vol. 18(1) 41-16: The Well-being of Future Generations (Wales) Act 2015: Duties or aspirations?   Education Workforce Council (2018) Data Insights: Qualified youth workers and support workers in Wales [online].  https://www.ewc.wales/site/index.php/en/statistics-and-research/education-workforce-statistics.html [Accessed 2nd September 2019]   Esteva, G. (1992). ‘Development’, in Wolfgang Sachs. ed. The Development Dictionary.   ETS Wales (2019) Annual Monitoring of Endorsed Youth Work Programmes Delivered in Wales, BA Honours Programme 2017-18</vt:lpstr>
      <vt:lpstr>References  ETS Wales (2019) Annual Monitoring of Endorsed Youth Work Programmes Delivered in Wales, Post Graduate Programme 2017-18  Frierre, P (1972) Pedagogy of the Oppressed. Harmondsworth: Penguin   ISC, (2019) [online].  https://sustain.org/about/what-is-a-sustainable-community/ [Accessed 2nd September 2019]   Jacobs, Michael, (1999) ‘Sustainable Development as a Contested Concept’, in Andrew Dobson (ed.), Fairness and Futurity: Essays on Environmental Sustainability and Social Justice Oxford: Oxford University Press.   LLUK, 2008, National Occupation Standards for Youth Work  [online] http://www.nya.org.uk/wp-content/uploads/2014/06/National-Occupation-Standards-for-Youth-Work.pdf [Accessed 2nd September 2019]</vt:lpstr>
      <vt:lpstr>References  McKeown, R. (2002). The ESD Toolkit 2.0. Web-published document. www.esdtoolkit.org http://www.esdtoolkit.org/discussion/default.htm   accessed 4/9/19    National Assembly for Wales (2018) Mind Over Matter?   National Assembly for Wales (2015) The Wellbeing of Future Generations Act [online]  http://www.legislation.gov.uk/anaw/2015/2/contents/enacted  [Accessed 2nd September 2019]    National Assembly for Wales (2016) What type of youth service does Wales want?</vt:lpstr>
      <vt:lpstr>References  Orr, D (1994) ‘What is education for? Earth in Mind, Island Press   Sallah, M. (2010) ‘Developing global literacy and competence in youth work’, in Batsleer, J. and Davies, B. (ed.) What is Youth Work? Exeter: Learning Matters Ltd.   Shiva, V. (1988) Staying Alive: Women, Ecology and Survival in India. London: Zed Books.   Smith, M.K. (2008) ‘Sustainable communities and neighbourhoods. Theory, policy and practice’, the encyclopaedia of informal education, http://www.infed.org/communities/sustainable_communities.htm [Accessed 2nd September 2019]</vt:lpstr>
      <vt:lpstr>References  Spence, J (2004) ‘Targeting, Accountability and Youth Work Practice’, Practice, 16: 4   The London Planet Under Pressure conference (2012) State of the Planet Declaration [online] http://www.igbp.net/publications/stateoftheplanetdeclaration.4.6b007aff13cb59eff6411baa.html   [Accessed 2nd September 2019]   Tyler, M. (2007) ‘Managing The Tensions’, in and Wood, J and Hine, J. eds. Work with young People: Theory and practise, London: Sage.   Welsh Assembly Government (2008), Education for Sustainable Development and Global Citizenship (ESDGC): A Common Understanding for the Youth Work Sector.</vt:lpstr>
      <vt:lpstr>References  Welsh Government (2018) Youth Work in Wales 2017-18 Statistical First Release   Welsh Government (2019) Youth Work Strategy for Wales   Youth Work in Wales Review Group, October 2018, Youth Work In Wales: Principles and Purposes.      </vt:lpstr>
    </vt:vector>
  </TitlesOfParts>
  <Company>BGCBC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 an area of your practice (e.g. related to interest, work context, young people you are working with) and demonstrate how you may use global youth work as a pedagogical tool to engage people around local-global issues and raise “new critical consciousness”.</dc:title>
  <dc:creator>Joanne Sims - Education</dc:creator>
  <cp:lastModifiedBy>Joanne Sims - Education</cp:lastModifiedBy>
  <cp:revision>18</cp:revision>
  <dcterms:created xsi:type="dcterms:W3CDTF">2019-10-13T20:35:49Z</dcterms:created>
  <dcterms:modified xsi:type="dcterms:W3CDTF">2019-10-14T10:02:00Z</dcterms:modified>
</cp:coreProperties>
</file>