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63" r:id="rId4"/>
    <p:sldId id="258" r:id="rId5"/>
    <p:sldId id="259" r:id="rId6"/>
    <p:sldId id="260" r:id="rId7"/>
    <p:sldId id="261" r:id="rId8"/>
    <p:sldId id="262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44" autoAdjust="0"/>
    <p:restoredTop sz="69300" autoAdjust="0"/>
  </p:normalViewPr>
  <p:slideViewPr>
    <p:cSldViewPr snapToGrid="0">
      <p:cViewPr varScale="1">
        <p:scale>
          <a:sx n="51" d="100"/>
          <a:sy n="51" d="100"/>
        </p:scale>
        <p:origin x="1494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426BAA-DF66-455A-9958-184A1C33F8F8}" type="datetimeFigureOut">
              <a:rPr lang="en-GB" smtClean="0"/>
              <a:t>26/03/2018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275CF1-BFDE-4DE5-925B-E61B6054BF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40180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275CF1-BFDE-4DE5-925B-E61B6054BF2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054559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275CF1-BFDE-4DE5-925B-E61B6054BF2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168668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275CF1-BFDE-4DE5-925B-E61B6054BF25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629699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275CF1-BFDE-4DE5-925B-E61B6054BF2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797689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275CF1-BFDE-4DE5-925B-E61B6054BF2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455000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275CF1-BFDE-4DE5-925B-E61B6054BF25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690629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275CF1-BFDE-4DE5-925B-E61B6054BF25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508453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275CF1-BFDE-4DE5-925B-E61B6054BF25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233837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275CF1-BFDE-4DE5-925B-E61B6054BF25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07970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D4A0AA-9E1E-4FAB-808F-20DA05BDD321}" type="datetime1">
              <a:rPr lang="en-GB" smtClean="0"/>
              <a:t>26/03/2018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1702405 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7E7D9-3900-43FB-A5CE-B064928B0D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0796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9C0534-35FF-4BA5-8A0A-FD3F3DD17881}" type="datetime1">
              <a:rPr lang="en-GB" smtClean="0"/>
              <a:t>26/03/2018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1702405 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7E7D9-3900-43FB-A5CE-B064928B0D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05185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6C1F9-B591-43B9-A2C0-FDA5D59BB8A9}" type="datetime1">
              <a:rPr lang="en-GB" smtClean="0"/>
              <a:t>26/03/2018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1702405 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7E7D9-3900-43FB-A5CE-B064928B0D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48845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7F4226-FE5C-4198-95DF-D325EFCA5A7D}" type="datetime1">
              <a:rPr lang="en-GB" smtClean="0"/>
              <a:t>26/03/2018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1702405 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7E7D9-3900-43FB-A5CE-B064928B0D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34423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52DFC-2269-44A3-91B8-AA774C4F0892}" type="datetime1">
              <a:rPr lang="en-GB" smtClean="0"/>
              <a:t>26/03/2018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1702405 </a:t>
            </a: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7E7D9-3900-43FB-A5CE-B064928B0D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53198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5D21D-4C7F-4B7E-A037-70D325031199}" type="datetime1">
              <a:rPr lang="en-GB" smtClean="0"/>
              <a:t>26/03/2018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1702405 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7E7D9-3900-43FB-A5CE-B064928B0D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75551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3964C-22D6-4413-A51A-13F447CEB791}" type="datetime1">
              <a:rPr lang="en-GB" smtClean="0"/>
              <a:t>26/03/2018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1702405 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7E7D9-3900-43FB-A5CE-B064928B0D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94711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1728DD-D002-483E-8FEF-8D72F026B85E}" type="datetime1">
              <a:rPr lang="en-GB" smtClean="0"/>
              <a:t>26/03/2018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1702405 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7E7D9-3900-43FB-A5CE-B064928B0D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53661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75486-13D7-4146-A35F-B90C771D07A8}" type="datetime1">
              <a:rPr lang="en-GB" smtClean="0"/>
              <a:t>26/03/2018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1702405 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7E7D9-3900-43FB-A5CE-B064928B0D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50871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71A3D7-A36D-46CF-92E0-2D207537D750}" type="datetime1">
              <a:rPr lang="en-GB" smtClean="0"/>
              <a:t>26/03/2018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1702405 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7E7D9-3900-43FB-A5CE-B064928B0D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5796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C11E6-959E-4089-BA80-B11CEBAC3E3F}" type="datetime1">
              <a:rPr lang="en-GB" smtClean="0"/>
              <a:t>26/03/2018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1702405 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7E7D9-3900-43FB-A5CE-B064928B0D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33934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3">
                <a:lumMod val="0"/>
                <a:lumOff val="100000"/>
              </a:schemeClr>
            </a:gs>
            <a:gs pos="35000">
              <a:schemeClr val="accent3">
                <a:lumMod val="0"/>
                <a:lumOff val="100000"/>
              </a:schemeClr>
            </a:gs>
            <a:gs pos="100000">
              <a:schemeClr val="accent3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9BEBA7-2B97-47BE-85D2-5DAA24E70563}" type="datetime1">
              <a:rPr lang="en-GB" smtClean="0"/>
              <a:t>26/03/2018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GB" smtClean="0"/>
              <a:t>1702405 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37E7D9-3900-43FB-A5CE-B064928B0D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82387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92427" y="1122363"/>
            <a:ext cx="11307651" cy="23876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Effective strategies to support the social inclusion of children with mental health conditions.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962646"/>
            <a:ext cx="9144000" cy="1655762"/>
          </a:xfrm>
        </p:spPr>
        <p:txBody>
          <a:bodyPr/>
          <a:lstStyle/>
          <a:p>
            <a:r>
              <a:rPr lang="en-GB" dirty="0" smtClean="0"/>
              <a:t>Chloe Lewis - 1702405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7E7D9-3900-43FB-A5CE-B064928B0D96}" type="slidenum">
              <a:rPr lang="en-GB" smtClean="0"/>
              <a:t>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1702405 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1033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8978" y="168177"/>
            <a:ext cx="10888394" cy="929103"/>
          </a:xfrm>
        </p:spPr>
        <p:txBody>
          <a:bodyPr>
            <a:normAutofit/>
          </a:bodyPr>
          <a:lstStyle/>
          <a:p>
            <a:pPr algn="ctr"/>
            <a:r>
              <a:rPr lang="en-GB" dirty="0" smtClean="0"/>
              <a:t>What is mental health?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0503" y="1294227"/>
            <a:ext cx="11324493" cy="4351338"/>
          </a:xfrm>
        </p:spPr>
        <p:txBody>
          <a:bodyPr>
            <a:noAutofit/>
          </a:bodyPr>
          <a:lstStyle/>
          <a:p>
            <a:r>
              <a:rPr lang="en-GB" dirty="0" smtClean="0">
                <a:latin typeface="+mj-lt"/>
              </a:rPr>
              <a:t>The World Health Organisation (2014) defines mental health as </a:t>
            </a:r>
            <a:r>
              <a:rPr lang="en-GB" dirty="0">
                <a:latin typeface="+mj-lt"/>
              </a:rPr>
              <a:t>a state of well-being in which every individual </a:t>
            </a:r>
            <a:r>
              <a:rPr lang="en-GB" dirty="0" smtClean="0">
                <a:latin typeface="+mj-lt"/>
              </a:rPr>
              <a:t>realises their </a:t>
            </a:r>
            <a:r>
              <a:rPr lang="en-GB" dirty="0">
                <a:latin typeface="+mj-lt"/>
              </a:rPr>
              <a:t>own potential, can cope with the normal stresses of life, can work productively and fruitfully, and is able to make a contribution to </a:t>
            </a:r>
            <a:r>
              <a:rPr lang="en-GB" dirty="0" smtClean="0">
                <a:latin typeface="+mj-lt"/>
              </a:rPr>
              <a:t>their community.</a:t>
            </a:r>
          </a:p>
          <a:p>
            <a:endParaRPr lang="en-GB" dirty="0" smtClean="0">
              <a:latin typeface="+mj-lt"/>
            </a:endParaRPr>
          </a:p>
          <a:p>
            <a:r>
              <a:rPr lang="en-GB" dirty="0">
                <a:latin typeface="+mj-lt"/>
              </a:rPr>
              <a:t>Mental health includes our emotional, psychological, and social well-being. It affects how we think, feel, and act. It also helps determine how we handle stress, relate to others, and make choices (Mental Health.gov, 2017</a:t>
            </a:r>
            <a:r>
              <a:rPr lang="en-GB" dirty="0" smtClean="0"/>
              <a:t>). </a:t>
            </a:r>
            <a:endParaRPr lang="en-GB" dirty="0">
              <a:latin typeface="+mj-lt"/>
            </a:endParaRPr>
          </a:p>
          <a:p>
            <a:pPr marL="0" indent="0">
              <a:buNone/>
            </a:pPr>
            <a:endParaRPr lang="en-GB" dirty="0" smtClean="0">
              <a:latin typeface="+mj-lt"/>
            </a:endParaRPr>
          </a:p>
          <a:p>
            <a:r>
              <a:rPr lang="en-GB" dirty="0" smtClean="0">
                <a:latin typeface="+mj-lt"/>
              </a:rPr>
              <a:t>A </a:t>
            </a:r>
            <a:r>
              <a:rPr lang="en-GB" dirty="0">
                <a:latin typeface="+mj-lt"/>
              </a:rPr>
              <a:t>person’s condition with regard to their psychological and emotional </a:t>
            </a:r>
            <a:r>
              <a:rPr lang="en-GB" dirty="0" smtClean="0">
                <a:latin typeface="+mj-lt"/>
              </a:rPr>
              <a:t>well-being (Oxford Dictionary).</a:t>
            </a:r>
          </a:p>
          <a:p>
            <a:endParaRPr lang="en-GB" dirty="0">
              <a:latin typeface="+mj-lt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7E7D9-3900-43FB-A5CE-B064928B0D96}" type="slidenum">
              <a:rPr lang="en-GB" smtClean="0"/>
              <a:t>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1702405 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85869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2186" y="52302"/>
            <a:ext cx="10345615" cy="1126050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smtClean="0"/>
              <a:t>Causes of poor mental health amongst children.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275493" y="1178352"/>
            <a:ext cx="1117560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It is estimated that 1/10 children in the UK aged 5-14 are suffering from a diagnosable mental health condition (Mental Health Taskforce, 2015).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75493" y="2174828"/>
            <a:ext cx="11639003" cy="41242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>
                <a:latin typeface="+mj-lt"/>
              </a:rPr>
              <a:t>Causes of poor mental health include:</a:t>
            </a:r>
          </a:p>
          <a:p>
            <a:endParaRPr lang="en-GB" sz="2000" dirty="0">
              <a:latin typeface="+mj-l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u="sng" dirty="0" smtClean="0">
                <a:latin typeface="+mj-lt"/>
              </a:rPr>
              <a:t>Poverty</a:t>
            </a:r>
            <a:r>
              <a:rPr lang="en-GB" sz="2000" dirty="0" smtClean="0">
                <a:latin typeface="+mj-lt"/>
              </a:rPr>
              <a:t> -        	              It is estimated that 1 in 3 children in Wales are living in poverty (Save the Children, 		              2017). Children living in poverty are 3 times more like to develop a mental health 			              condition (Unhealthy Lives, 2008).  </a:t>
            </a:r>
          </a:p>
          <a:p>
            <a:r>
              <a:rPr lang="en-GB" sz="2000" dirty="0" smtClean="0">
                <a:latin typeface="+mj-lt"/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u="sng" dirty="0" smtClean="0">
                <a:latin typeface="+mj-lt"/>
              </a:rPr>
              <a:t>Domestic Abuse</a:t>
            </a:r>
            <a:r>
              <a:rPr lang="en-GB" sz="2000" dirty="0" smtClean="0">
                <a:latin typeface="+mj-lt"/>
              </a:rPr>
              <a:t> -         1 in 7 Children will have lived with a perpetrator of domestic abuse (Aitken </a:t>
            </a:r>
            <a:r>
              <a:rPr lang="en-GB" sz="2000" i="1" dirty="0" smtClean="0">
                <a:latin typeface="+mj-lt"/>
              </a:rPr>
              <a:t>et al, </a:t>
            </a:r>
            <a:r>
              <a:rPr lang="en-GB" sz="2000" dirty="0" smtClean="0">
                <a:latin typeface="+mj-lt"/>
              </a:rPr>
              <a:t>2011). 		             Children who have witnessed domestic violence are 50% more likely to develop a 			             mental health condition (Bolton </a:t>
            </a:r>
            <a:r>
              <a:rPr lang="en-GB" sz="2000" i="1" dirty="0" smtClean="0">
                <a:latin typeface="+mj-lt"/>
              </a:rPr>
              <a:t>et al, 2000)</a:t>
            </a:r>
            <a:r>
              <a:rPr lang="en-GB" sz="2000" dirty="0" smtClean="0">
                <a:latin typeface="+mj-lt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 smtClean="0">
              <a:latin typeface="+mj-l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u="sng" dirty="0" smtClean="0">
                <a:latin typeface="+mj-lt"/>
              </a:rPr>
              <a:t>Academic pressure </a:t>
            </a:r>
            <a:r>
              <a:rPr lang="en-GB" sz="2000" dirty="0" smtClean="0">
                <a:latin typeface="+mj-lt"/>
              </a:rPr>
              <a:t>–   Pressure to achieve in examinations can have a negative impact on the mental health of        		             child </a:t>
            </a:r>
            <a:r>
              <a:rPr lang="en-GB" sz="2000" dirty="0">
                <a:latin typeface="+mj-lt"/>
              </a:rPr>
              <a:t>(McDonald, 2001; Owen-</a:t>
            </a:r>
            <a:r>
              <a:rPr lang="en-GB" sz="2000" dirty="0" err="1">
                <a:latin typeface="+mj-lt"/>
              </a:rPr>
              <a:t>Yeates</a:t>
            </a:r>
            <a:r>
              <a:rPr lang="en-GB" sz="2000" dirty="0">
                <a:latin typeface="+mj-lt"/>
              </a:rPr>
              <a:t>, 2005 </a:t>
            </a:r>
            <a:r>
              <a:rPr lang="en-GB" sz="2000" i="1" dirty="0">
                <a:latin typeface="+mj-lt"/>
              </a:rPr>
              <a:t>cited in </a:t>
            </a:r>
            <a:r>
              <a:rPr lang="en-GB" sz="2000" dirty="0" smtClean="0">
                <a:latin typeface="+mj-lt"/>
              </a:rPr>
              <a:t>Connors</a:t>
            </a:r>
            <a:r>
              <a:rPr lang="en-GB" sz="2000" dirty="0">
                <a:latin typeface="+mj-lt"/>
              </a:rPr>
              <a:t> </a:t>
            </a:r>
            <a:r>
              <a:rPr lang="en-GB" sz="2000" i="1" dirty="0" smtClean="0">
                <a:latin typeface="+mj-lt"/>
              </a:rPr>
              <a:t>et al</a:t>
            </a:r>
            <a:r>
              <a:rPr lang="en-GB" sz="2000" dirty="0" smtClean="0">
                <a:latin typeface="+mj-lt"/>
              </a:rPr>
              <a:t>, </a:t>
            </a:r>
            <a:r>
              <a:rPr lang="en-GB" sz="2000" dirty="0">
                <a:latin typeface="+mj-lt"/>
              </a:rPr>
              <a:t>2009)</a:t>
            </a:r>
            <a:r>
              <a:rPr lang="en-GB" sz="2000" i="1" dirty="0">
                <a:latin typeface="+mj-lt"/>
              </a:rPr>
              <a:t>.</a:t>
            </a:r>
            <a:r>
              <a:rPr lang="en-GB" sz="2000" dirty="0">
                <a:latin typeface="+mj-lt"/>
              </a:rPr>
              <a:t> </a:t>
            </a:r>
            <a:endParaRPr lang="en-GB" sz="2000" dirty="0" smtClean="0">
              <a:latin typeface="+mj-l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4003344" y="5165531"/>
            <a:ext cx="83069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 smtClean="0">
              <a:latin typeface="+mj-lt"/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7E7D9-3900-43FB-A5CE-B064928B0D96}" type="slidenum">
              <a:rPr lang="en-GB" smtClean="0"/>
              <a:t>3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1702405 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7379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2652" y="168177"/>
            <a:ext cx="11366696" cy="1027577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smtClean="0"/>
              <a:t>Why are children with mental health conditions socially excluded?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736979" y="1467246"/>
            <a:ext cx="11232107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u="sng" dirty="0" smtClean="0">
                <a:latin typeface="+mj-lt"/>
              </a:rPr>
              <a:t>Difference</a:t>
            </a:r>
            <a:r>
              <a:rPr lang="en-GB" sz="2800" dirty="0" smtClean="0">
                <a:latin typeface="+mj-lt"/>
              </a:rPr>
              <a:t> –       Children with mental health conditions may behave 			                      differently to other children so they are often treated 		                      differently as result (Miller, 2008).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800" dirty="0" smtClean="0">
              <a:latin typeface="+mj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u="sng" dirty="0" smtClean="0">
                <a:latin typeface="+mj-lt"/>
              </a:rPr>
              <a:t>Language skills </a:t>
            </a:r>
            <a:r>
              <a:rPr lang="en-GB" sz="2800" dirty="0" smtClean="0">
                <a:latin typeface="+mj-lt"/>
              </a:rPr>
              <a:t>– Children with poor mental health may find it difficult to 			            successfully communicate with other children because 			            they often have under developed verbal language skills 			            (</a:t>
            </a:r>
            <a:r>
              <a:rPr lang="en-GB" sz="2800" dirty="0" err="1" smtClean="0">
                <a:latin typeface="+mj-lt"/>
              </a:rPr>
              <a:t>Lynham</a:t>
            </a:r>
            <a:r>
              <a:rPr lang="en-GB" sz="2800" dirty="0" smtClean="0">
                <a:latin typeface="+mj-lt"/>
              </a:rPr>
              <a:t> &amp; Henry, 2001</a:t>
            </a:r>
            <a:r>
              <a:rPr lang="en-GB" sz="2800" dirty="0" smtClean="0">
                <a:latin typeface="+mj-lt"/>
              </a:rPr>
              <a:t>).</a:t>
            </a:r>
            <a:endParaRPr lang="en-GB" sz="2800" dirty="0">
              <a:latin typeface="+mj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800" u="sng" dirty="0" smtClean="0">
              <a:latin typeface="+mj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u="sng" dirty="0" smtClean="0">
                <a:latin typeface="+mj-lt"/>
              </a:rPr>
              <a:t>Aggression</a:t>
            </a:r>
            <a:r>
              <a:rPr lang="en-GB" sz="2800" dirty="0" smtClean="0">
                <a:latin typeface="+mj-lt"/>
              </a:rPr>
              <a:t> -        Children with poor mental health can behave 					aggressively to other children (Dodge, 2006) because of 				their focus on perceived negative responses. </a:t>
            </a:r>
            <a:endParaRPr lang="en-GB" sz="2800" dirty="0">
              <a:latin typeface="+mj-lt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7E7D9-3900-43FB-A5CE-B064928B0D96}" type="slidenum">
              <a:rPr lang="en-GB" smtClean="0"/>
              <a:t>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1702405 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81681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1833" y="2530920"/>
            <a:ext cx="11341289" cy="1325563"/>
          </a:xfrm>
        </p:spPr>
        <p:txBody>
          <a:bodyPr>
            <a:normAutofit/>
          </a:bodyPr>
          <a:lstStyle/>
          <a:p>
            <a:pPr algn="ctr"/>
            <a:r>
              <a:rPr lang="en-GB" sz="4000" dirty="0" smtClean="0"/>
              <a:t>Strategies currently in place to support inclusion of children with mental health conditions.</a:t>
            </a:r>
            <a:endParaRPr lang="en-GB" sz="40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7E7D9-3900-43FB-A5CE-B064928B0D96}" type="slidenum">
              <a:rPr lang="en-GB" smtClean="0"/>
              <a:t>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1702405 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6213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7090" y="44363"/>
            <a:ext cx="10515600" cy="991052"/>
          </a:xfrm>
        </p:spPr>
        <p:txBody>
          <a:bodyPr/>
          <a:lstStyle/>
          <a:p>
            <a:r>
              <a:rPr lang="en-GB" dirty="0" smtClean="0"/>
              <a:t>Time to Change Wales.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6965" y="1107826"/>
            <a:ext cx="6672140" cy="5639701"/>
          </a:xfrm>
        </p:spPr>
        <p:txBody>
          <a:bodyPr>
            <a:normAutofit/>
          </a:bodyPr>
          <a:lstStyle/>
          <a:p>
            <a:r>
              <a:rPr lang="en-GB" sz="2400" dirty="0" smtClean="0">
                <a:latin typeface="+mj-lt"/>
              </a:rPr>
              <a:t>Is government funded campaign run by 3 Welsh </a:t>
            </a:r>
            <a:r>
              <a:rPr lang="en-GB" sz="2400" dirty="0" err="1" smtClean="0">
                <a:latin typeface="+mj-lt"/>
              </a:rPr>
              <a:t>charites</a:t>
            </a:r>
            <a:r>
              <a:rPr lang="en-GB" sz="2400" dirty="0" smtClean="0">
                <a:latin typeface="+mj-lt"/>
              </a:rPr>
              <a:t>, </a:t>
            </a:r>
            <a:r>
              <a:rPr lang="en-GB" sz="2400" dirty="0" err="1" smtClean="0">
                <a:latin typeface="+mj-lt"/>
              </a:rPr>
              <a:t>Gofal</a:t>
            </a:r>
            <a:r>
              <a:rPr lang="en-GB" sz="2400" dirty="0" smtClean="0">
                <a:latin typeface="+mj-lt"/>
              </a:rPr>
              <a:t>, </a:t>
            </a:r>
            <a:r>
              <a:rPr lang="en-GB" sz="2400" dirty="0" err="1" smtClean="0">
                <a:latin typeface="+mj-lt"/>
              </a:rPr>
              <a:t>Hafal</a:t>
            </a:r>
            <a:r>
              <a:rPr lang="en-GB" sz="2400" dirty="0" smtClean="0">
                <a:latin typeface="+mj-lt"/>
              </a:rPr>
              <a:t> and Mind </a:t>
            </a:r>
            <a:r>
              <a:rPr lang="en-GB" sz="2400" dirty="0" err="1" smtClean="0">
                <a:latin typeface="+mj-lt"/>
              </a:rPr>
              <a:t>Cymru</a:t>
            </a:r>
            <a:r>
              <a:rPr lang="en-GB" sz="2400" dirty="0" smtClean="0">
                <a:latin typeface="+mj-lt"/>
              </a:rPr>
              <a:t>. All of which specialise in providing mental health services. </a:t>
            </a:r>
          </a:p>
          <a:p>
            <a:r>
              <a:rPr lang="en-GB" sz="2400" dirty="0" smtClean="0">
                <a:latin typeface="+mj-lt"/>
              </a:rPr>
              <a:t>It aims to raises awareness of mental health and help to reduce the stigma children with mental health face.</a:t>
            </a:r>
          </a:p>
          <a:p>
            <a:r>
              <a:rPr lang="en-GB" sz="2400" dirty="0" smtClean="0">
                <a:latin typeface="+mj-lt"/>
              </a:rPr>
              <a:t>#</a:t>
            </a:r>
            <a:r>
              <a:rPr lang="en-GB" sz="2400" dirty="0" err="1" smtClean="0">
                <a:latin typeface="+mj-lt"/>
              </a:rPr>
              <a:t>WeCanWeWill</a:t>
            </a:r>
            <a:r>
              <a:rPr lang="en-GB" sz="2400" dirty="0" smtClean="0">
                <a:latin typeface="+mj-lt"/>
              </a:rPr>
              <a:t> is campaign that encourages children to talk about mental health. Helping to put an end to the shame and secrecy of mental health.</a:t>
            </a:r>
          </a:p>
          <a:p>
            <a:r>
              <a:rPr lang="en-GB" sz="2400" dirty="0" smtClean="0">
                <a:latin typeface="+mj-lt"/>
              </a:rPr>
              <a:t>4.9% increase in positive attitudes towards mental health since the campaign begun. </a:t>
            </a:r>
          </a:p>
          <a:p>
            <a:pPr marL="0" indent="0">
              <a:buNone/>
            </a:pPr>
            <a:endParaRPr lang="en-GB" sz="2400" dirty="0" smtClean="0">
              <a:latin typeface="+mj-lt"/>
            </a:endParaRPr>
          </a:p>
          <a:p>
            <a:endParaRPr lang="en-GB" sz="2400" dirty="0">
              <a:latin typeface="+mj-lt"/>
            </a:endParaRPr>
          </a:p>
          <a:p>
            <a:pPr marL="0" indent="0">
              <a:buNone/>
            </a:pPr>
            <a:endParaRPr lang="en-GB" sz="2400" dirty="0">
              <a:latin typeface="+mj-lt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51926" y="577002"/>
            <a:ext cx="4048176" cy="186369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51927" y="3153950"/>
            <a:ext cx="4048175" cy="2916418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7751927" y="2440692"/>
            <a:ext cx="40481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Time to Change Wales Logo, (Time to Change, 2018).</a:t>
            </a:r>
            <a:endParaRPr lang="en-GB" sz="1400" dirty="0"/>
          </a:p>
        </p:txBody>
      </p:sp>
      <p:sp>
        <p:nvSpPr>
          <p:cNvPr id="9" name="TextBox 8"/>
          <p:cNvSpPr txBox="1"/>
          <p:nvPr/>
        </p:nvSpPr>
        <p:spPr>
          <a:xfrm>
            <a:off x="696036" y="6214973"/>
            <a:ext cx="33573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(Time to Change Wales, 2018)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7751926" y="6116553"/>
            <a:ext cx="40481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#</a:t>
            </a:r>
            <a:r>
              <a:rPr lang="en-GB" sz="1400" dirty="0" err="1" smtClean="0"/>
              <a:t>WeCanWeWill</a:t>
            </a:r>
            <a:r>
              <a:rPr lang="en-GB" sz="1400" dirty="0"/>
              <a:t> </a:t>
            </a:r>
            <a:r>
              <a:rPr lang="en-GB" sz="1400" dirty="0" smtClean="0"/>
              <a:t>Logo, (Time to Change, 2018).</a:t>
            </a:r>
            <a:endParaRPr lang="en-GB" sz="1400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7E7D9-3900-43FB-A5CE-B064928B0D96}" type="slidenum">
              <a:rPr lang="en-GB" smtClean="0"/>
              <a:t>6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1702405 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50935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2665" y="0"/>
            <a:ext cx="10515600" cy="941696"/>
          </a:xfrm>
        </p:spPr>
        <p:txBody>
          <a:bodyPr/>
          <a:lstStyle/>
          <a:p>
            <a:r>
              <a:rPr lang="en-GB" dirty="0" smtClean="0"/>
              <a:t>Anti-Bullying Week 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892" y="1057701"/>
            <a:ext cx="6272284" cy="5213445"/>
          </a:xfrm>
        </p:spPr>
        <p:txBody>
          <a:bodyPr>
            <a:normAutofit/>
          </a:bodyPr>
          <a:lstStyle/>
          <a:p>
            <a:r>
              <a:rPr lang="en-GB" dirty="0" smtClean="0">
                <a:latin typeface="+mj-lt"/>
              </a:rPr>
              <a:t>Is a charity run campaign that takes place 12</a:t>
            </a:r>
            <a:r>
              <a:rPr lang="en-GB" baseline="30000" dirty="0" smtClean="0">
                <a:latin typeface="+mj-lt"/>
              </a:rPr>
              <a:t>th</a:t>
            </a:r>
            <a:r>
              <a:rPr lang="en-GB" dirty="0" smtClean="0">
                <a:latin typeface="+mj-lt"/>
              </a:rPr>
              <a:t> -16</a:t>
            </a:r>
            <a:r>
              <a:rPr lang="en-GB" baseline="30000" dirty="0" smtClean="0">
                <a:latin typeface="+mj-lt"/>
              </a:rPr>
              <a:t>th</a:t>
            </a:r>
            <a:r>
              <a:rPr lang="en-GB" dirty="0" smtClean="0">
                <a:latin typeface="+mj-lt"/>
              </a:rPr>
              <a:t> November 2018. </a:t>
            </a:r>
          </a:p>
          <a:p>
            <a:r>
              <a:rPr lang="en-GB" dirty="0" smtClean="0">
                <a:latin typeface="+mj-lt"/>
              </a:rPr>
              <a:t>Encourages schools to: </a:t>
            </a:r>
          </a:p>
          <a:p>
            <a:r>
              <a:rPr lang="en-GB" dirty="0" smtClean="0">
                <a:latin typeface="+mj-lt"/>
              </a:rPr>
              <a:t>To review their bullying policy and ask children for advice. </a:t>
            </a:r>
          </a:p>
          <a:p>
            <a:r>
              <a:rPr lang="en-GB" dirty="0" smtClean="0">
                <a:latin typeface="+mj-lt"/>
              </a:rPr>
              <a:t>Organise a fundraising event for a favoured mental health charity. </a:t>
            </a:r>
          </a:p>
          <a:p>
            <a:r>
              <a:rPr lang="en-GB" dirty="0" smtClean="0">
                <a:latin typeface="+mj-lt"/>
              </a:rPr>
              <a:t>Promote sharing of mental health experiences.</a:t>
            </a:r>
          </a:p>
          <a:p>
            <a:r>
              <a:rPr lang="en-GB" dirty="0" smtClean="0">
                <a:latin typeface="+mj-lt"/>
              </a:rPr>
              <a:t>Allow children to wear odd socks to school. </a:t>
            </a:r>
          </a:p>
          <a:p>
            <a:endParaRPr lang="en-GB" dirty="0">
              <a:latin typeface="+mj-lt"/>
            </a:endParaRPr>
          </a:p>
        </p:txBody>
      </p:sp>
      <p:pic>
        <p:nvPicPr>
          <p:cNvPr id="2050" name="Picture 2" descr="Odd Socks Day Logo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1869" y="1897039"/>
            <a:ext cx="5237713" cy="3316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6701051" y="5280420"/>
            <a:ext cx="47463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#</a:t>
            </a:r>
            <a:r>
              <a:rPr lang="en-GB" dirty="0" err="1" smtClean="0"/>
              <a:t>AntiBullyingWeek</a:t>
            </a:r>
            <a:r>
              <a:rPr lang="en-GB" dirty="0"/>
              <a:t> </a:t>
            </a:r>
            <a:r>
              <a:rPr lang="en-GB" dirty="0" smtClean="0"/>
              <a:t>(Anti-Bullying Alliance, 2018)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578892" y="6086901"/>
            <a:ext cx="4285397" cy="3684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(Anti-Bullying Alliance, 2018)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7E7D9-3900-43FB-A5CE-B064928B0D96}" type="slidenum">
              <a:rPr lang="en-GB" smtClean="0"/>
              <a:t>7</a:t>
            </a:fld>
            <a:endParaRPr lang="en-GB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1702405 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9055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6425" y="111836"/>
            <a:ext cx="10515600" cy="986003"/>
          </a:xfrm>
        </p:spPr>
        <p:txBody>
          <a:bodyPr/>
          <a:lstStyle/>
          <a:p>
            <a:r>
              <a:rPr lang="en-GB" dirty="0" smtClean="0"/>
              <a:t>Together for mental health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2500" y="1222896"/>
            <a:ext cx="6244988" cy="5216619"/>
          </a:xfrm>
        </p:spPr>
        <p:txBody>
          <a:bodyPr>
            <a:normAutofit/>
          </a:bodyPr>
          <a:lstStyle/>
          <a:p>
            <a:r>
              <a:rPr lang="en-GB" dirty="0" smtClean="0">
                <a:latin typeface="+mj-lt"/>
              </a:rPr>
              <a:t>A 10 year government strategy to improve the lives of people using mental health services. </a:t>
            </a:r>
          </a:p>
          <a:p>
            <a:r>
              <a:rPr lang="en-GB" dirty="0" smtClean="0">
                <a:latin typeface="+mj-lt"/>
              </a:rPr>
              <a:t>Provides support for parents and carers of those who are suffering from mental health conditions. </a:t>
            </a:r>
          </a:p>
          <a:p>
            <a:r>
              <a:rPr lang="en-GB" dirty="0" smtClean="0">
                <a:latin typeface="+mj-lt"/>
              </a:rPr>
              <a:t>Works towards reducing occurrences of mental health conditions. </a:t>
            </a:r>
          </a:p>
          <a:p>
            <a:r>
              <a:rPr lang="en-GB" dirty="0" smtClean="0">
                <a:latin typeface="+mj-lt"/>
              </a:rPr>
              <a:t>Promotes a change in attitude to mental health by tackling stigma and discrimination. </a:t>
            </a:r>
            <a:endParaRPr lang="en-GB" dirty="0">
              <a:latin typeface="+mj-lt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84526" y="1097839"/>
            <a:ext cx="4610100" cy="43815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6984526" y="5609230"/>
            <a:ext cx="474321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/>
              <a:t>Welsh Government Logo (Welsh Government, 2018) </a:t>
            </a:r>
            <a:endParaRPr lang="en-GB" sz="1600" dirty="0"/>
          </a:p>
        </p:txBody>
      </p:sp>
      <p:sp>
        <p:nvSpPr>
          <p:cNvPr id="8" name="TextBox 7"/>
          <p:cNvSpPr txBox="1"/>
          <p:nvPr/>
        </p:nvSpPr>
        <p:spPr>
          <a:xfrm>
            <a:off x="606425" y="6127845"/>
            <a:ext cx="57807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(Welsh Government, 2015)</a:t>
            </a:r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7E7D9-3900-43FB-A5CE-B064928B0D96}" type="slidenum">
              <a:rPr lang="en-GB" smtClean="0"/>
              <a:t>8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1702405 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21862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5370" y="160408"/>
            <a:ext cx="10515600" cy="1013299"/>
          </a:xfrm>
        </p:spPr>
        <p:txBody>
          <a:bodyPr/>
          <a:lstStyle/>
          <a:p>
            <a:pPr algn="ctr"/>
            <a:r>
              <a:rPr lang="en-GB" dirty="0" smtClean="0"/>
              <a:t>Conclusion 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619836" y="1398543"/>
            <a:ext cx="1051560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smtClean="0">
                <a:latin typeface="+mj-lt"/>
              </a:rPr>
              <a:t>All 3 strategies are effective in encouraging inclusion because they work towards raising awareness of mental health, and allow for understanding that it can affect all members of society including children.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smtClean="0">
                <a:latin typeface="+mj-lt"/>
              </a:rPr>
              <a:t>Openly talking about mental health helps to eradicate the stigma that surrounds it and reduce the occurrence of discrimination.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smtClean="0">
                <a:latin typeface="+mj-lt"/>
              </a:rPr>
              <a:t>Especially important to educate children because they can use their awareness and knowledge to contribute to an excepting and inclusive society when they are older. </a:t>
            </a:r>
            <a:endParaRPr lang="en-GB" sz="2800" dirty="0">
              <a:latin typeface="+mj-lt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7E7D9-3900-43FB-A5CE-B064928B0D96}" type="slidenum">
              <a:rPr lang="en-GB" smtClean="0"/>
              <a:t>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1702405 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25264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3484" y="0"/>
            <a:ext cx="10148248" cy="953709"/>
          </a:xfrm>
        </p:spPr>
        <p:txBody>
          <a:bodyPr/>
          <a:lstStyle/>
          <a:p>
            <a:r>
              <a:rPr lang="en-GB" dirty="0" smtClean="0"/>
              <a:t>References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3484" y="1078173"/>
            <a:ext cx="10926170" cy="597608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700" dirty="0" smtClean="0"/>
              <a:t>Aitken, R., Ellis, J., </a:t>
            </a:r>
            <a:r>
              <a:rPr lang="en-GB" sz="1700" dirty="0" err="1" smtClean="0"/>
              <a:t>Firkic</a:t>
            </a:r>
            <a:r>
              <a:rPr lang="en-GB" sz="1700" dirty="0" smtClean="0"/>
              <a:t>, A., Miller, P., Radford, L. &amp; Roberts, J. (2011). </a:t>
            </a:r>
            <a:r>
              <a:rPr lang="en-GB" sz="1700" i="1" dirty="0" smtClean="0"/>
              <a:t>Meeting the needs of children living with domestic violence in London</a:t>
            </a:r>
            <a:r>
              <a:rPr lang="en-GB" sz="1700" dirty="0" smtClean="0"/>
              <a:t>. London: NSPCC. Available at https://www.nspcc.org.uk/globalassets/documents/research-reports/meeting-needs-children-living-domestic-violence-london-report.pdf [Accessed 22</a:t>
            </a:r>
            <a:r>
              <a:rPr lang="en-GB" sz="1700" baseline="30000" dirty="0" smtClean="0"/>
              <a:t>nd</a:t>
            </a:r>
            <a:r>
              <a:rPr lang="en-GB" sz="1700" dirty="0" smtClean="0"/>
              <a:t> March]</a:t>
            </a:r>
          </a:p>
          <a:p>
            <a:pPr marL="0" indent="0">
              <a:buNone/>
            </a:pPr>
            <a:r>
              <a:rPr lang="en-GB" sz="1700" dirty="0" smtClean="0"/>
              <a:t>Anti-Bullying Alliance. (2018). </a:t>
            </a:r>
            <a:r>
              <a:rPr lang="en-GB" sz="1700" i="1" dirty="0" smtClean="0"/>
              <a:t>Anti-Bullying Week 2018. </a:t>
            </a:r>
            <a:r>
              <a:rPr lang="en-GB" sz="1700" dirty="0" smtClean="0"/>
              <a:t>Available at https://www.anti-bullyingalliance.org.uk/anti-bullying-week [Accessed 22</a:t>
            </a:r>
            <a:r>
              <a:rPr lang="en-GB" sz="1700" baseline="30000" dirty="0" smtClean="0"/>
              <a:t>nd</a:t>
            </a:r>
            <a:r>
              <a:rPr lang="en-GB" sz="1700" dirty="0" smtClean="0"/>
              <a:t> March]</a:t>
            </a:r>
          </a:p>
          <a:p>
            <a:pPr marL="0" indent="0">
              <a:buNone/>
            </a:pPr>
            <a:r>
              <a:rPr lang="en-GB" sz="1700" dirty="0" smtClean="0"/>
              <a:t>Anti-Bullying Alliance. (2018). </a:t>
            </a:r>
            <a:r>
              <a:rPr lang="en-GB" sz="1700" i="1" dirty="0" smtClean="0"/>
              <a:t>Odd Sock Day. </a:t>
            </a:r>
            <a:r>
              <a:rPr lang="en-GB" sz="1700" dirty="0" smtClean="0"/>
              <a:t>Available at https://www.anti-bullyingalliance.org.uk/anti-bullying-week/odd-socks-day-anti-bullying-week-0 [Accessed 22</a:t>
            </a:r>
            <a:r>
              <a:rPr lang="en-GB" sz="1700" baseline="30000" dirty="0" smtClean="0"/>
              <a:t>nd</a:t>
            </a:r>
            <a:r>
              <a:rPr lang="en-GB" sz="1700" dirty="0" smtClean="0"/>
              <a:t> March]</a:t>
            </a:r>
          </a:p>
          <a:p>
            <a:pPr marL="0" indent="0">
              <a:buNone/>
            </a:pPr>
            <a:r>
              <a:rPr lang="en-GB" sz="1700" dirty="0" smtClean="0"/>
              <a:t>Bolton</a:t>
            </a:r>
            <a:r>
              <a:rPr lang="en-GB" sz="1700" dirty="0"/>
              <a:t>, D</a:t>
            </a:r>
            <a:r>
              <a:rPr lang="en-GB" sz="1700" i="1" dirty="0"/>
              <a:t>.</a:t>
            </a:r>
            <a:r>
              <a:rPr lang="en-GB" sz="1700" dirty="0"/>
              <a:t>, Boyle, S., </a:t>
            </a:r>
            <a:r>
              <a:rPr lang="en-GB" sz="1700" dirty="0" err="1"/>
              <a:t>Nurrish</a:t>
            </a:r>
            <a:r>
              <a:rPr lang="en-GB" sz="1700" dirty="0"/>
              <a:t>, J., </a:t>
            </a:r>
            <a:r>
              <a:rPr lang="en-GB" sz="1700" dirty="0" err="1"/>
              <a:t>O’Ryan</a:t>
            </a:r>
            <a:r>
              <a:rPr lang="en-GB" sz="1700" dirty="0"/>
              <a:t>, D., </a:t>
            </a:r>
            <a:r>
              <a:rPr lang="en-GB" sz="1700" dirty="0" err="1"/>
              <a:t>Udwin</a:t>
            </a:r>
            <a:r>
              <a:rPr lang="en-GB" sz="1700" dirty="0"/>
              <a:t>, O., Yule, W. (2000). ‘The long term physiological effects of a disaster experienced in adolescence’. </a:t>
            </a:r>
            <a:r>
              <a:rPr lang="en-GB" sz="1700" i="1" dirty="0" smtClean="0"/>
              <a:t>Journal </a:t>
            </a:r>
            <a:r>
              <a:rPr lang="en-GB" sz="1700" i="1" dirty="0"/>
              <a:t>of Child Psychiatry and Psychology, </a:t>
            </a:r>
            <a:r>
              <a:rPr lang="en-GB" sz="1700" dirty="0"/>
              <a:t>41, pp.503-511. [Online]. Available at https://www.ncbi.nlm.nih.gov/pubmed/10836680 [Accessed on </a:t>
            </a:r>
            <a:r>
              <a:rPr lang="en-GB" sz="1700" dirty="0" smtClean="0"/>
              <a:t>22</a:t>
            </a:r>
            <a:r>
              <a:rPr lang="en-GB" sz="1700" baseline="30000" dirty="0" smtClean="0"/>
              <a:t>nd</a:t>
            </a:r>
            <a:r>
              <a:rPr lang="en-GB" sz="1700" dirty="0" smtClean="0"/>
              <a:t> </a:t>
            </a:r>
            <a:r>
              <a:rPr lang="en-GB" sz="1700" dirty="0"/>
              <a:t>March</a:t>
            </a:r>
            <a:r>
              <a:rPr lang="en-GB" sz="1700" dirty="0" smtClean="0"/>
              <a:t>]</a:t>
            </a:r>
            <a:endParaRPr lang="en-GB" sz="1700" dirty="0"/>
          </a:p>
          <a:p>
            <a:pPr marL="0" indent="0">
              <a:buNone/>
            </a:pPr>
            <a:r>
              <a:rPr lang="en-GB" sz="1700" dirty="0"/>
              <a:t>Connors, L., Nicholson, L., </a:t>
            </a:r>
            <a:r>
              <a:rPr lang="en-GB" sz="1700" dirty="0" err="1"/>
              <a:t>Putwain</a:t>
            </a:r>
            <a:r>
              <a:rPr lang="en-GB" sz="1700" dirty="0"/>
              <a:t>, D., Woods, K. (2009) </a:t>
            </a:r>
            <a:r>
              <a:rPr lang="en-GB" sz="1700" i="1" dirty="0"/>
              <a:t>Paper 3: Causes and consequences of test anxiety in Key Stage 2 pupils: The mediational role of emotional resilience</a:t>
            </a:r>
            <a:r>
              <a:rPr lang="en-GB" sz="1700" dirty="0"/>
              <a:t>. Available at http://www.leeds.ac.uk/educol/documents/184268.pdf [Accessed </a:t>
            </a:r>
            <a:r>
              <a:rPr lang="en-GB" sz="1700" dirty="0" smtClean="0"/>
              <a:t>22</a:t>
            </a:r>
            <a:r>
              <a:rPr lang="en-GB" sz="1700" baseline="30000" dirty="0" smtClean="0"/>
              <a:t>nd</a:t>
            </a:r>
            <a:r>
              <a:rPr lang="en-GB" sz="1700" dirty="0" smtClean="0"/>
              <a:t> March</a:t>
            </a:r>
            <a:r>
              <a:rPr lang="en-GB" sz="1700" dirty="0"/>
              <a:t>]</a:t>
            </a:r>
          </a:p>
          <a:p>
            <a:pPr marL="0" indent="0">
              <a:buNone/>
            </a:pPr>
            <a:r>
              <a:rPr lang="en-GB" sz="1700" dirty="0" smtClean="0"/>
              <a:t>Dodge, K., </a:t>
            </a:r>
            <a:r>
              <a:rPr lang="en-GB" sz="1700" dirty="0" err="1" smtClean="0"/>
              <a:t>Coie</a:t>
            </a:r>
            <a:r>
              <a:rPr lang="en-GB" sz="1700" dirty="0" smtClean="0"/>
              <a:t>, J., </a:t>
            </a:r>
            <a:r>
              <a:rPr lang="en-GB" sz="1700" dirty="0" err="1" smtClean="0"/>
              <a:t>Lynam</a:t>
            </a:r>
            <a:r>
              <a:rPr lang="en-GB" sz="1700" dirty="0" smtClean="0"/>
              <a:t>, D. (2006). </a:t>
            </a:r>
            <a:r>
              <a:rPr lang="en-GB" sz="1700" i="1" dirty="0" smtClean="0"/>
              <a:t>Handbook </a:t>
            </a:r>
            <a:r>
              <a:rPr lang="en-GB" sz="1700" i="1" dirty="0"/>
              <a:t>of child </a:t>
            </a:r>
            <a:r>
              <a:rPr lang="en-GB" sz="1700" i="1" dirty="0" smtClean="0"/>
              <a:t>psychology: Aggression and antisocial behaviour in youth. </a:t>
            </a:r>
            <a:r>
              <a:rPr lang="en-GB" sz="1700" dirty="0" smtClean="0"/>
              <a:t>New </a:t>
            </a:r>
            <a:r>
              <a:rPr lang="en-GB" sz="1700" dirty="0"/>
              <a:t>York: </a:t>
            </a:r>
            <a:r>
              <a:rPr lang="en-GB" sz="1700" dirty="0" smtClean="0"/>
              <a:t>Wiley. Available at https://onlinelibrary.wiley.com/doi/10.1002/9780470147658.chpsy0312 [Accessed 22</a:t>
            </a:r>
            <a:r>
              <a:rPr lang="en-GB" sz="1700" baseline="30000" dirty="0" smtClean="0"/>
              <a:t>nd</a:t>
            </a:r>
            <a:r>
              <a:rPr lang="en-GB" sz="1700" dirty="0" smtClean="0"/>
              <a:t>  March]</a:t>
            </a:r>
          </a:p>
          <a:p>
            <a:pPr marL="0" indent="0">
              <a:buNone/>
            </a:pPr>
            <a:r>
              <a:rPr lang="en-GB" sz="1700" dirty="0" smtClean="0"/>
              <a:t>Mental </a:t>
            </a:r>
            <a:r>
              <a:rPr lang="en-GB" sz="1700" dirty="0" err="1" smtClean="0"/>
              <a:t>Health.Gov</a:t>
            </a:r>
            <a:r>
              <a:rPr lang="en-GB" sz="1700" dirty="0" smtClean="0"/>
              <a:t>. (2017). </a:t>
            </a:r>
            <a:r>
              <a:rPr lang="en-GB" sz="1700" i="1" dirty="0" smtClean="0"/>
              <a:t>What is mental health? </a:t>
            </a:r>
            <a:r>
              <a:rPr lang="en-GB" sz="1700" dirty="0" smtClean="0"/>
              <a:t>Available at https://www.mentalhealth.gov/basics/what-is-mental-health [Accessed 22nd March]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7E7D9-3900-43FB-A5CE-B064928B0D96}" type="slidenum">
              <a:rPr lang="en-GB" smtClean="0"/>
              <a:t>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1702405 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9556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8075" y="-112546"/>
            <a:ext cx="10515600" cy="1149776"/>
          </a:xfrm>
        </p:spPr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8075" y="883931"/>
            <a:ext cx="11212772" cy="57079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700" dirty="0" smtClean="0"/>
              <a:t>Mental Health Taskforce. (2015). </a:t>
            </a:r>
            <a:r>
              <a:rPr lang="en-GB" sz="1700" i="1" dirty="0" smtClean="0"/>
              <a:t>The Five Year Forward View In To Mental Health</a:t>
            </a:r>
            <a:r>
              <a:rPr lang="en-GB" sz="1700" dirty="0" smtClean="0"/>
              <a:t>. A report from the independent Mental Taskforce to the NHS England. Available at https://www.england.nhs.uk/wp-content/uploads/2016/02/Mental-Health-Taskforce-FYFV-final.pdf [Accessed 22nd March] </a:t>
            </a:r>
          </a:p>
          <a:p>
            <a:pPr marL="0" indent="0">
              <a:buNone/>
            </a:pPr>
            <a:r>
              <a:rPr lang="en-GB" sz="1700" dirty="0" smtClean="0"/>
              <a:t>Miller, J. (2008). ‘Otherness’. </a:t>
            </a:r>
            <a:r>
              <a:rPr lang="en-GB" sz="1700" i="1" dirty="0" smtClean="0"/>
              <a:t>The SAGE encyclopaedia of qualitative research methods</a:t>
            </a:r>
            <a:r>
              <a:rPr lang="en-GB" sz="1700" dirty="0" smtClean="0"/>
              <a:t>. Thousand Oaks, California: SAGE Publications, Inc. pp.588–591. [Online]. Available at http://sk.sagepub.com/reference/research/n304.xml [Accessed 22</a:t>
            </a:r>
            <a:r>
              <a:rPr lang="en-GB" sz="1700" baseline="30000" dirty="0" smtClean="0"/>
              <a:t>nd</a:t>
            </a:r>
            <a:r>
              <a:rPr lang="en-GB" sz="1700" dirty="0" smtClean="0"/>
              <a:t> March]</a:t>
            </a:r>
          </a:p>
          <a:p>
            <a:pPr marL="0" indent="0">
              <a:buNone/>
            </a:pPr>
            <a:r>
              <a:rPr lang="en-GB" sz="1700" dirty="0" smtClean="0"/>
              <a:t>Time to Change Wales. (2018). </a:t>
            </a:r>
            <a:r>
              <a:rPr lang="en-GB" sz="1700" i="1" dirty="0" smtClean="0"/>
              <a:t>Who We Are. </a:t>
            </a:r>
            <a:r>
              <a:rPr lang="en-GB" sz="1700" dirty="0" smtClean="0"/>
              <a:t>Available at http://www.timetochangewales.org.uk/en/ [Accessed 22</a:t>
            </a:r>
            <a:r>
              <a:rPr lang="en-GB" sz="1700" baseline="30000" dirty="0" smtClean="0"/>
              <a:t>nd</a:t>
            </a:r>
            <a:r>
              <a:rPr lang="en-GB" sz="1700" dirty="0" smtClean="0"/>
              <a:t> March]</a:t>
            </a:r>
          </a:p>
          <a:p>
            <a:pPr marL="0" indent="0">
              <a:buNone/>
            </a:pPr>
            <a:r>
              <a:rPr lang="en-GB" sz="1700" dirty="0" smtClean="0"/>
              <a:t>Time to Change Wales. (2018. </a:t>
            </a:r>
            <a:r>
              <a:rPr lang="en-GB" sz="1700" i="1" dirty="0" smtClean="0"/>
              <a:t>Who We Are. </a:t>
            </a:r>
            <a:r>
              <a:rPr lang="en-GB" sz="1700" dirty="0" smtClean="0"/>
              <a:t>[Image] Available at http://www.timetochangewales.org.uk/en/ [Accessed 22</a:t>
            </a:r>
            <a:r>
              <a:rPr lang="en-GB" sz="1700" baseline="30000" dirty="0" smtClean="0"/>
              <a:t>nd</a:t>
            </a:r>
            <a:r>
              <a:rPr lang="en-GB" sz="1700" dirty="0" smtClean="0"/>
              <a:t> March] </a:t>
            </a:r>
          </a:p>
          <a:p>
            <a:pPr marL="0" indent="0">
              <a:buNone/>
            </a:pPr>
            <a:r>
              <a:rPr lang="en-GB" sz="1700" dirty="0" smtClean="0"/>
              <a:t>Time to Change Wales. (2018). </a:t>
            </a:r>
            <a:r>
              <a:rPr lang="en-GB" sz="1700" i="1" dirty="0" smtClean="0"/>
              <a:t>#</a:t>
            </a:r>
            <a:r>
              <a:rPr lang="en-GB" sz="1700" i="1" dirty="0" err="1" smtClean="0"/>
              <a:t>WeCanWeWill</a:t>
            </a:r>
            <a:r>
              <a:rPr lang="en-GB" sz="1700" i="1" dirty="0" smtClean="0"/>
              <a:t>. </a:t>
            </a:r>
            <a:r>
              <a:rPr lang="en-GB" sz="1700" dirty="0" smtClean="0"/>
              <a:t>[Image] </a:t>
            </a:r>
            <a:r>
              <a:rPr lang="en-GB" sz="1700" dirty="0" err="1" smtClean="0"/>
              <a:t>Availabe</a:t>
            </a:r>
            <a:r>
              <a:rPr lang="en-GB" sz="1700" dirty="0" smtClean="0"/>
              <a:t> at http://www.timetochangewales.org.uk/en/ [Accessed 22</a:t>
            </a:r>
            <a:r>
              <a:rPr lang="en-GB" sz="1700" baseline="30000" dirty="0" smtClean="0"/>
              <a:t>nd</a:t>
            </a:r>
            <a:r>
              <a:rPr lang="en-GB" sz="1700" dirty="0" smtClean="0"/>
              <a:t> March]</a:t>
            </a:r>
          </a:p>
          <a:p>
            <a:pPr marL="0" indent="0">
              <a:buNone/>
            </a:pPr>
            <a:r>
              <a:rPr lang="en-GB" sz="1700" dirty="0" smtClean="0"/>
              <a:t>Unhealthy Lives. (2008</a:t>
            </a:r>
            <a:r>
              <a:rPr lang="en-GB" sz="1700" i="1" dirty="0" smtClean="0"/>
              <a:t>). End Child Poverty</a:t>
            </a:r>
            <a:r>
              <a:rPr lang="en-GB" sz="1700" dirty="0" smtClean="0"/>
              <a:t>. Available at www.endchildpoverty.org.uk/files/ECPHealthSummary.pdf [Accessed 22</a:t>
            </a:r>
            <a:r>
              <a:rPr lang="en-GB" sz="1700" baseline="30000" dirty="0" smtClean="0"/>
              <a:t>nd</a:t>
            </a:r>
            <a:r>
              <a:rPr lang="en-GB" sz="1700" dirty="0" smtClean="0"/>
              <a:t> March]</a:t>
            </a:r>
          </a:p>
          <a:p>
            <a:pPr marL="0" indent="0">
              <a:buNone/>
            </a:pPr>
            <a:r>
              <a:rPr lang="en-GB" sz="1700" dirty="0" smtClean="0"/>
              <a:t>Welsh Government. (2018). </a:t>
            </a:r>
            <a:r>
              <a:rPr lang="en-GB" sz="1700" i="1" dirty="0" smtClean="0"/>
              <a:t>Welsh Government Logo. </a:t>
            </a:r>
            <a:r>
              <a:rPr lang="en-GB" sz="1700" dirty="0" smtClean="0"/>
              <a:t>[Image]. Available at http://gov.wales/?lang=en [Accessed 23</a:t>
            </a:r>
            <a:r>
              <a:rPr lang="en-GB" sz="1700" baseline="30000" dirty="0" smtClean="0"/>
              <a:t>rd</a:t>
            </a:r>
            <a:r>
              <a:rPr lang="en-GB" sz="1700" dirty="0" smtClean="0"/>
              <a:t> March]</a:t>
            </a:r>
          </a:p>
          <a:p>
            <a:pPr marL="0" indent="0">
              <a:buNone/>
            </a:pPr>
            <a:r>
              <a:rPr lang="en-GB" sz="1700" dirty="0" smtClean="0"/>
              <a:t>Welsh Government. (2015). </a:t>
            </a:r>
            <a:r>
              <a:rPr lang="en-GB" sz="1700" i="1" dirty="0" smtClean="0"/>
              <a:t>Together for mental health – a strategy for mental health and well-being in Wales. </a:t>
            </a:r>
            <a:r>
              <a:rPr lang="en-GB" sz="1700" dirty="0" smtClean="0"/>
              <a:t>Available at http://gov.wales/topics/health/nhswales/mental-health-services/policy/strategy/?lang=en [Accessed 23</a:t>
            </a:r>
            <a:r>
              <a:rPr lang="en-GB" sz="1700" baseline="30000" dirty="0" smtClean="0"/>
              <a:t>rd</a:t>
            </a:r>
            <a:r>
              <a:rPr lang="en-GB" sz="1700" dirty="0" smtClean="0"/>
              <a:t> March]</a:t>
            </a:r>
          </a:p>
          <a:p>
            <a:pPr marL="0" indent="0">
              <a:buNone/>
            </a:pPr>
            <a:r>
              <a:rPr lang="en-GB" sz="1700" dirty="0" smtClean="0"/>
              <a:t>World Health Organisation. (2014). </a:t>
            </a:r>
            <a:r>
              <a:rPr lang="en-GB" sz="1700" i="1" dirty="0" smtClean="0"/>
              <a:t>Mental Health: A state of well-being. </a:t>
            </a:r>
            <a:r>
              <a:rPr lang="en-GB" sz="1700" dirty="0" smtClean="0"/>
              <a:t>Available at http://www.who.int/features/factfiles/mental_health/en/ [Accessed 22</a:t>
            </a:r>
            <a:r>
              <a:rPr lang="en-GB" sz="1700" baseline="30000" dirty="0" smtClean="0"/>
              <a:t>nd</a:t>
            </a:r>
            <a:r>
              <a:rPr lang="en-GB" sz="1700" dirty="0" smtClean="0"/>
              <a:t> March]</a:t>
            </a:r>
          </a:p>
          <a:p>
            <a:endParaRPr lang="en-GB" sz="17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7E7D9-3900-43FB-A5CE-B064928B0D96}" type="slidenum">
              <a:rPr lang="en-GB" smtClean="0"/>
              <a:t>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1702405 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0952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673</TotalTime>
  <Words>915</Words>
  <Application>Microsoft Office PowerPoint</Application>
  <PresentationFormat>Widescreen</PresentationFormat>
  <Paragraphs>102</Paragraphs>
  <Slides>11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Calibri Light</vt:lpstr>
      <vt:lpstr>Office Theme</vt:lpstr>
      <vt:lpstr>Effective strategies to support the social inclusion of children with mental health conditions. </vt:lpstr>
      <vt:lpstr>What is mental health? </vt:lpstr>
      <vt:lpstr>Causes of poor mental health amongst children.</vt:lpstr>
      <vt:lpstr>Why are children with mental health conditions socially excluded?</vt:lpstr>
      <vt:lpstr>Strategies currently in place to support inclusion of children with mental health conditions.</vt:lpstr>
      <vt:lpstr>Time to Change Wales. </vt:lpstr>
      <vt:lpstr>Anti-Bullying Week  </vt:lpstr>
      <vt:lpstr>Together for mental health</vt:lpstr>
      <vt:lpstr>Conclusion </vt:lpstr>
      <vt:lpstr>References </vt:lpstr>
      <vt:lpstr>References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Effective strategies to support the social inclusion of children with mental health conditions.</dc:title>
  <dc:creator>Chloe Lewis (1702405)</dc:creator>
  <cp:lastModifiedBy>Chloe Lewis (1702405)</cp:lastModifiedBy>
  <cp:revision>45</cp:revision>
  <dcterms:created xsi:type="dcterms:W3CDTF">2018-03-22T14:34:34Z</dcterms:created>
  <dcterms:modified xsi:type="dcterms:W3CDTF">2018-03-26T01:32:19Z</dcterms:modified>
</cp:coreProperties>
</file>