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7"/>
  </p:notesMasterIdLst>
  <p:sldIdLst>
    <p:sldId id="256" r:id="rId2"/>
    <p:sldId id="260" r:id="rId3"/>
    <p:sldId id="257" r:id="rId4"/>
    <p:sldId id="268" r:id="rId5"/>
    <p:sldId id="258" r:id="rId6"/>
    <p:sldId id="269" r:id="rId7"/>
    <p:sldId id="259" r:id="rId8"/>
    <p:sldId id="271" r:id="rId9"/>
    <p:sldId id="272" r:id="rId10"/>
    <p:sldId id="273" r:id="rId11"/>
    <p:sldId id="263" r:id="rId12"/>
    <p:sldId id="264" r:id="rId13"/>
    <p:sldId id="265" r:id="rId14"/>
    <p:sldId id="266" r:id="rId15"/>
    <p:sldId id="267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82220"/>
  </p:normalViewPr>
  <p:slideViewPr>
    <p:cSldViewPr snapToGrid="0" snapToObjects="1">
      <p:cViewPr varScale="1">
        <p:scale>
          <a:sx n="90" d="100"/>
          <a:sy n="90" d="100"/>
        </p:scale>
        <p:origin x="-976" y="-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viewProps" Target="viewProps.xml"/><Relationship Id="rId21" Type="http://schemas.openxmlformats.org/officeDocument/2006/relationships/theme" Target="theme/theme1.xml"/><Relationship Id="rId22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notesMaster" Target="notesMasters/notesMaster1.xml"/><Relationship Id="rId18" Type="http://schemas.openxmlformats.org/officeDocument/2006/relationships/printerSettings" Target="printerSettings/printerSettings1.bin"/><Relationship Id="rId1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48D947-7BDF-A648-921C-9E66EC91F5E3}" type="datetimeFigureOut">
              <a:rPr lang="en-US" smtClean="0"/>
              <a:t>14/02/18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6AB1DE-C531-0C4A-AEBC-308797D309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27175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Ken </a:t>
            </a:r>
            <a:r>
              <a:rPr lang="en-US" dirty="0" err="1" smtClean="0"/>
              <a:t>Dancyger</a:t>
            </a:r>
            <a:r>
              <a:rPr lang="en-US" dirty="0" smtClean="0"/>
              <a:t> describes editing as having three levels</a:t>
            </a:r>
            <a:r>
              <a:rPr lang="mr-IN" dirty="0" smtClean="0"/>
              <a:t>–</a:t>
            </a:r>
            <a:r>
              <a:rPr lang="en-US" dirty="0" smtClean="0"/>
              <a:t> technique</a:t>
            </a:r>
            <a:r>
              <a:rPr lang="en-US" baseline="0" dirty="0" smtClean="0"/>
              <a:t>, craft and art.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6AB1DE-C531-0C4A-AEBC-308797D3090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79169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Read chapter</a:t>
            </a:r>
            <a:r>
              <a:rPr lang="en-US" baseline="0" dirty="0" smtClean="0"/>
              <a:t> 2,Bowen, C. &amp; Thompson, R., Grammar Of The Edit (3</a:t>
            </a:r>
            <a:r>
              <a:rPr lang="en-US" baseline="30000" dirty="0" smtClean="0"/>
              <a:t>rd</a:t>
            </a:r>
            <a:r>
              <a:rPr lang="en-US" baseline="0" dirty="0" smtClean="0"/>
              <a:t> Ed), 2013, </a:t>
            </a:r>
            <a:r>
              <a:rPr lang="en-US" baseline="0" dirty="0" err="1" smtClean="0"/>
              <a:t>Oxon:Focal</a:t>
            </a:r>
            <a:r>
              <a:rPr lang="en-US" baseline="0" dirty="0" smtClean="0"/>
              <a:t> Press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6AB1DE-C531-0C4A-AEBC-308797D3090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5655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6AB1DE-C531-0C4A-AEBC-308797D3090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96934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It</a:t>
            </a:r>
            <a:r>
              <a:rPr lang="en-US" baseline="0" dirty="0" smtClean="0"/>
              <a:t> seems </a:t>
            </a:r>
            <a:r>
              <a:rPr lang="en-US" dirty="0" smtClean="0"/>
              <a:t>much more time consuming. It’s indecisive.</a:t>
            </a:r>
            <a:r>
              <a:rPr lang="en-US" baseline="0" dirty="0" smtClean="0"/>
              <a:t> If you’re directing, and you’re not sitting in the edit, you don’t know what will end up in the finished film.</a:t>
            </a: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6AB1DE-C531-0C4A-AEBC-308797D3090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2314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It</a:t>
            </a:r>
            <a:r>
              <a:rPr lang="en-US" baseline="0" dirty="0" smtClean="0"/>
              <a:t> seems </a:t>
            </a:r>
            <a:r>
              <a:rPr lang="en-US" dirty="0" smtClean="0"/>
              <a:t>much more time consuming. It’s indecisive.</a:t>
            </a:r>
            <a:r>
              <a:rPr lang="en-US" baseline="0" dirty="0" smtClean="0"/>
              <a:t> If you’re directing, and you’re not sitting in the edit, you don’t know what will end up in the finished film.</a:t>
            </a: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6AB1DE-C531-0C4A-AEBC-308797D3090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117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https://</a:t>
            </a:r>
            <a:r>
              <a:rPr lang="en-US" dirty="0" err="1" smtClean="0"/>
              <a:t>www.youtube.com</a:t>
            </a:r>
            <a:r>
              <a:rPr lang="en-US" dirty="0" smtClean="0"/>
              <a:t>/</a:t>
            </a:r>
            <a:r>
              <a:rPr lang="en-US" dirty="0" err="1" smtClean="0"/>
              <a:t>watch?v</a:t>
            </a:r>
            <a:r>
              <a:rPr lang="en-US" dirty="0" smtClean="0"/>
              <a:t>=s-Sx_dMw8oA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6AB1DE-C531-0C4A-AEBC-308797D3090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32785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https://</a:t>
            </a:r>
            <a:r>
              <a:rPr lang="en-US" dirty="0" err="1" smtClean="0"/>
              <a:t>www.youtube.com</a:t>
            </a:r>
            <a:r>
              <a:rPr lang="en-US" dirty="0" smtClean="0"/>
              <a:t>/</a:t>
            </a:r>
            <a:r>
              <a:rPr lang="en-US" dirty="0" err="1" smtClean="0"/>
              <a:t>watch?annotation_id</a:t>
            </a:r>
            <a:r>
              <a:rPr lang="en-US" dirty="0" smtClean="0"/>
              <a:t>=annotation_755438&amp;feature=</a:t>
            </a:r>
            <a:r>
              <a:rPr lang="en-US" dirty="0" err="1" smtClean="0"/>
              <a:t>iv&amp;list</a:t>
            </a:r>
            <a:r>
              <a:rPr lang="en-US" dirty="0" smtClean="0"/>
              <a:t>=PLDA413F7CA92673DA&amp;src_vid=-MQNNzaEt2s&amp;v=aUNq34kNR0M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6AB1DE-C531-0C4A-AEBC-308797D3090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455446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https://</a:t>
            </a:r>
            <a:r>
              <a:rPr lang="en-US" dirty="0" err="1" smtClean="0"/>
              <a:t>www.youtube.com</a:t>
            </a:r>
            <a:r>
              <a:rPr lang="en-US" dirty="0" smtClean="0"/>
              <a:t>/</a:t>
            </a:r>
            <a:r>
              <a:rPr lang="en-US" dirty="0" err="1" smtClean="0"/>
              <a:t>watch?v</a:t>
            </a:r>
            <a:r>
              <a:rPr lang="en-US" dirty="0" smtClean="0"/>
              <a:t>=7vThuwa5RZU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6AB1DE-C531-0C4A-AEBC-308797D3090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059603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https://</a:t>
            </a:r>
            <a:r>
              <a:rPr lang="en-US" dirty="0" err="1" smtClean="0"/>
              <a:t>www.youtube.com</a:t>
            </a:r>
            <a:r>
              <a:rPr lang="en-US" dirty="0" smtClean="0"/>
              <a:t>/</a:t>
            </a:r>
            <a:r>
              <a:rPr lang="en-US" dirty="0" err="1" smtClean="0"/>
              <a:t>watch?v</a:t>
            </a:r>
            <a:r>
              <a:rPr lang="en-US" dirty="0" smtClean="0"/>
              <a:t>=1I4PtFJlXpg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6AB1DE-C531-0C4A-AEBC-308797D3090A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8443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6AB1DE-C531-0C4A-AEBC-308797D3090A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58770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9A28D-6AAD-0B4F-941C-2F0BD83AC57B}" type="datetimeFigureOut">
              <a:rPr lang="en-US" smtClean="0"/>
              <a:t>14/02/18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232C7-54A5-D540-8124-C8D7E715CC4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9A28D-6AAD-0B4F-941C-2F0BD83AC57B}" type="datetimeFigureOut">
              <a:rPr lang="en-US" smtClean="0"/>
              <a:t>14/02/18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232C7-54A5-D540-8124-C8D7E715CC4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9A28D-6AAD-0B4F-941C-2F0BD83AC57B}" type="datetimeFigureOut">
              <a:rPr lang="en-US" smtClean="0"/>
              <a:t>14/02/18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232C7-54A5-D540-8124-C8D7E715CC4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9A28D-6AAD-0B4F-941C-2F0BD83AC57B}" type="datetimeFigureOut">
              <a:rPr lang="en-US" smtClean="0"/>
              <a:t>14/02/18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232C7-54A5-D540-8124-C8D7E715CC4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9A28D-6AAD-0B4F-941C-2F0BD83AC57B}" type="datetimeFigureOut">
              <a:rPr lang="en-US" smtClean="0"/>
              <a:t>14/02/18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232C7-54A5-D540-8124-C8D7E715CC4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9A28D-6AAD-0B4F-941C-2F0BD83AC57B}" type="datetimeFigureOut">
              <a:rPr lang="en-US" smtClean="0"/>
              <a:t>14/02/18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232C7-54A5-D540-8124-C8D7E715CC4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9A28D-6AAD-0B4F-941C-2F0BD83AC57B}" type="datetimeFigureOut">
              <a:rPr lang="en-US" smtClean="0"/>
              <a:t>14/02/18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232C7-54A5-D540-8124-C8D7E715CC4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9A28D-6AAD-0B4F-941C-2F0BD83AC57B}" type="datetimeFigureOut">
              <a:rPr lang="en-US" smtClean="0"/>
              <a:t>14/02/18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232C7-54A5-D540-8124-C8D7E715CC4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9A28D-6AAD-0B4F-941C-2F0BD83AC57B}" type="datetimeFigureOut">
              <a:rPr lang="en-US" smtClean="0"/>
              <a:t>14/02/18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232C7-54A5-D540-8124-C8D7E715CC4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9A28D-6AAD-0B4F-941C-2F0BD83AC57B}" type="datetimeFigureOut">
              <a:rPr lang="en-US" smtClean="0"/>
              <a:t>14/02/18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232C7-54A5-D540-8124-C8D7E715CC4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9A28D-6AAD-0B4F-941C-2F0BD83AC57B}" type="datetimeFigureOut">
              <a:rPr lang="en-US" smtClean="0"/>
              <a:t>14/02/18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232C7-54A5-D540-8124-C8D7E715CC4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C9A28D-6AAD-0B4F-941C-2F0BD83AC57B}" type="datetimeFigureOut">
              <a:rPr lang="en-US" smtClean="0"/>
              <a:t>14/02/18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D232C7-54A5-D540-8124-C8D7E715CC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638088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2.jp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3.jp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4.jp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5.jp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M4X01656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Post Production 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7243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Overview of module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Module Handbook</a:t>
            </a:r>
          </a:p>
          <a:p>
            <a:r>
              <a:rPr lang="en-US" dirty="0" smtClean="0"/>
              <a:t>Scheme of work</a:t>
            </a:r>
          </a:p>
          <a:p>
            <a:r>
              <a:rPr lang="en-US" dirty="0" smtClean="0"/>
              <a:t>Assessment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11029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Post Production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Technique </a:t>
            </a:r>
          </a:p>
          <a:p>
            <a:r>
              <a:rPr lang="en-US" dirty="0" smtClean="0"/>
              <a:t>Craft</a:t>
            </a:r>
          </a:p>
          <a:p>
            <a:r>
              <a:rPr lang="en-US" dirty="0" smtClean="0"/>
              <a:t>Art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17612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A word about terminology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</a:t>
            </a:r>
            <a:r>
              <a:rPr lang="en-US" dirty="0" smtClean="0"/>
              <a:t>asic shots and terms </a:t>
            </a:r>
            <a:r>
              <a:rPr lang="mr-IN" dirty="0" smtClean="0"/>
              <a:t>–</a:t>
            </a:r>
            <a:r>
              <a:rPr lang="en-US" dirty="0" smtClean="0"/>
              <a:t> refer to Grammar Of The Edit, do not assume you know what they are to avoid misnaming/misinterpretation</a:t>
            </a:r>
          </a:p>
        </p:txBody>
      </p:sp>
    </p:spTree>
    <p:extLst>
      <p:ext uri="{BB962C8B-B14F-4D97-AF65-F5344CB8AC3E}">
        <p14:creationId xmlns:p14="http://schemas.microsoft.com/office/powerpoint/2010/main" val="19136012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Continuity in editing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Narrative makes as much sense as possible to audience</a:t>
            </a:r>
          </a:p>
          <a:p>
            <a:r>
              <a:rPr lang="en-US" dirty="0" smtClean="0"/>
              <a:t>Screen direction is consistent from shot to shot</a:t>
            </a:r>
          </a:p>
          <a:p>
            <a:r>
              <a:rPr lang="en-US" dirty="0" smtClean="0"/>
              <a:t>Graphic, spatial and temporal relations consistent from shot to shot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64580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Screen Direction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Screen direction refers to the direction of movement of someone/something on screen</a:t>
            </a:r>
          </a:p>
          <a:p>
            <a:r>
              <a:rPr lang="en-US" dirty="0"/>
              <a:t>Obeys the 180 degree rule</a:t>
            </a:r>
          </a:p>
          <a:p>
            <a:pPr lvl="1"/>
            <a:r>
              <a:rPr lang="en-US" dirty="0"/>
              <a:t>Action takes place on one side of this imaginary line</a:t>
            </a:r>
          </a:p>
          <a:p>
            <a:pPr lvl="1"/>
            <a:r>
              <a:rPr lang="en-US" dirty="0"/>
              <a:t>Camera shoots consistently on one side of the line</a:t>
            </a:r>
          </a:p>
          <a:p>
            <a:pPr lvl="1"/>
            <a:r>
              <a:rPr lang="en-US" dirty="0"/>
              <a:t>Cast and crew all follow this system	</a:t>
            </a:r>
            <a:endParaRPr lang="en-US" dirty="0" smtClean="0"/>
          </a:p>
          <a:p>
            <a:r>
              <a:rPr lang="en-US" dirty="0" smtClean="0"/>
              <a:t>Often obeys the 30 degree rule, varying the angle of different shots by at least this amount </a:t>
            </a:r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52874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Master Scene Technique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Based around shooting what is known as coverage</a:t>
            </a:r>
          </a:p>
          <a:p>
            <a:r>
              <a:rPr lang="en-US" dirty="0" smtClean="0"/>
              <a:t>The scene is filmed from a variety of angles and set ups to ‘cover’ the scene </a:t>
            </a:r>
            <a:endParaRPr lang="en-US" dirty="0"/>
          </a:p>
          <a:p>
            <a:r>
              <a:rPr lang="en-US" dirty="0" smtClean="0"/>
              <a:t>Usually start with a master shot, a wide shot that covers the whole scene</a:t>
            </a:r>
          </a:p>
          <a:p>
            <a:r>
              <a:rPr lang="en-US" dirty="0" smtClean="0"/>
              <a:t>Then progress to medium shots, close ups and so on</a:t>
            </a:r>
          </a:p>
          <a:p>
            <a:r>
              <a:rPr lang="en-US" dirty="0" smtClean="0"/>
              <a:t>Not all shots will cover the whole of the action of the scene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78192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Master Scene Technique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Why use coverage?</a:t>
            </a:r>
          </a:p>
          <a:p>
            <a:r>
              <a:rPr lang="en-US" dirty="0" smtClean="0"/>
              <a:t>Time-consuming</a:t>
            </a:r>
          </a:p>
          <a:p>
            <a:r>
              <a:rPr lang="en-US" dirty="0" smtClean="0"/>
              <a:t>Indecisive</a:t>
            </a:r>
          </a:p>
          <a:p>
            <a:r>
              <a:rPr lang="en-US" dirty="0" smtClean="0"/>
              <a:t>Director cedes control</a:t>
            </a:r>
          </a:p>
          <a:p>
            <a:r>
              <a:rPr lang="en-US" dirty="0" smtClean="0"/>
              <a:t>Conventional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88274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Master Scene Technique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Why use coverage?</a:t>
            </a:r>
          </a:p>
          <a:p>
            <a:r>
              <a:rPr lang="en-US" dirty="0" smtClean="0"/>
              <a:t>Comprehensive</a:t>
            </a:r>
          </a:p>
          <a:p>
            <a:r>
              <a:rPr lang="en-US" dirty="0" smtClean="0"/>
              <a:t>Ensures that scene can be cut together</a:t>
            </a:r>
          </a:p>
          <a:p>
            <a:r>
              <a:rPr lang="en-US" dirty="0" smtClean="0"/>
              <a:t>Gives editor flexibility and freedom to make scene as effective as possible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87839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err="1" smtClean="0"/>
              <a:t>Goldfinger</a:t>
            </a:r>
            <a:r>
              <a:rPr lang="en-US" dirty="0" smtClean="0"/>
              <a:t> (1964)</a:t>
            </a:r>
            <a:endParaRPr lang="en-US" dirty="0"/>
          </a:p>
        </p:txBody>
      </p:sp>
      <p:pic>
        <p:nvPicPr>
          <p:cNvPr id="4" name="Content Placeholder 3" descr="goldfinger-laser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2197" r="-2219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7923021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The Taking Of Pelham 123 (1974)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8144" y="1825625"/>
            <a:ext cx="7735712" cy="4351338"/>
          </a:xfrm>
        </p:spPr>
      </p:pic>
    </p:spTree>
    <p:extLst>
      <p:ext uri="{BB962C8B-B14F-4D97-AF65-F5344CB8AC3E}">
        <p14:creationId xmlns:p14="http://schemas.microsoft.com/office/powerpoint/2010/main" val="13606454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Grease (1978)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7145" y="1825625"/>
            <a:ext cx="5777710" cy="4351338"/>
          </a:xfrm>
        </p:spPr>
      </p:pic>
    </p:spTree>
    <p:extLst>
      <p:ext uri="{BB962C8B-B14F-4D97-AF65-F5344CB8AC3E}">
        <p14:creationId xmlns:p14="http://schemas.microsoft.com/office/powerpoint/2010/main" val="10207659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Casablanca (1942)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3788" y="1825625"/>
            <a:ext cx="5644424" cy="4351338"/>
          </a:xfrm>
        </p:spPr>
      </p:pic>
    </p:spTree>
    <p:extLst>
      <p:ext uri="{BB962C8B-B14F-4D97-AF65-F5344CB8AC3E}">
        <p14:creationId xmlns:p14="http://schemas.microsoft.com/office/powerpoint/2010/main" val="16984425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Jaws (1975)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000" y="1962944"/>
            <a:ext cx="9652000" cy="4076700"/>
          </a:xfrm>
        </p:spPr>
      </p:pic>
    </p:spTree>
    <p:extLst>
      <p:ext uri="{BB962C8B-B14F-4D97-AF65-F5344CB8AC3E}">
        <p14:creationId xmlns:p14="http://schemas.microsoft.com/office/powerpoint/2010/main" val="13749289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err="1" smtClean="0"/>
              <a:t>Analysing</a:t>
            </a:r>
            <a:r>
              <a:rPr lang="en-US" dirty="0" smtClean="0"/>
              <a:t> master scene coverage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Agree a scene/sequence from a film with the tutor</a:t>
            </a:r>
          </a:p>
          <a:p>
            <a:r>
              <a:rPr lang="en-US" dirty="0" err="1" smtClean="0"/>
              <a:t>Screencap</a:t>
            </a:r>
            <a:r>
              <a:rPr lang="en-US" dirty="0" smtClean="0"/>
              <a:t> each shot and note its duration</a:t>
            </a:r>
          </a:p>
          <a:p>
            <a:r>
              <a:rPr lang="en-US" dirty="0" smtClean="0"/>
              <a:t>Use standard conventions for naming shots</a:t>
            </a:r>
          </a:p>
          <a:p>
            <a:r>
              <a:rPr lang="en-US" dirty="0" err="1" smtClean="0"/>
              <a:t>Analyse</a:t>
            </a:r>
            <a:r>
              <a:rPr lang="en-US" dirty="0" smtClean="0"/>
              <a:t> why you think certain shots are used for certain moments</a:t>
            </a:r>
          </a:p>
          <a:p>
            <a:r>
              <a:rPr lang="en-US" dirty="0" err="1" smtClean="0"/>
              <a:t>Analyse</a:t>
            </a:r>
            <a:r>
              <a:rPr lang="en-US" dirty="0" smtClean="0"/>
              <a:t> where key cuts are made</a:t>
            </a:r>
          </a:p>
          <a:p>
            <a:r>
              <a:rPr lang="en-US" dirty="0" smtClean="0"/>
              <a:t>What alternative editing choices could have been made and how could they have affected the storytelling?</a:t>
            </a:r>
          </a:p>
          <a:p>
            <a:r>
              <a:rPr lang="en-US" dirty="0" smtClean="0"/>
              <a:t>Assemble a short 1-2 minute video of </a:t>
            </a:r>
            <a:r>
              <a:rPr lang="en-US" dirty="0" err="1" smtClean="0"/>
              <a:t>screencaps</a:t>
            </a:r>
            <a:r>
              <a:rPr lang="en-US" dirty="0" smtClean="0"/>
              <a:t>, narration and annotation</a:t>
            </a:r>
          </a:p>
          <a:p>
            <a:r>
              <a:rPr lang="en-US" dirty="0" smtClean="0"/>
              <a:t>Upload video and link via Trello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595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124</TotalTime>
  <Words>524</Words>
  <Application>Microsoft Macintosh PowerPoint</Application>
  <PresentationFormat>Custom</PresentationFormat>
  <Paragraphs>72</Paragraphs>
  <Slides>15</Slides>
  <Notes>10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M4X01656</vt:lpstr>
      <vt:lpstr>Overview of module</vt:lpstr>
      <vt:lpstr>Post Production</vt:lpstr>
      <vt:lpstr>A word about terminology</vt:lpstr>
      <vt:lpstr>Continuity in editing</vt:lpstr>
      <vt:lpstr>Screen Direction</vt:lpstr>
      <vt:lpstr>Master Scene Technique</vt:lpstr>
      <vt:lpstr>Master Scene Technique</vt:lpstr>
      <vt:lpstr>Master Scene Technique</vt:lpstr>
      <vt:lpstr>Goldfinger (1964)</vt:lpstr>
      <vt:lpstr>The Taking Of Pelham 123 (1974)</vt:lpstr>
      <vt:lpstr>Grease (1978)</vt:lpstr>
      <vt:lpstr>Casablanca (1942)</vt:lpstr>
      <vt:lpstr>Jaws (1975)</vt:lpstr>
      <vt:lpstr>Analysing master scene coverage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M4X0???</dc:title>
  <dc:creator>Christopher Buxton</dc:creator>
  <cp:lastModifiedBy>Craig Evans</cp:lastModifiedBy>
  <cp:revision>22</cp:revision>
  <dcterms:created xsi:type="dcterms:W3CDTF">2018-02-13T20:52:24Z</dcterms:created>
  <dcterms:modified xsi:type="dcterms:W3CDTF">2018-02-14T09:27:40Z</dcterms:modified>
</cp:coreProperties>
</file>