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9" r:id="rId4"/>
    <p:sldId id="260" r:id="rId5"/>
    <p:sldId id="261" r:id="rId6"/>
    <p:sldId id="262" r:id="rId7"/>
    <p:sldId id="272" r:id="rId8"/>
    <p:sldId id="273" r:id="rId9"/>
    <p:sldId id="263" r:id="rId10"/>
    <p:sldId id="274" r:id="rId11"/>
    <p:sldId id="275" r:id="rId12"/>
    <p:sldId id="276" r:id="rId13"/>
    <p:sldId id="277"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5" d="100"/>
          <a:sy n="85" d="100"/>
        </p:scale>
        <p:origin x="672"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A2FCBF3-8980-4F96-9BCE-3EDD31815603}" type="datetimeFigureOut">
              <a:rPr lang="en-GB" smtClean="0"/>
              <a:pPr/>
              <a:t>17/09/2019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F471598-32F8-4822-8B90-F530D417D5A0}" type="slidenum">
              <a:rPr lang="en-GB" smtClean="0"/>
              <a:pPr/>
              <a:t>‹#›</a:t>
            </a:fld>
            <a:endParaRPr lang="en-GB"/>
          </a:p>
        </p:txBody>
      </p:sp>
    </p:spTree>
    <p:extLst>
      <p:ext uri="{BB962C8B-B14F-4D97-AF65-F5344CB8AC3E}">
        <p14:creationId xmlns:p14="http://schemas.microsoft.com/office/powerpoint/2010/main" val="11279630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E19DAC32-0DE8-4272-9E02-3A331BC43B53}" type="datetimeFigureOut">
              <a:rPr lang="en-GB" smtClean="0"/>
              <a:pPr/>
              <a:t>17/09/2019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3E881D-A69E-4DE1-B2E7-D0499DCABD06}"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19DAC32-0DE8-4272-9E02-3A331BC43B53}" type="datetimeFigureOut">
              <a:rPr lang="en-GB" smtClean="0"/>
              <a:pPr/>
              <a:t>17/09/2019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3E881D-A69E-4DE1-B2E7-D0499DCABD0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E19DAC32-0DE8-4272-9E02-3A331BC43B53}" type="datetimeFigureOut">
              <a:rPr lang="en-GB" smtClean="0"/>
              <a:pPr/>
              <a:t>17/09/2019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3E881D-A69E-4DE1-B2E7-D0499DCABD0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E19DAC32-0DE8-4272-9E02-3A331BC43B53}" type="datetimeFigureOut">
              <a:rPr lang="en-GB" smtClean="0"/>
              <a:pPr/>
              <a:t>17/09/2019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3E881D-A69E-4DE1-B2E7-D0499DCABD0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E19DAC32-0DE8-4272-9E02-3A331BC43B53}" type="datetimeFigureOut">
              <a:rPr lang="en-GB" smtClean="0"/>
              <a:pPr/>
              <a:t>17/09/2019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83E881D-A69E-4DE1-B2E7-D0499DCABD0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19DAC32-0DE8-4272-9E02-3A331BC43B53}" type="datetimeFigureOut">
              <a:rPr lang="en-GB" smtClean="0"/>
              <a:pPr/>
              <a:t>17/09/2019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3E881D-A69E-4DE1-B2E7-D0499DCABD0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9DAC32-0DE8-4272-9E02-3A331BC43B53}" type="datetimeFigureOut">
              <a:rPr lang="en-GB" smtClean="0"/>
              <a:pPr/>
              <a:t>17/09/2019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83E881D-A69E-4DE1-B2E7-D0499DCABD0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E19DAC32-0DE8-4272-9E02-3A331BC43B53}" type="datetimeFigureOut">
              <a:rPr lang="en-GB" smtClean="0"/>
              <a:pPr/>
              <a:t>17/09/2019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3E881D-A69E-4DE1-B2E7-D0499DCABD06}"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E19DAC32-0DE8-4272-9E02-3A331BC43B53}" type="datetimeFigureOut">
              <a:rPr lang="en-GB" smtClean="0"/>
              <a:pPr/>
              <a:t>17/09/2019</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F83E881D-A69E-4DE1-B2E7-D0499DCABD0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19DAC32-0DE8-4272-9E02-3A331BC43B53}" type="datetimeFigureOut">
              <a:rPr lang="en-GB" smtClean="0"/>
              <a:pPr/>
              <a:t>17/09/2019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3E881D-A69E-4DE1-B2E7-D0499DCABD0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19DAC32-0DE8-4272-9E02-3A331BC43B53}" type="datetimeFigureOut">
              <a:rPr lang="en-GB" smtClean="0"/>
              <a:pPr/>
              <a:t>17/09/2019</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F83E881D-A69E-4DE1-B2E7-D0499DCABD0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E19DAC32-0DE8-4272-9E02-3A331BC43B53}" type="datetimeFigureOut">
              <a:rPr lang="en-GB" smtClean="0"/>
              <a:pPr/>
              <a:t>17/09/2019</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F83E881D-A69E-4DE1-B2E7-D0499DCABD06}"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p:nvPr/>
        </p:nvPicPr>
        <p:blipFill>
          <a:blip r:embed="rId2" cstate="print">
            <a:extLst>
              <a:ext uri="{28A0092B-C50C-407E-A947-70E740481C1C}">
                <a14:useLocalDpi xmlns:a14="http://schemas.microsoft.com/office/drawing/2010/main"/>
              </a:ext>
            </a:extLst>
          </a:blip>
          <a:stretch>
            <a:fillRect/>
          </a:stretch>
        </p:blipFill>
        <p:spPr>
          <a:xfrm>
            <a:off x="107504" y="620688"/>
            <a:ext cx="8856984" cy="5544616"/>
          </a:xfrm>
          <a:prstGeom prst="rect">
            <a:avLst/>
          </a:prstGeom>
        </p:spPr>
      </p:pic>
      <p:sp>
        <p:nvSpPr>
          <p:cNvPr id="2" name="Title 1"/>
          <p:cNvSpPr>
            <a:spLocks noGrp="1"/>
          </p:cNvSpPr>
          <p:nvPr>
            <p:ph type="ctrTitle"/>
          </p:nvPr>
        </p:nvSpPr>
        <p:spPr>
          <a:xfrm>
            <a:off x="107504" y="5301208"/>
            <a:ext cx="8527375" cy="1440160"/>
          </a:xfrm>
        </p:spPr>
        <p:txBody>
          <a:bodyPr>
            <a:normAutofit/>
          </a:bodyPr>
          <a:lstStyle/>
          <a:p>
            <a:pPr algn="r"/>
            <a:r>
              <a:rPr lang="en-GB" dirty="0">
                <a:effectLst>
                  <a:outerShdw blurRad="38100" dist="38100" dir="2700000" algn="tl">
                    <a:srgbClr val="000000">
                      <a:alpha val="43137"/>
                    </a:srgbClr>
                  </a:outerShdw>
                </a:effectLst>
              </a:rPr>
              <a:t>Thinking Through Archaeology</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HPAR5010</a:t>
            </a:r>
          </a:p>
        </p:txBody>
      </p:sp>
      <p:sp>
        <p:nvSpPr>
          <p:cNvPr id="3" name="Subtitle 2"/>
          <p:cNvSpPr>
            <a:spLocks noGrp="1"/>
          </p:cNvSpPr>
          <p:nvPr>
            <p:ph type="subTitle" idx="1"/>
          </p:nvPr>
        </p:nvSpPr>
        <p:spPr>
          <a:xfrm>
            <a:off x="251520" y="188640"/>
            <a:ext cx="3600400" cy="1051544"/>
          </a:xfrm>
        </p:spPr>
        <p:txBody>
          <a:bodyPr>
            <a:normAutofit/>
          </a:bodyPr>
          <a:lstStyle/>
          <a:p>
            <a:r>
              <a:rPr lang="en-GB" sz="4400" b="1" dirty="0">
                <a:effectLst>
                  <a:outerShdw blurRad="38100" dist="38100" dir="2700000" algn="tl">
                    <a:srgbClr val="000000">
                      <a:alpha val="43137"/>
                    </a:srgbClr>
                  </a:outerShdw>
                </a:effectLst>
              </a:rPr>
              <a:t>Introduction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About the Module</a:t>
            </a:r>
          </a:p>
        </p:txBody>
      </p:sp>
      <p:sp>
        <p:nvSpPr>
          <p:cNvPr id="3" name="Content Placeholder 2"/>
          <p:cNvSpPr>
            <a:spLocks noGrp="1"/>
          </p:cNvSpPr>
          <p:nvPr>
            <p:ph sz="half" idx="1"/>
          </p:nvPr>
        </p:nvSpPr>
        <p:spPr>
          <a:xfrm>
            <a:off x="323528" y="1700808"/>
            <a:ext cx="4460304" cy="4695824"/>
          </a:xfrm>
        </p:spPr>
        <p:txBody>
          <a:bodyPr>
            <a:normAutofit fontScale="92500" lnSpcReduction="10000"/>
          </a:bodyPr>
          <a:lstStyle/>
          <a:p>
            <a:r>
              <a:rPr lang="en-GB" dirty="0"/>
              <a:t>Aims:</a:t>
            </a:r>
          </a:p>
          <a:p>
            <a:pPr lvl="1"/>
            <a:r>
              <a:rPr lang="en-GB" dirty="0"/>
              <a:t>To develop the skills to create a theoretically informed piece of research </a:t>
            </a:r>
          </a:p>
          <a:p>
            <a:pPr lvl="1"/>
            <a:r>
              <a:rPr lang="en-GB" dirty="0"/>
              <a:t>How do archaeologists think about &amp; interpret their data to develop narratives of past societies from the material remains</a:t>
            </a:r>
          </a:p>
          <a:p>
            <a:r>
              <a:rPr lang="en-GB" dirty="0"/>
              <a:t>Focus:</a:t>
            </a:r>
          </a:p>
          <a:p>
            <a:pPr lvl="1"/>
            <a:r>
              <a:rPr lang="en-GB" dirty="0"/>
              <a:t>Several research themes that have become central to archaeological interpretation in recent years</a:t>
            </a:r>
          </a:p>
        </p:txBody>
      </p:sp>
      <p:pic>
        <p:nvPicPr>
          <p:cNvPr id="10" name="Picture 5" descr="C:\Users\sw003\AppData\Local\Microsoft\Windows\Temporary Internet Files\Content.IE5\8OMOJWV7\MP900387779[1].jpg"/>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148064" y="2564904"/>
            <a:ext cx="3657600" cy="2609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458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25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par>
                          <p:cTn id="21" fill="hold">
                            <p:stCondLst>
                              <p:cond delay="2000"/>
                            </p:stCondLst>
                            <p:childTnLst>
                              <p:par>
                                <p:cTn id="22" presetID="10" presetClass="entr" presetSubtype="0" fill="hold" grpId="0" nodeType="after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Archaeological Theory</a:t>
            </a:r>
          </a:p>
        </p:txBody>
      </p:sp>
      <p:sp>
        <p:nvSpPr>
          <p:cNvPr id="3" name="Content Placeholder 2"/>
          <p:cNvSpPr>
            <a:spLocks noGrp="1"/>
          </p:cNvSpPr>
          <p:nvPr>
            <p:ph sz="half" idx="1"/>
          </p:nvPr>
        </p:nvSpPr>
        <p:spPr>
          <a:xfrm>
            <a:off x="251520" y="1772816"/>
            <a:ext cx="5040560" cy="4824536"/>
          </a:xfrm>
        </p:spPr>
        <p:txBody>
          <a:bodyPr>
            <a:normAutofit/>
          </a:bodyPr>
          <a:lstStyle/>
          <a:p>
            <a:r>
              <a:rPr lang="en-GB" dirty="0"/>
              <a:t>What is archaeology?</a:t>
            </a:r>
          </a:p>
          <a:p>
            <a:pPr lvl="1"/>
            <a:r>
              <a:rPr lang="en-GB" dirty="0"/>
              <a:t>Interpretation of past peoples &amp; societies through examination of the material residues of human action…</a:t>
            </a:r>
          </a:p>
          <a:p>
            <a:pPr lvl="1"/>
            <a:r>
              <a:rPr lang="en-GB" dirty="0"/>
              <a:t>… &amp; through using our understanding of contemporary human societies </a:t>
            </a:r>
          </a:p>
          <a:p>
            <a:r>
              <a:rPr lang="en-GB" dirty="0"/>
              <a:t>How do we interpret the past?</a:t>
            </a:r>
          </a:p>
          <a:p>
            <a:r>
              <a:rPr lang="en-GB" dirty="0"/>
              <a:t>Integration of theory &amp; practice</a:t>
            </a:r>
          </a:p>
        </p:txBody>
      </p:sp>
      <p:pic>
        <p:nvPicPr>
          <p:cNvPr id="5" name="Content Placeholder 4"/>
          <p:cNvPicPr>
            <a:picLocks noGrp="1" noChangeAspect="1"/>
          </p:cNvPicPr>
          <p:nvPr>
            <p:ph sz="half" idx="2"/>
          </p:nvPr>
        </p:nvPicPr>
        <p:blipFill>
          <a:blip r:embed="rId2" cstate="email">
            <a:extLst>
              <a:ext uri="{28A0092B-C50C-407E-A947-70E740481C1C}">
                <a14:useLocalDpi xmlns:a14="http://schemas.microsoft.com/office/drawing/2010/main"/>
              </a:ext>
            </a:extLst>
          </a:blip>
          <a:stretch>
            <a:fillRect/>
          </a:stretch>
        </p:blipFill>
        <p:spPr>
          <a:xfrm>
            <a:off x="5561494" y="1628800"/>
            <a:ext cx="3298046" cy="4960263"/>
          </a:xfrm>
        </p:spPr>
      </p:pic>
    </p:spTree>
    <p:extLst>
      <p:ext uri="{BB962C8B-B14F-4D97-AF65-F5344CB8AC3E}">
        <p14:creationId xmlns:p14="http://schemas.microsoft.com/office/powerpoint/2010/main" val="3651515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Archaeological Theory</a:t>
            </a:r>
          </a:p>
        </p:txBody>
      </p:sp>
      <p:sp>
        <p:nvSpPr>
          <p:cNvPr id="3" name="Content Placeholder 2"/>
          <p:cNvSpPr>
            <a:spLocks noGrp="1"/>
          </p:cNvSpPr>
          <p:nvPr>
            <p:ph sz="half" idx="1"/>
          </p:nvPr>
        </p:nvSpPr>
        <p:spPr>
          <a:xfrm>
            <a:off x="323528" y="1772816"/>
            <a:ext cx="4402832" cy="4623816"/>
          </a:xfrm>
        </p:spPr>
        <p:txBody>
          <a:bodyPr>
            <a:normAutofit lnSpcReduction="10000"/>
          </a:bodyPr>
          <a:lstStyle/>
          <a:p>
            <a:r>
              <a:rPr lang="en-GB" dirty="0"/>
              <a:t>Theory is </a:t>
            </a:r>
            <a:r>
              <a:rPr lang="en-GB" dirty="0">
                <a:solidFill>
                  <a:srgbClr val="FFC000"/>
                </a:solidFill>
              </a:rPr>
              <a:t>inseparable</a:t>
            </a:r>
            <a:r>
              <a:rPr lang="en-GB" dirty="0"/>
              <a:t> from archaeological practice</a:t>
            </a:r>
          </a:p>
          <a:p>
            <a:r>
              <a:rPr lang="en-GB" dirty="0"/>
              <a:t> </a:t>
            </a:r>
            <a:r>
              <a:rPr lang="en-GB" dirty="0">
                <a:solidFill>
                  <a:srgbClr val="FFC000"/>
                </a:solidFill>
              </a:rPr>
              <a:t>“Common sense” </a:t>
            </a:r>
            <a:r>
              <a:rPr lang="en-GB" dirty="0"/>
              <a:t>is not sufficient to interpret the archaeological record</a:t>
            </a:r>
          </a:p>
          <a:p>
            <a:r>
              <a:rPr lang="en-GB" dirty="0"/>
              <a:t>Moving beyond </a:t>
            </a:r>
            <a:r>
              <a:rPr lang="en-GB" dirty="0">
                <a:solidFill>
                  <a:srgbClr val="FFC000"/>
                </a:solidFill>
              </a:rPr>
              <a:t>empirical</a:t>
            </a:r>
            <a:r>
              <a:rPr lang="en-GB" dirty="0"/>
              <a:t> collection of data</a:t>
            </a:r>
          </a:p>
          <a:p>
            <a:r>
              <a:rPr lang="en-GB" dirty="0"/>
              <a:t>Engaging with archaeology as </a:t>
            </a:r>
            <a:r>
              <a:rPr lang="en-GB" dirty="0">
                <a:solidFill>
                  <a:srgbClr val="FFC000"/>
                </a:solidFill>
              </a:rPr>
              <a:t>political practice</a:t>
            </a:r>
          </a:p>
        </p:txBody>
      </p:sp>
      <p:pic>
        <p:nvPicPr>
          <p:cNvPr id="2050" name="Picture 2" descr="C:\Users\sw003.CAMPUS\Documents\AREDIOU\Photos\Photos08\Week5\DSC_5488.JPG"/>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4932040" y="2276872"/>
            <a:ext cx="3898802" cy="259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405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Archaeological Theory</a:t>
            </a:r>
          </a:p>
        </p:txBody>
      </p:sp>
      <p:sp>
        <p:nvSpPr>
          <p:cNvPr id="3" name="Content Placeholder 2"/>
          <p:cNvSpPr>
            <a:spLocks noGrp="1"/>
          </p:cNvSpPr>
          <p:nvPr>
            <p:ph sz="half" idx="1"/>
          </p:nvPr>
        </p:nvSpPr>
        <p:spPr>
          <a:xfrm>
            <a:off x="323528" y="1772816"/>
            <a:ext cx="5184576" cy="4896544"/>
          </a:xfrm>
        </p:spPr>
        <p:txBody>
          <a:bodyPr>
            <a:normAutofit/>
          </a:bodyPr>
          <a:lstStyle/>
          <a:p>
            <a:pPr lvl="0"/>
            <a:r>
              <a:rPr lang="en-GB" dirty="0"/>
              <a:t>How to relate our own ideas of nature, culture, landscapes, gender &amp; space to very different perceptions &amp; experiences?</a:t>
            </a:r>
          </a:p>
          <a:p>
            <a:pPr lvl="0"/>
            <a:r>
              <a:rPr lang="en-GB" dirty="0"/>
              <a:t>How to use fragmentary data sets to develop a fuller &amp; richer understanding about past societies?</a:t>
            </a:r>
          </a:p>
          <a:p>
            <a:pPr lvl="0"/>
            <a:r>
              <a:rPr lang="en-GB" dirty="0">
                <a:solidFill>
                  <a:srgbClr val="FFC000"/>
                </a:solidFill>
              </a:rPr>
              <a:t>How can we “people the past”?</a:t>
            </a:r>
          </a:p>
        </p:txBody>
      </p:sp>
      <p:pic>
        <p:nvPicPr>
          <p:cNvPr id="5122" name="Picture 2" descr="C:\Users\sw003\AppData\Local\Microsoft\Windows\Temporary Internet Files\Content.IE5\8OMOJWV7\MC900332810[1].wmf"/>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5806480" y="2348880"/>
            <a:ext cx="2880320" cy="2880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1453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Preparatory Reading</a:t>
            </a:r>
          </a:p>
        </p:txBody>
      </p:sp>
      <p:sp>
        <p:nvSpPr>
          <p:cNvPr id="3" name="Content Placeholder 2"/>
          <p:cNvSpPr>
            <a:spLocks noGrp="1"/>
          </p:cNvSpPr>
          <p:nvPr>
            <p:ph idx="1"/>
          </p:nvPr>
        </p:nvSpPr>
        <p:spPr>
          <a:xfrm>
            <a:off x="575556" y="1700808"/>
            <a:ext cx="7992888" cy="4968552"/>
          </a:xfrm>
        </p:spPr>
        <p:txBody>
          <a:bodyPr>
            <a:normAutofit/>
          </a:bodyPr>
          <a:lstStyle/>
          <a:p>
            <a:pPr>
              <a:spcBef>
                <a:spcPts val="600"/>
              </a:spcBef>
              <a:spcAft>
                <a:spcPts val="600"/>
              </a:spcAft>
            </a:pPr>
            <a:r>
              <a:rPr lang="en-GB" sz="2800" dirty="0">
                <a:solidFill>
                  <a:schemeClr val="accent1"/>
                </a:solidFill>
              </a:rPr>
              <a:t>Harris, O.J.T. &amp; </a:t>
            </a:r>
            <a:r>
              <a:rPr lang="en-GB" sz="2800" dirty="0" err="1">
                <a:solidFill>
                  <a:schemeClr val="accent1"/>
                </a:solidFill>
              </a:rPr>
              <a:t>Cipolla</a:t>
            </a:r>
            <a:r>
              <a:rPr lang="en-GB" sz="2800" dirty="0">
                <a:solidFill>
                  <a:schemeClr val="accent1"/>
                </a:solidFill>
              </a:rPr>
              <a:t>, C. 2015. </a:t>
            </a:r>
            <a:r>
              <a:rPr lang="en-GB" sz="2800" i="1" dirty="0">
                <a:solidFill>
                  <a:schemeClr val="accent1"/>
                </a:solidFill>
              </a:rPr>
              <a:t>Archaeological Theory in the New Millennium: Introducing Current Perspectives</a:t>
            </a:r>
            <a:r>
              <a:rPr lang="en-GB" sz="2800" dirty="0">
                <a:solidFill>
                  <a:schemeClr val="accent1"/>
                </a:solidFill>
              </a:rPr>
              <a:t>. London; New York: Routledge</a:t>
            </a:r>
          </a:p>
          <a:p>
            <a:pPr>
              <a:spcBef>
                <a:spcPts val="600"/>
              </a:spcBef>
              <a:spcAft>
                <a:spcPts val="600"/>
              </a:spcAft>
            </a:pPr>
            <a:r>
              <a:rPr lang="en-GB" sz="2800" dirty="0"/>
              <a:t>Johnson, M. 2010. </a:t>
            </a:r>
            <a:r>
              <a:rPr lang="en-GB" sz="2800" i="1" dirty="0"/>
              <a:t>Archaeological Theory: An Introduction. </a:t>
            </a:r>
            <a:r>
              <a:rPr lang="en-GB" sz="2800" dirty="0"/>
              <a:t>London: Routledge</a:t>
            </a:r>
            <a:r>
              <a:rPr lang="en-GB" sz="2800" i="1" dirty="0"/>
              <a:t>. </a:t>
            </a:r>
            <a:r>
              <a:rPr lang="en-GB" sz="2800" dirty="0"/>
              <a:t>(Reprint)</a:t>
            </a:r>
          </a:p>
          <a:p>
            <a:pPr lvl="1">
              <a:spcBef>
                <a:spcPts val="600"/>
              </a:spcBef>
              <a:spcAft>
                <a:spcPts val="600"/>
              </a:spcAft>
            </a:pPr>
            <a:r>
              <a:rPr lang="en-GB" sz="2400" dirty="0"/>
              <a:t>1999 version still good</a:t>
            </a:r>
          </a:p>
        </p:txBody>
      </p:sp>
    </p:spTree>
    <p:extLst>
      <p:ext uri="{BB962C8B-B14F-4D97-AF65-F5344CB8AC3E}">
        <p14:creationId xmlns:p14="http://schemas.microsoft.com/office/powerpoint/2010/main" val="2497914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Lectures &amp; Workshops</a:t>
            </a:r>
          </a:p>
        </p:txBody>
      </p:sp>
      <p:sp>
        <p:nvSpPr>
          <p:cNvPr id="5" name="Content Placeholder 4"/>
          <p:cNvSpPr>
            <a:spLocks noGrp="1"/>
          </p:cNvSpPr>
          <p:nvPr>
            <p:ph idx="1"/>
          </p:nvPr>
        </p:nvSpPr>
        <p:spPr>
          <a:xfrm>
            <a:off x="251520" y="1700808"/>
            <a:ext cx="8568952" cy="5040559"/>
          </a:xfrm>
        </p:spPr>
        <p:txBody>
          <a:bodyPr>
            <a:normAutofit/>
          </a:bodyPr>
          <a:lstStyle/>
          <a:p>
            <a:r>
              <a:rPr lang="en-GB" sz="2800" dirty="0"/>
              <a:t>Week  One</a:t>
            </a:r>
          </a:p>
          <a:p>
            <a:pPr lvl="1"/>
            <a:r>
              <a:rPr lang="en-GB" sz="2400" dirty="0"/>
              <a:t>Social Evolution</a:t>
            </a:r>
          </a:p>
          <a:p>
            <a:pPr lvl="1"/>
            <a:r>
              <a:rPr lang="en-GB" sz="2400" dirty="0"/>
              <a:t>Marxist Archaeology</a:t>
            </a:r>
          </a:p>
          <a:p>
            <a:r>
              <a:rPr lang="en-GB" sz="2800" dirty="0"/>
              <a:t>Week Two</a:t>
            </a:r>
          </a:p>
          <a:p>
            <a:pPr lvl="1"/>
            <a:r>
              <a:rPr lang="en-GB" sz="2400" dirty="0"/>
              <a:t>Structuralism and Semiotics</a:t>
            </a:r>
          </a:p>
          <a:p>
            <a:pPr lvl="1"/>
            <a:r>
              <a:rPr lang="en-GB" sz="2400" dirty="0"/>
              <a:t>Social Theory: Habitus to Structuration</a:t>
            </a:r>
          </a:p>
          <a:p>
            <a:pPr lvl="1"/>
            <a:r>
              <a:rPr lang="en-GB" sz="2400" dirty="0"/>
              <a:t>Gender </a:t>
            </a:r>
          </a:p>
          <a:p>
            <a:pPr lvl="1"/>
            <a:r>
              <a:rPr lang="en-GB" sz="2400" dirty="0"/>
              <a:t>Memory and Identity</a:t>
            </a:r>
            <a:endParaRPr lang="en-GB" dirty="0"/>
          </a:p>
          <a:p>
            <a:endParaRPr lang="en-GB" sz="2800" dirty="0"/>
          </a:p>
        </p:txBody>
      </p:sp>
    </p:spTree>
    <p:extLst>
      <p:ext uri="{BB962C8B-B14F-4D97-AF65-F5344CB8AC3E}">
        <p14:creationId xmlns:p14="http://schemas.microsoft.com/office/powerpoint/2010/main" val="2732101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Effect transition="in" filter="fade">
                                      <p:cBhvr>
                                        <p:cTn id="11" dur="500"/>
                                        <p:tgtEl>
                                          <p:spTgt spid="5">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500"/>
                                        <p:tgtEl>
                                          <p:spTgt spid="5">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500"/>
                                        <p:tgtEl>
                                          <p:spTgt spid="5">
                                            <p:txEl>
                                              <p:pRg st="3" end="3"/>
                                            </p:txEl>
                                          </p:spTgt>
                                        </p:tgtEl>
                                      </p:cBhvr>
                                    </p:animEffect>
                                  </p:childTnLst>
                                </p:cTn>
                              </p:par>
                            </p:childTnLst>
                          </p:cTn>
                        </p:par>
                        <p:par>
                          <p:cTn id="21" fill="hold">
                            <p:stCondLst>
                              <p:cond delay="500"/>
                            </p:stCondLst>
                            <p:childTnLst>
                              <p:par>
                                <p:cTn id="22" presetID="10" presetClass="entr" presetSubtype="0" fill="hold" grpId="0" nodeType="after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animEffect transition="in" filter="fade">
                                      <p:cBhvr>
                                        <p:cTn id="24" dur="500"/>
                                        <p:tgtEl>
                                          <p:spTgt spid="5">
                                            <p:txEl>
                                              <p:pRg st="4" end="4"/>
                                            </p:txEl>
                                          </p:spTgt>
                                        </p:tgtEl>
                                      </p:cBhvr>
                                    </p:animEffect>
                                  </p:childTnLst>
                                </p:cTn>
                              </p:par>
                            </p:childTnLst>
                          </p:cTn>
                        </p:par>
                        <p:par>
                          <p:cTn id="25" fill="hold">
                            <p:stCondLst>
                              <p:cond delay="1000"/>
                            </p:stCondLst>
                            <p:childTnLst>
                              <p:par>
                                <p:cTn id="26" presetID="10" presetClass="entr" presetSubtype="0" fill="hold" grpId="0" nodeType="afterEffect">
                                  <p:stCondLst>
                                    <p:cond delay="0"/>
                                  </p:stCondLst>
                                  <p:childTnLst>
                                    <p:set>
                                      <p:cBhvr>
                                        <p:cTn id="27" dur="1" fill="hold">
                                          <p:stCondLst>
                                            <p:cond delay="0"/>
                                          </p:stCondLst>
                                        </p:cTn>
                                        <p:tgtEl>
                                          <p:spTgt spid="5">
                                            <p:txEl>
                                              <p:pRg st="5" end="5"/>
                                            </p:txEl>
                                          </p:spTgt>
                                        </p:tgtEl>
                                        <p:attrNameLst>
                                          <p:attrName>style.visibility</p:attrName>
                                        </p:attrNameLst>
                                      </p:cBhvr>
                                      <p:to>
                                        <p:strVal val="visible"/>
                                      </p:to>
                                    </p:set>
                                    <p:animEffect transition="in" filter="fade">
                                      <p:cBhvr>
                                        <p:cTn id="28" dur="500"/>
                                        <p:tgtEl>
                                          <p:spTgt spid="5">
                                            <p:txEl>
                                              <p:pRg st="5" end="5"/>
                                            </p:txEl>
                                          </p:spTgt>
                                        </p:tgtEl>
                                      </p:cBhvr>
                                    </p:animEffect>
                                  </p:childTnLst>
                                </p:cTn>
                              </p:par>
                            </p:childTnLst>
                          </p:cTn>
                        </p:par>
                        <p:par>
                          <p:cTn id="29" fill="hold">
                            <p:stCondLst>
                              <p:cond delay="1500"/>
                            </p:stCondLst>
                            <p:childTnLst>
                              <p:par>
                                <p:cTn id="30" presetID="10" presetClass="entr" presetSubtype="0" fill="hold" grpId="0" nodeType="after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fade">
                                      <p:cBhvr>
                                        <p:cTn id="32" dur="500"/>
                                        <p:tgtEl>
                                          <p:spTgt spid="5">
                                            <p:txEl>
                                              <p:pRg st="6" end="6"/>
                                            </p:txEl>
                                          </p:spTgt>
                                        </p:tgtEl>
                                      </p:cBhvr>
                                    </p:animEffect>
                                  </p:childTnLst>
                                </p:cTn>
                              </p:par>
                            </p:childTnLst>
                          </p:cTn>
                        </p:par>
                        <p:par>
                          <p:cTn id="33" fill="hold">
                            <p:stCondLst>
                              <p:cond delay="2000"/>
                            </p:stCondLst>
                            <p:childTnLst>
                              <p:par>
                                <p:cTn id="34" presetID="10" presetClass="entr" presetSubtype="0" fill="hold" grpId="0" nodeType="afterEffect">
                                  <p:stCondLst>
                                    <p:cond delay="0"/>
                                  </p:stCondLst>
                                  <p:childTnLst>
                                    <p:set>
                                      <p:cBhvr>
                                        <p:cTn id="35" dur="1" fill="hold">
                                          <p:stCondLst>
                                            <p:cond delay="0"/>
                                          </p:stCondLst>
                                        </p:cTn>
                                        <p:tgtEl>
                                          <p:spTgt spid="5">
                                            <p:txEl>
                                              <p:pRg st="7" end="7"/>
                                            </p:txEl>
                                          </p:spTgt>
                                        </p:tgtEl>
                                        <p:attrNameLst>
                                          <p:attrName>style.visibility</p:attrName>
                                        </p:attrNameLst>
                                      </p:cBhvr>
                                      <p:to>
                                        <p:strVal val="visible"/>
                                      </p:to>
                                    </p:set>
                                    <p:animEffect transition="in" filter="fade">
                                      <p:cBhvr>
                                        <p:cTn id="36" dur="500"/>
                                        <p:tgtEl>
                                          <p:spTgt spid="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Lectures &amp; Workshops</a:t>
            </a:r>
          </a:p>
        </p:txBody>
      </p:sp>
      <p:sp>
        <p:nvSpPr>
          <p:cNvPr id="5" name="Content Placeholder 4"/>
          <p:cNvSpPr>
            <a:spLocks noGrp="1"/>
          </p:cNvSpPr>
          <p:nvPr>
            <p:ph idx="1"/>
          </p:nvPr>
        </p:nvSpPr>
        <p:spPr>
          <a:xfrm>
            <a:off x="251520" y="1700808"/>
            <a:ext cx="8568952" cy="5040559"/>
          </a:xfrm>
        </p:spPr>
        <p:txBody>
          <a:bodyPr>
            <a:normAutofit/>
          </a:bodyPr>
          <a:lstStyle/>
          <a:p>
            <a:r>
              <a:rPr lang="en-GB" sz="2800" dirty="0"/>
              <a:t>Week  Three</a:t>
            </a:r>
          </a:p>
          <a:p>
            <a:pPr lvl="1"/>
            <a:r>
              <a:rPr lang="en-GB" sz="2400" dirty="0"/>
              <a:t>Material Culture and Materiality </a:t>
            </a:r>
          </a:p>
          <a:p>
            <a:pPr lvl="1"/>
            <a:r>
              <a:rPr lang="en-GB" sz="2400" dirty="0"/>
              <a:t>New Materialisms</a:t>
            </a:r>
          </a:p>
          <a:p>
            <a:pPr lvl="1"/>
            <a:r>
              <a:rPr lang="en-GB" sz="2400" dirty="0"/>
              <a:t>Phenomenology and Embodiment</a:t>
            </a:r>
          </a:p>
          <a:p>
            <a:pPr lvl="1"/>
            <a:r>
              <a:rPr lang="en-GB" sz="2400" dirty="0"/>
              <a:t>Orientalism and Postcolonialism</a:t>
            </a:r>
          </a:p>
          <a:p>
            <a:r>
              <a:rPr lang="en-GB" sz="2800" dirty="0"/>
              <a:t>Week Four</a:t>
            </a:r>
          </a:p>
          <a:p>
            <a:pPr lvl="1"/>
            <a:r>
              <a:rPr lang="en-GB" sz="2400" dirty="0"/>
              <a:t>Archaeology and Politics</a:t>
            </a:r>
          </a:p>
        </p:txBody>
      </p:sp>
    </p:spTree>
    <p:extLst>
      <p:ext uri="{BB962C8B-B14F-4D97-AF65-F5344CB8AC3E}">
        <p14:creationId xmlns:p14="http://schemas.microsoft.com/office/powerpoint/2010/main" val="2152403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Effect transition="in" filter="fade">
                                      <p:cBhvr>
                                        <p:cTn id="11" dur="500"/>
                                        <p:tgtEl>
                                          <p:spTgt spid="5">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500"/>
                                        <p:tgtEl>
                                          <p:spTgt spid="5">
                                            <p:txEl>
                                              <p:pRg st="2" end="2"/>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Effect transition="in" filter="fade">
                                      <p:cBhvr>
                                        <p:cTn id="19" dur="500"/>
                                        <p:tgtEl>
                                          <p:spTgt spid="5">
                                            <p:txEl>
                                              <p:pRg st="3" end="3"/>
                                            </p:txEl>
                                          </p:spTgt>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Effect transition="in" filter="fade">
                                      <p:cBhvr>
                                        <p:cTn id="23" dur="500"/>
                                        <p:tgtEl>
                                          <p:spTgt spid="5">
                                            <p:txEl>
                                              <p:pRg st="4" end="4"/>
                                            </p:txEl>
                                          </p:spTgt>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fade">
                                      <p:cBhvr>
                                        <p:cTn id="27" dur="500"/>
                                        <p:tgtEl>
                                          <p:spTgt spid="5">
                                            <p:txEl>
                                              <p:pRg st="5" end="5"/>
                                            </p:txEl>
                                          </p:spTgt>
                                        </p:tgtEl>
                                      </p:cBhvr>
                                    </p:animEffect>
                                  </p:childTnLst>
                                </p:cTn>
                              </p:par>
                            </p:childTnLst>
                          </p:cTn>
                        </p:par>
                        <p:par>
                          <p:cTn id="28" fill="hold">
                            <p:stCondLst>
                              <p:cond delay="3000"/>
                            </p:stCondLst>
                            <p:childTnLst>
                              <p:par>
                                <p:cTn id="29" presetID="10" presetClass="entr" presetSubtype="0" fill="hold" grpId="0" nodeType="after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animEffect transition="in" filter="fade">
                                      <p:cBhvr>
                                        <p:cTn id="31"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a:t>
            </a:r>
          </a:p>
        </p:txBody>
      </p:sp>
      <p:sp>
        <p:nvSpPr>
          <p:cNvPr id="3" name="Content Placeholder 2"/>
          <p:cNvSpPr>
            <a:spLocks noGrp="1"/>
          </p:cNvSpPr>
          <p:nvPr>
            <p:ph idx="1"/>
          </p:nvPr>
        </p:nvSpPr>
        <p:spPr>
          <a:xfrm>
            <a:off x="323528" y="1700808"/>
            <a:ext cx="8363272" cy="4896544"/>
          </a:xfrm>
        </p:spPr>
        <p:txBody>
          <a:bodyPr>
            <a:normAutofit fontScale="92500" lnSpcReduction="10000"/>
          </a:bodyPr>
          <a:lstStyle/>
          <a:p>
            <a:r>
              <a:rPr lang="en-GB" sz="2800" dirty="0"/>
              <a:t>1 x 500-word written assignment: </a:t>
            </a:r>
            <a:r>
              <a:rPr lang="en-GB" sz="2800" dirty="0">
                <a:solidFill>
                  <a:schemeClr val="accent1"/>
                </a:solidFill>
              </a:rPr>
              <a:t>27</a:t>
            </a:r>
            <a:r>
              <a:rPr lang="en-GB" sz="2800" baseline="30000" dirty="0">
                <a:solidFill>
                  <a:schemeClr val="accent1"/>
                </a:solidFill>
              </a:rPr>
              <a:t>th</a:t>
            </a:r>
            <a:r>
              <a:rPr lang="en-GB" sz="2800" dirty="0">
                <a:solidFill>
                  <a:schemeClr val="accent1"/>
                </a:solidFill>
              </a:rPr>
              <a:t> Sept 2019 </a:t>
            </a:r>
            <a:r>
              <a:rPr lang="en-GB" sz="2800" dirty="0"/>
              <a:t>(10%)</a:t>
            </a:r>
          </a:p>
          <a:p>
            <a:pPr lvl="1"/>
            <a:r>
              <a:rPr lang="en-GB" sz="2400" dirty="0"/>
              <a:t>Analyse one of the following images, highlighting what it might tell us about the practice and/or interpretation of archaeology. Your answer should be framed within the theoretical literature covered in the module.</a:t>
            </a:r>
          </a:p>
          <a:p>
            <a:r>
              <a:rPr lang="en-GB" sz="2800" dirty="0"/>
              <a:t>1 x poster presentation: </a:t>
            </a:r>
            <a:r>
              <a:rPr lang="en-GB" sz="2800" dirty="0">
                <a:solidFill>
                  <a:schemeClr val="accent1"/>
                </a:solidFill>
              </a:rPr>
              <a:t>11</a:t>
            </a:r>
            <a:r>
              <a:rPr lang="en-GB" sz="2800" baseline="30000" dirty="0">
                <a:solidFill>
                  <a:schemeClr val="accent1"/>
                </a:solidFill>
              </a:rPr>
              <a:t>th</a:t>
            </a:r>
            <a:r>
              <a:rPr lang="en-GB" sz="2800" dirty="0">
                <a:solidFill>
                  <a:schemeClr val="accent1"/>
                </a:solidFill>
              </a:rPr>
              <a:t> Oct 2019 </a:t>
            </a:r>
            <a:r>
              <a:rPr lang="en-GB" sz="2800" dirty="0"/>
              <a:t>(10%)</a:t>
            </a:r>
            <a:endParaRPr lang="en-GB" sz="2400" dirty="0"/>
          </a:p>
          <a:p>
            <a:pPr lvl="1"/>
            <a:r>
              <a:rPr lang="en-GB" sz="2400" dirty="0"/>
              <a:t>Critically reflect upon one of the following themes within archaeology and how you might explore this using an archaeological theory of your choice (from those covered in the module):</a:t>
            </a:r>
          </a:p>
          <a:p>
            <a:pPr lvl="2"/>
            <a:r>
              <a:rPr lang="en-GB" dirty="0"/>
              <a:t>Body</a:t>
            </a:r>
            <a:endParaRPr lang="en-GB" sz="1200" dirty="0"/>
          </a:p>
          <a:p>
            <a:pPr lvl="2"/>
            <a:r>
              <a:rPr lang="en-GB" dirty="0"/>
              <a:t>Barriers</a:t>
            </a:r>
            <a:endParaRPr lang="en-GB" sz="1200" dirty="0"/>
          </a:p>
          <a:p>
            <a:pPr lvl="2"/>
            <a:r>
              <a:rPr lang="en-GB" dirty="0"/>
              <a:t>Belonging</a:t>
            </a:r>
            <a:endParaRPr lang="en-GB" sz="1200" dirty="0"/>
          </a:p>
          <a:p>
            <a:pPr lvl="2"/>
            <a:r>
              <a:rPr lang="en-GB" dirty="0"/>
              <a:t>Becoming</a:t>
            </a:r>
            <a:endParaRPr lang="en-GB" sz="4600" dirty="0"/>
          </a:p>
        </p:txBody>
      </p:sp>
    </p:spTree>
    <p:extLst>
      <p:ext uri="{BB962C8B-B14F-4D97-AF65-F5344CB8AC3E}">
        <p14:creationId xmlns:p14="http://schemas.microsoft.com/office/powerpoint/2010/main" val="3068676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par>
                          <p:cTn id="21" fill="hold">
                            <p:stCondLst>
                              <p:cond delay="1000"/>
                            </p:stCondLst>
                            <p:childTnLst>
                              <p:par>
                                <p:cTn id="22" presetID="10" presetClass="entr" presetSubtype="0" fill="hold" grpId="0" nodeType="after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childTnLst>
                          </p:cTn>
                        </p:par>
                        <p:par>
                          <p:cTn id="25" fill="hold">
                            <p:stCondLst>
                              <p:cond delay="1500"/>
                            </p:stCondLst>
                            <p:childTnLst>
                              <p:par>
                                <p:cTn id="26" presetID="10" presetClass="entr" presetSubtype="0" fill="hold" grpId="0" nodeType="after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childTnLst>
                          </p:cTn>
                        </p:par>
                        <p:par>
                          <p:cTn id="29" fill="hold">
                            <p:stCondLst>
                              <p:cond delay="2000"/>
                            </p:stCondLst>
                            <p:childTnLst>
                              <p:par>
                                <p:cTn id="30" presetID="10" presetClass="entr" presetSubtype="0" fill="hold" grpId="0" nodeType="after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par>
                          <p:cTn id="33" fill="hold">
                            <p:stCondLst>
                              <p:cond delay="2500"/>
                            </p:stCondLst>
                            <p:childTnLst>
                              <p:par>
                                <p:cTn id="34" presetID="10" presetClass="entr" presetSubtype="0" fill="hold" grpId="0" nodeType="after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a:t>
            </a:r>
          </a:p>
        </p:txBody>
      </p:sp>
      <p:sp>
        <p:nvSpPr>
          <p:cNvPr id="3" name="Content Placeholder 2"/>
          <p:cNvSpPr>
            <a:spLocks noGrp="1"/>
          </p:cNvSpPr>
          <p:nvPr>
            <p:ph idx="1"/>
          </p:nvPr>
        </p:nvSpPr>
        <p:spPr/>
        <p:txBody>
          <a:bodyPr>
            <a:normAutofit fontScale="92500" lnSpcReduction="20000"/>
          </a:bodyPr>
          <a:lstStyle/>
          <a:p>
            <a:r>
              <a:rPr lang="en-GB" dirty="0"/>
              <a:t>4000-word Independent Project (80%):  </a:t>
            </a:r>
            <a:r>
              <a:rPr lang="en-GB" dirty="0">
                <a:solidFill>
                  <a:schemeClr val="accent1"/>
                </a:solidFill>
              </a:rPr>
              <a:t>1</a:t>
            </a:r>
            <a:r>
              <a:rPr lang="en-GB" baseline="30000" dirty="0">
                <a:solidFill>
                  <a:schemeClr val="accent1"/>
                </a:solidFill>
              </a:rPr>
              <a:t>st</a:t>
            </a:r>
            <a:r>
              <a:rPr lang="en-GB" dirty="0">
                <a:solidFill>
                  <a:schemeClr val="accent1"/>
                </a:solidFill>
              </a:rPr>
              <a:t> May 2020</a:t>
            </a:r>
          </a:p>
          <a:p>
            <a:pPr lvl="1"/>
            <a:r>
              <a:rPr lang="en-GB" dirty="0"/>
              <a:t>Choose one of theoretical perspectives covered in the module. Outline this theory in your own words, evaluating its relative strengths and weaknesses. Discuss how you might apply this theoretical approach to interpret an archaeological “case study” of your choice. </a:t>
            </a:r>
          </a:p>
          <a:p>
            <a:pPr lvl="1"/>
            <a:r>
              <a:rPr lang="en-GB" dirty="0"/>
              <a:t>Your answer should be grounded in the literature covered in the module and should be fully referenced according to the guidelines in the Harvard Referencing Handbook</a:t>
            </a:r>
          </a:p>
        </p:txBody>
      </p:sp>
    </p:spTree>
    <p:extLst>
      <p:ext uri="{BB962C8B-B14F-4D97-AF65-F5344CB8AC3E}">
        <p14:creationId xmlns:p14="http://schemas.microsoft.com/office/powerpoint/2010/main" val="2305509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1520" y="152400"/>
            <a:ext cx="8435280" cy="1251062"/>
          </a:xfrm>
        </p:spPr>
        <p:txBody>
          <a:bodyPr>
            <a:normAutofit fontScale="90000"/>
          </a:bodyPr>
          <a:lstStyle/>
          <a:p>
            <a:r>
              <a:rPr lang="en-GB" dirty="0"/>
              <a:t>Managing Your Independent Project</a:t>
            </a:r>
          </a:p>
        </p:txBody>
      </p:sp>
      <p:sp>
        <p:nvSpPr>
          <p:cNvPr id="5" name="Content Placeholder 4"/>
          <p:cNvSpPr>
            <a:spLocks noGrp="1"/>
          </p:cNvSpPr>
          <p:nvPr>
            <p:ph sz="half" idx="1"/>
          </p:nvPr>
        </p:nvSpPr>
        <p:spPr>
          <a:xfrm>
            <a:off x="457200" y="1773936"/>
            <a:ext cx="4402832" cy="4623816"/>
          </a:xfrm>
        </p:spPr>
        <p:txBody>
          <a:bodyPr/>
          <a:lstStyle/>
          <a:p>
            <a:r>
              <a:rPr lang="en-GB" dirty="0"/>
              <a:t>Drop in sessions between blocks:</a:t>
            </a:r>
          </a:p>
          <a:p>
            <a:pPr lvl="1"/>
            <a:r>
              <a:rPr lang="en-GB" dirty="0"/>
              <a:t>(to be posted on </a:t>
            </a:r>
            <a:r>
              <a:rPr lang="en-GB" dirty="0" err="1"/>
              <a:t>moodle</a:t>
            </a:r>
            <a:r>
              <a:rPr lang="en-GB" dirty="0"/>
              <a:t>)</a:t>
            </a:r>
          </a:p>
          <a:p>
            <a:r>
              <a:rPr lang="en-GB" dirty="0"/>
              <a:t>Plan your time carefully &amp; don’t leave writing to the last minute!</a:t>
            </a:r>
          </a:p>
          <a:p>
            <a:pPr marL="118872" indent="0">
              <a:buNone/>
            </a:pPr>
            <a:endParaRPr lang="en-GB" dirty="0"/>
          </a:p>
        </p:txBody>
      </p:sp>
      <p:pic>
        <p:nvPicPr>
          <p:cNvPr id="7" name="Content Placeholder 6"/>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a:stretch/>
        </p:blipFill>
        <p:spPr>
          <a:xfrm>
            <a:off x="5518448" y="2204864"/>
            <a:ext cx="3168352" cy="3312368"/>
          </a:xfrm>
        </p:spPr>
      </p:pic>
    </p:spTree>
    <p:extLst>
      <p:ext uri="{BB962C8B-B14F-4D97-AF65-F5344CB8AC3E}">
        <p14:creationId xmlns:p14="http://schemas.microsoft.com/office/powerpoint/2010/main" val="2499557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Effect transition="in" filter="fade">
                                      <p:cBhvr>
                                        <p:cTn id="11" dur="500"/>
                                        <p:tgtEl>
                                          <p:spTgt spid="5">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txEl>
                                              <p:pRg st="2" end="2"/>
                                            </p:txEl>
                                          </p:spTgt>
                                        </p:tgtEl>
                                        <p:attrNameLst>
                                          <p:attrName>style.visibility</p:attrName>
                                        </p:attrNameLst>
                                      </p:cBhvr>
                                      <p:to>
                                        <p:strVal val="visible"/>
                                      </p:to>
                                    </p:set>
                                    <p:animEffect transition="in" filter="fade">
                                      <p:cBhvr>
                                        <p:cTn id="16"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Have an Action Plan</a:t>
            </a:r>
          </a:p>
        </p:txBody>
      </p:sp>
      <p:sp>
        <p:nvSpPr>
          <p:cNvPr id="5" name="Content Placeholder 4"/>
          <p:cNvSpPr>
            <a:spLocks noGrp="1"/>
          </p:cNvSpPr>
          <p:nvPr>
            <p:ph idx="1"/>
          </p:nvPr>
        </p:nvSpPr>
        <p:spPr>
          <a:xfrm>
            <a:off x="467544" y="1700808"/>
            <a:ext cx="8229600" cy="4625609"/>
          </a:xfrm>
        </p:spPr>
        <p:txBody>
          <a:bodyPr>
            <a:normAutofit fontScale="92500" lnSpcReduction="20000"/>
          </a:bodyPr>
          <a:lstStyle/>
          <a:p>
            <a:pPr>
              <a:buNone/>
            </a:pPr>
            <a:r>
              <a:rPr lang="en-GB" sz="3000" dirty="0">
                <a:solidFill>
                  <a:srgbClr val="FFC000"/>
                </a:solidFill>
              </a:rPr>
              <a:t>MAIN TASKS					Deadlines</a:t>
            </a:r>
          </a:p>
          <a:p>
            <a:pPr>
              <a:buNone/>
            </a:pPr>
            <a:endParaRPr lang="en-GB" sz="2400" dirty="0"/>
          </a:p>
          <a:p>
            <a:pPr>
              <a:buNone/>
            </a:pPr>
            <a:r>
              <a:rPr lang="en-GB" sz="2600" dirty="0"/>
              <a:t>Background reading</a:t>
            </a:r>
          </a:p>
          <a:p>
            <a:pPr>
              <a:buNone/>
            </a:pPr>
            <a:r>
              <a:rPr lang="en-GB" sz="2600" dirty="0"/>
              <a:t>Choose your theoretical approach</a:t>
            </a:r>
          </a:p>
          <a:p>
            <a:pPr>
              <a:buNone/>
            </a:pPr>
            <a:r>
              <a:rPr lang="en-GB" sz="2600" dirty="0"/>
              <a:t>Choose your case study</a:t>
            </a:r>
          </a:p>
          <a:p>
            <a:pPr>
              <a:buNone/>
            </a:pPr>
            <a:r>
              <a:rPr lang="en-GB" sz="2600" dirty="0"/>
              <a:t>Complete a literature review for each…</a:t>
            </a:r>
          </a:p>
          <a:p>
            <a:pPr>
              <a:buNone/>
            </a:pPr>
            <a:r>
              <a:rPr lang="en-GB" sz="2600" dirty="0"/>
              <a:t>Draw up a plan</a:t>
            </a:r>
          </a:p>
          <a:p>
            <a:pPr>
              <a:buNone/>
            </a:pPr>
            <a:r>
              <a:rPr lang="en-GB" sz="2600" dirty="0"/>
              <a:t>Start writing as soon as possible:</a:t>
            </a:r>
          </a:p>
          <a:p>
            <a:pPr>
              <a:buNone/>
            </a:pPr>
            <a:r>
              <a:rPr lang="en-GB" sz="2600" dirty="0"/>
              <a:t>Complete a first draft for discussion</a:t>
            </a:r>
          </a:p>
          <a:p>
            <a:pPr>
              <a:buNone/>
            </a:pPr>
            <a:endParaRPr lang="en-GB" sz="2400" dirty="0"/>
          </a:p>
          <a:p>
            <a:pPr>
              <a:buNone/>
            </a:pPr>
            <a:endParaRPr lang="en-GB" sz="2400" dirty="0"/>
          </a:p>
          <a:p>
            <a:pPr>
              <a:buNone/>
            </a:pPr>
            <a:endParaRPr lang="en-GB" sz="2400" dirty="0"/>
          </a:p>
          <a:p>
            <a:pPr>
              <a:buNone/>
            </a:pPr>
            <a:endParaRPr lang="en-GB" sz="2400" dirty="0"/>
          </a:p>
          <a:p>
            <a:pPr>
              <a:buNone/>
            </a:pPr>
            <a:r>
              <a:rPr lang="en-GB" sz="2600" dirty="0">
                <a:solidFill>
                  <a:schemeClr val="accent1"/>
                </a:solidFill>
              </a:rPr>
              <a:t>Keep reading, writing and revising your text until you submit!</a:t>
            </a:r>
          </a:p>
        </p:txBody>
      </p:sp>
    </p:spTree>
    <p:extLst>
      <p:ext uri="{BB962C8B-B14F-4D97-AF65-F5344CB8AC3E}">
        <p14:creationId xmlns:p14="http://schemas.microsoft.com/office/powerpoint/2010/main" val="2744717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2000"/>
                                        <p:tgtEl>
                                          <p:spTgt spid="5">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animEffect transition="in" filter="fade">
                                      <p:cBhvr>
                                        <p:cTn id="11" dur="2000"/>
                                        <p:tgtEl>
                                          <p:spTgt spid="5">
                                            <p:txEl>
                                              <p:pRg st="2" end="2"/>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animEffect transition="in" filter="fade">
                                      <p:cBhvr>
                                        <p:cTn id="15" dur="2000"/>
                                        <p:tgtEl>
                                          <p:spTgt spid="5">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txEl>
                                              <p:pRg st="4" end="4"/>
                                            </p:txEl>
                                          </p:spTgt>
                                        </p:tgtEl>
                                        <p:attrNameLst>
                                          <p:attrName>style.visibility</p:attrName>
                                        </p:attrNameLst>
                                      </p:cBhvr>
                                      <p:to>
                                        <p:strVal val="visible"/>
                                      </p:to>
                                    </p:set>
                                    <p:animEffect transition="in" filter="fade">
                                      <p:cBhvr>
                                        <p:cTn id="20" dur="2000"/>
                                        <p:tgtEl>
                                          <p:spTgt spid="5">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txEl>
                                              <p:pRg st="5" end="5"/>
                                            </p:txEl>
                                          </p:spTgt>
                                        </p:tgtEl>
                                        <p:attrNameLst>
                                          <p:attrName>style.visibility</p:attrName>
                                        </p:attrNameLst>
                                      </p:cBhvr>
                                      <p:to>
                                        <p:strVal val="visible"/>
                                      </p:to>
                                    </p:set>
                                    <p:animEffect transition="in" filter="fade">
                                      <p:cBhvr>
                                        <p:cTn id="25" dur="2000"/>
                                        <p:tgtEl>
                                          <p:spTgt spid="5">
                                            <p:txEl>
                                              <p:pRg st="5" end="5"/>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5">
                                            <p:txEl>
                                              <p:pRg st="6" end="6"/>
                                            </p:txEl>
                                          </p:spTgt>
                                        </p:tgtEl>
                                        <p:attrNameLst>
                                          <p:attrName>style.visibility</p:attrName>
                                        </p:attrNameLst>
                                      </p:cBhvr>
                                      <p:to>
                                        <p:strVal val="visible"/>
                                      </p:to>
                                    </p:set>
                                    <p:animEffect transition="in" filter="fade">
                                      <p:cBhvr>
                                        <p:cTn id="30" dur="2000"/>
                                        <p:tgtEl>
                                          <p:spTgt spid="5">
                                            <p:txEl>
                                              <p:pRg st="6" end="6"/>
                                            </p:txEl>
                                          </p:spTgt>
                                        </p:tgtEl>
                                      </p:cBhvr>
                                    </p:animEffect>
                                  </p:childTnLst>
                                </p:cTn>
                              </p:par>
                            </p:childTnLst>
                          </p:cTn>
                        </p:par>
                        <p:par>
                          <p:cTn id="31" fill="hold">
                            <p:stCondLst>
                              <p:cond delay="2000"/>
                            </p:stCondLst>
                            <p:childTnLst>
                              <p:par>
                                <p:cTn id="32" presetID="10" presetClass="entr" presetSubtype="0" fill="hold" grpId="0" nodeType="afterEffect">
                                  <p:stCondLst>
                                    <p:cond delay="0"/>
                                  </p:stCondLst>
                                  <p:childTnLst>
                                    <p:set>
                                      <p:cBhvr>
                                        <p:cTn id="33" dur="1" fill="hold">
                                          <p:stCondLst>
                                            <p:cond delay="0"/>
                                          </p:stCondLst>
                                        </p:cTn>
                                        <p:tgtEl>
                                          <p:spTgt spid="5">
                                            <p:txEl>
                                              <p:pRg st="7" end="7"/>
                                            </p:txEl>
                                          </p:spTgt>
                                        </p:tgtEl>
                                        <p:attrNameLst>
                                          <p:attrName>style.visibility</p:attrName>
                                        </p:attrNameLst>
                                      </p:cBhvr>
                                      <p:to>
                                        <p:strVal val="visible"/>
                                      </p:to>
                                    </p:set>
                                    <p:animEffect transition="in" filter="fade">
                                      <p:cBhvr>
                                        <p:cTn id="34" dur="2000"/>
                                        <p:tgtEl>
                                          <p:spTgt spid="5">
                                            <p:txEl>
                                              <p:pRg st="7" end="7"/>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animEffect transition="in" filter="fade">
                                      <p:cBhvr>
                                        <p:cTn id="39" dur="2000"/>
                                        <p:tgtEl>
                                          <p:spTgt spid="5">
                                            <p:txEl>
                                              <p:pRg st="8" end="8"/>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txEl>
                                              <p:pRg st="13" end="13"/>
                                            </p:txEl>
                                          </p:spTgt>
                                        </p:tgtEl>
                                        <p:attrNameLst>
                                          <p:attrName>style.visibility</p:attrName>
                                        </p:attrNameLst>
                                      </p:cBhvr>
                                      <p:to>
                                        <p:strVal val="visible"/>
                                      </p:to>
                                    </p:set>
                                    <p:animEffect transition="in" filter="fade">
                                      <p:cBhvr>
                                        <p:cTn id="44" dur="2000"/>
                                        <p:tgtEl>
                                          <p:spTgt spid="5">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Bibliographies</a:t>
            </a:r>
          </a:p>
        </p:txBody>
      </p:sp>
      <p:sp>
        <p:nvSpPr>
          <p:cNvPr id="3" name="Content Placeholder 2"/>
          <p:cNvSpPr>
            <a:spLocks noGrp="1"/>
          </p:cNvSpPr>
          <p:nvPr>
            <p:ph sz="half" idx="1"/>
          </p:nvPr>
        </p:nvSpPr>
        <p:spPr>
          <a:xfrm>
            <a:off x="323528" y="1700808"/>
            <a:ext cx="4536504" cy="4967432"/>
          </a:xfrm>
        </p:spPr>
        <p:txBody>
          <a:bodyPr>
            <a:normAutofit lnSpcReduction="10000"/>
          </a:bodyPr>
          <a:lstStyle/>
          <a:p>
            <a:r>
              <a:rPr lang="en-GB" sz="2800" dirty="0"/>
              <a:t>Be aware of the appropriate Referencing Guidelines</a:t>
            </a:r>
            <a:endParaRPr lang="en-GB" sz="2400" dirty="0"/>
          </a:p>
          <a:p>
            <a:r>
              <a:rPr lang="en-GB" sz="2800" dirty="0"/>
              <a:t>Start compiling your bibliography /reference list from the beginning</a:t>
            </a:r>
          </a:p>
          <a:p>
            <a:r>
              <a:rPr lang="en-GB" sz="2800" dirty="0"/>
              <a:t>Internet:</a:t>
            </a:r>
          </a:p>
          <a:p>
            <a:pPr lvl="1"/>
            <a:r>
              <a:rPr lang="en-GB" sz="2400" dirty="0"/>
              <a:t>Think carefully about the quality of information</a:t>
            </a:r>
          </a:p>
          <a:p>
            <a:pPr lvl="1"/>
            <a:r>
              <a:rPr lang="en-GB" sz="2400" dirty="0">
                <a:solidFill>
                  <a:srgbClr val="FFC000"/>
                </a:solidFill>
              </a:rPr>
              <a:t>Handle with care &amp; by preference use library/academic resources</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20072" y="1916831"/>
            <a:ext cx="3593500" cy="4195411"/>
          </a:xfrm>
        </p:spPr>
      </p:pic>
    </p:spTree>
    <p:extLst>
      <p:ext uri="{BB962C8B-B14F-4D97-AF65-F5344CB8AC3E}">
        <p14:creationId xmlns:p14="http://schemas.microsoft.com/office/powerpoint/2010/main" val="744566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grpId="0" nodeType="after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childTnLst>
                          </p:cTn>
                        </p:par>
                        <p:par>
                          <p:cTn id="22" fill="hold">
                            <p:stCondLst>
                              <p:cond delay="4000"/>
                            </p:stCondLst>
                            <p:childTnLst>
                              <p:par>
                                <p:cTn id="23" presetID="10" presetClass="entr" presetSubtype="0" fill="hold" grpId="0" nodeType="after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7" name="Picture 3" descr="C:\Users\sw003\AppData\Local\Microsoft\Windows\Temporary Internet Files\Content.IE5\3KOFX2XV\MP90039883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62" y="0"/>
            <a:ext cx="96012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61289" y="606167"/>
            <a:ext cx="8748464" cy="2246769"/>
          </a:xfrm>
          <a:prstGeom prst="rect">
            <a:avLst/>
          </a:prstGeom>
          <a:noFill/>
        </p:spPr>
        <p:txBody>
          <a:bodyPr wrap="square" rtlCol="0">
            <a:spAutoFit/>
            <a:scene3d>
              <a:camera prst="orthographicFront"/>
              <a:lightRig rig="threePt" dir="t"/>
            </a:scene3d>
            <a:sp3d>
              <a:bevelB w="38100" h="38100"/>
            </a:sp3d>
          </a:bodyPr>
          <a:lstStyle/>
          <a:p>
            <a:r>
              <a:rPr lang="en-GB" sz="14000" dirty="0">
                <a:solidFill>
                  <a:schemeClr val="accent1">
                    <a:lumMod val="60000"/>
                    <a:lumOff val="40000"/>
                  </a:schemeClr>
                </a:solidFill>
                <a:effectLst>
                  <a:glow rad="127000">
                    <a:srgbClr val="FF0000"/>
                  </a:glow>
                </a:effectLst>
                <a:latin typeface="Arabic Typesetting" pitchFamily="66" charset="-78"/>
                <a:cs typeface="Arabic Typesetting" pitchFamily="66" charset="-78"/>
              </a:rPr>
              <a:t>Any questions?</a:t>
            </a:r>
          </a:p>
        </p:txBody>
      </p:sp>
    </p:spTree>
    <p:extLst>
      <p:ext uri="{BB962C8B-B14F-4D97-AF65-F5344CB8AC3E}">
        <p14:creationId xmlns:p14="http://schemas.microsoft.com/office/powerpoint/2010/main" val="229616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502</TotalTime>
  <Words>539</Words>
  <Application>Microsoft Office PowerPoint</Application>
  <PresentationFormat>On-screen Show (4:3)</PresentationFormat>
  <Paragraphs>83</Paragraphs>
  <Slides>14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Arabic Typesetting</vt:lpstr>
      <vt:lpstr>Arial</vt:lpstr>
      <vt:lpstr>Calibri</vt:lpstr>
      <vt:lpstr>Corbel</vt:lpstr>
      <vt:lpstr>Wingdings</vt:lpstr>
      <vt:lpstr>Wingdings 2</vt:lpstr>
      <vt:lpstr>Wingdings 3</vt:lpstr>
      <vt:lpstr>Module</vt:lpstr>
      <vt:lpstr>Thinking Through Archaeology HPAR5010</vt:lpstr>
      <vt:lpstr>About the Module</vt:lpstr>
      <vt:lpstr>Archaeological Theory</vt:lpstr>
      <vt:lpstr>Archaeological Theory</vt:lpstr>
      <vt:lpstr>Archaeological Theory</vt:lpstr>
      <vt:lpstr>Preparatory Reading</vt:lpstr>
      <vt:lpstr>Lectures &amp; Workshops</vt:lpstr>
      <vt:lpstr>Lectures &amp; Workshops</vt:lpstr>
      <vt:lpstr>Assessment</vt:lpstr>
      <vt:lpstr>Assessment</vt:lpstr>
      <vt:lpstr>Managing Your Independent Project</vt:lpstr>
      <vt:lpstr>Have an Action Plan</vt:lpstr>
      <vt:lpstr>Bibliographies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&amp; Approaches for the Humanities: Exploring Sustainability HUSK5001</dc:title>
  <dc:creator>sw003</dc:creator>
  <cp:lastModifiedBy>Louise Steel</cp:lastModifiedBy>
  <cp:revision>91</cp:revision>
  <dcterms:created xsi:type="dcterms:W3CDTF">2011-10-03T15:28:18Z</dcterms:created>
  <dcterms:modified xsi:type="dcterms:W3CDTF">2019-09-17T07:26:09Z</dcterms:modified>
</cp:coreProperties>
</file>