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9" r:id="rId6"/>
    <p:sldId id="267" r:id="rId7"/>
    <p:sldId id="262" r:id="rId8"/>
    <p:sldId id="258" r:id="rId9"/>
    <p:sldId id="263" r:id="rId10"/>
    <p:sldId id="261" r:id="rId11"/>
    <p:sldId id="257" r:id="rId12"/>
    <p:sldId id="260" r:id="rId13"/>
    <p:sldId id="259" r:id="rId14"/>
    <p:sldId id="264" r:id="rId15"/>
    <p:sldId id="265" r:id="rId16"/>
    <p:sldId id="266"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29BA25-E4D0-4A67-AC90-CCA22DA9A9E9}" v="1" dt="2024-06-17T13:58:31.2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2F29BA25-E4D0-4A67-AC90-CCA22DA9A9E9}"/>
    <pc:docChg chg="undo custSel addSld delSld modSld sldOrd">
      <pc:chgData name="Martin Locock" userId="e15b0232-237d-4436-a587-677fdd88485c" providerId="ADAL" clId="{2F29BA25-E4D0-4A67-AC90-CCA22DA9A9E9}" dt="2024-06-28T12:15:57.049" v="815" actId="20577"/>
      <pc:docMkLst>
        <pc:docMk/>
      </pc:docMkLst>
      <pc:sldChg chg="modSp mod">
        <pc:chgData name="Martin Locock" userId="e15b0232-237d-4436-a587-677fdd88485c" providerId="ADAL" clId="{2F29BA25-E4D0-4A67-AC90-CCA22DA9A9E9}" dt="2024-06-17T13:59:24.646" v="18" actId="20577"/>
        <pc:sldMkLst>
          <pc:docMk/>
          <pc:sldMk cId="2945386868" sldId="256"/>
        </pc:sldMkLst>
        <pc:spChg chg="mod">
          <ac:chgData name="Martin Locock" userId="e15b0232-237d-4436-a587-677fdd88485c" providerId="ADAL" clId="{2F29BA25-E4D0-4A67-AC90-CCA22DA9A9E9}" dt="2024-06-17T13:59:24.646" v="18" actId="20577"/>
          <ac:spMkLst>
            <pc:docMk/>
            <pc:sldMk cId="2945386868" sldId="256"/>
            <ac:spMk id="3" creationId="{5978B1C1-6494-4529-67C6-5987999F9517}"/>
          </ac:spMkLst>
        </pc:spChg>
      </pc:sldChg>
      <pc:sldChg chg="modSp mod">
        <pc:chgData name="Martin Locock" userId="e15b0232-237d-4436-a587-677fdd88485c" providerId="ADAL" clId="{2F29BA25-E4D0-4A67-AC90-CCA22DA9A9E9}" dt="2024-06-28T12:15:57.049" v="815" actId="20577"/>
        <pc:sldMkLst>
          <pc:docMk/>
          <pc:sldMk cId="1560255210" sldId="258"/>
        </pc:sldMkLst>
        <pc:spChg chg="mod">
          <ac:chgData name="Martin Locock" userId="e15b0232-237d-4436-a587-677fdd88485c" providerId="ADAL" clId="{2F29BA25-E4D0-4A67-AC90-CCA22DA9A9E9}" dt="2024-06-28T12:15:57.049" v="815" actId="20577"/>
          <ac:spMkLst>
            <pc:docMk/>
            <pc:sldMk cId="1560255210" sldId="258"/>
            <ac:spMk id="3" creationId="{2E5FF8EF-5ECE-5463-A434-73EC0DAA5512}"/>
          </ac:spMkLst>
        </pc:spChg>
      </pc:sldChg>
      <pc:sldChg chg="delSp modSp mod">
        <pc:chgData name="Martin Locock" userId="e15b0232-237d-4436-a587-677fdd88485c" providerId="ADAL" clId="{2F29BA25-E4D0-4A67-AC90-CCA22DA9A9E9}" dt="2024-06-17T14:11:57.853" v="654" actId="14100"/>
        <pc:sldMkLst>
          <pc:docMk/>
          <pc:sldMk cId="2232691531" sldId="261"/>
        </pc:sldMkLst>
        <pc:spChg chg="mod">
          <ac:chgData name="Martin Locock" userId="e15b0232-237d-4436-a587-677fdd88485c" providerId="ADAL" clId="{2F29BA25-E4D0-4A67-AC90-CCA22DA9A9E9}" dt="2024-06-17T14:11:57.853" v="654" actId="14100"/>
          <ac:spMkLst>
            <pc:docMk/>
            <pc:sldMk cId="2232691531" sldId="261"/>
            <ac:spMk id="2" creationId="{813A9AF8-F285-1C08-C295-8DD55E70C1F6}"/>
          </ac:spMkLst>
        </pc:spChg>
        <pc:spChg chg="mod">
          <ac:chgData name="Martin Locock" userId="e15b0232-237d-4436-a587-677fdd88485c" providerId="ADAL" clId="{2F29BA25-E4D0-4A67-AC90-CCA22DA9A9E9}" dt="2024-06-17T14:11:31.141" v="653" actId="20577"/>
          <ac:spMkLst>
            <pc:docMk/>
            <pc:sldMk cId="2232691531" sldId="261"/>
            <ac:spMk id="3" creationId="{71CB9810-8A5E-BE58-C6CA-4E4BB7891F6A}"/>
          </ac:spMkLst>
        </pc:spChg>
        <pc:picChg chg="del">
          <ac:chgData name="Martin Locock" userId="e15b0232-237d-4436-a587-677fdd88485c" providerId="ADAL" clId="{2F29BA25-E4D0-4A67-AC90-CCA22DA9A9E9}" dt="2024-06-17T14:11:25.170" v="649" actId="478"/>
          <ac:picMkLst>
            <pc:docMk/>
            <pc:sldMk cId="2232691531" sldId="261"/>
            <ac:picMk id="5" creationId="{FA7B610D-909C-9B0F-5DFE-E01D5A0B38AF}"/>
          </ac:picMkLst>
        </pc:picChg>
      </pc:sldChg>
      <pc:sldChg chg="modSp mod">
        <pc:chgData name="Martin Locock" userId="e15b0232-237d-4436-a587-677fdd88485c" providerId="ADAL" clId="{2F29BA25-E4D0-4A67-AC90-CCA22DA9A9E9}" dt="2024-06-17T14:33:35.798" v="775" actId="27636"/>
        <pc:sldMkLst>
          <pc:docMk/>
          <pc:sldMk cId="3772497662" sldId="264"/>
        </pc:sldMkLst>
        <pc:spChg chg="mod">
          <ac:chgData name="Martin Locock" userId="e15b0232-237d-4436-a587-677fdd88485c" providerId="ADAL" clId="{2F29BA25-E4D0-4A67-AC90-CCA22DA9A9E9}" dt="2024-06-17T14:33:35.798" v="775" actId="27636"/>
          <ac:spMkLst>
            <pc:docMk/>
            <pc:sldMk cId="3772497662" sldId="264"/>
            <ac:spMk id="3" creationId="{DAC36372-68CC-29E5-F027-AC729C3963EF}"/>
          </ac:spMkLst>
        </pc:spChg>
      </pc:sldChg>
      <pc:sldChg chg="modSp mod">
        <pc:chgData name="Martin Locock" userId="e15b0232-237d-4436-a587-677fdd88485c" providerId="ADAL" clId="{2F29BA25-E4D0-4A67-AC90-CCA22DA9A9E9}" dt="2024-06-17T14:04:38.766" v="163" actId="20577"/>
        <pc:sldMkLst>
          <pc:docMk/>
          <pc:sldMk cId="2015104830" sldId="266"/>
        </pc:sldMkLst>
        <pc:spChg chg="mod">
          <ac:chgData name="Martin Locock" userId="e15b0232-237d-4436-a587-677fdd88485c" providerId="ADAL" clId="{2F29BA25-E4D0-4A67-AC90-CCA22DA9A9E9}" dt="2024-06-17T14:04:38.766" v="163" actId="20577"/>
          <ac:spMkLst>
            <pc:docMk/>
            <pc:sldMk cId="2015104830" sldId="266"/>
            <ac:spMk id="3" creationId="{28F2680B-2FF3-C5F9-CC23-1D272C5A611D}"/>
          </ac:spMkLst>
        </pc:spChg>
      </pc:sldChg>
      <pc:sldChg chg="modSp mod">
        <pc:chgData name="Martin Locock" userId="e15b0232-237d-4436-a587-677fdd88485c" providerId="ADAL" clId="{2F29BA25-E4D0-4A67-AC90-CCA22DA9A9E9}" dt="2024-06-17T14:09:45.538" v="451" actId="20577"/>
        <pc:sldMkLst>
          <pc:docMk/>
          <pc:sldMk cId="1660240074" sldId="267"/>
        </pc:sldMkLst>
        <pc:spChg chg="mod">
          <ac:chgData name="Martin Locock" userId="e15b0232-237d-4436-a587-677fdd88485c" providerId="ADAL" clId="{2F29BA25-E4D0-4A67-AC90-CCA22DA9A9E9}" dt="2024-06-17T14:09:45.538" v="451" actId="20577"/>
          <ac:spMkLst>
            <pc:docMk/>
            <pc:sldMk cId="1660240074" sldId="267"/>
            <ac:spMk id="3" creationId="{BACBD501-3ACB-9B27-668E-CE12601F8A4C}"/>
          </ac:spMkLst>
        </pc:spChg>
      </pc:sldChg>
      <pc:sldChg chg="del">
        <pc:chgData name="Martin Locock" userId="e15b0232-237d-4436-a587-677fdd88485c" providerId="ADAL" clId="{2F29BA25-E4D0-4A67-AC90-CCA22DA9A9E9}" dt="2024-06-17T14:08:34.990" v="449" actId="47"/>
        <pc:sldMkLst>
          <pc:docMk/>
          <pc:sldMk cId="495807471" sldId="268"/>
        </pc:sldMkLst>
      </pc:sldChg>
      <pc:sldChg chg="addSp delSp modSp new mod">
        <pc:chgData name="Martin Locock" userId="e15b0232-237d-4436-a587-677fdd88485c" providerId="ADAL" clId="{2F29BA25-E4D0-4A67-AC90-CCA22DA9A9E9}" dt="2024-06-17T13:58:43.094" v="10" actId="403"/>
        <pc:sldMkLst>
          <pc:docMk/>
          <pc:sldMk cId="395761916" sldId="269"/>
        </pc:sldMkLst>
        <pc:spChg chg="del">
          <ac:chgData name="Martin Locock" userId="e15b0232-237d-4436-a587-677fdd88485c" providerId="ADAL" clId="{2F29BA25-E4D0-4A67-AC90-CCA22DA9A9E9}" dt="2024-06-17T13:58:31.292" v="1"/>
          <ac:spMkLst>
            <pc:docMk/>
            <pc:sldMk cId="395761916" sldId="269"/>
            <ac:spMk id="3" creationId="{6D3A42A8-F1C9-2A0B-6554-AEACEBE1E4FF}"/>
          </ac:spMkLst>
        </pc:spChg>
        <pc:graphicFrameChg chg="add mod modGraphic">
          <ac:chgData name="Martin Locock" userId="e15b0232-237d-4436-a587-677fdd88485c" providerId="ADAL" clId="{2F29BA25-E4D0-4A67-AC90-CCA22DA9A9E9}" dt="2024-06-17T13:58:43.094" v="10" actId="403"/>
          <ac:graphicFrameMkLst>
            <pc:docMk/>
            <pc:sldMk cId="395761916" sldId="269"/>
            <ac:graphicFrameMk id="4" creationId="{0DA2889F-1CDD-4FCD-CBAE-7A20B4F188E4}"/>
          </ac:graphicFrameMkLst>
        </pc:graphicFrameChg>
      </pc:sldChg>
      <pc:sldChg chg="add ord">
        <pc:chgData name="Martin Locock" userId="e15b0232-237d-4436-a587-677fdd88485c" providerId="ADAL" clId="{2F29BA25-E4D0-4A67-AC90-CCA22DA9A9E9}" dt="2024-06-17T14:08:31.004" v="448"/>
        <pc:sldMkLst>
          <pc:docMk/>
          <pc:sldMk cId="1381918817" sldId="27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1FECC-063C-F0F0-840D-2032EA1CDB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C2C276-9138-E016-873A-4CF2F7F8D7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A7AD3D-6DA3-1149-A3F3-753ACFE0FB38}"/>
              </a:ext>
            </a:extLst>
          </p:cNvPr>
          <p:cNvSpPr>
            <a:spLocks noGrp="1"/>
          </p:cNvSpPr>
          <p:nvPr>
            <p:ph type="dt" sz="half" idx="10"/>
          </p:nvPr>
        </p:nvSpPr>
        <p:spPr/>
        <p:txBody>
          <a:bodyPr/>
          <a:lstStyle/>
          <a:p>
            <a:fld id="{6E216D8A-ACAD-42D6-904F-809725B8FA1A}" type="datetimeFigureOut">
              <a:rPr lang="en-GB" smtClean="0"/>
              <a:t>28/06/2024</a:t>
            </a:fld>
            <a:endParaRPr lang="en-GB"/>
          </a:p>
        </p:txBody>
      </p:sp>
      <p:sp>
        <p:nvSpPr>
          <p:cNvPr id="5" name="Footer Placeholder 4">
            <a:extLst>
              <a:ext uri="{FF2B5EF4-FFF2-40B4-BE49-F238E27FC236}">
                <a16:creationId xmlns:a16="http://schemas.microsoft.com/office/drawing/2014/main" id="{2355A576-AAE7-AC3D-A0E3-B49011DAB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CD6782-7FE2-1C6A-0F83-5CA285899517}"/>
              </a:ext>
            </a:extLst>
          </p:cNvPr>
          <p:cNvSpPr>
            <a:spLocks noGrp="1"/>
          </p:cNvSpPr>
          <p:nvPr>
            <p:ph type="sldNum" sz="quarter" idx="12"/>
          </p:nvPr>
        </p:nvSpPr>
        <p:spPr/>
        <p:txBody>
          <a:bodyPr/>
          <a:lstStyle/>
          <a:p>
            <a:fld id="{3AC84606-DDC5-4628-A1E7-FDFE6DAA9FFD}" type="slidenum">
              <a:rPr lang="en-GB" smtClean="0"/>
              <a:t>‹#›</a:t>
            </a:fld>
            <a:endParaRPr lang="en-GB"/>
          </a:p>
        </p:txBody>
      </p:sp>
    </p:spTree>
    <p:extLst>
      <p:ext uri="{BB962C8B-B14F-4D97-AF65-F5344CB8AC3E}">
        <p14:creationId xmlns:p14="http://schemas.microsoft.com/office/powerpoint/2010/main" val="2540959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CA7E5-AE61-609D-AA66-34C3DDA15A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8632FD-6C32-66BC-14B4-6577799924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69DD17-267F-6AF0-81C6-BC15DEA7A305}"/>
              </a:ext>
            </a:extLst>
          </p:cNvPr>
          <p:cNvSpPr>
            <a:spLocks noGrp="1"/>
          </p:cNvSpPr>
          <p:nvPr>
            <p:ph type="dt" sz="half" idx="10"/>
          </p:nvPr>
        </p:nvSpPr>
        <p:spPr/>
        <p:txBody>
          <a:bodyPr/>
          <a:lstStyle/>
          <a:p>
            <a:fld id="{6E216D8A-ACAD-42D6-904F-809725B8FA1A}" type="datetimeFigureOut">
              <a:rPr lang="en-GB" smtClean="0"/>
              <a:t>28/06/2024</a:t>
            </a:fld>
            <a:endParaRPr lang="en-GB"/>
          </a:p>
        </p:txBody>
      </p:sp>
      <p:sp>
        <p:nvSpPr>
          <p:cNvPr id="5" name="Footer Placeholder 4">
            <a:extLst>
              <a:ext uri="{FF2B5EF4-FFF2-40B4-BE49-F238E27FC236}">
                <a16:creationId xmlns:a16="http://schemas.microsoft.com/office/drawing/2014/main" id="{1179A356-5EF8-4D0B-A355-29A3F6E5E7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ADA09E-E29D-4E5E-FF4A-817E32471567}"/>
              </a:ext>
            </a:extLst>
          </p:cNvPr>
          <p:cNvSpPr>
            <a:spLocks noGrp="1"/>
          </p:cNvSpPr>
          <p:nvPr>
            <p:ph type="sldNum" sz="quarter" idx="12"/>
          </p:nvPr>
        </p:nvSpPr>
        <p:spPr/>
        <p:txBody>
          <a:bodyPr/>
          <a:lstStyle/>
          <a:p>
            <a:fld id="{3AC84606-DDC5-4628-A1E7-FDFE6DAA9FFD}" type="slidenum">
              <a:rPr lang="en-GB" smtClean="0"/>
              <a:t>‹#›</a:t>
            </a:fld>
            <a:endParaRPr lang="en-GB"/>
          </a:p>
        </p:txBody>
      </p:sp>
    </p:spTree>
    <p:extLst>
      <p:ext uri="{BB962C8B-B14F-4D97-AF65-F5344CB8AC3E}">
        <p14:creationId xmlns:p14="http://schemas.microsoft.com/office/powerpoint/2010/main" val="413936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61EF9-F056-0353-C21E-B617985581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9F555B9-E057-81C0-E3F4-BD5472A2DB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0DB6DF-38C3-F31F-5F60-24DBF66A1ECF}"/>
              </a:ext>
            </a:extLst>
          </p:cNvPr>
          <p:cNvSpPr>
            <a:spLocks noGrp="1"/>
          </p:cNvSpPr>
          <p:nvPr>
            <p:ph type="dt" sz="half" idx="10"/>
          </p:nvPr>
        </p:nvSpPr>
        <p:spPr/>
        <p:txBody>
          <a:bodyPr/>
          <a:lstStyle/>
          <a:p>
            <a:fld id="{6E216D8A-ACAD-42D6-904F-809725B8FA1A}" type="datetimeFigureOut">
              <a:rPr lang="en-GB" smtClean="0"/>
              <a:t>28/06/2024</a:t>
            </a:fld>
            <a:endParaRPr lang="en-GB"/>
          </a:p>
        </p:txBody>
      </p:sp>
      <p:sp>
        <p:nvSpPr>
          <p:cNvPr id="5" name="Footer Placeholder 4">
            <a:extLst>
              <a:ext uri="{FF2B5EF4-FFF2-40B4-BE49-F238E27FC236}">
                <a16:creationId xmlns:a16="http://schemas.microsoft.com/office/drawing/2014/main" id="{D4396E24-9952-E2F4-CC5F-B00C9C64AB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0880DB-21B3-AB88-545F-7264C6F68997}"/>
              </a:ext>
            </a:extLst>
          </p:cNvPr>
          <p:cNvSpPr>
            <a:spLocks noGrp="1"/>
          </p:cNvSpPr>
          <p:nvPr>
            <p:ph type="sldNum" sz="quarter" idx="12"/>
          </p:nvPr>
        </p:nvSpPr>
        <p:spPr/>
        <p:txBody>
          <a:bodyPr/>
          <a:lstStyle/>
          <a:p>
            <a:fld id="{3AC84606-DDC5-4628-A1E7-FDFE6DAA9FFD}" type="slidenum">
              <a:rPr lang="en-GB" smtClean="0"/>
              <a:t>‹#›</a:t>
            </a:fld>
            <a:endParaRPr lang="en-GB"/>
          </a:p>
        </p:txBody>
      </p:sp>
    </p:spTree>
    <p:extLst>
      <p:ext uri="{BB962C8B-B14F-4D97-AF65-F5344CB8AC3E}">
        <p14:creationId xmlns:p14="http://schemas.microsoft.com/office/powerpoint/2010/main" val="2712129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F9DD4-DFFB-BA45-D230-F11B4EED9E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4975DF-9C3D-A1AF-F374-229079B87E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F81C2D-3232-0F40-199D-3BDC48C21B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4B937A-80BE-C143-1A9A-113CA2E77573}"/>
              </a:ext>
            </a:extLst>
          </p:cNvPr>
          <p:cNvSpPr>
            <a:spLocks noGrp="1"/>
          </p:cNvSpPr>
          <p:nvPr>
            <p:ph type="dt" sz="half" idx="10"/>
          </p:nvPr>
        </p:nvSpPr>
        <p:spPr/>
        <p:txBody>
          <a:bodyPr/>
          <a:lstStyle/>
          <a:p>
            <a:fld id="{6E216D8A-ACAD-42D6-904F-809725B8FA1A}" type="datetimeFigureOut">
              <a:rPr lang="en-GB" smtClean="0"/>
              <a:t>28/06/2024</a:t>
            </a:fld>
            <a:endParaRPr lang="en-GB"/>
          </a:p>
        </p:txBody>
      </p:sp>
      <p:sp>
        <p:nvSpPr>
          <p:cNvPr id="6" name="Footer Placeholder 5">
            <a:extLst>
              <a:ext uri="{FF2B5EF4-FFF2-40B4-BE49-F238E27FC236}">
                <a16:creationId xmlns:a16="http://schemas.microsoft.com/office/drawing/2014/main" id="{55973CC2-70D3-A78A-990D-B97744468B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FF436C-E36F-3FE0-05EE-FE50E7C7490D}"/>
              </a:ext>
            </a:extLst>
          </p:cNvPr>
          <p:cNvSpPr>
            <a:spLocks noGrp="1"/>
          </p:cNvSpPr>
          <p:nvPr>
            <p:ph type="sldNum" sz="quarter" idx="12"/>
          </p:nvPr>
        </p:nvSpPr>
        <p:spPr/>
        <p:txBody>
          <a:bodyPr/>
          <a:lstStyle/>
          <a:p>
            <a:fld id="{3AC84606-DDC5-4628-A1E7-FDFE6DAA9FFD}" type="slidenum">
              <a:rPr lang="en-GB" smtClean="0"/>
              <a:t>‹#›</a:t>
            </a:fld>
            <a:endParaRPr lang="en-GB"/>
          </a:p>
        </p:txBody>
      </p:sp>
    </p:spTree>
    <p:extLst>
      <p:ext uri="{BB962C8B-B14F-4D97-AF65-F5344CB8AC3E}">
        <p14:creationId xmlns:p14="http://schemas.microsoft.com/office/powerpoint/2010/main" val="95676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2FF77-BE14-93E1-947B-E0278F6E77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3A9FB7-ADEF-114F-A71D-4CD9BFCF61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346E3A-A303-A738-F2A1-3DB2F19680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7E1238-4B5D-8BD3-D973-88A19917D7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10E56F-2B98-9A5D-5906-DC8C273E86E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15850B-D20E-0B75-6B8B-AB170E99D368}"/>
              </a:ext>
            </a:extLst>
          </p:cNvPr>
          <p:cNvSpPr>
            <a:spLocks noGrp="1"/>
          </p:cNvSpPr>
          <p:nvPr>
            <p:ph type="dt" sz="half" idx="10"/>
          </p:nvPr>
        </p:nvSpPr>
        <p:spPr/>
        <p:txBody>
          <a:bodyPr/>
          <a:lstStyle/>
          <a:p>
            <a:fld id="{6E216D8A-ACAD-42D6-904F-809725B8FA1A}" type="datetimeFigureOut">
              <a:rPr lang="en-GB" smtClean="0"/>
              <a:t>28/06/2024</a:t>
            </a:fld>
            <a:endParaRPr lang="en-GB"/>
          </a:p>
        </p:txBody>
      </p:sp>
      <p:sp>
        <p:nvSpPr>
          <p:cNvPr id="8" name="Footer Placeholder 7">
            <a:extLst>
              <a:ext uri="{FF2B5EF4-FFF2-40B4-BE49-F238E27FC236}">
                <a16:creationId xmlns:a16="http://schemas.microsoft.com/office/drawing/2014/main" id="{8ED53EAB-F302-88EC-4586-82C9DD7112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2141BC-626D-9B49-152D-2E0A075FD97D}"/>
              </a:ext>
            </a:extLst>
          </p:cNvPr>
          <p:cNvSpPr>
            <a:spLocks noGrp="1"/>
          </p:cNvSpPr>
          <p:nvPr>
            <p:ph type="sldNum" sz="quarter" idx="12"/>
          </p:nvPr>
        </p:nvSpPr>
        <p:spPr/>
        <p:txBody>
          <a:bodyPr/>
          <a:lstStyle/>
          <a:p>
            <a:fld id="{3AC84606-DDC5-4628-A1E7-FDFE6DAA9FFD}" type="slidenum">
              <a:rPr lang="en-GB" smtClean="0"/>
              <a:t>‹#›</a:t>
            </a:fld>
            <a:endParaRPr lang="en-GB"/>
          </a:p>
        </p:txBody>
      </p:sp>
    </p:spTree>
    <p:extLst>
      <p:ext uri="{BB962C8B-B14F-4D97-AF65-F5344CB8AC3E}">
        <p14:creationId xmlns:p14="http://schemas.microsoft.com/office/powerpoint/2010/main" val="1291804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1ECF4-2BE1-621B-19DD-59E8D67561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883110C-1315-264F-E2C8-3A2572BBAC99}"/>
              </a:ext>
            </a:extLst>
          </p:cNvPr>
          <p:cNvSpPr>
            <a:spLocks noGrp="1"/>
          </p:cNvSpPr>
          <p:nvPr>
            <p:ph type="dt" sz="half" idx="10"/>
          </p:nvPr>
        </p:nvSpPr>
        <p:spPr/>
        <p:txBody>
          <a:bodyPr/>
          <a:lstStyle/>
          <a:p>
            <a:fld id="{6E216D8A-ACAD-42D6-904F-809725B8FA1A}" type="datetimeFigureOut">
              <a:rPr lang="en-GB" smtClean="0"/>
              <a:t>28/06/2024</a:t>
            </a:fld>
            <a:endParaRPr lang="en-GB"/>
          </a:p>
        </p:txBody>
      </p:sp>
      <p:sp>
        <p:nvSpPr>
          <p:cNvPr id="4" name="Footer Placeholder 3">
            <a:extLst>
              <a:ext uri="{FF2B5EF4-FFF2-40B4-BE49-F238E27FC236}">
                <a16:creationId xmlns:a16="http://schemas.microsoft.com/office/drawing/2014/main" id="{06269A4E-6F76-208E-D9AC-370BE0C11F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678D3C-C4CA-F959-9254-0D7ED2F74C30}"/>
              </a:ext>
            </a:extLst>
          </p:cNvPr>
          <p:cNvSpPr>
            <a:spLocks noGrp="1"/>
          </p:cNvSpPr>
          <p:nvPr>
            <p:ph type="sldNum" sz="quarter" idx="12"/>
          </p:nvPr>
        </p:nvSpPr>
        <p:spPr/>
        <p:txBody>
          <a:bodyPr/>
          <a:lstStyle/>
          <a:p>
            <a:fld id="{3AC84606-DDC5-4628-A1E7-FDFE6DAA9FFD}" type="slidenum">
              <a:rPr lang="en-GB" smtClean="0"/>
              <a:t>‹#›</a:t>
            </a:fld>
            <a:endParaRPr lang="en-GB"/>
          </a:p>
        </p:txBody>
      </p:sp>
    </p:spTree>
    <p:extLst>
      <p:ext uri="{BB962C8B-B14F-4D97-AF65-F5344CB8AC3E}">
        <p14:creationId xmlns:p14="http://schemas.microsoft.com/office/powerpoint/2010/main" val="144721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27639A-05C2-7926-4248-C04D6C953715}"/>
              </a:ext>
            </a:extLst>
          </p:cNvPr>
          <p:cNvSpPr>
            <a:spLocks noGrp="1"/>
          </p:cNvSpPr>
          <p:nvPr>
            <p:ph type="dt" sz="half" idx="10"/>
          </p:nvPr>
        </p:nvSpPr>
        <p:spPr/>
        <p:txBody>
          <a:bodyPr/>
          <a:lstStyle/>
          <a:p>
            <a:fld id="{6E216D8A-ACAD-42D6-904F-809725B8FA1A}" type="datetimeFigureOut">
              <a:rPr lang="en-GB" smtClean="0"/>
              <a:t>28/06/2024</a:t>
            </a:fld>
            <a:endParaRPr lang="en-GB"/>
          </a:p>
        </p:txBody>
      </p:sp>
      <p:sp>
        <p:nvSpPr>
          <p:cNvPr id="3" name="Footer Placeholder 2">
            <a:extLst>
              <a:ext uri="{FF2B5EF4-FFF2-40B4-BE49-F238E27FC236}">
                <a16:creationId xmlns:a16="http://schemas.microsoft.com/office/drawing/2014/main" id="{77DE1026-AFE5-7A0F-A960-3D166D232E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C11E57B-78C6-C3E7-6D3F-337CD8E61C07}"/>
              </a:ext>
            </a:extLst>
          </p:cNvPr>
          <p:cNvSpPr>
            <a:spLocks noGrp="1"/>
          </p:cNvSpPr>
          <p:nvPr>
            <p:ph type="sldNum" sz="quarter" idx="12"/>
          </p:nvPr>
        </p:nvSpPr>
        <p:spPr/>
        <p:txBody>
          <a:bodyPr/>
          <a:lstStyle/>
          <a:p>
            <a:fld id="{3AC84606-DDC5-4628-A1E7-FDFE6DAA9FFD}" type="slidenum">
              <a:rPr lang="en-GB" smtClean="0"/>
              <a:t>‹#›</a:t>
            </a:fld>
            <a:endParaRPr lang="en-GB"/>
          </a:p>
        </p:txBody>
      </p:sp>
    </p:spTree>
    <p:extLst>
      <p:ext uri="{BB962C8B-B14F-4D97-AF65-F5344CB8AC3E}">
        <p14:creationId xmlns:p14="http://schemas.microsoft.com/office/powerpoint/2010/main" val="378580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1CEB0-3931-673D-0AC9-535B4B93F3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78CD3F7-EA26-F488-9F5A-D6D6C504C14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BF5E30-A093-609C-FA98-7E50B3F0B2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B983D9-5959-6B4F-DDEA-04E91F7E5F40}"/>
              </a:ext>
            </a:extLst>
          </p:cNvPr>
          <p:cNvSpPr>
            <a:spLocks noGrp="1"/>
          </p:cNvSpPr>
          <p:nvPr>
            <p:ph type="dt" sz="half" idx="10"/>
          </p:nvPr>
        </p:nvSpPr>
        <p:spPr/>
        <p:txBody>
          <a:bodyPr/>
          <a:lstStyle/>
          <a:p>
            <a:fld id="{6E216D8A-ACAD-42D6-904F-809725B8FA1A}" type="datetimeFigureOut">
              <a:rPr lang="en-GB" smtClean="0"/>
              <a:t>28/06/2024</a:t>
            </a:fld>
            <a:endParaRPr lang="en-GB"/>
          </a:p>
        </p:txBody>
      </p:sp>
      <p:sp>
        <p:nvSpPr>
          <p:cNvPr id="6" name="Footer Placeholder 5">
            <a:extLst>
              <a:ext uri="{FF2B5EF4-FFF2-40B4-BE49-F238E27FC236}">
                <a16:creationId xmlns:a16="http://schemas.microsoft.com/office/drawing/2014/main" id="{03951AFA-ED5E-7D3E-1783-923EF06A74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F0EC55-1F96-634E-1E77-A17E51B4F56F}"/>
              </a:ext>
            </a:extLst>
          </p:cNvPr>
          <p:cNvSpPr>
            <a:spLocks noGrp="1"/>
          </p:cNvSpPr>
          <p:nvPr>
            <p:ph type="sldNum" sz="quarter" idx="12"/>
          </p:nvPr>
        </p:nvSpPr>
        <p:spPr/>
        <p:txBody>
          <a:bodyPr/>
          <a:lstStyle/>
          <a:p>
            <a:fld id="{3AC84606-DDC5-4628-A1E7-FDFE6DAA9FFD}" type="slidenum">
              <a:rPr lang="en-GB" smtClean="0"/>
              <a:t>‹#›</a:t>
            </a:fld>
            <a:endParaRPr lang="en-GB"/>
          </a:p>
        </p:txBody>
      </p:sp>
    </p:spTree>
    <p:extLst>
      <p:ext uri="{BB962C8B-B14F-4D97-AF65-F5344CB8AC3E}">
        <p14:creationId xmlns:p14="http://schemas.microsoft.com/office/powerpoint/2010/main" val="1025765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29CB1-9790-B094-1A9C-98B6682943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986294E-D190-2544-1049-80A1F1A943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332752-244E-E52C-8F19-6BBE299B55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B2A31C-1882-C424-574E-1A3E63B0D9AD}"/>
              </a:ext>
            </a:extLst>
          </p:cNvPr>
          <p:cNvSpPr>
            <a:spLocks noGrp="1"/>
          </p:cNvSpPr>
          <p:nvPr>
            <p:ph type="dt" sz="half" idx="10"/>
          </p:nvPr>
        </p:nvSpPr>
        <p:spPr/>
        <p:txBody>
          <a:bodyPr/>
          <a:lstStyle/>
          <a:p>
            <a:fld id="{6E216D8A-ACAD-42D6-904F-809725B8FA1A}" type="datetimeFigureOut">
              <a:rPr lang="en-GB" smtClean="0"/>
              <a:t>28/06/2024</a:t>
            </a:fld>
            <a:endParaRPr lang="en-GB"/>
          </a:p>
        </p:txBody>
      </p:sp>
      <p:sp>
        <p:nvSpPr>
          <p:cNvPr id="6" name="Footer Placeholder 5">
            <a:extLst>
              <a:ext uri="{FF2B5EF4-FFF2-40B4-BE49-F238E27FC236}">
                <a16:creationId xmlns:a16="http://schemas.microsoft.com/office/drawing/2014/main" id="{FFDB230E-8BF8-87DE-5D8B-6F8D80F185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83B6B6-DA4B-1AB4-D3EC-3A8C7432D620}"/>
              </a:ext>
            </a:extLst>
          </p:cNvPr>
          <p:cNvSpPr>
            <a:spLocks noGrp="1"/>
          </p:cNvSpPr>
          <p:nvPr>
            <p:ph type="sldNum" sz="quarter" idx="12"/>
          </p:nvPr>
        </p:nvSpPr>
        <p:spPr/>
        <p:txBody>
          <a:bodyPr/>
          <a:lstStyle/>
          <a:p>
            <a:fld id="{3AC84606-DDC5-4628-A1E7-FDFE6DAA9FFD}" type="slidenum">
              <a:rPr lang="en-GB" smtClean="0"/>
              <a:t>‹#›</a:t>
            </a:fld>
            <a:endParaRPr lang="en-GB"/>
          </a:p>
        </p:txBody>
      </p:sp>
    </p:spTree>
    <p:extLst>
      <p:ext uri="{BB962C8B-B14F-4D97-AF65-F5344CB8AC3E}">
        <p14:creationId xmlns:p14="http://schemas.microsoft.com/office/powerpoint/2010/main" val="1740274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82496-FDBF-7BD4-0AED-FCAAC77C6A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A9B9B5-272E-B094-6029-DF13CEF083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252095-BD5F-F4FA-20AA-DDC82FBF97CA}"/>
              </a:ext>
            </a:extLst>
          </p:cNvPr>
          <p:cNvSpPr>
            <a:spLocks noGrp="1"/>
          </p:cNvSpPr>
          <p:nvPr>
            <p:ph type="dt" sz="half" idx="10"/>
          </p:nvPr>
        </p:nvSpPr>
        <p:spPr/>
        <p:txBody>
          <a:bodyPr/>
          <a:lstStyle/>
          <a:p>
            <a:fld id="{6E216D8A-ACAD-42D6-904F-809725B8FA1A}" type="datetimeFigureOut">
              <a:rPr lang="en-GB" smtClean="0"/>
              <a:t>28/06/2024</a:t>
            </a:fld>
            <a:endParaRPr lang="en-GB"/>
          </a:p>
        </p:txBody>
      </p:sp>
      <p:sp>
        <p:nvSpPr>
          <p:cNvPr id="5" name="Footer Placeholder 4">
            <a:extLst>
              <a:ext uri="{FF2B5EF4-FFF2-40B4-BE49-F238E27FC236}">
                <a16:creationId xmlns:a16="http://schemas.microsoft.com/office/drawing/2014/main" id="{A871CF19-AED2-5D5B-3B17-746220EF64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FDFFEE-C055-1639-776D-B28C7AEE1EEA}"/>
              </a:ext>
            </a:extLst>
          </p:cNvPr>
          <p:cNvSpPr>
            <a:spLocks noGrp="1"/>
          </p:cNvSpPr>
          <p:nvPr>
            <p:ph type="sldNum" sz="quarter" idx="12"/>
          </p:nvPr>
        </p:nvSpPr>
        <p:spPr/>
        <p:txBody>
          <a:bodyPr/>
          <a:lstStyle/>
          <a:p>
            <a:fld id="{3AC84606-DDC5-4628-A1E7-FDFE6DAA9FFD}" type="slidenum">
              <a:rPr lang="en-GB" smtClean="0"/>
              <a:t>‹#›</a:t>
            </a:fld>
            <a:endParaRPr lang="en-GB"/>
          </a:p>
        </p:txBody>
      </p:sp>
    </p:spTree>
    <p:extLst>
      <p:ext uri="{BB962C8B-B14F-4D97-AF65-F5344CB8AC3E}">
        <p14:creationId xmlns:p14="http://schemas.microsoft.com/office/powerpoint/2010/main" val="15298798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5EBD82-D43A-C7AE-1D69-B6A1351978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BE65D3-0D39-7560-2637-27B320777C3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0736FF-D1CC-8F4E-A9E5-DD2AE55B545E}"/>
              </a:ext>
            </a:extLst>
          </p:cNvPr>
          <p:cNvSpPr>
            <a:spLocks noGrp="1"/>
          </p:cNvSpPr>
          <p:nvPr>
            <p:ph type="dt" sz="half" idx="10"/>
          </p:nvPr>
        </p:nvSpPr>
        <p:spPr/>
        <p:txBody>
          <a:bodyPr/>
          <a:lstStyle/>
          <a:p>
            <a:fld id="{6E216D8A-ACAD-42D6-904F-809725B8FA1A}" type="datetimeFigureOut">
              <a:rPr lang="en-GB" smtClean="0"/>
              <a:t>28/06/2024</a:t>
            </a:fld>
            <a:endParaRPr lang="en-GB"/>
          </a:p>
        </p:txBody>
      </p:sp>
      <p:sp>
        <p:nvSpPr>
          <p:cNvPr id="5" name="Footer Placeholder 4">
            <a:extLst>
              <a:ext uri="{FF2B5EF4-FFF2-40B4-BE49-F238E27FC236}">
                <a16:creationId xmlns:a16="http://schemas.microsoft.com/office/drawing/2014/main" id="{81788DE9-2474-E9F0-F9A1-C449A5A234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34412C-791D-2F25-36E8-98DA96672A1D}"/>
              </a:ext>
            </a:extLst>
          </p:cNvPr>
          <p:cNvSpPr>
            <a:spLocks noGrp="1"/>
          </p:cNvSpPr>
          <p:nvPr>
            <p:ph type="sldNum" sz="quarter" idx="12"/>
          </p:nvPr>
        </p:nvSpPr>
        <p:spPr/>
        <p:txBody>
          <a:bodyPr/>
          <a:lstStyle/>
          <a:p>
            <a:fld id="{3AC84606-DDC5-4628-A1E7-FDFE6DAA9FFD}" type="slidenum">
              <a:rPr lang="en-GB" smtClean="0"/>
              <a:t>‹#›</a:t>
            </a:fld>
            <a:endParaRPr lang="en-GB"/>
          </a:p>
        </p:txBody>
      </p:sp>
    </p:spTree>
    <p:extLst>
      <p:ext uri="{BB962C8B-B14F-4D97-AF65-F5344CB8AC3E}">
        <p14:creationId xmlns:p14="http://schemas.microsoft.com/office/powerpoint/2010/main" val="3289063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F0AD66-5C88-4E8D-3574-57DE210F2D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6FD596-FF5B-3408-F7F2-CF49EA4865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32F431-917A-33A4-569F-538CE3CD2A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E216D8A-ACAD-42D6-904F-809725B8FA1A}" type="datetimeFigureOut">
              <a:rPr lang="en-GB" smtClean="0"/>
              <a:t>28/06/2024</a:t>
            </a:fld>
            <a:endParaRPr lang="en-GB"/>
          </a:p>
        </p:txBody>
      </p:sp>
      <p:sp>
        <p:nvSpPr>
          <p:cNvPr id="5" name="Footer Placeholder 4">
            <a:extLst>
              <a:ext uri="{FF2B5EF4-FFF2-40B4-BE49-F238E27FC236}">
                <a16:creationId xmlns:a16="http://schemas.microsoft.com/office/drawing/2014/main" id="{7933695B-FB69-1550-F03A-F8CD889CB9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2BCA6E6-C1EA-57F1-0B8B-867108A490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C84606-DDC5-4628-A1E7-FDFE6DAA9FFD}" type="slidenum">
              <a:rPr lang="en-GB" smtClean="0"/>
              <a:t>‹#›</a:t>
            </a:fld>
            <a:endParaRPr lang="en-GB"/>
          </a:p>
        </p:txBody>
      </p:sp>
    </p:spTree>
    <p:extLst>
      <p:ext uri="{BB962C8B-B14F-4D97-AF65-F5344CB8AC3E}">
        <p14:creationId xmlns:p14="http://schemas.microsoft.com/office/powerpoint/2010/main" val="35223737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historicengland.org.uk/research/support-and-collaboration/research-frameworks-typologies/research-frameworks/#Section1Tex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researchframeworks.or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historicengland.org.uk/images-books/publications/historic-built-environment-knowledge-exchange-recommendations-report/histbeke-recommendations-repor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E4427-270A-FA2B-B99D-EEE3D0DA6F0C}"/>
              </a:ext>
            </a:extLst>
          </p:cNvPr>
          <p:cNvSpPr>
            <a:spLocks noGrp="1"/>
          </p:cNvSpPr>
          <p:nvPr>
            <p:ph type="ctrTitle"/>
          </p:nvPr>
        </p:nvSpPr>
        <p:spPr/>
        <p:txBody>
          <a:bodyPr/>
          <a:lstStyle/>
          <a:p>
            <a:r>
              <a:rPr lang="en-GB" dirty="0"/>
              <a:t>Research Frameworks</a:t>
            </a:r>
          </a:p>
        </p:txBody>
      </p:sp>
      <p:sp>
        <p:nvSpPr>
          <p:cNvPr id="3" name="Subtitle 2">
            <a:extLst>
              <a:ext uri="{FF2B5EF4-FFF2-40B4-BE49-F238E27FC236}">
                <a16:creationId xmlns:a16="http://schemas.microsoft.com/office/drawing/2014/main" id="{5978B1C1-6494-4529-67C6-5987999F9517}"/>
              </a:ext>
            </a:extLst>
          </p:cNvPr>
          <p:cNvSpPr>
            <a:spLocks noGrp="1"/>
          </p:cNvSpPr>
          <p:nvPr>
            <p:ph type="subTitle" idx="1"/>
          </p:nvPr>
        </p:nvSpPr>
        <p:spPr/>
        <p:txBody>
          <a:bodyPr/>
          <a:lstStyle/>
          <a:p>
            <a:r>
              <a:rPr lang="en-GB" dirty="0"/>
              <a:t>3/7/24</a:t>
            </a:r>
          </a:p>
        </p:txBody>
      </p:sp>
    </p:spTree>
    <p:extLst>
      <p:ext uri="{BB962C8B-B14F-4D97-AF65-F5344CB8AC3E}">
        <p14:creationId xmlns:p14="http://schemas.microsoft.com/office/powerpoint/2010/main" val="2945386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9395A-C7D0-1EDF-AFC0-09D7A6B7DE46}"/>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0DA2889F-1CDD-4FCD-CBAE-7A20B4F188E4}"/>
              </a:ext>
            </a:extLst>
          </p:cNvPr>
          <p:cNvGraphicFramePr>
            <a:graphicFrameLocks noGrp="1"/>
          </p:cNvGraphicFramePr>
          <p:nvPr>
            <p:ph idx="1"/>
            <p:extLst>
              <p:ext uri="{D42A27DB-BD31-4B8C-83A1-F6EECF244321}">
                <p14:modId xmlns:p14="http://schemas.microsoft.com/office/powerpoint/2010/main" val="4035789719"/>
              </p:ext>
            </p:extLst>
          </p:nvPr>
        </p:nvGraphicFramePr>
        <p:xfrm>
          <a:off x="838199" y="2836506"/>
          <a:ext cx="10339873" cy="1421773"/>
        </p:xfrm>
        <a:graphic>
          <a:graphicData uri="http://schemas.openxmlformats.org/drawingml/2006/table">
            <a:tbl>
              <a:tblPr firstRow="1" firstCol="1" bandRow="1">
                <a:tableStyleId>{5C22544A-7EE6-4342-B048-85BDC9FD1C3A}</a:tableStyleId>
              </a:tblPr>
              <a:tblGrid>
                <a:gridCol w="746336">
                  <a:extLst>
                    <a:ext uri="{9D8B030D-6E8A-4147-A177-3AD203B41FA5}">
                      <a16:colId xmlns:a16="http://schemas.microsoft.com/office/drawing/2014/main" val="653728552"/>
                    </a:ext>
                  </a:extLst>
                </a:gridCol>
                <a:gridCol w="9593537">
                  <a:extLst>
                    <a:ext uri="{9D8B030D-6E8A-4147-A177-3AD203B41FA5}">
                      <a16:colId xmlns:a16="http://schemas.microsoft.com/office/drawing/2014/main" val="2695704196"/>
                    </a:ext>
                  </a:extLst>
                </a:gridCol>
              </a:tblGrid>
              <a:tr h="1421773">
                <a:tc>
                  <a:txBody>
                    <a:bodyPr/>
                    <a:lstStyle/>
                    <a:p>
                      <a:pPr>
                        <a:lnSpc>
                          <a:spcPct val="107000"/>
                        </a:lnSpc>
                        <a:spcAft>
                          <a:spcPts val="800"/>
                        </a:spcAft>
                      </a:pPr>
                      <a:r>
                        <a:rPr lang="en-GB" sz="2800" kern="100">
                          <a:effectLst/>
                        </a:rPr>
                        <a:t>K5</a:t>
                      </a:r>
                      <a:endParaRPr lang="en-GB" sz="28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800" kern="100" dirty="0">
                          <a:effectLst/>
                        </a:rPr>
                        <a:t>critical awareness of current academic research within the specialism, and regional, national and international research agendas </a:t>
                      </a:r>
                      <a:endParaRPr lang="en-GB" sz="2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289379915"/>
                  </a:ext>
                </a:extLst>
              </a:tr>
            </a:tbl>
          </a:graphicData>
        </a:graphic>
      </p:graphicFrame>
    </p:spTree>
    <p:extLst>
      <p:ext uri="{BB962C8B-B14F-4D97-AF65-F5344CB8AC3E}">
        <p14:creationId xmlns:p14="http://schemas.microsoft.com/office/powerpoint/2010/main" val="395761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E68D2-0303-FC75-DBF2-E714C5F54864}"/>
              </a:ext>
            </a:extLst>
          </p:cNvPr>
          <p:cNvSpPr>
            <a:spLocks noGrp="1"/>
          </p:cNvSpPr>
          <p:nvPr>
            <p:ph type="title"/>
          </p:nvPr>
        </p:nvSpPr>
        <p:spPr/>
        <p:txBody>
          <a:bodyPr/>
          <a:lstStyle/>
          <a:p>
            <a:r>
              <a:rPr lang="en-GB" dirty="0"/>
              <a:t>Frameworks </a:t>
            </a:r>
          </a:p>
        </p:txBody>
      </p:sp>
      <p:sp>
        <p:nvSpPr>
          <p:cNvPr id="3" name="Content Placeholder 2">
            <a:extLst>
              <a:ext uri="{FF2B5EF4-FFF2-40B4-BE49-F238E27FC236}">
                <a16:creationId xmlns:a16="http://schemas.microsoft.com/office/drawing/2014/main" id="{BACBD501-3ACB-9B27-668E-CE12601F8A4C}"/>
              </a:ext>
            </a:extLst>
          </p:cNvPr>
          <p:cNvSpPr>
            <a:spLocks noGrp="1"/>
          </p:cNvSpPr>
          <p:nvPr>
            <p:ph idx="1"/>
          </p:nvPr>
        </p:nvSpPr>
        <p:spPr/>
        <p:txBody>
          <a:bodyPr/>
          <a:lstStyle/>
          <a:p>
            <a:r>
              <a:rPr lang="en-GB" dirty="0"/>
              <a:t>England: </a:t>
            </a:r>
            <a:r>
              <a:rPr lang="en-GB" i="1" dirty="0"/>
              <a:t>Frameworks for our Past  </a:t>
            </a:r>
            <a:r>
              <a:rPr lang="en-GB" dirty="0"/>
              <a:t>1996  </a:t>
            </a:r>
          </a:p>
          <a:p>
            <a:r>
              <a:rPr lang="en-GB" dirty="0"/>
              <a:t>Wales: </a:t>
            </a:r>
            <a:r>
              <a:rPr lang="en-GB" i="1" dirty="0"/>
              <a:t>Research Framework for Wales </a:t>
            </a:r>
            <a:r>
              <a:rPr lang="en-GB" dirty="0"/>
              <a:t>2001</a:t>
            </a:r>
          </a:p>
          <a:p>
            <a:r>
              <a:rPr lang="en-GB" dirty="0"/>
              <a:t>Scotland: </a:t>
            </a:r>
            <a:r>
              <a:rPr lang="en-GB" dirty="0" err="1"/>
              <a:t>ScARF</a:t>
            </a:r>
            <a:r>
              <a:rPr lang="en-GB" dirty="0"/>
              <a:t>   2012</a:t>
            </a:r>
          </a:p>
          <a:p>
            <a:endParaRPr lang="en-GB" dirty="0"/>
          </a:p>
        </p:txBody>
      </p:sp>
    </p:spTree>
    <p:extLst>
      <p:ext uri="{BB962C8B-B14F-4D97-AF65-F5344CB8AC3E}">
        <p14:creationId xmlns:p14="http://schemas.microsoft.com/office/powerpoint/2010/main" val="1660240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52554-910C-1BD1-5EEC-FE91CE861B1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1723E08-5256-59DB-A4DB-8FF5F8CC5A11}"/>
              </a:ext>
            </a:extLst>
          </p:cNvPr>
          <p:cNvSpPr>
            <a:spLocks noGrp="1"/>
          </p:cNvSpPr>
          <p:nvPr>
            <p:ph idx="1"/>
          </p:nvPr>
        </p:nvSpPr>
        <p:spPr>
          <a:xfrm>
            <a:off x="838200" y="1825625"/>
            <a:ext cx="5086739" cy="4351338"/>
          </a:xfrm>
        </p:spPr>
        <p:txBody>
          <a:bodyPr/>
          <a:lstStyle/>
          <a:p>
            <a:r>
              <a:rPr lang="en-GB" dirty="0">
                <a:hlinkClick r:id="rId2"/>
              </a:rPr>
              <a:t>https://historicengland.org.uk/research/support-and-collaboration/research-frameworks-typologies/research-frameworks/#Section1Text</a:t>
            </a:r>
            <a:endParaRPr lang="en-GB" dirty="0"/>
          </a:p>
          <a:p>
            <a:endParaRPr lang="en-GB" dirty="0"/>
          </a:p>
          <a:p>
            <a:endParaRPr lang="en-GB" dirty="0"/>
          </a:p>
        </p:txBody>
      </p:sp>
      <p:pic>
        <p:nvPicPr>
          <p:cNvPr id="5" name="Picture 4">
            <a:extLst>
              <a:ext uri="{FF2B5EF4-FFF2-40B4-BE49-F238E27FC236}">
                <a16:creationId xmlns:a16="http://schemas.microsoft.com/office/drawing/2014/main" id="{2FADDC0D-05A9-7DB5-032A-702624BE5977}"/>
              </a:ext>
            </a:extLst>
          </p:cNvPr>
          <p:cNvPicPr>
            <a:picLocks noChangeAspect="1"/>
          </p:cNvPicPr>
          <p:nvPr/>
        </p:nvPicPr>
        <p:blipFill>
          <a:blip r:embed="rId3"/>
          <a:stretch>
            <a:fillRect/>
          </a:stretch>
        </p:blipFill>
        <p:spPr>
          <a:xfrm>
            <a:off x="5924939" y="548967"/>
            <a:ext cx="5945467" cy="5542384"/>
          </a:xfrm>
          <a:prstGeom prst="rect">
            <a:avLst/>
          </a:prstGeom>
        </p:spPr>
      </p:pic>
    </p:spTree>
    <p:extLst>
      <p:ext uri="{BB962C8B-B14F-4D97-AF65-F5344CB8AC3E}">
        <p14:creationId xmlns:p14="http://schemas.microsoft.com/office/powerpoint/2010/main" val="2642978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3F5F4-FB59-F43D-55A3-0F449EA43087}"/>
              </a:ext>
            </a:extLst>
          </p:cNvPr>
          <p:cNvSpPr>
            <a:spLocks noGrp="1"/>
          </p:cNvSpPr>
          <p:nvPr>
            <p:ph type="title"/>
          </p:nvPr>
        </p:nvSpPr>
        <p:spPr/>
        <p:txBody>
          <a:bodyPr/>
          <a:lstStyle/>
          <a:p>
            <a:r>
              <a:rPr lang="en-GB" dirty="0"/>
              <a:t>Research Frameworks</a:t>
            </a:r>
          </a:p>
        </p:txBody>
      </p:sp>
      <p:sp>
        <p:nvSpPr>
          <p:cNvPr id="3" name="Content Placeholder 2">
            <a:extLst>
              <a:ext uri="{FF2B5EF4-FFF2-40B4-BE49-F238E27FC236}">
                <a16:creationId xmlns:a16="http://schemas.microsoft.com/office/drawing/2014/main" id="{2E5FF8EF-5ECE-5463-A434-73EC0DAA5512}"/>
              </a:ext>
            </a:extLst>
          </p:cNvPr>
          <p:cNvSpPr>
            <a:spLocks noGrp="1"/>
          </p:cNvSpPr>
          <p:nvPr>
            <p:ph idx="1"/>
          </p:nvPr>
        </p:nvSpPr>
        <p:spPr>
          <a:xfrm>
            <a:off x="838200" y="1798992"/>
            <a:ext cx="10515600" cy="4351338"/>
          </a:xfrm>
        </p:spPr>
        <p:txBody>
          <a:bodyPr>
            <a:normAutofit lnSpcReduction="10000"/>
          </a:bodyPr>
          <a:lstStyle/>
          <a:p>
            <a:r>
              <a:rPr lang="en-GB" b="1" dirty="0"/>
              <a:t>Resource assessment </a:t>
            </a:r>
            <a:r>
              <a:rPr lang="en-GB" dirty="0"/>
              <a:t>- an identification of what is already known, with the aim of identifying gaps in knowledge; </a:t>
            </a:r>
          </a:p>
          <a:p>
            <a:r>
              <a:rPr lang="en-GB" b="1" dirty="0"/>
              <a:t>Research agenda </a:t>
            </a:r>
            <a:r>
              <a:rPr lang="en-GB" dirty="0"/>
              <a:t>- a prioritisation of what needs to be known, with the aim of steering research (academic or otherwise) to address the knowledge gaps;  </a:t>
            </a:r>
          </a:p>
          <a:p>
            <a:r>
              <a:rPr lang="en-GB" b="1" dirty="0"/>
              <a:t>Research strategy </a:t>
            </a:r>
            <a:r>
              <a:rPr lang="en-GB" dirty="0"/>
              <a:t>- a plan of action, with the aim of directing research into the areas prioritised, promoting partnerships and coordinating approaches.    (</a:t>
            </a:r>
            <a:r>
              <a:rPr lang="en-GB" dirty="0" err="1"/>
              <a:t>HistBEKE</a:t>
            </a:r>
            <a:r>
              <a:rPr lang="en-GB" dirty="0"/>
              <a:t> report 2020, 7)</a:t>
            </a:r>
          </a:p>
          <a:p>
            <a:r>
              <a:rPr lang="en-GB" dirty="0"/>
              <a:t>Funding for priorities- HE / research grants </a:t>
            </a:r>
          </a:p>
          <a:p>
            <a:r>
              <a:rPr lang="en-GB" dirty="0"/>
              <a:t>References in project briefs, WSIs</a:t>
            </a:r>
          </a:p>
        </p:txBody>
      </p:sp>
    </p:spTree>
    <p:extLst>
      <p:ext uri="{BB962C8B-B14F-4D97-AF65-F5344CB8AC3E}">
        <p14:creationId xmlns:p14="http://schemas.microsoft.com/office/powerpoint/2010/main" val="1560255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DA9B0-BC0D-AADC-EE85-A2BB138D3592}"/>
              </a:ext>
            </a:extLst>
          </p:cNvPr>
          <p:cNvSpPr>
            <a:spLocks noGrp="1"/>
          </p:cNvSpPr>
          <p:nvPr>
            <p:ph type="title"/>
          </p:nvPr>
        </p:nvSpPr>
        <p:spPr/>
        <p:txBody>
          <a:bodyPr/>
          <a:lstStyle/>
          <a:p>
            <a:r>
              <a:rPr lang="en-GB" dirty="0"/>
              <a:t>Research Frameworks Network</a:t>
            </a:r>
          </a:p>
        </p:txBody>
      </p:sp>
      <p:sp>
        <p:nvSpPr>
          <p:cNvPr id="3" name="Content Placeholder 2">
            <a:extLst>
              <a:ext uri="{FF2B5EF4-FFF2-40B4-BE49-F238E27FC236}">
                <a16:creationId xmlns:a16="http://schemas.microsoft.com/office/drawing/2014/main" id="{4285552E-ADB4-0918-A28F-2314FCC05E10}"/>
              </a:ext>
            </a:extLst>
          </p:cNvPr>
          <p:cNvSpPr>
            <a:spLocks noGrp="1"/>
          </p:cNvSpPr>
          <p:nvPr>
            <p:ph idx="1"/>
          </p:nvPr>
        </p:nvSpPr>
        <p:spPr/>
        <p:txBody>
          <a:bodyPr/>
          <a:lstStyle/>
          <a:p>
            <a:r>
              <a:rPr lang="en-GB" dirty="0">
                <a:hlinkClick r:id="rId2"/>
              </a:rPr>
              <a:t>https://researchframeworks.org/</a:t>
            </a:r>
            <a:endParaRPr lang="en-GB" dirty="0"/>
          </a:p>
          <a:p>
            <a:endParaRPr lang="en-GB" dirty="0"/>
          </a:p>
        </p:txBody>
      </p:sp>
      <p:pic>
        <p:nvPicPr>
          <p:cNvPr id="5" name="Picture 4">
            <a:extLst>
              <a:ext uri="{FF2B5EF4-FFF2-40B4-BE49-F238E27FC236}">
                <a16:creationId xmlns:a16="http://schemas.microsoft.com/office/drawing/2014/main" id="{32D6684E-3C56-14B5-402F-9CB0E712EC9F}"/>
              </a:ext>
            </a:extLst>
          </p:cNvPr>
          <p:cNvPicPr>
            <a:picLocks noChangeAspect="1"/>
          </p:cNvPicPr>
          <p:nvPr/>
        </p:nvPicPr>
        <p:blipFill>
          <a:blip r:embed="rId3"/>
          <a:stretch>
            <a:fillRect/>
          </a:stretch>
        </p:blipFill>
        <p:spPr>
          <a:xfrm>
            <a:off x="6365290" y="1534298"/>
            <a:ext cx="5104660" cy="5219802"/>
          </a:xfrm>
          <a:prstGeom prst="rect">
            <a:avLst/>
          </a:prstGeom>
        </p:spPr>
      </p:pic>
    </p:spTree>
    <p:extLst>
      <p:ext uri="{BB962C8B-B14F-4D97-AF65-F5344CB8AC3E}">
        <p14:creationId xmlns:p14="http://schemas.microsoft.com/office/powerpoint/2010/main" val="1416159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A9AF8-F285-1C08-C295-8DD55E70C1F6}"/>
              </a:ext>
            </a:extLst>
          </p:cNvPr>
          <p:cNvSpPr>
            <a:spLocks noGrp="1"/>
          </p:cNvSpPr>
          <p:nvPr>
            <p:ph type="title"/>
          </p:nvPr>
        </p:nvSpPr>
        <p:spPr>
          <a:xfrm>
            <a:off x="838200" y="365125"/>
            <a:ext cx="9664083" cy="1325563"/>
          </a:xfrm>
        </p:spPr>
        <p:txBody>
          <a:bodyPr/>
          <a:lstStyle/>
          <a:p>
            <a:r>
              <a:rPr lang="en-GB" dirty="0"/>
              <a:t>Reference Collections and Typologies</a:t>
            </a:r>
          </a:p>
        </p:txBody>
      </p:sp>
      <p:sp>
        <p:nvSpPr>
          <p:cNvPr id="3" name="Content Placeholder 2">
            <a:extLst>
              <a:ext uri="{FF2B5EF4-FFF2-40B4-BE49-F238E27FC236}">
                <a16:creationId xmlns:a16="http://schemas.microsoft.com/office/drawing/2014/main" id="{71CB9810-8A5E-BE58-C6CA-4E4BB7891F6A}"/>
              </a:ext>
            </a:extLst>
          </p:cNvPr>
          <p:cNvSpPr>
            <a:spLocks noGrp="1"/>
          </p:cNvSpPr>
          <p:nvPr>
            <p:ph idx="1"/>
          </p:nvPr>
        </p:nvSpPr>
        <p:spPr/>
        <p:txBody>
          <a:bodyPr/>
          <a:lstStyle/>
          <a:p>
            <a:r>
              <a:rPr lang="en-GB" dirty="0"/>
              <a:t>Worcestershire Ceramics Online Database</a:t>
            </a:r>
          </a:p>
          <a:p>
            <a:r>
              <a:rPr lang="en-GB" dirty="0"/>
              <a:t>National Zooarchaeological Reference Resource</a:t>
            </a:r>
          </a:p>
          <a:p>
            <a:r>
              <a:rPr lang="en-GB" dirty="0"/>
              <a:t>National Pipe Archive</a:t>
            </a:r>
          </a:p>
          <a:p>
            <a:r>
              <a:rPr lang="en-GB" dirty="0"/>
              <a:t>Mineralised Plant and Invertebrate Remains Guide </a:t>
            </a:r>
          </a:p>
          <a:p>
            <a:endParaRPr lang="en-GB" dirty="0"/>
          </a:p>
          <a:p>
            <a:endParaRPr lang="en-GB" dirty="0"/>
          </a:p>
        </p:txBody>
      </p:sp>
    </p:spTree>
    <p:extLst>
      <p:ext uri="{BB962C8B-B14F-4D97-AF65-F5344CB8AC3E}">
        <p14:creationId xmlns:p14="http://schemas.microsoft.com/office/powerpoint/2010/main" val="2232691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CF892-0225-C247-CA4B-006F09C5D1EB}"/>
              </a:ext>
            </a:extLst>
          </p:cNvPr>
          <p:cNvSpPr>
            <a:spLocks noGrp="1"/>
          </p:cNvSpPr>
          <p:nvPr>
            <p:ph type="title"/>
          </p:nvPr>
        </p:nvSpPr>
        <p:spPr/>
        <p:txBody>
          <a:bodyPr/>
          <a:lstStyle/>
          <a:p>
            <a:r>
              <a:rPr lang="en-GB" dirty="0"/>
              <a:t>Built Environment</a:t>
            </a:r>
          </a:p>
        </p:txBody>
      </p:sp>
      <p:sp>
        <p:nvSpPr>
          <p:cNvPr id="3" name="Content Placeholder 2">
            <a:extLst>
              <a:ext uri="{FF2B5EF4-FFF2-40B4-BE49-F238E27FC236}">
                <a16:creationId xmlns:a16="http://schemas.microsoft.com/office/drawing/2014/main" id="{AA1AE368-6F7D-557F-B85F-345C0C7891CA}"/>
              </a:ext>
            </a:extLst>
          </p:cNvPr>
          <p:cNvSpPr>
            <a:spLocks noGrp="1"/>
          </p:cNvSpPr>
          <p:nvPr>
            <p:ph idx="1"/>
          </p:nvPr>
        </p:nvSpPr>
        <p:spPr/>
        <p:txBody>
          <a:bodyPr>
            <a:normAutofit fontScale="70000" lnSpcReduction="20000"/>
          </a:bodyPr>
          <a:lstStyle/>
          <a:p>
            <a:r>
              <a:rPr lang="en-GB" dirty="0" err="1"/>
              <a:t>HistBEKE</a:t>
            </a:r>
            <a:r>
              <a:rPr lang="en-GB" dirty="0"/>
              <a:t>   Historic Built Environment Knowledge Exchange </a:t>
            </a:r>
          </a:p>
          <a:p>
            <a:r>
              <a:rPr lang="en-GB" dirty="0">
                <a:hlinkClick r:id="rId2"/>
              </a:rPr>
              <a:t>https://historicengland.org.uk/images-books/publications/historic-built-environment-knowledge-exchange-recommendations-report/histbeke-recommendations-report/</a:t>
            </a:r>
            <a:endParaRPr lang="en-GB" dirty="0"/>
          </a:p>
          <a:p>
            <a:r>
              <a:rPr lang="en-GB" dirty="0"/>
              <a:t>2017-2020</a:t>
            </a:r>
          </a:p>
          <a:p>
            <a:r>
              <a:rPr lang="en-GB" dirty="0"/>
              <a:t>“the project found that the sector would welcome a research framework to support research, facilitate knowledge exchange, and demonstrate the impact of research. </a:t>
            </a:r>
          </a:p>
          <a:p>
            <a:r>
              <a:rPr lang="en-GB" dirty="0"/>
              <a:t>managed by a Steering Group made up of representatives from key sector organisations. </a:t>
            </a:r>
          </a:p>
          <a:p>
            <a:r>
              <a:rPr lang="en-GB" dirty="0"/>
              <a:t>a dynamic online resource, capable of regular update and directly responsive to sectoral needs. </a:t>
            </a:r>
          </a:p>
          <a:p>
            <a:r>
              <a:rPr lang="en-GB" dirty="0"/>
              <a:t>Addressing the problems of ‘lost’ knowledge and the need for knowledge exchange emerged as priorities for the sector and recommendations are offered for steps Historic England could take to support these endeavours.”</a:t>
            </a:r>
          </a:p>
          <a:p>
            <a:r>
              <a:rPr lang="en-GB" dirty="0"/>
              <a:t>Classified bibliography</a:t>
            </a:r>
          </a:p>
        </p:txBody>
      </p:sp>
    </p:spTree>
    <p:extLst>
      <p:ext uri="{BB962C8B-B14F-4D97-AF65-F5344CB8AC3E}">
        <p14:creationId xmlns:p14="http://schemas.microsoft.com/office/powerpoint/2010/main" val="687387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E9D5C-C3BF-FF83-4744-75B0EEEF1867}"/>
              </a:ext>
            </a:extLst>
          </p:cNvPr>
          <p:cNvSpPr>
            <a:spLocks noGrp="1"/>
          </p:cNvSpPr>
          <p:nvPr>
            <p:ph type="title"/>
          </p:nvPr>
        </p:nvSpPr>
        <p:spPr/>
        <p:txBody>
          <a:bodyPr/>
          <a:lstStyle/>
          <a:p>
            <a:r>
              <a:rPr lang="en-GB" dirty="0"/>
              <a:t>“Lost” data</a:t>
            </a:r>
          </a:p>
        </p:txBody>
      </p:sp>
      <p:sp>
        <p:nvSpPr>
          <p:cNvPr id="3" name="Content Placeholder 2">
            <a:extLst>
              <a:ext uri="{FF2B5EF4-FFF2-40B4-BE49-F238E27FC236}">
                <a16:creationId xmlns:a16="http://schemas.microsoft.com/office/drawing/2014/main" id="{936DD10D-9614-4656-1B00-EE1EB4355339}"/>
              </a:ext>
            </a:extLst>
          </p:cNvPr>
          <p:cNvSpPr>
            <a:spLocks noGrp="1"/>
          </p:cNvSpPr>
          <p:nvPr>
            <p:ph idx="1"/>
          </p:nvPr>
        </p:nvSpPr>
        <p:spPr/>
        <p:txBody>
          <a:bodyPr/>
          <a:lstStyle/>
          <a:p>
            <a:r>
              <a:rPr lang="en-GB" dirty="0"/>
              <a:t>Heritage statements submitted in planning</a:t>
            </a:r>
          </a:p>
          <a:p>
            <a:r>
              <a:rPr lang="en-GB" dirty="0"/>
              <a:t>Theses </a:t>
            </a:r>
          </a:p>
          <a:p>
            <a:r>
              <a:rPr lang="en-GB" dirty="0"/>
              <a:t>Commissioned reports with limited circulation</a:t>
            </a:r>
          </a:p>
        </p:txBody>
      </p:sp>
    </p:spTree>
    <p:extLst>
      <p:ext uri="{BB962C8B-B14F-4D97-AF65-F5344CB8AC3E}">
        <p14:creationId xmlns:p14="http://schemas.microsoft.com/office/powerpoint/2010/main" val="2237646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67B63-2A52-B811-E529-ADD36F0E4A61}"/>
              </a:ext>
            </a:extLst>
          </p:cNvPr>
          <p:cNvSpPr>
            <a:spLocks noGrp="1"/>
          </p:cNvSpPr>
          <p:nvPr>
            <p:ph type="title"/>
          </p:nvPr>
        </p:nvSpPr>
        <p:spPr/>
        <p:txBody>
          <a:bodyPr/>
          <a:lstStyle/>
          <a:p>
            <a:r>
              <a:rPr lang="en-GB" dirty="0"/>
              <a:t>Built Environment proposed themes</a:t>
            </a:r>
          </a:p>
        </p:txBody>
      </p:sp>
      <p:sp>
        <p:nvSpPr>
          <p:cNvPr id="3" name="Content Placeholder 2">
            <a:extLst>
              <a:ext uri="{FF2B5EF4-FFF2-40B4-BE49-F238E27FC236}">
                <a16:creationId xmlns:a16="http://schemas.microsoft.com/office/drawing/2014/main" id="{9F972D7E-1766-8735-356B-56F84FCA5AAF}"/>
              </a:ext>
            </a:extLst>
          </p:cNvPr>
          <p:cNvSpPr>
            <a:spLocks noGrp="1"/>
          </p:cNvSpPr>
          <p:nvPr>
            <p:ph idx="1"/>
          </p:nvPr>
        </p:nvSpPr>
        <p:spPr/>
        <p:txBody>
          <a:bodyPr/>
          <a:lstStyle/>
          <a:p>
            <a:r>
              <a:rPr lang="en-GB" dirty="0"/>
              <a:t>Period</a:t>
            </a:r>
          </a:p>
          <a:p>
            <a:r>
              <a:rPr lang="en-GB" dirty="0"/>
              <a:t>Building classes</a:t>
            </a:r>
          </a:p>
          <a:p>
            <a:r>
              <a:rPr lang="en-GB" dirty="0"/>
              <a:t>Agents</a:t>
            </a:r>
          </a:p>
          <a:p>
            <a:r>
              <a:rPr lang="en-GB" dirty="0"/>
              <a:t>Significance</a:t>
            </a:r>
          </a:p>
          <a:p>
            <a:r>
              <a:rPr lang="en-GB" dirty="0"/>
              <a:t>Use/ re-use</a:t>
            </a:r>
          </a:p>
          <a:p>
            <a:r>
              <a:rPr lang="en-GB" dirty="0"/>
              <a:t>Heritage management</a:t>
            </a:r>
          </a:p>
          <a:p>
            <a:r>
              <a:rPr lang="en-GB" dirty="0"/>
              <a:t>Methodologies</a:t>
            </a:r>
          </a:p>
          <a:p>
            <a:endParaRPr lang="en-GB" dirty="0"/>
          </a:p>
        </p:txBody>
      </p:sp>
    </p:spTree>
    <p:extLst>
      <p:ext uri="{BB962C8B-B14F-4D97-AF65-F5344CB8AC3E}">
        <p14:creationId xmlns:p14="http://schemas.microsoft.com/office/powerpoint/2010/main" val="2248616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18AC8-8A3E-BDAC-0CFD-7A097E3F564C}"/>
              </a:ext>
            </a:extLst>
          </p:cNvPr>
          <p:cNvSpPr>
            <a:spLocks noGrp="1"/>
          </p:cNvSpPr>
          <p:nvPr>
            <p:ph type="title"/>
          </p:nvPr>
        </p:nvSpPr>
        <p:spPr/>
        <p:txBody>
          <a:bodyPr/>
          <a:lstStyle/>
          <a:p>
            <a:r>
              <a:rPr lang="en-GB" dirty="0"/>
              <a:t>Issues with Research Frameworks</a:t>
            </a:r>
          </a:p>
        </p:txBody>
      </p:sp>
      <p:sp>
        <p:nvSpPr>
          <p:cNvPr id="3" name="Content Placeholder 2">
            <a:extLst>
              <a:ext uri="{FF2B5EF4-FFF2-40B4-BE49-F238E27FC236}">
                <a16:creationId xmlns:a16="http://schemas.microsoft.com/office/drawing/2014/main" id="{DAC36372-68CC-29E5-F027-AC729C3963EF}"/>
              </a:ext>
            </a:extLst>
          </p:cNvPr>
          <p:cNvSpPr>
            <a:spLocks noGrp="1"/>
          </p:cNvSpPr>
          <p:nvPr>
            <p:ph idx="1"/>
          </p:nvPr>
        </p:nvSpPr>
        <p:spPr/>
        <p:txBody>
          <a:bodyPr>
            <a:normAutofit lnSpcReduction="10000"/>
          </a:bodyPr>
          <a:lstStyle/>
          <a:p>
            <a:r>
              <a:rPr lang="en-GB" dirty="0"/>
              <a:t>Date and currency</a:t>
            </a:r>
          </a:p>
          <a:p>
            <a:r>
              <a:rPr lang="en-GB" dirty="0"/>
              <a:t>Development, consultation and approval processes</a:t>
            </a:r>
          </a:p>
          <a:p>
            <a:r>
              <a:rPr lang="en-GB" dirty="0"/>
              <a:t>Stakeholders / authors  - time to contribute</a:t>
            </a:r>
          </a:p>
          <a:p>
            <a:r>
              <a:rPr lang="en-GB" dirty="0"/>
              <a:t>Revision cycle</a:t>
            </a:r>
          </a:p>
          <a:p>
            <a:r>
              <a:rPr lang="en-GB" dirty="0"/>
              <a:t>Regional/period focus  - cross cutting themes poorly integrated</a:t>
            </a:r>
          </a:p>
          <a:p>
            <a:endParaRPr lang="en-GB" dirty="0"/>
          </a:p>
          <a:p>
            <a:r>
              <a:rPr lang="en-GB" dirty="0"/>
              <a:t>Philosophical :  what about non-selected themes/ site types /materials? </a:t>
            </a:r>
          </a:p>
          <a:p>
            <a:r>
              <a:rPr lang="en-GB" dirty="0"/>
              <a:t>Balance between flagship sites and quantitative incremental data</a:t>
            </a:r>
          </a:p>
        </p:txBody>
      </p:sp>
    </p:spTree>
    <p:extLst>
      <p:ext uri="{BB962C8B-B14F-4D97-AF65-F5344CB8AC3E}">
        <p14:creationId xmlns:p14="http://schemas.microsoft.com/office/powerpoint/2010/main" val="3772497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086A1-850A-8E9C-1948-8CC77067B6ED}"/>
              </a:ext>
            </a:extLst>
          </p:cNvPr>
          <p:cNvSpPr>
            <a:spLocks noGrp="1"/>
          </p:cNvSpPr>
          <p:nvPr>
            <p:ph type="title"/>
          </p:nvPr>
        </p:nvSpPr>
        <p:spPr/>
        <p:txBody>
          <a:bodyPr/>
          <a:lstStyle/>
          <a:p>
            <a:r>
              <a:rPr lang="en-GB" dirty="0"/>
              <a:t>Using Research Frameworks</a:t>
            </a:r>
          </a:p>
        </p:txBody>
      </p:sp>
      <p:sp>
        <p:nvSpPr>
          <p:cNvPr id="3" name="Content Placeholder 2">
            <a:extLst>
              <a:ext uri="{FF2B5EF4-FFF2-40B4-BE49-F238E27FC236}">
                <a16:creationId xmlns:a16="http://schemas.microsoft.com/office/drawing/2014/main" id="{6B6740B7-F645-D54F-7545-0C7C1E6D9DBF}"/>
              </a:ext>
            </a:extLst>
          </p:cNvPr>
          <p:cNvSpPr>
            <a:spLocks noGrp="1"/>
          </p:cNvSpPr>
          <p:nvPr>
            <p:ph idx="1"/>
          </p:nvPr>
        </p:nvSpPr>
        <p:spPr/>
        <p:txBody>
          <a:bodyPr/>
          <a:lstStyle/>
          <a:p>
            <a:r>
              <a:rPr lang="en-GB" dirty="0"/>
              <a:t>Granularity /  specificity</a:t>
            </a:r>
          </a:p>
          <a:p>
            <a:r>
              <a:rPr lang="en-GB" dirty="0"/>
              <a:t>Volume of active research: commercial / academic/ community</a:t>
            </a:r>
          </a:p>
          <a:p>
            <a:r>
              <a:rPr lang="en-GB" dirty="0"/>
              <a:t>Ongoing / grey literature /publication / HER timescale</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29735432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7522C-7502-44A3-BC5B-BF87D0A007FD}"/>
              </a:ext>
            </a:extLst>
          </p:cNvPr>
          <p:cNvSpPr>
            <a:spLocks noGrp="1"/>
          </p:cNvSpPr>
          <p:nvPr>
            <p:ph type="title"/>
          </p:nvPr>
        </p:nvSpPr>
        <p:spPr/>
        <p:txBody>
          <a:bodyPr/>
          <a:lstStyle/>
          <a:p>
            <a:r>
              <a:rPr lang="en-GB" dirty="0"/>
              <a:t>Engaging with Research Frameworks</a:t>
            </a:r>
          </a:p>
        </p:txBody>
      </p:sp>
      <p:sp>
        <p:nvSpPr>
          <p:cNvPr id="3" name="Content Placeholder 2">
            <a:extLst>
              <a:ext uri="{FF2B5EF4-FFF2-40B4-BE49-F238E27FC236}">
                <a16:creationId xmlns:a16="http://schemas.microsoft.com/office/drawing/2014/main" id="{28F2680B-2FF3-C5F9-CC23-1D272C5A611D}"/>
              </a:ext>
            </a:extLst>
          </p:cNvPr>
          <p:cNvSpPr>
            <a:spLocks noGrp="1"/>
          </p:cNvSpPr>
          <p:nvPr>
            <p:ph idx="1"/>
          </p:nvPr>
        </p:nvSpPr>
        <p:spPr/>
        <p:txBody>
          <a:bodyPr/>
          <a:lstStyle/>
          <a:p>
            <a:r>
              <a:rPr lang="en-GB" dirty="0"/>
              <a:t>Explicit mention in reports </a:t>
            </a:r>
          </a:p>
          <a:p>
            <a:r>
              <a:rPr lang="en-GB" dirty="0"/>
              <a:t>OASIS records linked to research questions:</a:t>
            </a:r>
          </a:p>
          <a:p>
            <a:pPr marL="0" indent="0">
              <a:buNone/>
            </a:pPr>
            <a:r>
              <a:rPr lang="en-GB" i="1" dirty="0"/>
              <a:t>Results: Have the results contributed to a specific Research Framework?  -  question -  summary of outcome</a:t>
            </a:r>
          </a:p>
          <a:p>
            <a:r>
              <a:rPr lang="en-GB" dirty="0"/>
              <a:t>HER data submission</a:t>
            </a:r>
          </a:p>
          <a:p>
            <a:r>
              <a:rPr lang="en-GB" dirty="0"/>
              <a:t>Add comments (where supported)</a:t>
            </a:r>
          </a:p>
          <a:p>
            <a:r>
              <a:rPr lang="en-GB" dirty="0"/>
              <a:t>Engage with consultations</a:t>
            </a:r>
          </a:p>
          <a:p>
            <a:r>
              <a:rPr lang="en-GB" dirty="0"/>
              <a:t>Contribute to reviews</a:t>
            </a:r>
          </a:p>
        </p:txBody>
      </p:sp>
    </p:spTree>
    <p:extLst>
      <p:ext uri="{BB962C8B-B14F-4D97-AF65-F5344CB8AC3E}">
        <p14:creationId xmlns:p14="http://schemas.microsoft.com/office/powerpoint/2010/main" val="2015104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9395A-C7D0-1EDF-AFC0-09D7A6B7DE46}"/>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0DA2889F-1CDD-4FCD-CBAE-7A20B4F188E4}"/>
              </a:ext>
            </a:extLst>
          </p:cNvPr>
          <p:cNvGraphicFramePr>
            <a:graphicFrameLocks noGrp="1"/>
          </p:cNvGraphicFramePr>
          <p:nvPr>
            <p:ph idx="1"/>
          </p:nvPr>
        </p:nvGraphicFramePr>
        <p:xfrm>
          <a:off x="838199" y="2836506"/>
          <a:ext cx="10339873" cy="1421773"/>
        </p:xfrm>
        <a:graphic>
          <a:graphicData uri="http://schemas.openxmlformats.org/drawingml/2006/table">
            <a:tbl>
              <a:tblPr firstRow="1" firstCol="1" bandRow="1">
                <a:tableStyleId>{5C22544A-7EE6-4342-B048-85BDC9FD1C3A}</a:tableStyleId>
              </a:tblPr>
              <a:tblGrid>
                <a:gridCol w="746336">
                  <a:extLst>
                    <a:ext uri="{9D8B030D-6E8A-4147-A177-3AD203B41FA5}">
                      <a16:colId xmlns:a16="http://schemas.microsoft.com/office/drawing/2014/main" val="653728552"/>
                    </a:ext>
                  </a:extLst>
                </a:gridCol>
                <a:gridCol w="9593537">
                  <a:extLst>
                    <a:ext uri="{9D8B030D-6E8A-4147-A177-3AD203B41FA5}">
                      <a16:colId xmlns:a16="http://schemas.microsoft.com/office/drawing/2014/main" val="2695704196"/>
                    </a:ext>
                  </a:extLst>
                </a:gridCol>
              </a:tblGrid>
              <a:tr h="1421773">
                <a:tc>
                  <a:txBody>
                    <a:bodyPr/>
                    <a:lstStyle/>
                    <a:p>
                      <a:pPr>
                        <a:lnSpc>
                          <a:spcPct val="107000"/>
                        </a:lnSpc>
                        <a:spcAft>
                          <a:spcPts val="800"/>
                        </a:spcAft>
                      </a:pPr>
                      <a:r>
                        <a:rPr lang="en-GB" sz="2800" kern="100">
                          <a:effectLst/>
                        </a:rPr>
                        <a:t>K5</a:t>
                      </a:r>
                      <a:endParaRPr lang="en-GB" sz="28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2800" kern="100" dirty="0">
                          <a:effectLst/>
                        </a:rPr>
                        <a:t>critical awareness of current academic research within the specialism, and regional, national and international research agendas </a:t>
                      </a:r>
                      <a:endParaRPr lang="en-GB" sz="2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289379915"/>
                  </a:ext>
                </a:extLst>
              </a:tr>
            </a:tbl>
          </a:graphicData>
        </a:graphic>
      </p:graphicFrame>
    </p:spTree>
    <p:extLst>
      <p:ext uri="{BB962C8B-B14F-4D97-AF65-F5344CB8AC3E}">
        <p14:creationId xmlns:p14="http://schemas.microsoft.com/office/powerpoint/2010/main" val="13819188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TaxCatchAll xmlns="8ee9550b-f5f4-4dde-bce5-39f4ba45c2f1" xsi:nil="true"/>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A23B7B5-E65A-41B8-9B1B-22A8DAD7FCB8}">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8E9ABA41-C3EA-491E-B94E-8C911FE6D1D7}">
  <ds:schemaRefs>
    <ds:schemaRef ds:uri="http://schemas.microsoft.com/sharepoint/v3/contenttype/forms"/>
  </ds:schemaRefs>
</ds:datastoreItem>
</file>

<file path=customXml/itemProps3.xml><?xml version="1.0" encoding="utf-8"?>
<ds:datastoreItem xmlns:ds="http://schemas.openxmlformats.org/officeDocument/2006/customXml" ds:itemID="{72C5DF60-A500-4280-80C5-D325E87F35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79</TotalTime>
  <Words>478</Words>
  <Application>Microsoft Office PowerPoint</Application>
  <PresentationFormat>Widescreen</PresentationFormat>
  <Paragraphs>68</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Research Frameworks</vt:lpstr>
      <vt:lpstr>PowerPoint Presentation</vt:lpstr>
      <vt:lpstr>Frameworks </vt:lpstr>
      <vt:lpstr>PowerPoint Presentation</vt:lpstr>
      <vt:lpstr>Research Frameworks</vt:lpstr>
      <vt:lpstr>Research Frameworks Network</vt:lpstr>
      <vt:lpstr>Reference Collections and Typologies</vt:lpstr>
      <vt:lpstr>Built Environment</vt:lpstr>
      <vt:lpstr>“Lost” data</vt:lpstr>
      <vt:lpstr>Built Environment proposed themes</vt:lpstr>
      <vt:lpstr>Issues with Research Frameworks</vt:lpstr>
      <vt:lpstr>Using Research Frameworks</vt:lpstr>
      <vt:lpstr>Engaging with Research Frameworks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Frameworks</dc:title>
  <dc:creator>Martin Locock</dc:creator>
  <cp:lastModifiedBy>Martin Locock</cp:lastModifiedBy>
  <cp:revision>1</cp:revision>
  <dcterms:created xsi:type="dcterms:W3CDTF">2024-06-17T12:44:10Z</dcterms:created>
  <dcterms:modified xsi:type="dcterms:W3CDTF">2024-06-28T12:16:01Z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