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4"/>
  </p:notesMasterIdLst>
  <p:handoutMasterIdLst>
    <p:handoutMasterId r:id="rId45"/>
  </p:handoutMasterIdLst>
  <p:sldIdLst>
    <p:sldId id="371" r:id="rId2"/>
    <p:sldId id="688" r:id="rId3"/>
    <p:sldId id="643" r:id="rId4"/>
    <p:sldId id="644" r:id="rId5"/>
    <p:sldId id="677" r:id="rId6"/>
    <p:sldId id="733" r:id="rId7"/>
    <p:sldId id="646" r:id="rId8"/>
    <p:sldId id="647" r:id="rId9"/>
    <p:sldId id="689" r:id="rId10"/>
    <p:sldId id="678" r:id="rId11"/>
    <p:sldId id="679" r:id="rId12"/>
    <p:sldId id="690" r:id="rId13"/>
    <p:sldId id="716" r:id="rId14"/>
    <p:sldId id="717" r:id="rId15"/>
    <p:sldId id="734" r:id="rId16"/>
    <p:sldId id="680" r:id="rId17"/>
    <p:sldId id="735" r:id="rId18"/>
    <p:sldId id="681" r:id="rId19"/>
    <p:sldId id="711" r:id="rId20"/>
    <p:sldId id="682" r:id="rId21"/>
    <p:sldId id="683" r:id="rId22"/>
    <p:sldId id="684" r:id="rId23"/>
    <p:sldId id="656" r:id="rId24"/>
    <p:sldId id="685" r:id="rId25"/>
    <p:sldId id="712" r:id="rId26"/>
    <p:sldId id="691" r:id="rId27"/>
    <p:sldId id="692" r:id="rId28"/>
    <p:sldId id="693" r:id="rId29"/>
    <p:sldId id="694" r:id="rId30"/>
    <p:sldId id="695" r:id="rId31"/>
    <p:sldId id="713" r:id="rId32"/>
    <p:sldId id="718" r:id="rId33"/>
    <p:sldId id="719" r:id="rId34"/>
    <p:sldId id="720" r:id="rId35"/>
    <p:sldId id="721" r:id="rId36"/>
    <p:sldId id="696" r:id="rId37"/>
    <p:sldId id="698" r:id="rId38"/>
    <p:sldId id="714" r:id="rId39"/>
    <p:sldId id="697" r:id="rId40"/>
    <p:sldId id="726" r:id="rId41"/>
    <p:sldId id="700" r:id="rId42"/>
    <p:sldId id="701" r:id="rId43"/>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2025/5/6</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2025/5/6</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2025/5/6</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2025/5/6</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2025/5/6</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2025/5/6</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3.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xml"/><Relationship Id="rId5" Type="http://schemas.openxmlformats.org/officeDocument/2006/relationships/image" Target="../media/image5.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6.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3.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5" Type="http://schemas.openxmlformats.org/officeDocument/2006/relationships/image" Target="../media/image7.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openxmlformats.org/officeDocument/2006/relationships/image" Target="../media/image3.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5" Type="http://schemas.openxmlformats.org/officeDocument/2006/relationships/image" Target="../media/image8.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openxmlformats.org/officeDocument/2006/relationships/image" Target="../media/image9.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openxmlformats.org/officeDocument/2006/relationships/image" Target="../media/image10.pn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openxmlformats.org/officeDocument/2006/relationships/image" Target="../media/image10.png"/><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6.xml"/><Relationship Id="rId5" Type="http://schemas.openxmlformats.org/officeDocument/2006/relationships/image" Target="../media/image11.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openxmlformats.org/officeDocument/2006/relationships/image" Target="../media/image10.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8.xml"/><Relationship Id="rId5" Type="http://schemas.openxmlformats.org/officeDocument/2006/relationships/image" Target="../media/image12.pn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9.xml"/><Relationship Id="rId5" Type="http://schemas.openxmlformats.org/officeDocument/2006/relationships/image" Target="../media/image10.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0.xml"/><Relationship Id="rId5" Type="http://schemas.openxmlformats.org/officeDocument/2006/relationships/image" Target="../media/image13.pn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2.xml"/><Relationship Id="rId5" Type="http://schemas.openxmlformats.org/officeDocument/2006/relationships/image" Target="../media/image14.png"/><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3.xml"/><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4.xml"/><Relationship Id="rId5" Type="http://schemas.openxmlformats.org/officeDocument/2006/relationships/image" Target="../media/image15.png"/><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5.xml"/><Relationship Id="rId5" Type="http://schemas.openxmlformats.org/officeDocument/2006/relationships/image" Target="../media/image10.png"/><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 Id="rId5" Type="http://schemas.openxmlformats.org/officeDocument/2006/relationships/image" Target="../media/image16.pn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7.xml"/><Relationship Id="rId5" Type="http://schemas.openxmlformats.org/officeDocument/2006/relationships/image" Target="../media/image17.png"/><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8.xml"/><Relationship Id="rId5" Type="http://schemas.openxmlformats.org/officeDocument/2006/relationships/image" Target="../media/image18.pn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9.xml"/><Relationship Id="rId5" Type="http://schemas.openxmlformats.org/officeDocument/2006/relationships/image" Target="../media/image19.pn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0.xml"/><Relationship Id="rId5" Type="http://schemas.openxmlformats.org/officeDocument/2006/relationships/image" Target="../media/image20.pn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 Id="rId5" Type="http://schemas.openxmlformats.org/officeDocument/2006/relationships/image" Target="../media/image10.pn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5.xml"/><Relationship Id="rId5" Type="http://schemas.openxmlformats.org/officeDocument/2006/relationships/image" Target="../media/image10.png"/><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6.xml"/><Relationship Id="rId5" Type="http://schemas.openxmlformats.org/officeDocument/2006/relationships/image" Target="../media/image21.png"/><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7.xml"/><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8.xml"/><Relationship Id="rId5" Type="http://schemas.openxmlformats.org/officeDocument/2006/relationships/image" Target="../media/image10.png"/><Relationship Id="rId4" Type="http://schemas.microsoft.com/office/2007/relationships/hdphoto" Target="../media/hdphoto2.wdp"/></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9.xml"/><Relationship Id="rId5" Type="http://schemas.openxmlformats.org/officeDocument/2006/relationships/image" Target="../media/image22.png"/><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0.xml"/><Relationship Id="rId5" Type="http://schemas.openxmlformats.org/officeDocument/2006/relationships/image" Target="../media/image10.png"/><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1.xml"/><Relationship Id="rId5" Type="http://schemas.openxmlformats.org/officeDocument/2006/relationships/image" Target="../media/image23.png"/><Relationship Id="rId4" Type="http://schemas.microsoft.com/office/2007/relationships/hdphoto" Target="../media/hdphoto2.wdp"/></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AF1AC89-81FC-B5CE-FCBE-507A3888AA8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DB3B1ACB-6E2E-23A6-74FE-ABC6DE49466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A86C736C-F813-580C-AD0E-569FF4EDE623}"/>
              </a:ext>
            </a:extLst>
          </p:cNvPr>
          <p:cNvPicPr>
            <a:picLocks noChangeAspect="1"/>
          </p:cNvPicPr>
          <p:nvPr/>
        </p:nvPicPr>
        <p:blipFill>
          <a:blip r:embed="rId5"/>
          <a:stretch>
            <a:fillRect/>
          </a:stretch>
        </p:blipFill>
        <p:spPr>
          <a:xfrm>
            <a:off x="1459372" y="-45418"/>
            <a:ext cx="7776864" cy="6859588"/>
          </a:xfrm>
          <a:prstGeom prst="rect">
            <a:avLst/>
          </a:prstGeom>
        </p:spPr>
      </p:pic>
      <p:sp>
        <p:nvSpPr>
          <p:cNvPr id="7" name="矩形 6">
            <a:extLst>
              <a:ext uri="{FF2B5EF4-FFF2-40B4-BE49-F238E27FC236}">
                <a16:creationId xmlns:a16="http://schemas.microsoft.com/office/drawing/2014/main" id="{A4C2882B-7E1F-C9E3-1088-A9F58D40AAB9}"/>
              </a:ext>
            </a:extLst>
          </p:cNvPr>
          <p:cNvSpPr/>
          <p:nvPr/>
        </p:nvSpPr>
        <p:spPr>
          <a:xfrm>
            <a:off x="1918742" y="4437906"/>
            <a:ext cx="648072"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3FAAF554-9C65-821C-6982-304B9AA671B8}"/>
              </a:ext>
            </a:extLst>
          </p:cNvPr>
          <p:cNvSpPr/>
          <p:nvPr/>
        </p:nvSpPr>
        <p:spPr>
          <a:xfrm>
            <a:off x="2494806" y="5518026"/>
            <a:ext cx="648072"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5525707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F68D880C-1756-B42D-FC45-75AE01C99A9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18CEA601-793F-F510-3EC9-19CE9CE2430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9EC84428-602C-F027-DB42-88CC13F4BFB4}"/>
              </a:ext>
            </a:extLst>
          </p:cNvPr>
          <p:cNvSpPr txBox="1"/>
          <p:nvPr/>
        </p:nvSpPr>
        <p:spPr>
          <a:xfrm>
            <a:off x="5578179" y="747440"/>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體會得但是塵多，便知「大千世界」，有即非有。依正二報，自不執著了。</a:t>
            </a:r>
          </a:p>
        </p:txBody>
      </p:sp>
      <p:sp>
        <p:nvSpPr>
          <p:cNvPr id="5" name="文字方塊 4">
            <a:extLst>
              <a:ext uri="{FF2B5EF4-FFF2-40B4-BE49-F238E27FC236}">
                <a16:creationId xmlns:a16="http://schemas.microsoft.com/office/drawing/2014/main" id="{82642D01-3B56-FC96-E9DA-64CF4D5CE772}"/>
              </a:ext>
            </a:extLst>
          </p:cNvPr>
          <p:cNvSpPr txBox="1"/>
          <p:nvPr/>
        </p:nvSpPr>
        <p:spPr>
          <a:xfrm>
            <a:off x="7762030" y="783965"/>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a:t>
            </a:r>
            <a:r>
              <a:rPr lang="zh-CN" altLang="en-US" sz="2800" b="1" dirty="0">
                <a:solidFill>
                  <a:schemeClr val="bg1"/>
                </a:solidFill>
              </a:rPr>
              <a:t>，</a:t>
            </a:r>
            <a:r>
              <a:rPr lang="zh-TW" altLang="en-US" sz="2800" b="1" dirty="0">
                <a:solidFill>
                  <a:schemeClr val="bg1"/>
                </a:solidFill>
              </a:rPr>
              <a:t>於意云何。三千大千世界所有微塵</a:t>
            </a:r>
            <a:r>
              <a:rPr lang="zh-CN" altLang="en-US" sz="2800" b="1" dirty="0">
                <a:solidFill>
                  <a:schemeClr val="bg1"/>
                </a:solidFill>
              </a:rPr>
              <a:t>，</a:t>
            </a:r>
            <a:r>
              <a:rPr lang="zh-TW" altLang="en-US" sz="2800" b="1" dirty="0">
                <a:solidFill>
                  <a:schemeClr val="bg1"/>
                </a:solidFill>
              </a:rPr>
              <a:t>是為多不。須菩提言</a:t>
            </a:r>
            <a:r>
              <a:rPr lang="zh-CN" altLang="en-US" sz="2800" b="1" dirty="0">
                <a:solidFill>
                  <a:schemeClr val="bg1"/>
                </a:solidFill>
              </a:rPr>
              <a:t>，</a:t>
            </a:r>
            <a:r>
              <a:rPr lang="zh-TW" altLang="en-US" sz="2800" b="1" dirty="0">
                <a:solidFill>
                  <a:schemeClr val="bg1"/>
                </a:solidFill>
              </a:rPr>
              <a:t>甚多</a:t>
            </a:r>
            <a:r>
              <a:rPr lang="zh-CN" altLang="en-US" sz="2800" b="1" dirty="0">
                <a:solidFill>
                  <a:schemeClr val="bg1"/>
                </a:solidFill>
              </a:rPr>
              <a:t>，</a:t>
            </a:r>
            <a:r>
              <a:rPr lang="zh-TW" altLang="en-US" sz="2800" b="1" dirty="0">
                <a:solidFill>
                  <a:schemeClr val="bg1"/>
                </a:solidFill>
              </a:rPr>
              <a:t>世尊。」</a:t>
            </a:r>
          </a:p>
        </p:txBody>
      </p:sp>
      <p:sp>
        <p:nvSpPr>
          <p:cNvPr id="6" name="文字方塊 5">
            <a:extLst>
              <a:ext uri="{FF2B5EF4-FFF2-40B4-BE49-F238E27FC236}">
                <a16:creationId xmlns:a16="http://schemas.microsoft.com/office/drawing/2014/main" id="{66C7482F-B69B-1649-211B-405A1BA38774}"/>
              </a:ext>
            </a:extLst>
          </p:cNvPr>
          <p:cNvSpPr txBox="1"/>
          <p:nvPr/>
        </p:nvSpPr>
        <p:spPr>
          <a:xfrm>
            <a:off x="779589" y="795732"/>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大千世界</a:t>
            </a:r>
            <a:r>
              <a:rPr lang="zh-CN" altLang="en-US" sz="2800" dirty="0">
                <a:solidFill>
                  <a:srgbClr val="FFFF00"/>
                </a:solidFill>
              </a:rPr>
              <a:t>是</a:t>
            </a:r>
            <a:r>
              <a:rPr lang="zh-TW" altLang="en-US" sz="2800" dirty="0">
                <a:solidFill>
                  <a:srgbClr val="FFFF00"/>
                </a:solidFill>
              </a:rPr>
              <a:t>無量微塵累積的。散掉就是微塵，世界相就沒有了；聚積起來就現。可見這個相是因緣所生，假相，根本沒有這個相。不要等到它散，你才曉得沒有，正在聚的時候就知道它是假相，沒有三千大</a:t>
            </a:r>
            <a:r>
              <a:rPr lang="zh-CN" altLang="en-US" sz="2800" dirty="0">
                <a:solidFill>
                  <a:srgbClr val="FFFF00"/>
                </a:solidFill>
              </a:rPr>
              <a:t>千</a:t>
            </a:r>
            <a:r>
              <a:rPr lang="zh-TW" altLang="en-US" sz="2800" dirty="0">
                <a:solidFill>
                  <a:srgbClr val="FFFF00"/>
                </a:solidFill>
              </a:rPr>
              <a:t>世界。有即非有。</a:t>
            </a:r>
          </a:p>
        </p:txBody>
      </p:sp>
      <p:pic>
        <p:nvPicPr>
          <p:cNvPr id="8" name="圖片 7">
            <a:extLst>
              <a:ext uri="{FF2B5EF4-FFF2-40B4-BE49-F238E27FC236}">
                <a16:creationId xmlns:a16="http://schemas.microsoft.com/office/drawing/2014/main" id="{5CFD3DC8-CC11-D3CA-6180-F605F4EF3990}"/>
              </a:ext>
            </a:extLst>
          </p:cNvPr>
          <p:cNvPicPr>
            <a:picLocks noChangeAspect="1"/>
          </p:cNvPicPr>
          <p:nvPr/>
        </p:nvPicPr>
        <p:blipFill>
          <a:blip r:embed="rId5"/>
          <a:stretch>
            <a:fillRect/>
          </a:stretch>
        </p:blipFill>
        <p:spPr>
          <a:xfrm>
            <a:off x="10102650" y="873510"/>
            <a:ext cx="717985" cy="4713457"/>
          </a:xfrm>
          <a:prstGeom prst="rect">
            <a:avLst/>
          </a:prstGeom>
        </p:spPr>
      </p:pic>
    </p:spTree>
    <p:extLst>
      <p:ext uri="{BB962C8B-B14F-4D97-AF65-F5344CB8AC3E}">
        <p14:creationId xmlns:p14="http://schemas.microsoft.com/office/powerpoint/2010/main" val="40546743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1DA95B5-DF1F-1775-7296-D7E09CD3828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90D0BBF8-99A4-E077-8D0F-5E1211B999C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文字方塊 6">
            <a:extLst>
              <a:ext uri="{FF2B5EF4-FFF2-40B4-BE49-F238E27FC236}">
                <a16:creationId xmlns:a16="http://schemas.microsoft.com/office/drawing/2014/main" id="{44650A7E-4C4C-A903-86BA-CD001CDE5580}"/>
              </a:ext>
            </a:extLst>
          </p:cNvPr>
          <p:cNvSpPr txBox="1"/>
          <p:nvPr/>
        </p:nvSpPr>
        <p:spPr>
          <a:xfrm>
            <a:off x="5934833" y="783965"/>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此意比前問意更進。不但世界，並且</a:t>
            </a:r>
            <a:r>
              <a:rPr lang="en-US" altLang="zh-TW" sz="2800" b="1" dirty="0">
                <a:solidFill>
                  <a:schemeClr val="bg1"/>
                </a:solidFill>
              </a:rPr>
              <a:t>『</a:t>
            </a:r>
            <a:r>
              <a:rPr lang="zh-TW" altLang="en-US" sz="2800" b="1" dirty="0">
                <a:solidFill>
                  <a:schemeClr val="bg1"/>
                </a:solidFill>
              </a:rPr>
              <a:t>微塵</a:t>
            </a:r>
            <a:r>
              <a:rPr lang="en-US" altLang="zh-TW" sz="2800" b="1" dirty="0">
                <a:solidFill>
                  <a:schemeClr val="bg1"/>
                </a:solidFill>
              </a:rPr>
              <a:t>』</a:t>
            </a:r>
            <a:r>
              <a:rPr lang="zh-TW" altLang="en-US" sz="2800" b="1" dirty="0">
                <a:solidFill>
                  <a:schemeClr val="bg1"/>
                </a:solidFill>
              </a:rPr>
              <a:t>非微塵，微塵亦是假相假名。</a:t>
            </a:r>
          </a:p>
        </p:txBody>
      </p:sp>
      <p:sp>
        <p:nvSpPr>
          <p:cNvPr id="8" name="文字方塊 7">
            <a:extLst>
              <a:ext uri="{FF2B5EF4-FFF2-40B4-BE49-F238E27FC236}">
                <a16:creationId xmlns:a16="http://schemas.microsoft.com/office/drawing/2014/main" id="{17FDAC54-C829-4956-7718-426C78ECDAE3}"/>
              </a:ext>
            </a:extLst>
          </p:cNvPr>
          <p:cNvSpPr txBox="1"/>
          <p:nvPr/>
        </p:nvSpPr>
        <p:spPr>
          <a:xfrm>
            <a:off x="8296289" y="783965"/>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「須菩提，諸微塵如來說非微塵，是名微塵。」</a:t>
            </a:r>
          </a:p>
        </p:txBody>
      </p:sp>
      <p:sp>
        <p:nvSpPr>
          <p:cNvPr id="9" name="文字方塊 8">
            <a:extLst>
              <a:ext uri="{FF2B5EF4-FFF2-40B4-BE49-F238E27FC236}">
                <a16:creationId xmlns:a16="http://schemas.microsoft.com/office/drawing/2014/main" id="{8DD8FB99-D3EB-6420-3155-3123EF041532}"/>
              </a:ext>
            </a:extLst>
          </p:cNvPr>
          <p:cNvSpPr txBox="1"/>
          <p:nvPr/>
        </p:nvSpPr>
        <p:spPr>
          <a:xfrm>
            <a:off x="2278782" y="789453"/>
            <a:ext cx="3416320"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楞嚴</a:t>
            </a:r>
            <a:r>
              <a:rPr lang="en-US" altLang="zh-TW" sz="2800" b="1" dirty="0">
                <a:solidFill>
                  <a:schemeClr val="bg1"/>
                </a:solidFill>
              </a:rPr>
              <a:t>》</a:t>
            </a:r>
            <a:r>
              <a:rPr lang="zh-TW" altLang="en-US" sz="2800" b="1" dirty="0">
                <a:solidFill>
                  <a:schemeClr val="bg1"/>
                </a:solidFill>
              </a:rPr>
              <a:t>云：「汝觀地性，粗為大地，細為微塵，至鄰虛塵。」此是教小乘人析空觀也。大乘人惟就性體上觀察，知無論大相小相，皆是緣生幻有，當下即空。</a:t>
            </a:r>
          </a:p>
        </p:txBody>
      </p:sp>
      <p:pic>
        <p:nvPicPr>
          <p:cNvPr id="11" name="圖片 10">
            <a:extLst>
              <a:ext uri="{FF2B5EF4-FFF2-40B4-BE49-F238E27FC236}">
                <a16:creationId xmlns:a16="http://schemas.microsoft.com/office/drawing/2014/main" id="{F4D01929-BD1B-F1C8-54D2-36B919DB46F8}"/>
              </a:ext>
            </a:extLst>
          </p:cNvPr>
          <p:cNvPicPr>
            <a:picLocks noChangeAspect="1"/>
          </p:cNvPicPr>
          <p:nvPr/>
        </p:nvPicPr>
        <p:blipFill>
          <a:blip r:embed="rId5"/>
          <a:stretch>
            <a:fillRect/>
          </a:stretch>
        </p:blipFill>
        <p:spPr>
          <a:xfrm>
            <a:off x="9911631" y="886822"/>
            <a:ext cx="879607" cy="3623092"/>
          </a:xfrm>
          <a:prstGeom prst="rect">
            <a:avLst/>
          </a:prstGeom>
        </p:spPr>
      </p:pic>
    </p:spTree>
    <p:extLst>
      <p:ext uri="{BB962C8B-B14F-4D97-AF65-F5344CB8AC3E}">
        <p14:creationId xmlns:p14="http://schemas.microsoft.com/office/powerpoint/2010/main" val="9998965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F82846A-1752-96B1-BACE-12CC02EB502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F1EAB240-932D-1820-6DC5-A1B04CD45A8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B830D183-1888-489C-88F9-7570400642A2}"/>
              </a:ext>
            </a:extLst>
          </p:cNvPr>
          <p:cNvSpPr txBox="1"/>
          <p:nvPr/>
        </p:nvSpPr>
        <p:spPr>
          <a:xfrm>
            <a:off x="6224509" y="75771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合此二節經文觀之，是令修持般若者，無論何種境界，大相小相，皆應不壞、不著。</a:t>
            </a:r>
          </a:p>
        </p:txBody>
      </p:sp>
      <p:sp>
        <p:nvSpPr>
          <p:cNvPr id="5" name="文字方塊 4">
            <a:extLst>
              <a:ext uri="{FF2B5EF4-FFF2-40B4-BE49-F238E27FC236}">
                <a16:creationId xmlns:a16="http://schemas.microsoft.com/office/drawing/2014/main" id="{8CE4C785-F56E-A872-3B76-5253BB0D4197}"/>
              </a:ext>
            </a:extLst>
          </p:cNvPr>
          <p:cNvSpPr txBox="1"/>
          <p:nvPr/>
        </p:nvSpPr>
        <p:spPr>
          <a:xfrm>
            <a:off x="8853701" y="586931"/>
            <a:ext cx="830997" cy="5454141"/>
          </a:xfrm>
          <a:prstGeom prst="rect">
            <a:avLst/>
          </a:prstGeom>
          <a:noFill/>
        </p:spPr>
        <p:txBody>
          <a:bodyPr vert="eaVert" wrap="square" rtlCol="0">
            <a:spAutoFit/>
          </a:bodyPr>
          <a:lstStyle/>
          <a:p>
            <a:pPr>
              <a:lnSpc>
                <a:spcPct val="150000"/>
              </a:lnSpc>
            </a:pPr>
            <a:r>
              <a:rPr lang="zh-TW" altLang="en-US" sz="2800" b="1" dirty="0">
                <a:solidFill>
                  <a:schemeClr val="bg1"/>
                </a:solidFill>
                <a:latin typeface="新細明體 (本文)"/>
              </a:rPr>
              <a:t>「如來說世界非世界</a:t>
            </a:r>
            <a:r>
              <a:rPr lang="zh-CN" altLang="en-US" sz="2800" b="1" dirty="0">
                <a:solidFill>
                  <a:schemeClr val="bg1"/>
                </a:solidFill>
                <a:latin typeface="新細明體 (本文)"/>
              </a:rPr>
              <a:t>，</a:t>
            </a:r>
            <a:r>
              <a:rPr lang="zh-TW" altLang="en-US" sz="2800" b="1" dirty="0">
                <a:solidFill>
                  <a:schemeClr val="bg1"/>
                </a:solidFill>
                <a:latin typeface="新細明體 (本文)"/>
              </a:rPr>
              <a:t>是名世界。」</a:t>
            </a:r>
          </a:p>
        </p:txBody>
      </p:sp>
      <p:sp>
        <p:nvSpPr>
          <p:cNvPr id="6" name="文字方塊 5">
            <a:extLst>
              <a:ext uri="{FF2B5EF4-FFF2-40B4-BE49-F238E27FC236}">
                <a16:creationId xmlns:a16="http://schemas.microsoft.com/office/drawing/2014/main" id="{47D00A2A-9009-B39F-4F11-7D53B944FA80}"/>
              </a:ext>
            </a:extLst>
          </p:cNvPr>
          <p:cNvSpPr txBox="1"/>
          <p:nvPr/>
        </p:nvSpPr>
        <p:spPr>
          <a:xfrm>
            <a:off x="565151" y="758150"/>
            <a:ext cx="5355312" cy="5112568"/>
          </a:xfrm>
          <a:prstGeom prst="rect">
            <a:avLst/>
          </a:prstGeom>
          <a:noFill/>
        </p:spPr>
        <p:txBody>
          <a:bodyPr vert="eaVert" wrap="square" rtlCol="0">
            <a:spAutoFit/>
          </a:bodyPr>
          <a:lstStyle/>
          <a:p>
            <a:pPr>
              <a:lnSpc>
                <a:spcPct val="150000"/>
              </a:lnSpc>
            </a:pPr>
            <a:r>
              <a:rPr lang="zh-TW" altLang="en-US" sz="2800" dirty="0">
                <a:solidFill>
                  <a:srgbClr val="FFFF00"/>
                </a:solidFill>
              </a:rPr>
              <a:t>我們要是遇到一些困難的事情，遇到一些煩惱的事情，把這兩句經文一念，煩惱馬上就消掉，心地就恢復清淨。微塵是假的，世界是假的，你還有什麼好爭論？世界都是假的，你還有什麼得失？你得到什麼東西、你丟了什麼東西？得失就沒有了。</a:t>
            </a:r>
          </a:p>
        </p:txBody>
      </p:sp>
      <p:pic>
        <p:nvPicPr>
          <p:cNvPr id="10" name="圖片 9">
            <a:extLst>
              <a:ext uri="{FF2B5EF4-FFF2-40B4-BE49-F238E27FC236}">
                <a16:creationId xmlns:a16="http://schemas.microsoft.com/office/drawing/2014/main" id="{015E6669-53E8-A63D-AF3D-EDCC3AC6507A}"/>
              </a:ext>
            </a:extLst>
          </p:cNvPr>
          <p:cNvPicPr>
            <a:picLocks noChangeAspect="1"/>
          </p:cNvPicPr>
          <p:nvPr/>
        </p:nvPicPr>
        <p:blipFill>
          <a:blip r:embed="rId5"/>
          <a:stretch>
            <a:fillRect/>
          </a:stretch>
        </p:blipFill>
        <p:spPr>
          <a:xfrm>
            <a:off x="10169804" y="858403"/>
            <a:ext cx="598454" cy="3075448"/>
          </a:xfrm>
          <a:prstGeom prst="rect">
            <a:avLst/>
          </a:prstGeom>
        </p:spPr>
      </p:pic>
    </p:spTree>
    <p:extLst>
      <p:ext uri="{BB962C8B-B14F-4D97-AF65-F5344CB8AC3E}">
        <p14:creationId xmlns:p14="http://schemas.microsoft.com/office/powerpoint/2010/main" val="5882258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154F14F-107B-A6F1-A92F-77BC465FAB0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3525841-FA2D-C9EB-DA02-76509B2724F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5BBDA05C-BC8E-3273-D03E-6022C9493C64}"/>
              </a:ext>
            </a:extLst>
          </p:cNvPr>
          <p:cNvPicPr>
            <a:picLocks noChangeAspect="1"/>
          </p:cNvPicPr>
          <p:nvPr/>
        </p:nvPicPr>
        <p:blipFill>
          <a:blip r:embed="rId5"/>
          <a:stretch>
            <a:fillRect/>
          </a:stretch>
        </p:blipFill>
        <p:spPr>
          <a:xfrm>
            <a:off x="1459372" y="-45418"/>
            <a:ext cx="7776864" cy="6859588"/>
          </a:xfrm>
          <a:prstGeom prst="rect">
            <a:avLst/>
          </a:prstGeom>
        </p:spPr>
      </p:pic>
      <p:sp>
        <p:nvSpPr>
          <p:cNvPr id="7" name="矩形 6">
            <a:extLst>
              <a:ext uri="{FF2B5EF4-FFF2-40B4-BE49-F238E27FC236}">
                <a16:creationId xmlns:a16="http://schemas.microsoft.com/office/drawing/2014/main" id="{18F92A03-7EF7-27C7-52AA-239FFB71C379}"/>
              </a:ext>
            </a:extLst>
          </p:cNvPr>
          <p:cNvSpPr/>
          <p:nvPr/>
        </p:nvSpPr>
        <p:spPr>
          <a:xfrm>
            <a:off x="1918742" y="4437906"/>
            <a:ext cx="648072"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3F7EE82D-374C-4C2B-21A8-F93B70A88085}"/>
              </a:ext>
            </a:extLst>
          </p:cNvPr>
          <p:cNvSpPr/>
          <p:nvPr/>
        </p:nvSpPr>
        <p:spPr>
          <a:xfrm>
            <a:off x="1486694" y="5518026"/>
            <a:ext cx="648072"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016885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B1B6504-5660-D09A-258B-E71B106C688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CF11C4BB-A70F-71B3-553E-E39ED81E85C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A387EB00-907A-63BF-7E8F-17F6CB539C56}"/>
              </a:ext>
            </a:extLst>
          </p:cNvPr>
          <p:cNvSpPr txBox="1"/>
          <p:nvPr/>
        </p:nvSpPr>
        <p:spPr>
          <a:xfrm>
            <a:off x="3758612" y="794675"/>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如來性體顯現應身之相，教化大千世界。為眾生開此寶藏，皆令迴光反照，不著一切相，而自見本性耳。眾生自性，與佛同體，所謂一真法界是也。</a:t>
            </a:r>
          </a:p>
        </p:txBody>
      </p:sp>
      <p:sp>
        <p:nvSpPr>
          <p:cNvPr id="5" name="文字方塊 4">
            <a:extLst>
              <a:ext uri="{FF2B5EF4-FFF2-40B4-BE49-F238E27FC236}">
                <a16:creationId xmlns:a16="http://schemas.microsoft.com/office/drawing/2014/main" id="{CE09CB43-072A-2B1B-75AA-6C6147D956F4}"/>
              </a:ext>
            </a:extLst>
          </p:cNvPr>
          <p:cNvSpPr txBox="1"/>
          <p:nvPr/>
        </p:nvSpPr>
        <p:spPr>
          <a:xfrm>
            <a:off x="7285657" y="794675"/>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「須菩提。於意云何。可以三十二相見如來不。不也。世尊。何以故。如來說三十二相即是非相。是名三十二相。」</a:t>
            </a:r>
          </a:p>
        </p:txBody>
      </p:sp>
      <p:sp>
        <p:nvSpPr>
          <p:cNvPr id="6" name="文字方塊 5">
            <a:extLst>
              <a:ext uri="{FF2B5EF4-FFF2-40B4-BE49-F238E27FC236}">
                <a16:creationId xmlns:a16="http://schemas.microsoft.com/office/drawing/2014/main" id="{E8BE47BA-76C0-FAB3-3CD1-1A5B96FD2E80}"/>
              </a:ext>
            </a:extLst>
          </p:cNvPr>
          <p:cNvSpPr txBox="1"/>
          <p:nvPr/>
        </p:nvSpPr>
        <p:spPr>
          <a:xfrm>
            <a:off x="801381" y="821633"/>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若能自見本性，便是得見如來。若著於相，則所見乃是應身之相，非法身之體，何能謂之</a:t>
            </a:r>
            <a:r>
              <a:rPr lang="en-US" altLang="zh-TW" sz="2800" b="1" dirty="0">
                <a:solidFill>
                  <a:schemeClr val="bg1"/>
                </a:solidFill>
              </a:rPr>
              <a:t>『</a:t>
            </a:r>
            <a:r>
              <a:rPr lang="zh-TW" altLang="en-US" sz="2800" b="1" dirty="0">
                <a:solidFill>
                  <a:schemeClr val="bg1"/>
                </a:solidFill>
              </a:rPr>
              <a:t>見如來</a:t>
            </a:r>
            <a:r>
              <a:rPr lang="en-US" altLang="zh-TW" sz="2800" b="1" dirty="0">
                <a:solidFill>
                  <a:schemeClr val="bg1"/>
                </a:solidFill>
              </a:rPr>
              <a:t>』</a:t>
            </a:r>
            <a:r>
              <a:rPr lang="zh-TW" altLang="en-US" sz="2800" b="1" dirty="0">
                <a:solidFill>
                  <a:schemeClr val="bg1"/>
                </a:solidFill>
              </a:rPr>
              <a:t>也。</a:t>
            </a:r>
          </a:p>
        </p:txBody>
      </p:sp>
      <p:pic>
        <p:nvPicPr>
          <p:cNvPr id="8" name="圖片 7">
            <a:extLst>
              <a:ext uri="{FF2B5EF4-FFF2-40B4-BE49-F238E27FC236}">
                <a16:creationId xmlns:a16="http://schemas.microsoft.com/office/drawing/2014/main" id="{EE550626-CC7C-AF7D-2FC1-64F48E1DFE06}"/>
              </a:ext>
            </a:extLst>
          </p:cNvPr>
          <p:cNvPicPr>
            <a:picLocks noChangeAspect="1"/>
          </p:cNvPicPr>
          <p:nvPr/>
        </p:nvPicPr>
        <p:blipFill>
          <a:blip r:embed="rId5"/>
          <a:stretch>
            <a:fillRect/>
          </a:stretch>
        </p:blipFill>
        <p:spPr>
          <a:xfrm>
            <a:off x="10055646" y="832802"/>
            <a:ext cx="838031" cy="2880320"/>
          </a:xfrm>
          <a:prstGeom prst="rect">
            <a:avLst/>
          </a:prstGeom>
        </p:spPr>
      </p:pic>
    </p:spTree>
    <p:extLst>
      <p:ext uri="{BB962C8B-B14F-4D97-AF65-F5344CB8AC3E}">
        <p14:creationId xmlns:p14="http://schemas.microsoft.com/office/powerpoint/2010/main" val="28040800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6E4AEC0F-F89C-7F41-494F-0D05CF93281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DC283938-F3E4-3CB8-0071-22E89F3725B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文字方塊 4">
            <a:extLst>
              <a:ext uri="{FF2B5EF4-FFF2-40B4-BE49-F238E27FC236}">
                <a16:creationId xmlns:a16="http://schemas.microsoft.com/office/drawing/2014/main" id="{36B50B65-EE1D-44FD-6997-9640838E76BA}"/>
              </a:ext>
            </a:extLst>
          </p:cNvPr>
          <p:cNvSpPr txBox="1"/>
          <p:nvPr/>
        </p:nvSpPr>
        <p:spPr>
          <a:xfrm>
            <a:off x="4367014" y="845735"/>
            <a:ext cx="6647974"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約究竟義以明。世尊說此二節，是令眾生徹底領悟「言語道斷，心行處滅」之性體耳。依正二報，唯是因緣聚合之相。經謂</a:t>
            </a:r>
            <a:r>
              <a:rPr lang="en-US" altLang="zh-TW" sz="2800" b="1" dirty="0">
                <a:solidFill>
                  <a:schemeClr val="bg1"/>
                </a:solidFill>
              </a:rPr>
              <a:t>『</a:t>
            </a:r>
            <a:r>
              <a:rPr lang="zh-TW" altLang="en-US" sz="2800" b="1" dirty="0">
                <a:solidFill>
                  <a:schemeClr val="bg1"/>
                </a:solidFill>
              </a:rPr>
              <a:t>是名</a:t>
            </a:r>
            <a:r>
              <a:rPr lang="en-US" altLang="zh-TW" sz="2800" b="1" dirty="0">
                <a:solidFill>
                  <a:schemeClr val="bg1"/>
                </a:solidFill>
              </a:rPr>
              <a:t>』</a:t>
            </a:r>
            <a:r>
              <a:rPr lang="zh-TW" altLang="en-US" sz="2800" b="1" dirty="0">
                <a:solidFill>
                  <a:schemeClr val="bg1"/>
                </a:solidFill>
              </a:rPr>
              <a:t>，明其假名為生，實未嘗生。故說「非」，明其本來無生。既無所謂生，則亦無所謂滅。則諸法本不生不滅。而凡夫不知，迷為實有生滅，隨之妄念紛起。是故世尊說為可憐憫者。</a:t>
            </a:r>
          </a:p>
        </p:txBody>
      </p:sp>
      <p:sp>
        <p:nvSpPr>
          <p:cNvPr id="6" name="文字方塊 5">
            <a:extLst>
              <a:ext uri="{FF2B5EF4-FFF2-40B4-BE49-F238E27FC236}">
                <a16:creationId xmlns:a16="http://schemas.microsoft.com/office/drawing/2014/main" id="{3F852C53-5757-4AFE-D7EC-813E8E9A7CDA}"/>
              </a:ext>
            </a:extLst>
          </p:cNvPr>
          <p:cNvSpPr txBox="1"/>
          <p:nvPr/>
        </p:nvSpPr>
        <p:spPr>
          <a:xfrm>
            <a:off x="304363" y="845735"/>
            <a:ext cx="406265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以上是不壞假名，會歸性體，（六四</a:t>
            </a:r>
            <a:r>
              <a:rPr lang="en-US" altLang="zh-TW" sz="2800" b="1" dirty="0">
                <a:solidFill>
                  <a:schemeClr val="bg1"/>
                </a:solidFill>
              </a:rPr>
              <a:t>—</a:t>
            </a:r>
            <a:r>
              <a:rPr lang="zh-TW" altLang="en-US" sz="2800" b="1" dirty="0">
                <a:solidFill>
                  <a:schemeClr val="bg1"/>
                </a:solidFill>
              </a:rPr>
              <a:t>六九節）最精最要之義。若不明此義，便非真解，如何能行。雖勤苦學佛，必不能得大受用，甚至走入歧途而不自知。反之，則一日千里，受用無盡也。</a:t>
            </a:r>
          </a:p>
        </p:txBody>
      </p:sp>
    </p:spTree>
    <p:extLst>
      <p:ext uri="{BB962C8B-B14F-4D97-AF65-F5344CB8AC3E}">
        <p14:creationId xmlns:p14="http://schemas.microsoft.com/office/powerpoint/2010/main" val="26445795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5CCDBF3-1E1B-0557-6A98-4C1BB568CB3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F134629-E069-A9F0-9C47-F7AF333995C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E5A9319D-8DC3-3AAE-5F69-162BDCAFDDD0}"/>
              </a:ext>
            </a:extLst>
          </p:cNvPr>
          <p:cNvPicPr>
            <a:picLocks noChangeAspect="1"/>
          </p:cNvPicPr>
          <p:nvPr/>
        </p:nvPicPr>
        <p:blipFill>
          <a:blip r:embed="rId5"/>
          <a:stretch>
            <a:fillRect/>
          </a:stretch>
        </p:blipFill>
        <p:spPr>
          <a:xfrm>
            <a:off x="1459372" y="-45418"/>
            <a:ext cx="7776864" cy="6859588"/>
          </a:xfrm>
          <a:prstGeom prst="rect">
            <a:avLst/>
          </a:prstGeom>
        </p:spPr>
      </p:pic>
      <p:sp>
        <p:nvSpPr>
          <p:cNvPr id="7" name="矩形 6">
            <a:extLst>
              <a:ext uri="{FF2B5EF4-FFF2-40B4-BE49-F238E27FC236}">
                <a16:creationId xmlns:a16="http://schemas.microsoft.com/office/drawing/2014/main" id="{981540DE-9717-940E-951C-6300C2431528}"/>
              </a:ext>
            </a:extLst>
          </p:cNvPr>
          <p:cNvSpPr/>
          <p:nvPr/>
        </p:nvSpPr>
        <p:spPr>
          <a:xfrm>
            <a:off x="2710830" y="2421682"/>
            <a:ext cx="648072"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85825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0711FD6-2F7E-7346-7C9C-A1FB9ADDAB0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959CA5F8-9E19-193D-EB2C-2BF8FC758CA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B1CD64D9-E2F1-A758-1D2A-9CCD6F92C632}"/>
              </a:ext>
            </a:extLst>
          </p:cNvPr>
          <p:cNvSpPr txBox="1"/>
          <p:nvPr/>
        </p:nvSpPr>
        <p:spPr>
          <a:xfrm>
            <a:off x="6994142" y="765498"/>
            <a:ext cx="147732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寶施，是外財。今以身命施，是為內財。重於外財遠矣。</a:t>
            </a:r>
          </a:p>
        </p:txBody>
      </p:sp>
      <p:sp>
        <p:nvSpPr>
          <p:cNvPr id="5" name="文字方塊 4">
            <a:extLst>
              <a:ext uri="{FF2B5EF4-FFF2-40B4-BE49-F238E27FC236}">
                <a16:creationId xmlns:a16="http://schemas.microsoft.com/office/drawing/2014/main" id="{B0DE2035-1BB5-CEC8-1CB5-994FA50619A7}"/>
              </a:ext>
            </a:extLst>
          </p:cNvPr>
          <p:cNvSpPr txBox="1"/>
          <p:nvPr/>
        </p:nvSpPr>
        <p:spPr>
          <a:xfrm>
            <a:off x="8567882" y="765498"/>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「須菩提。若有善男子。善女人。以恆河沙等身命布施。」</a:t>
            </a:r>
          </a:p>
        </p:txBody>
      </p:sp>
      <p:pic>
        <p:nvPicPr>
          <p:cNvPr id="7" name="圖片 6">
            <a:extLst>
              <a:ext uri="{FF2B5EF4-FFF2-40B4-BE49-F238E27FC236}">
                <a16:creationId xmlns:a16="http://schemas.microsoft.com/office/drawing/2014/main" id="{FF0BE695-934E-E1D3-600D-9BB34F8EC6B1}"/>
              </a:ext>
            </a:extLst>
          </p:cNvPr>
          <p:cNvPicPr>
            <a:picLocks noChangeAspect="1"/>
          </p:cNvPicPr>
          <p:nvPr/>
        </p:nvPicPr>
        <p:blipFill>
          <a:blip r:embed="rId5"/>
          <a:stretch>
            <a:fillRect/>
          </a:stretch>
        </p:blipFill>
        <p:spPr>
          <a:xfrm>
            <a:off x="10271670" y="765498"/>
            <a:ext cx="543572" cy="4136902"/>
          </a:xfrm>
          <a:prstGeom prst="rect">
            <a:avLst/>
          </a:prstGeom>
        </p:spPr>
      </p:pic>
      <p:sp>
        <p:nvSpPr>
          <p:cNvPr id="8" name="文字方塊 7">
            <a:extLst>
              <a:ext uri="{FF2B5EF4-FFF2-40B4-BE49-F238E27FC236}">
                <a16:creationId xmlns:a16="http://schemas.microsoft.com/office/drawing/2014/main" id="{32B9424F-B629-7757-6785-0F0F0D0637A8}"/>
              </a:ext>
            </a:extLst>
          </p:cNvPr>
          <p:cNvSpPr txBox="1"/>
          <p:nvPr/>
        </p:nvSpPr>
        <p:spPr>
          <a:xfrm>
            <a:off x="3542982" y="771019"/>
            <a:ext cx="3416320"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以恆河沙等身命布施</a:t>
            </a:r>
            <a:r>
              <a:rPr lang="en-US" altLang="zh-TW" sz="2800" b="1" dirty="0">
                <a:solidFill>
                  <a:schemeClr val="bg1"/>
                </a:solidFill>
              </a:rPr>
              <a:t>』</a:t>
            </a:r>
            <a:r>
              <a:rPr lang="zh-TW" altLang="en-US" sz="2800" b="1" dirty="0">
                <a:solidFill>
                  <a:schemeClr val="bg1"/>
                </a:solidFill>
              </a:rPr>
              <a:t>，可知其生生世世，常以身命布施。其為難能也何如，其福德之多也何如。然施相未忘，仍屬有漏，不出三界也。</a:t>
            </a:r>
          </a:p>
        </p:txBody>
      </p:sp>
      <p:sp>
        <p:nvSpPr>
          <p:cNvPr id="9" name="文字方塊 8">
            <a:extLst>
              <a:ext uri="{FF2B5EF4-FFF2-40B4-BE49-F238E27FC236}">
                <a16:creationId xmlns:a16="http://schemas.microsoft.com/office/drawing/2014/main" id="{FB302627-929B-A4AB-0630-630A6AC9A838}"/>
              </a:ext>
            </a:extLst>
          </p:cNvPr>
          <p:cNvSpPr txBox="1"/>
          <p:nvPr/>
        </p:nvSpPr>
        <p:spPr>
          <a:xfrm>
            <a:off x="158425" y="795954"/>
            <a:ext cx="3416320" cy="5112568"/>
          </a:xfrm>
          <a:prstGeom prst="rect">
            <a:avLst/>
          </a:prstGeom>
          <a:noFill/>
        </p:spPr>
        <p:txBody>
          <a:bodyPr vert="eaVert" wrap="square" rtlCol="0">
            <a:spAutoFit/>
          </a:bodyPr>
          <a:lstStyle/>
          <a:p>
            <a:pPr>
              <a:lnSpc>
                <a:spcPct val="150000"/>
              </a:lnSpc>
            </a:pPr>
            <a:r>
              <a:rPr lang="zh-CN" altLang="en-US" sz="2800" dirty="0">
                <a:solidFill>
                  <a:srgbClr val="FFFF00"/>
                </a:solidFill>
              </a:rPr>
              <a:t>這裡</a:t>
            </a:r>
            <a:r>
              <a:rPr lang="zh-TW" altLang="en-US" sz="2800" dirty="0">
                <a:solidFill>
                  <a:srgbClr val="FFFF00"/>
                </a:solidFill>
              </a:rPr>
              <a:t>善男子、善女人</a:t>
            </a:r>
            <a:r>
              <a:rPr lang="zh-CN" altLang="en-US" sz="2800" dirty="0">
                <a:solidFill>
                  <a:srgbClr val="FFFF00"/>
                </a:solidFill>
              </a:rPr>
              <a:t>的</a:t>
            </a:r>
            <a:r>
              <a:rPr lang="zh-TW" altLang="en-US" sz="2800" dirty="0">
                <a:solidFill>
                  <a:srgbClr val="FFFF00"/>
                </a:solidFill>
              </a:rPr>
              <a:t>「善」字，比前面所講的善男子、善女人，程度提高了。這個善男子、善女人是能夠離名字相、離言說相、離心緣相，而行布施之人。</a:t>
            </a:r>
          </a:p>
        </p:txBody>
      </p:sp>
    </p:spTree>
    <p:extLst>
      <p:ext uri="{BB962C8B-B14F-4D97-AF65-F5344CB8AC3E}">
        <p14:creationId xmlns:p14="http://schemas.microsoft.com/office/powerpoint/2010/main" val="11198456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4277AFC6-6639-6D66-F3D1-FA4A5D6AA5E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4C624046-12CD-572E-E5BE-4E2C9FB3A05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49085A43-82D7-0D99-FCA3-B39860393E37}"/>
              </a:ext>
            </a:extLst>
          </p:cNvPr>
          <p:cNvSpPr txBox="1"/>
          <p:nvPr/>
        </p:nvSpPr>
        <p:spPr>
          <a:xfrm>
            <a:off x="3546465" y="795954"/>
            <a:ext cx="4708981"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受持四句偈</a:t>
            </a:r>
            <a:r>
              <a:rPr lang="en-US" altLang="zh-TW" sz="2800" b="1" dirty="0">
                <a:solidFill>
                  <a:schemeClr val="bg1"/>
                </a:solidFill>
              </a:rPr>
              <a:t>』</a:t>
            </a:r>
            <a:r>
              <a:rPr lang="zh-TW" altLang="en-US" sz="2800" b="1" dirty="0">
                <a:solidFill>
                  <a:schemeClr val="bg1"/>
                </a:solidFill>
              </a:rPr>
              <a:t>，勝過恆河身命布施，此何理也。前（三六節），因甫生淨信。（五四節），因解慧增長。皆以寶施校勝。此則解義更深，已開金剛智，知斷妄念而捨生死根本。其功行視前更為入裏，故以內財校勝也。</a:t>
            </a:r>
          </a:p>
        </p:txBody>
      </p:sp>
      <p:sp>
        <p:nvSpPr>
          <p:cNvPr id="5" name="文字方塊 4">
            <a:extLst>
              <a:ext uri="{FF2B5EF4-FFF2-40B4-BE49-F238E27FC236}">
                <a16:creationId xmlns:a16="http://schemas.microsoft.com/office/drawing/2014/main" id="{DBACC46E-0E67-32AA-C96A-383C68A1CCBB}"/>
              </a:ext>
            </a:extLst>
          </p:cNvPr>
          <p:cNvSpPr txBox="1"/>
          <p:nvPr/>
        </p:nvSpPr>
        <p:spPr>
          <a:xfrm>
            <a:off x="8148012" y="765498"/>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「若復有人。於此經中。乃至受持四句偈等。為他人說。其福甚多。」</a:t>
            </a:r>
          </a:p>
        </p:txBody>
      </p:sp>
      <p:sp>
        <p:nvSpPr>
          <p:cNvPr id="6" name="文字方塊 5">
            <a:extLst>
              <a:ext uri="{FF2B5EF4-FFF2-40B4-BE49-F238E27FC236}">
                <a16:creationId xmlns:a16="http://schemas.microsoft.com/office/drawing/2014/main" id="{1357F970-5440-22EF-B7EF-8090DED8E606}"/>
              </a:ext>
            </a:extLst>
          </p:cNvPr>
          <p:cNvSpPr txBox="1"/>
          <p:nvPr/>
        </p:nvSpPr>
        <p:spPr>
          <a:xfrm>
            <a:off x="158606" y="765498"/>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外財容易捨，捨身命</a:t>
            </a:r>
            <a:r>
              <a:rPr lang="zh-CN" altLang="en-US" sz="2800" dirty="0">
                <a:solidFill>
                  <a:srgbClr val="FFFF00"/>
                </a:solidFill>
              </a:rPr>
              <a:t>內財</a:t>
            </a:r>
            <a:r>
              <a:rPr lang="zh-TW" altLang="en-US" sz="2800" dirty="0">
                <a:solidFill>
                  <a:srgbClr val="FFFF00"/>
                </a:solidFill>
              </a:rPr>
              <a:t>難</a:t>
            </a:r>
            <a:r>
              <a:rPr lang="zh-CN" altLang="en-US" sz="2800" dirty="0">
                <a:solidFill>
                  <a:srgbClr val="FFFF00"/>
                </a:solidFill>
              </a:rPr>
              <a:t>！</a:t>
            </a:r>
            <a:r>
              <a:rPr lang="zh-TW" altLang="en-US" sz="2800" dirty="0">
                <a:solidFill>
                  <a:srgbClr val="FFFF00"/>
                </a:solidFill>
              </a:rPr>
              <a:t>一切眾生把身外之物跟身體做比較，沒有不把身命看得</a:t>
            </a:r>
            <a:r>
              <a:rPr lang="zh-CN" altLang="en-US" sz="2800" dirty="0">
                <a:solidFill>
                  <a:srgbClr val="FFFF00"/>
                </a:solidFill>
              </a:rPr>
              <a:t>比</a:t>
            </a:r>
            <a:r>
              <a:rPr lang="zh-TW" altLang="en-US" sz="2800" dirty="0">
                <a:solidFill>
                  <a:srgbClr val="FFFF00"/>
                </a:solidFill>
              </a:rPr>
              <a:t>外財重</a:t>
            </a:r>
            <a:r>
              <a:rPr lang="zh-CN" altLang="en-US" sz="2800" dirty="0">
                <a:solidFill>
                  <a:srgbClr val="FFFF00"/>
                </a:solidFill>
              </a:rPr>
              <a:t>的</a:t>
            </a:r>
            <a:r>
              <a:rPr lang="zh-TW" altLang="en-US" sz="2800" dirty="0">
                <a:solidFill>
                  <a:srgbClr val="FFFF00"/>
                </a:solidFill>
              </a:rPr>
              <a:t>。所以捨身比捨外財</a:t>
            </a:r>
            <a:r>
              <a:rPr lang="zh-CN" altLang="en-US" sz="2800" dirty="0">
                <a:solidFill>
                  <a:srgbClr val="FFFF00"/>
                </a:solidFill>
              </a:rPr>
              <a:t>的</a:t>
            </a:r>
            <a:r>
              <a:rPr lang="zh-TW" altLang="en-US" sz="2800" dirty="0">
                <a:solidFill>
                  <a:srgbClr val="FFFF00"/>
                </a:solidFill>
              </a:rPr>
              <a:t>福報功德當然是更大。</a:t>
            </a:r>
          </a:p>
        </p:txBody>
      </p:sp>
      <p:pic>
        <p:nvPicPr>
          <p:cNvPr id="8" name="圖片 7">
            <a:extLst>
              <a:ext uri="{FF2B5EF4-FFF2-40B4-BE49-F238E27FC236}">
                <a16:creationId xmlns:a16="http://schemas.microsoft.com/office/drawing/2014/main" id="{DA5BB6AA-AD97-5113-B2C2-57F0CCD38A78}"/>
              </a:ext>
            </a:extLst>
          </p:cNvPr>
          <p:cNvPicPr>
            <a:picLocks noChangeAspect="1"/>
          </p:cNvPicPr>
          <p:nvPr/>
        </p:nvPicPr>
        <p:blipFill>
          <a:blip r:embed="rId5"/>
          <a:stretch>
            <a:fillRect/>
          </a:stretch>
        </p:blipFill>
        <p:spPr>
          <a:xfrm>
            <a:off x="10343678" y="981523"/>
            <a:ext cx="610741" cy="2664296"/>
          </a:xfrm>
          <a:prstGeom prst="rect">
            <a:avLst/>
          </a:prstGeom>
        </p:spPr>
      </p:pic>
    </p:spTree>
    <p:extLst>
      <p:ext uri="{BB962C8B-B14F-4D97-AF65-F5344CB8AC3E}">
        <p14:creationId xmlns:p14="http://schemas.microsoft.com/office/powerpoint/2010/main" val="13474270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ABF4FC6-2151-8ECC-65F7-3A1F31211D3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FB88878B-888A-4CAD-0344-98EACF2D49D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360E47D6-D18A-F750-FDD2-33B749B46749}"/>
              </a:ext>
            </a:extLst>
          </p:cNvPr>
          <p:cNvPicPr>
            <a:picLocks noChangeAspect="1"/>
          </p:cNvPicPr>
          <p:nvPr/>
        </p:nvPicPr>
        <p:blipFill>
          <a:blip r:embed="rId5"/>
          <a:stretch>
            <a:fillRect/>
          </a:stretch>
        </p:blipFill>
        <p:spPr>
          <a:xfrm>
            <a:off x="1414686" y="0"/>
            <a:ext cx="7416823" cy="6859588"/>
          </a:xfrm>
          <a:prstGeom prst="rect">
            <a:avLst/>
          </a:prstGeom>
        </p:spPr>
      </p:pic>
      <p:sp>
        <p:nvSpPr>
          <p:cNvPr id="8" name="矩形 7">
            <a:extLst>
              <a:ext uri="{FF2B5EF4-FFF2-40B4-BE49-F238E27FC236}">
                <a16:creationId xmlns:a16="http://schemas.microsoft.com/office/drawing/2014/main" id="{698403D9-6FEE-7D16-D876-51539D4EF796}"/>
              </a:ext>
            </a:extLst>
          </p:cNvPr>
          <p:cNvSpPr/>
          <p:nvPr/>
        </p:nvSpPr>
        <p:spPr>
          <a:xfrm>
            <a:off x="6455246" y="1989634"/>
            <a:ext cx="648072"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6053320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88A9130-54DA-EBFF-157D-B9B9C8307AEB}"/>
              </a:ext>
            </a:extLst>
          </p:cNvPr>
          <p:cNvSpPr txBox="1"/>
          <p:nvPr/>
        </p:nvSpPr>
        <p:spPr>
          <a:xfrm>
            <a:off x="247630" y="193468"/>
            <a:ext cx="11942783" cy="1785104"/>
          </a:xfrm>
          <a:prstGeom prst="rect">
            <a:avLst/>
          </a:prstGeom>
          <a:noFill/>
        </p:spPr>
        <p:txBody>
          <a:bodyPr wrap="square" rtlCol="0">
            <a:spAutoFit/>
          </a:bodyPr>
          <a:lstStyle/>
          <a:p>
            <a:pPr>
              <a:lnSpc>
                <a:spcPts val="3300"/>
              </a:lnSpc>
            </a:pPr>
            <a:r>
              <a:rPr lang="zh-TW" altLang="en-US" sz="2800" b="1" dirty="0">
                <a:solidFill>
                  <a:schemeClr val="bg1">
                    <a:lumMod val="95000"/>
                  </a:schemeClr>
                </a:solidFill>
              </a:rPr>
              <a:t>爾時，須菩提聞說是經，深解義趣，涕淚悲泣，而白佛言：「希有，世尊！佛說如是甚深經典，我從昔來所得慧眼，未曾得聞如是之經。世尊！若復有人得聞是經，信心清淨，則生實相，當知是人，成就第一希有功德。世尊！是實相者，即是非相，是故如來說名實相。</a:t>
            </a:r>
          </a:p>
        </p:txBody>
      </p:sp>
      <p:sp>
        <p:nvSpPr>
          <p:cNvPr id="5" name="文字方塊 4">
            <a:extLst>
              <a:ext uri="{FF2B5EF4-FFF2-40B4-BE49-F238E27FC236}">
                <a16:creationId xmlns:a16="http://schemas.microsoft.com/office/drawing/2014/main" id="{66357FE6-1FCC-DFEB-ACE0-A37EFD285E28}"/>
              </a:ext>
            </a:extLst>
          </p:cNvPr>
          <p:cNvSpPr txBox="1"/>
          <p:nvPr/>
        </p:nvSpPr>
        <p:spPr>
          <a:xfrm>
            <a:off x="247630" y="2201877"/>
            <a:ext cx="11719753" cy="4324261"/>
          </a:xfrm>
          <a:prstGeom prst="rect">
            <a:avLst/>
          </a:prstGeom>
          <a:noFill/>
        </p:spPr>
        <p:txBody>
          <a:bodyPr wrap="square" rtlCol="0">
            <a:spAutoFit/>
          </a:bodyPr>
          <a:lstStyle/>
          <a:p>
            <a:pPr>
              <a:lnSpc>
                <a:spcPts val="3300"/>
              </a:lnSpc>
            </a:pPr>
            <a:r>
              <a:rPr lang="en-US" altLang="zh-TW" sz="2800" b="1" dirty="0">
                <a:solidFill>
                  <a:schemeClr val="bg1">
                    <a:lumMod val="95000"/>
                  </a:schemeClr>
                </a:solidFill>
              </a:rPr>
              <a:t>Venerable </a:t>
            </a:r>
            <a:r>
              <a:rPr lang="en-US" altLang="zh-TW" sz="2800" b="1" dirty="0" err="1">
                <a:solidFill>
                  <a:schemeClr val="bg1">
                    <a:lumMod val="95000"/>
                  </a:schemeClr>
                </a:solidFill>
              </a:rPr>
              <a:t>Subhuti</a:t>
            </a:r>
            <a:r>
              <a:rPr lang="en-US" altLang="zh-TW" sz="2800" b="1" dirty="0">
                <a:solidFill>
                  <a:schemeClr val="bg1">
                    <a:lumMod val="95000"/>
                  </a:schemeClr>
                </a:solidFill>
              </a:rPr>
              <a:t>, listening to this discourse, through the shock of the Doctrine, had a deep understanding of the meaning of the sutra and was moved to tears. He said to the Buddha, “It is a rare treasure for us, World-honored One, that you have taught this profound scripture. Since the time long ago when I attained the eye of insight, I have never had access to this sort of teaching. World-Honored One, if someone is able to hear this kind of scripture, purify his faith and thus [perceive] the true characteristics of things, we should know that this person has attained the most rare kind of merit. World-honored One, these true characteristics are actually not (the nature of) characteristics. Therefore the Tathāgata calls them true characteristics.</a:t>
            </a:r>
          </a:p>
        </p:txBody>
      </p:sp>
    </p:spTree>
    <p:extLst>
      <p:ext uri="{BB962C8B-B14F-4D97-AF65-F5344CB8AC3E}">
        <p14:creationId xmlns:p14="http://schemas.microsoft.com/office/powerpoint/2010/main" val="11921378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3966785-9278-A10B-0422-997E517D12E4}"/>
              </a:ext>
            </a:extLst>
          </p:cNvPr>
          <p:cNvSpPr txBox="1"/>
          <p:nvPr/>
        </p:nvSpPr>
        <p:spPr>
          <a:xfrm>
            <a:off x="247630" y="261442"/>
            <a:ext cx="11942783" cy="1820242"/>
          </a:xfrm>
          <a:prstGeom prst="rect">
            <a:avLst/>
          </a:prstGeom>
          <a:noFill/>
        </p:spPr>
        <p:txBody>
          <a:bodyPr wrap="square" rtlCol="0">
            <a:spAutoFit/>
          </a:bodyPr>
          <a:lstStyle/>
          <a:p>
            <a:pPr>
              <a:lnSpc>
                <a:spcPts val="3400"/>
              </a:lnSpc>
            </a:pPr>
            <a:r>
              <a:rPr lang="zh-TW" altLang="en-US" sz="2800" b="1" dirty="0">
                <a:solidFill>
                  <a:schemeClr val="bg1">
                    <a:lumMod val="95000"/>
                  </a:schemeClr>
                </a:solidFill>
              </a:rPr>
              <a:t>世尊！我今得聞如是經典，信解受持不足為難，若當來世，後五百歲，其有眾生，得聞是經，信解受持，是人即為第一希有。何以故？此人無我相、無人相、無眾生相、無壽者相。所以者何？我相即是非相，人相、眾生相、壽者相即是非相。何以故？離一切諸相，即名諸佛。」</a:t>
            </a:r>
          </a:p>
        </p:txBody>
      </p:sp>
      <p:sp>
        <p:nvSpPr>
          <p:cNvPr id="5" name="文字方塊 4">
            <a:extLst>
              <a:ext uri="{FF2B5EF4-FFF2-40B4-BE49-F238E27FC236}">
                <a16:creationId xmlns:a16="http://schemas.microsoft.com/office/drawing/2014/main" id="{82607BD1-EF43-F7F5-C333-DB03C43B769A}"/>
              </a:ext>
            </a:extLst>
          </p:cNvPr>
          <p:cNvSpPr txBox="1"/>
          <p:nvPr/>
        </p:nvSpPr>
        <p:spPr>
          <a:xfrm>
            <a:off x="250230" y="2159880"/>
            <a:ext cx="11719753" cy="4438266"/>
          </a:xfrm>
          <a:prstGeom prst="rect">
            <a:avLst/>
          </a:prstGeom>
          <a:noFill/>
        </p:spPr>
        <p:txBody>
          <a:bodyPr wrap="square" rtlCol="0">
            <a:spAutoFit/>
          </a:bodyPr>
          <a:lstStyle/>
          <a:p>
            <a:pPr>
              <a:lnSpc>
                <a:spcPts val="3400"/>
              </a:lnSpc>
            </a:pPr>
            <a:r>
              <a:rPr lang="en-US" altLang="zh-TW" sz="2800" b="1" dirty="0">
                <a:solidFill>
                  <a:schemeClr val="bg1">
                    <a:lumMod val="95000"/>
                  </a:schemeClr>
                </a:solidFill>
              </a:rPr>
              <a:t>“World-Honored One, it is not difficult for me to have faith in, to understand, to </a:t>
            </a:r>
            <a:r>
              <a:rPr lang="en-US" altLang="zh-CN" sz="2800" b="1" dirty="0">
                <a:solidFill>
                  <a:schemeClr val="bg1">
                    <a:lumMod val="95000"/>
                  </a:schemeClr>
                </a:solidFill>
              </a:rPr>
              <a:t>accept, </a:t>
            </a:r>
            <a:r>
              <a:rPr lang="en-US" altLang="zh-TW" sz="2800" b="1" dirty="0">
                <a:solidFill>
                  <a:schemeClr val="bg1">
                    <a:lumMod val="95000"/>
                  </a:schemeClr>
                </a:solidFill>
              </a:rPr>
              <a:t>and  to </a:t>
            </a:r>
            <a:r>
              <a:rPr lang="en-US" altLang="zh-TW" sz="2800" b="1" dirty="0" err="1">
                <a:solidFill>
                  <a:schemeClr val="bg1">
                    <a:lumMod val="95000"/>
                  </a:schemeClr>
                </a:solidFill>
              </a:rPr>
              <a:t>practise</a:t>
            </a:r>
            <a:r>
              <a:rPr lang="en-US" altLang="zh-TW" sz="2800" b="1" dirty="0">
                <a:solidFill>
                  <a:schemeClr val="bg1">
                    <a:lumMod val="95000"/>
                  </a:schemeClr>
                </a:solidFill>
              </a:rPr>
              <a:t> this sutra, which I have just heard. But in the ages to come, in the next five hundred years, if there are beings who, listening to this sutra, are able to believe, understand, </a:t>
            </a:r>
            <a:r>
              <a:rPr lang="en-US" altLang="zh-CN" sz="2800" b="1" dirty="0">
                <a:solidFill>
                  <a:schemeClr val="bg1">
                    <a:lumMod val="95000"/>
                  </a:schemeClr>
                </a:solidFill>
              </a:rPr>
              <a:t>accept,</a:t>
            </a:r>
            <a:r>
              <a:rPr lang="en-US" altLang="zh-TW" sz="2800" b="1" dirty="0">
                <a:solidFill>
                  <a:schemeClr val="bg1">
                    <a:lumMod val="95000"/>
                  </a:schemeClr>
                </a:solidFill>
              </a:rPr>
              <a:t> and </a:t>
            </a:r>
            <a:r>
              <a:rPr lang="en-US" altLang="zh-TW" sz="2800" b="1" dirty="0" err="1">
                <a:solidFill>
                  <a:schemeClr val="bg1">
                    <a:lumMod val="95000"/>
                  </a:schemeClr>
                </a:solidFill>
              </a:rPr>
              <a:t>practise</a:t>
            </a:r>
            <a:r>
              <a:rPr lang="en-US" altLang="zh-TW" sz="2800" b="1" dirty="0">
                <a:solidFill>
                  <a:schemeClr val="bg1">
                    <a:lumMod val="95000"/>
                  </a:schemeClr>
                </a:solidFill>
              </a:rPr>
              <a:t> it, they will indeed be most wonderful beings. Why? This person will not be abiding in the notion of self, the notion of person, the notion of sentient being, or the notion of life span. And why? Because the notion of self is not (the nature of) a notion. The notion of person, the notion of sentient being, and the notion of life span are also not (the nature of) notions. And why? Those who are free from all notions are called buddhas.”</a:t>
            </a:r>
          </a:p>
        </p:txBody>
      </p:sp>
    </p:spTree>
    <p:extLst>
      <p:ext uri="{BB962C8B-B14F-4D97-AF65-F5344CB8AC3E}">
        <p14:creationId xmlns:p14="http://schemas.microsoft.com/office/powerpoint/2010/main" val="35045682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26FD269E-699E-48D3-C2DF-38D7ACC61B0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B295B61F-DEAC-803A-A543-C9064696B4B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6CDC8B04-7D00-89FD-D07F-2A3794E26B24}"/>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70E5C0C3-59FE-7C60-1800-9EFA1BE3B989}"/>
              </a:ext>
            </a:extLst>
          </p:cNvPr>
          <p:cNvSpPr/>
          <p:nvPr/>
        </p:nvSpPr>
        <p:spPr>
          <a:xfrm>
            <a:off x="6455246" y="1989634"/>
            <a:ext cx="648072"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BC82A929-D7E8-019B-F6E1-6082CA2F1994}"/>
              </a:ext>
            </a:extLst>
          </p:cNvPr>
          <p:cNvSpPr/>
          <p:nvPr/>
        </p:nvSpPr>
        <p:spPr>
          <a:xfrm>
            <a:off x="7967414" y="3285778"/>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6490640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F9DF7728-6E4B-DF5F-85BF-8CF393C6415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4F43A0D4-F0BF-0892-D084-21B43A2921C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82A22776-5029-5144-4614-B1852B15276D}"/>
              </a:ext>
            </a:extLst>
          </p:cNvPr>
          <p:cNvSpPr txBox="1"/>
          <p:nvPr/>
        </p:nvSpPr>
        <p:spPr>
          <a:xfrm>
            <a:off x="5917505" y="746870"/>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修行不外三慧，聞說此經，便是聞慧。</a:t>
            </a:r>
            <a:r>
              <a:rPr lang="en-US" altLang="zh-TW" sz="2800" b="1" dirty="0">
                <a:solidFill>
                  <a:schemeClr val="bg1"/>
                </a:solidFill>
              </a:rPr>
              <a:t>『</a:t>
            </a:r>
            <a:r>
              <a:rPr lang="zh-TW" altLang="en-US" sz="2800" b="1" dirty="0">
                <a:solidFill>
                  <a:schemeClr val="bg1"/>
                </a:solidFill>
              </a:rPr>
              <a:t>深解</a:t>
            </a:r>
            <a:r>
              <a:rPr lang="en-US" altLang="zh-TW" sz="2800" b="1" dirty="0">
                <a:solidFill>
                  <a:schemeClr val="bg1"/>
                </a:solidFill>
              </a:rPr>
              <a:t>』</a:t>
            </a:r>
            <a:r>
              <a:rPr lang="zh-TW" altLang="en-US" sz="2800" b="1" dirty="0">
                <a:solidFill>
                  <a:schemeClr val="bg1"/>
                </a:solidFill>
              </a:rPr>
              <a:t>便是思慧修慧。若不思惟修觀，便不能深解。故說解便攝有行。</a:t>
            </a:r>
          </a:p>
        </p:txBody>
      </p:sp>
      <p:sp>
        <p:nvSpPr>
          <p:cNvPr id="5" name="文字方塊 4">
            <a:extLst>
              <a:ext uri="{FF2B5EF4-FFF2-40B4-BE49-F238E27FC236}">
                <a16:creationId xmlns:a16="http://schemas.microsoft.com/office/drawing/2014/main" id="{76E5536F-2D38-07B9-06CD-6635DF291A46}"/>
              </a:ext>
            </a:extLst>
          </p:cNvPr>
          <p:cNvSpPr txBox="1"/>
          <p:nvPr/>
        </p:nvSpPr>
        <p:spPr>
          <a:xfrm>
            <a:off x="8722334" y="753181"/>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「爾時須菩提。聞說是經。深解義趣。涕淚悲泣。而白佛言。」</a:t>
            </a:r>
          </a:p>
        </p:txBody>
      </p:sp>
      <p:sp>
        <p:nvSpPr>
          <p:cNvPr id="6" name="文字方塊 5">
            <a:extLst>
              <a:ext uri="{FF2B5EF4-FFF2-40B4-BE49-F238E27FC236}">
                <a16:creationId xmlns:a16="http://schemas.microsoft.com/office/drawing/2014/main" id="{21081FA1-C574-FABF-C844-D142BDC08968}"/>
              </a:ext>
            </a:extLst>
          </p:cNvPr>
          <p:cNvSpPr txBox="1"/>
          <p:nvPr/>
        </p:nvSpPr>
        <p:spPr>
          <a:xfrm>
            <a:off x="3762411" y="746870"/>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此成就解慧經文，乃是開經以來之歸結處。師資問答，目的無非望聞法者，能開深解而已。</a:t>
            </a:r>
          </a:p>
        </p:txBody>
      </p:sp>
      <p:pic>
        <p:nvPicPr>
          <p:cNvPr id="8" name="圖片 7">
            <a:extLst>
              <a:ext uri="{FF2B5EF4-FFF2-40B4-BE49-F238E27FC236}">
                <a16:creationId xmlns:a16="http://schemas.microsoft.com/office/drawing/2014/main" id="{8299D534-8C10-DA55-2ECB-496DCE059B37}"/>
              </a:ext>
            </a:extLst>
          </p:cNvPr>
          <p:cNvPicPr>
            <a:picLocks noChangeAspect="1"/>
          </p:cNvPicPr>
          <p:nvPr/>
        </p:nvPicPr>
        <p:blipFill>
          <a:blip r:embed="rId5"/>
          <a:stretch>
            <a:fillRect/>
          </a:stretch>
        </p:blipFill>
        <p:spPr>
          <a:xfrm>
            <a:off x="10199662" y="909513"/>
            <a:ext cx="792088" cy="4106391"/>
          </a:xfrm>
          <a:prstGeom prst="rect">
            <a:avLst/>
          </a:prstGeom>
        </p:spPr>
      </p:pic>
      <p:sp>
        <p:nvSpPr>
          <p:cNvPr id="9" name="文字方塊 8">
            <a:extLst>
              <a:ext uri="{FF2B5EF4-FFF2-40B4-BE49-F238E27FC236}">
                <a16:creationId xmlns:a16="http://schemas.microsoft.com/office/drawing/2014/main" id="{97686966-F07A-4092-65E0-1FEE5112B5EA}"/>
              </a:ext>
            </a:extLst>
          </p:cNvPr>
          <p:cNvSpPr txBox="1"/>
          <p:nvPr/>
        </p:nvSpPr>
        <p:spPr>
          <a:xfrm>
            <a:off x="204266" y="765498"/>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經初（三</a:t>
            </a:r>
            <a:r>
              <a:rPr lang="en-US" altLang="zh-CN" sz="2800" b="1" dirty="0">
                <a:solidFill>
                  <a:schemeClr val="bg1"/>
                </a:solidFill>
              </a:rPr>
              <a:t>—</a:t>
            </a:r>
            <a:r>
              <a:rPr lang="zh-TW" altLang="en-US" sz="2800" b="1" dirty="0">
                <a:solidFill>
                  <a:schemeClr val="bg1"/>
                </a:solidFill>
              </a:rPr>
              <a:t>八節），彼時長老</a:t>
            </a:r>
            <a:r>
              <a:rPr lang="en-US" altLang="zh-TW" sz="2800" b="1" dirty="0">
                <a:solidFill>
                  <a:schemeClr val="bg1"/>
                </a:solidFill>
              </a:rPr>
              <a:t>『</a:t>
            </a:r>
            <a:r>
              <a:rPr lang="zh-TW" altLang="en-US" sz="2800" b="1" dirty="0">
                <a:solidFill>
                  <a:schemeClr val="bg1"/>
                </a:solidFill>
              </a:rPr>
              <a:t>即從座起</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願樂欲聞</a:t>
            </a:r>
            <a:r>
              <a:rPr lang="en-US" altLang="zh-TW" sz="2800" b="1" dirty="0">
                <a:solidFill>
                  <a:schemeClr val="bg1"/>
                </a:solidFill>
              </a:rPr>
              <a:t>』</a:t>
            </a:r>
            <a:r>
              <a:rPr lang="zh-TW" altLang="en-US" sz="2800" b="1" dirty="0">
                <a:solidFill>
                  <a:schemeClr val="bg1"/>
                </a:solidFill>
              </a:rPr>
              <a:t>，何等歡欣踴躍。此時聞欲所聞，且復深解。真乃希有之幸，此所以喜極而悲也。</a:t>
            </a:r>
          </a:p>
        </p:txBody>
      </p:sp>
    </p:spTree>
    <p:extLst>
      <p:ext uri="{BB962C8B-B14F-4D97-AF65-F5344CB8AC3E}">
        <p14:creationId xmlns:p14="http://schemas.microsoft.com/office/powerpoint/2010/main" val="7098073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D4800BE-012E-8EB6-1AA0-6BE87E544CD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A6DACDF4-091D-73DE-01BE-04BEEC87836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D2DC4B98-85DB-3169-9801-25B422834AEE}"/>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7570EC2C-EA67-A17F-EE4C-475BEAB2351C}"/>
              </a:ext>
            </a:extLst>
          </p:cNvPr>
          <p:cNvSpPr/>
          <p:nvPr/>
        </p:nvSpPr>
        <p:spPr>
          <a:xfrm>
            <a:off x="6455246" y="1989634"/>
            <a:ext cx="648072"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D51C6630-6070-0A48-92DF-79AACD9A4518}"/>
              </a:ext>
            </a:extLst>
          </p:cNvPr>
          <p:cNvSpPr/>
          <p:nvPr/>
        </p:nvSpPr>
        <p:spPr>
          <a:xfrm>
            <a:off x="6959302" y="3285778"/>
            <a:ext cx="504056"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4858166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F3DDFD1-A262-7716-B21D-A64DBD09481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1367C20-7063-E4D2-F435-321F3FA1775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BFDB75AD-461C-4AAD-56BB-8584659A8DD6}"/>
              </a:ext>
            </a:extLst>
          </p:cNvPr>
          <p:cNvSpPr txBox="1"/>
          <p:nvPr/>
        </p:nvSpPr>
        <p:spPr>
          <a:xfrm>
            <a:off x="4218637" y="753181"/>
            <a:ext cx="4062651"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希有</a:t>
            </a:r>
            <a:r>
              <a:rPr lang="en-US" altLang="zh-TW" sz="2800" b="1" dirty="0">
                <a:solidFill>
                  <a:schemeClr val="bg1"/>
                </a:solidFill>
              </a:rPr>
              <a:t>』</a:t>
            </a:r>
            <a:r>
              <a:rPr lang="zh-TW" altLang="en-US" sz="2800" b="1" dirty="0">
                <a:solidFill>
                  <a:schemeClr val="bg1"/>
                </a:solidFill>
              </a:rPr>
              <a:t>兩見。語同意則不同。前因乍悟，如人忽睹難得之寶，故讚希有。今則深解真實義趣，慶快萬分，故讚希有。此二字，不止讚佛，兼及讚法，亦有自慶之意。</a:t>
            </a:r>
          </a:p>
        </p:txBody>
      </p:sp>
      <p:sp>
        <p:nvSpPr>
          <p:cNvPr id="5" name="文字方塊 4">
            <a:extLst>
              <a:ext uri="{FF2B5EF4-FFF2-40B4-BE49-F238E27FC236}">
                <a16:creationId xmlns:a16="http://schemas.microsoft.com/office/drawing/2014/main" id="{1EA19B9C-1E43-7867-EC80-C8BF704C5DF0}"/>
              </a:ext>
            </a:extLst>
          </p:cNvPr>
          <p:cNvSpPr txBox="1"/>
          <p:nvPr/>
        </p:nvSpPr>
        <p:spPr>
          <a:xfrm>
            <a:off x="8220020" y="753181"/>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「希有。世尊。佛說如是甚深經典。我從昔來所得慧眼。未曾得聞如是之經。」</a:t>
            </a:r>
          </a:p>
        </p:txBody>
      </p:sp>
      <p:pic>
        <p:nvPicPr>
          <p:cNvPr id="7" name="圖片 6">
            <a:extLst>
              <a:ext uri="{FF2B5EF4-FFF2-40B4-BE49-F238E27FC236}">
                <a16:creationId xmlns:a16="http://schemas.microsoft.com/office/drawing/2014/main" id="{0845924F-6E73-FAA6-85F7-CEBDB372E90E}"/>
              </a:ext>
            </a:extLst>
          </p:cNvPr>
          <p:cNvPicPr>
            <a:picLocks noChangeAspect="1"/>
          </p:cNvPicPr>
          <p:nvPr/>
        </p:nvPicPr>
        <p:blipFill>
          <a:blip r:embed="rId5"/>
          <a:stretch>
            <a:fillRect/>
          </a:stretch>
        </p:blipFill>
        <p:spPr>
          <a:xfrm>
            <a:off x="10343678" y="837506"/>
            <a:ext cx="537872" cy="1791405"/>
          </a:xfrm>
          <a:prstGeom prst="rect">
            <a:avLst/>
          </a:prstGeom>
        </p:spPr>
      </p:pic>
      <p:sp>
        <p:nvSpPr>
          <p:cNvPr id="8" name="文字方塊 7">
            <a:extLst>
              <a:ext uri="{FF2B5EF4-FFF2-40B4-BE49-F238E27FC236}">
                <a16:creationId xmlns:a16="http://schemas.microsoft.com/office/drawing/2014/main" id="{9B14A11F-6429-D43F-FAAF-2876C1D66453}"/>
              </a:ext>
            </a:extLst>
          </p:cNvPr>
          <p:cNvSpPr txBox="1"/>
          <p:nvPr/>
        </p:nvSpPr>
        <p:spPr>
          <a:xfrm>
            <a:off x="232355" y="683947"/>
            <a:ext cx="4062651"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甚深經典</a:t>
            </a:r>
            <a:r>
              <a:rPr lang="en-US" altLang="zh-TW" sz="2800" b="1" dirty="0">
                <a:solidFill>
                  <a:schemeClr val="bg1"/>
                </a:solidFill>
              </a:rPr>
              <a:t>』</a:t>
            </a:r>
            <a:r>
              <a:rPr lang="zh-TW" altLang="en-US" sz="2800" b="1" dirty="0">
                <a:solidFill>
                  <a:schemeClr val="bg1"/>
                </a:solidFill>
              </a:rPr>
              <a:t>，此經所說，是佛法根本義，是究竟了義。是大智大悲、大願大行之中道第一義。是第一義空義。是令信解受持者成佛之義。且一言一字，含義無窮，其深無底，故曰「甚深」。</a:t>
            </a:r>
          </a:p>
        </p:txBody>
      </p:sp>
    </p:spTree>
    <p:extLst>
      <p:ext uri="{BB962C8B-B14F-4D97-AF65-F5344CB8AC3E}">
        <p14:creationId xmlns:p14="http://schemas.microsoft.com/office/powerpoint/2010/main" val="5205735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066A45B-E815-D62E-4F93-C26BA680902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EEF33EED-555C-A37D-6488-17B6A333F64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0DB51039-D04E-A9F6-4E3E-C8951DC6540E}"/>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CC7D88AF-906D-8E81-B8F9-FDFF40C0214A}"/>
              </a:ext>
            </a:extLst>
          </p:cNvPr>
          <p:cNvSpPr/>
          <p:nvPr/>
        </p:nvSpPr>
        <p:spPr>
          <a:xfrm>
            <a:off x="5807174" y="3285778"/>
            <a:ext cx="648072"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1B24B1FB-DC0F-4CA5-939B-4CFA3FB8B6BE}"/>
              </a:ext>
            </a:extLst>
          </p:cNvPr>
          <p:cNvSpPr/>
          <p:nvPr/>
        </p:nvSpPr>
        <p:spPr>
          <a:xfrm>
            <a:off x="6383238" y="4365898"/>
            <a:ext cx="648072"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495141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EBA581E-9CCF-43DE-12EB-2935139BEE9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F641B95D-DF62-8025-74F5-BCCDDECA171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72A9A5B6-BFB8-C4DD-C3BF-C9DABE082839}"/>
              </a:ext>
            </a:extLst>
          </p:cNvPr>
          <p:cNvSpPr txBox="1"/>
          <p:nvPr/>
        </p:nvSpPr>
        <p:spPr>
          <a:xfrm>
            <a:off x="5087094" y="753181"/>
            <a:ext cx="2769989"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信心清淨</a:t>
            </a:r>
            <a:r>
              <a:rPr lang="en-US" altLang="zh-TW" sz="2800" b="1" dirty="0">
                <a:solidFill>
                  <a:schemeClr val="bg1"/>
                </a:solidFill>
              </a:rPr>
              <a:t>』</a:t>
            </a:r>
            <a:r>
              <a:rPr lang="zh-TW" altLang="en-US" sz="2800" b="1" dirty="0">
                <a:solidFill>
                  <a:schemeClr val="bg1"/>
                </a:solidFill>
              </a:rPr>
              <a:t>，謂由信此文字般若，起觀照般若，而得一心清淨。雖只說一「信」字，而「解、行、證」并攝在內。</a:t>
            </a:r>
          </a:p>
        </p:txBody>
      </p:sp>
      <p:sp>
        <p:nvSpPr>
          <p:cNvPr id="5" name="文字方塊 4">
            <a:extLst>
              <a:ext uri="{FF2B5EF4-FFF2-40B4-BE49-F238E27FC236}">
                <a16:creationId xmlns:a16="http://schemas.microsoft.com/office/drawing/2014/main" id="{AE506874-451F-9F1D-53DE-1DE3F959F6CD}"/>
              </a:ext>
            </a:extLst>
          </p:cNvPr>
          <p:cNvSpPr txBox="1"/>
          <p:nvPr/>
        </p:nvSpPr>
        <p:spPr>
          <a:xfrm>
            <a:off x="7895406" y="753181"/>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「世尊。若復有人得聞是經。信心清淨。則生實相。當知是人。成就第一希有功德。」</a:t>
            </a:r>
          </a:p>
        </p:txBody>
      </p:sp>
      <p:pic>
        <p:nvPicPr>
          <p:cNvPr id="7" name="圖片 6">
            <a:extLst>
              <a:ext uri="{FF2B5EF4-FFF2-40B4-BE49-F238E27FC236}">
                <a16:creationId xmlns:a16="http://schemas.microsoft.com/office/drawing/2014/main" id="{C6AEF870-D7A8-618E-73B8-712185C26C75}"/>
              </a:ext>
            </a:extLst>
          </p:cNvPr>
          <p:cNvPicPr>
            <a:picLocks noChangeAspect="1"/>
          </p:cNvPicPr>
          <p:nvPr/>
        </p:nvPicPr>
        <p:blipFill>
          <a:blip r:embed="rId5"/>
          <a:stretch>
            <a:fillRect/>
          </a:stretch>
        </p:blipFill>
        <p:spPr>
          <a:xfrm>
            <a:off x="10273412" y="753180"/>
            <a:ext cx="699196" cy="4369021"/>
          </a:xfrm>
          <a:prstGeom prst="rect">
            <a:avLst/>
          </a:prstGeom>
        </p:spPr>
      </p:pic>
      <p:sp>
        <p:nvSpPr>
          <p:cNvPr id="8" name="文字方塊 7">
            <a:extLst>
              <a:ext uri="{FF2B5EF4-FFF2-40B4-BE49-F238E27FC236}">
                <a16:creationId xmlns:a16="http://schemas.microsoft.com/office/drawing/2014/main" id="{D12E5AF3-1789-6845-6E6F-0EACE357D89D}"/>
              </a:ext>
            </a:extLst>
          </p:cNvPr>
          <p:cNvSpPr txBox="1"/>
          <p:nvPr/>
        </p:nvSpPr>
        <p:spPr>
          <a:xfrm>
            <a:off x="367098" y="753181"/>
            <a:ext cx="470898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觀慧，即是奉持金剛般若，離名字言說，不著一切微細廣大境界，并希望勝果，亦復不著。但驀直如法行去，一念不起，果能斷得一分虛妄相想，清淨心便現一分。便是證得一分法身，而登初住，轉凡成聖矣。</a:t>
            </a:r>
          </a:p>
        </p:txBody>
      </p:sp>
    </p:spTree>
    <p:extLst>
      <p:ext uri="{BB962C8B-B14F-4D97-AF65-F5344CB8AC3E}">
        <p14:creationId xmlns:p14="http://schemas.microsoft.com/office/powerpoint/2010/main" val="15801823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11CEC5E7-64D2-9668-3577-7DCA8B0F5A5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485A2663-EBD1-A24F-B8CD-15611E7074D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0EAFD0AA-1F6C-3235-4DCC-D203DD0B8DF5}"/>
              </a:ext>
            </a:extLst>
          </p:cNvPr>
          <p:cNvSpPr txBox="1"/>
          <p:nvPr/>
        </p:nvSpPr>
        <p:spPr>
          <a:xfrm>
            <a:off x="4407078" y="753181"/>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福德與功德，同乎、異乎？福德感果報，功德顯體用。福德多就有為言，功德每就無為言。修功德而著相，則功德成為福德。修福德而不著相，則福德即是功德。</a:t>
            </a:r>
          </a:p>
        </p:txBody>
      </p:sp>
      <p:sp>
        <p:nvSpPr>
          <p:cNvPr id="5" name="文字方塊 4">
            <a:extLst>
              <a:ext uri="{FF2B5EF4-FFF2-40B4-BE49-F238E27FC236}">
                <a16:creationId xmlns:a16="http://schemas.microsoft.com/office/drawing/2014/main" id="{F26394D6-E05A-84F6-ECAE-43AD785F78A6}"/>
              </a:ext>
            </a:extLst>
          </p:cNvPr>
          <p:cNvSpPr txBox="1"/>
          <p:nvPr/>
        </p:nvSpPr>
        <p:spPr>
          <a:xfrm>
            <a:off x="7719446" y="753181"/>
            <a:ext cx="3416320"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實相</a:t>
            </a:r>
            <a:r>
              <a:rPr lang="en-US" altLang="zh-TW" sz="2800" b="1" dirty="0">
                <a:solidFill>
                  <a:schemeClr val="bg1"/>
                </a:solidFill>
              </a:rPr>
              <a:t>』</a:t>
            </a:r>
            <a:r>
              <a:rPr lang="zh-TW" altLang="en-US" sz="2800" b="1" dirty="0">
                <a:solidFill>
                  <a:schemeClr val="bg1"/>
                </a:solidFill>
              </a:rPr>
              <a:t>，是性體之別名。性是本具，無生不生。今言</a:t>
            </a:r>
            <a:r>
              <a:rPr lang="en-US" altLang="zh-TW" sz="2800" b="1" dirty="0">
                <a:solidFill>
                  <a:schemeClr val="bg1"/>
                </a:solidFill>
              </a:rPr>
              <a:t>『</a:t>
            </a:r>
            <a:r>
              <a:rPr lang="zh-TW" altLang="en-US" sz="2800" b="1" dirty="0">
                <a:solidFill>
                  <a:schemeClr val="bg1"/>
                </a:solidFill>
              </a:rPr>
              <a:t>生</a:t>
            </a:r>
            <a:r>
              <a:rPr lang="en-US" altLang="zh-TW" sz="2800" b="1" dirty="0">
                <a:solidFill>
                  <a:schemeClr val="bg1"/>
                </a:solidFill>
              </a:rPr>
              <a:t>』</a:t>
            </a:r>
            <a:r>
              <a:rPr lang="zh-TW" altLang="en-US" sz="2800" b="1" dirty="0">
                <a:solidFill>
                  <a:schemeClr val="bg1"/>
                </a:solidFill>
              </a:rPr>
              <a:t>者，現前之義。與前生清淨心意同。始覺也，無以名之，假名曰「生」耳。</a:t>
            </a:r>
          </a:p>
        </p:txBody>
      </p:sp>
      <p:sp>
        <p:nvSpPr>
          <p:cNvPr id="6" name="文字方塊 5">
            <a:extLst>
              <a:ext uri="{FF2B5EF4-FFF2-40B4-BE49-F238E27FC236}">
                <a16:creationId xmlns:a16="http://schemas.microsoft.com/office/drawing/2014/main" id="{296ADE1B-BAA9-A84D-4043-259EA48E03C6}"/>
              </a:ext>
            </a:extLst>
          </p:cNvPr>
          <p:cNvSpPr txBox="1"/>
          <p:nvPr/>
        </p:nvSpPr>
        <p:spPr>
          <a:xfrm>
            <a:off x="221731" y="753181"/>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奉持金剛般若要怎麼做法？就是離名字相、離言說相、離境界相；這個境界裡面小而微塵、大而世界</a:t>
            </a:r>
            <a:r>
              <a:rPr lang="en-US" altLang="zh-TW" sz="2800" dirty="0">
                <a:solidFill>
                  <a:srgbClr val="FFFF00"/>
                </a:solidFill>
              </a:rPr>
              <a:t>,</a:t>
            </a:r>
            <a:r>
              <a:rPr lang="zh-TW" altLang="en-US" sz="2800" dirty="0">
                <a:solidFill>
                  <a:srgbClr val="FFFF00"/>
                </a:solidFill>
              </a:rPr>
              <a:t>並希望勝果的相也不執著，勝果就是前面舉的三十二相八十種好。這幾句</a:t>
            </a:r>
            <a:r>
              <a:rPr lang="zh-CN" altLang="en-US" sz="2800" dirty="0">
                <a:solidFill>
                  <a:srgbClr val="FFFF00"/>
                </a:solidFill>
              </a:rPr>
              <a:t>就是</a:t>
            </a:r>
            <a:r>
              <a:rPr lang="zh-TW" altLang="en-US" sz="2800" dirty="0">
                <a:solidFill>
                  <a:srgbClr val="FFFF00"/>
                </a:solidFill>
              </a:rPr>
              <a:t>放下身心世界。</a:t>
            </a:r>
          </a:p>
        </p:txBody>
      </p:sp>
    </p:spTree>
    <p:extLst>
      <p:ext uri="{BB962C8B-B14F-4D97-AF65-F5344CB8AC3E}">
        <p14:creationId xmlns:p14="http://schemas.microsoft.com/office/powerpoint/2010/main" val="35902306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E376DF4-860E-E164-B47F-71A04EDB06F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BBAF0480-BF86-0764-A145-2D4EB7DEA83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8DE0959A-A337-143A-1D1F-A37ED121ED02}"/>
              </a:ext>
            </a:extLst>
          </p:cNvPr>
          <p:cNvSpPr txBox="1"/>
          <p:nvPr/>
        </p:nvSpPr>
        <p:spPr>
          <a:xfrm>
            <a:off x="4221809" y="752546"/>
            <a:ext cx="406265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此節經文，是解釋實相，以及何以名為實相之義。</a:t>
            </a:r>
            <a:r>
              <a:rPr lang="en-US" altLang="zh-TW" sz="2800" b="1" dirty="0">
                <a:solidFill>
                  <a:schemeClr val="bg1"/>
                </a:solidFill>
              </a:rPr>
              <a:t>『</a:t>
            </a:r>
            <a:r>
              <a:rPr lang="zh-TW" altLang="en-US" sz="2800" b="1" dirty="0">
                <a:solidFill>
                  <a:schemeClr val="bg1"/>
                </a:solidFill>
              </a:rPr>
              <a:t>是實相</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則是非相</a:t>
            </a:r>
            <a:r>
              <a:rPr lang="en-US" altLang="zh-TW" sz="2800" b="1" dirty="0">
                <a:solidFill>
                  <a:schemeClr val="bg1"/>
                </a:solidFill>
              </a:rPr>
              <a:t>』</a:t>
            </a:r>
            <a:r>
              <a:rPr lang="zh-TW" altLang="en-US" sz="2800" b="1" dirty="0">
                <a:solidFill>
                  <a:schemeClr val="bg1"/>
                </a:solidFill>
              </a:rPr>
              <a:t>。正是說明其所說的是性，而不是說相。假名為實相，意謂「性」不同「相」之虛妄，所以名之曰</a:t>
            </a:r>
            <a:r>
              <a:rPr lang="en-US" altLang="zh-TW" sz="2800" b="1" dirty="0">
                <a:solidFill>
                  <a:schemeClr val="bg1"/>
                </a:solidFill>
              </a:rPr>
              <a:t>『</a:t>
            </a:r>
            <a:r>
              <a:rPr lang="zh-TW" altLang="en-US" sz="2800" b="1" dirty="0">
                <a:solidFill>
                  <a:schemeClr val="bg1"/>
                </a:solidFill>
              </a:rPr>
              <a:t>實相</a:t>
            </a:r>
            <a:r>
              <a:rPr lang="en-US" altLang="zh-TW" sz="2800" b="1" dirty="0">
                <a:solidFill>
                  <a:schemeClr val="bg1"/>
                </a:solidFill>
              </a:rPr>
              <a:t>』</a:t>
            </a:r>
            <a:r>
              <a:rPr lang="zh-TW" altLang="en-US" sz="2800" b="1" dirty="0">
                <a:solidFill>
                  <a:schemeClr val="bg1"/>
                </a:solidFill>
              </a:rPr>
              <a:t>。</a:t>
            </a:r>
          </a:p>
        </p:txBody>
      </p:sp>
      <p:sp>
        <p:nvSpPr>
          <p:cNvPr id="5" name="文字方塊 4">
            <a:extLst>
              <a:ext uri="{FF2B5EF4-FFF2-40B4-BE49-F238E27FC236}">
                <a16:creationId xmlns:a16="http://schemas.microsoft.com/office/drawing/2014/main" id="{E244A6D5-1AD2-2746-40AD-3CB820228D3D}"/>
              </a:ext>
            </a:extLst>
          </p:cNvPr>
          <p:cNvSpPr txBox="1"/>
          <p:nvPr/>
        </p:nvSpPr>
        <p:spPr>
          <a:xfrm>
            <a:off x="8471470" y="753181"/>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「世尊。是實相者則是非相。是故如來說名實相。」</a:t>
            </a:r>
          </a:p>
        </p:txBody>
      </p:sp>
      <p:pic>
        <p:nvPicPr>
          <p:cNvPr id="7" name="圖片 6">
            <a:extLst>
              <a:ext uri="{FF2B5EF4-FFF2-40B4-BE49-F238E27FC236}">
                <a16:creationId xmlns:a16="http://schemas.microsoft.com/office/drawing/2014/main" id="{35AAD5F9-13CB-B3EE-826F-E6CF97F9A643}"/>
              </a:ext>
            </a:extLst>
          </p:cNvPr>
          <p:cNvPicPr>
            <a:picLocks noChangeAspect="1"/>
          </p:cNvPicPr>
          <p:nvPr/>
        </p:nvPicPr>
        <p:blipFill>
          <a:blip r:embed="rId5"/>
          <a:stretch>
            <a:fillRect/>
          </a:stretch>
        </p:blipFill>
        <p:spPr>
          <a:xfrm>
            <a:off x="10055646" y="866396"/>
            <a:ext cx="815342" cy="2161659"/>
          </a:xfrm>
          <a:prstGeom prst="rect">
            <a:avLst/>
          </a:prstGeom>
        </p:spPr>
      </p:pic>
      <p:sp>
        <p:nvSpPr>
          <p:cNvPr id="8" name="文字方塊 7">
            <a:extLst>
              <a:ext uri="{FF2B5EF4-FFF2-40B4-BE49-F238E27FC236}">
                <a16:creationId xmlns:a16="http://schemas.microsoft.com/office/drawing/2014/main" id="{B05E5FBB-6E80-DA5D-E97C-068A795779A4}"/>
              </a:ext>
            </a:extLst>
          </p:cNvPr>
          <p:cNvSpPr txBox="1"/>
          <p:nvPr/>
        </p:nvSpPr>
        <p:spPr>
          <a:xfrm>
            <a:off x="1201009" y="680131"/>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相而非相，色即是空。非相而相，空即是色。相即非相，非相即相，正是如來藏真實義。故曰</a:t>
            </a:r>
            <a:r>
              <a:rPr lang="en-US" altLang="zh-TW" sz="2800" b="1" dirty="0">
                <a:solidFill>
                  <a:schemeClr val="bg1"/>
                </a:solidFill>
              </a:rPr>
              <a:t>『</a:t>
            </a:r>
            <a:r>
              <a:rPr lang="zh-TW" altLang="en-US" sz="2800" b="1" dirty="0">
                <a:solidFill>
                  <a:schemeClr val="bg1"/>
                </a:solidFill>
              </a:rPr>
              <a:t>如來說</a:t>
            </a:r>
            <a:r>
              <a:rPr lang="en-US" altLang="zh-TW" sz="2800" b="1" dirty="0">
                <a:solidFill>
                  <a:schemeClr val="bg1"/>
                </a:solidFill>
              </a:rPr>
              <a:t>』</a:t>
            </a:r>
            <a:r>
              <a:rPr lang="zh-TW" altLang="en-US" sz="2800" b="1" dirty="0">
                <a:solidFill>
                  <a:schemeClr val="bg1"/>
                </a:solidFill>
              </a:rPr>
              <a:t>。</a:t>
            </a:r>
          </a:p>
        </p:txBody>
      </p:sp>
    </p:spTree>
    <p:extLst>
      <p:ext uri="{BB962C8B-B14F-4D97-AF65-F5344CB8AC3E}">
        <p14:creationId xmlns:p14="http://schemas.microsoft.com/office/powerpoint/2010/main" val="26201513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8B827D7F-C493-C3F9-5172-0C94B8D7E2A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63360FB8-8E8F-4D77-28C0-1143499ED48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7937E0D2-F66E-42C8-6979-437DE228285D}"/>
              </a:ext>
            </a:extLst>
          </p:cNvPr>
          <p:cNvSpPr txBox="1"/>
          <p:nvPr/>
        </p:nvSpPr>
        <p:spPr>
          <a:xfrm>
            <a:off x="1846734" y="716656"/>
            <a:ext cx="406265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若知得一切法之真實狀況，莫不空有同時。則上自十方諸佛，下至一切眾生，以及山河大地，情與無情。莫不皆以淨心為體。淨心之實相，本是空有同時，謂之一真法界，諸法一如。</a:t>
            </a:r>
          </a:p>
        </p:txBody>
      </p:sp>
      <p:sp>
        <p:nvSpPr>
          <p:cNvPr id="5" name="文字方塊 4">
            <a:extLst>
              <a:ext uri="{FF2B5EF4-FFF2-40B4-BE49-F238E27FC236}">
                <a16:creationId xmlns:a16="http://schemas.microsoft.com/office/drawing/2014/main" id="{681B6DFC-9B9A-E890-256D-E912A14F90AD}"/>
              </a:ext>
            </a:extLst>
          </p:cNvPr>
          <p:cNvSpPr txBox="1"/>
          <p:nvPr/>
        </p:nvSpPr>
        <p:spPr>
          <a:xfrm>
            <a:off x="6031905" y="716656"/>
            <a:ext cx="4708981"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六度萬行，一一如法精進修行，而曾無芥蒂於其胸中。一一精進，不壞也，無不相也。心中若無其事，不著也，無相也。一切世間法，事來即應，事過便休。雖休而能應，應而能休。所謂提得起，放得下。</a:t>
            </a:r>
          </a:p>
        </p:txBody>
      </p:sp>
    </p:spTree>
    <p:extLst>
      <p:ext uri="{BB962C8B-B14F-4D97-AF65-F5344CB8AC3E}">
        <p14:creationId xmlns:p14="http://schemas.microsoft.com/office/powerpoint/2010/main" val="4035535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AFEEACA-0FE7-012F-E451-97EE0719E93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AFB01A77-6461-D03A-6594-650A2BD294E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7" name="圖片 6">
            <a:extLst>
              <a:ext uri="{FF2B5EF4-FFF2-40B4-BE49-F238E27FC236}">
                <a16:creationId xmlns:a16="http://schemas.microsoft.com/office/drawing/2014/main" id="{60514A47-58B6-4801-8598-2D81A7411C78}"/>
              </a:ext>
            </a:extLst>
          </p:cNvPr>
          <p:cNvPicPr>
            <a:picLocks noChangeAspect="1"/>
          </p:cNvPicPr>
          <p:nvPr/>
        </p:nvPicPr>
        <p:blipFill>
          <a:blip r:embed="rId5"/>
          <a:stretch>
            <a:fillRect/>
          </a:stretch>
        </p:blipFill>
        <p:spPr>
          <a:xfrm>
            <a:off x="6900073" y="22709"/>
            <a:ext cx="3733378" cy="6814170"/>
          </a:xfrm>
          <a:prstGeom prst="rect">
            <a:avLst/>
          </a:prstGeom>
        </p:spPr>
      </p:pic>
      <p:sp>
        <p:nvSpPr>
          <p:cNvPr id="8" name="文字方塊 7">
            <a:extLst>
              <a:ext uri="{FF2B5EF4-FFF2-40B4-BE49-F238E27FC236}">
                <a16:creationId xmlns:a16="http://schemas.microsoft.com/office/drawing/2014/main" id="{0A45AE06-F922-39AC-E74A-6E35C5150325}"/>
              </a:ext>
            </a:extLst>
          </p:cNvPr>
          <p:cNvSpPr txBox="1"/>
          <p:nvPr/>
        </p:nvSpPr>
        <p:spPr>
          <a:xfrm>
            <a:off x="2854846" y="742455"/>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「情見」若空，說「空有同時」也可。即說四句又何嘗不可。若其未空，說四句固不可，即說空有同時，亦未見其可也。佛氏門中，一法不立，亦一法不捨也。</a:t>
            </a:r>
          </a:p>
        </p:txBody>
      </p:sp>
    </p:spTree>
    <p:extLst>
      <p:ext uri="{BB962C8B-B14F-4D97-AF65-F5344CB8AC3E}">
        <p14:creationId xmlns:p14="http://schemas.microsoft.com/office/powerpoint/2010/main" val="1943972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8D36C57-CF24-9CF9-1705-D844E74757B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46A91D3F-93D2-F430-7829-34014DC1BD2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AB0E04C0-608E-CDBA-DC78-B1ABDFEEF92A}"/>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A99F05C8-29D1-D8AC-49F4-2306650479F2}"/>
              </a:ext>
            </a:extLst>
          </p:cNvPr>
          <p:cNvSpPr/>
          <p:nvPr/>
        </p:nvSpPr>
        <p:spPr>
          <a:xfrm>
            <a:off x="5807174" y="3285778"/>
            <a:ext cx="648072" cy="64807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37951575-E4D1-4337-BAB5-1998CBAC7079}"/>
              </a:ext>
            </a:extLst>
          </p:cNvPr>
          <p:cNvSpPr/>
          <p:nvPr/>
        </p:nvSpPr>
        <p:spPr>
          <a:xfrm>
            <a:off x="5447134" y="4365898"/>
            <a:ext cx="648072"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722808144"/>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20B32D9-95BD-79B9-862B-3AEFD4D6AC3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4976819D-44A8-F5F4-A857-1AADDE54B58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AF926229-AC11-35AF-CC8E-EEBD25B43C34}"/>
              </a:ext>
            </a:extLst>
          </p:cNvPr>
          <p:cNvSpPr txBox="1"/>
          <p:nvPr/>
        </p:nvSpPr>
        <p:spPr>
          <a:xfrm>
            <a:off x="7232649" y="752546"/>
            <a:ext cx="147732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信解受持</a:t>
            </a:r>
            <a:r>
              <a:rPr lang="en-US" altLang="zh-TW" sz="2800" b="1" dirty="0">
                <a:solidFill>
                  <a:schemeClr val="bg1"/>
                </a:solidFill>
              </a:rPr>
              <a:t>』</a:t>
            </a:r>
            <a:r>
              <a:rPr lang="zh-TW" altLang="en-US" sz="2800" b="1" dirty="0">
                <a:solidFill>
                  <a:schemeClr val="bg1"/>
                </a:solidFill>
              </a:rPr>
              <a:t>一語，明其不但能信能解，且能解行並進而不退也。</a:t>
            </a:r>
          </a:p>
        </p:txBody>
      </p:sp>
      <p:sp>
        <p:nvSpPr>
          <p:cNvPr id="5" name="文字方塊 4">
            <a:extLst>
              <a:ext uri="{FF2B5EF4-FFF2-40B4-BE49-F238E27FC236}">
                <a16:creationId xmlns:a16="http://schemas.microsoft.com/office/drawing/2014/main" id="{688E2DD9-C3BE-2DA4-71FB-55C01543BE45}"/>
              </a:ext>
            </a:extLst>
          </p:cNvPr>
          <p:cNvSpPr txBox="1"/>
          <p:nvPr/>
        </p:nvSpPr>
        <p:spPr>
          <a:xfrm>
            <a:off x="8794342" y="753181"/>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「世尊。我今得聞如是經典。信解受持。不足為難。」</a:t>
            </a:r>
          </a:p>
        </p:txBody>
      </p:sp>
      <p:pic>
        <p:nvPicPr>
          <p:cNvPr id="7" name="圖片 6">
            <a:extLst>
              <a:ext uri="{FF2B5EF4-FFF2-40B4-BE49-F238E27FC236}">
                <a16:creationId xmlns:a16="http://schemas.microsoft.com/office/drawing/2014/main" id="{F2ECE88B-1A0F-3507-FF0F-950A26F49920}"/>
              </a:ext>
            </a:extLst>
          </p:cNvPr>
          <p:cNvPicPr>
            <a:picLocks noChangeAspect="1"/>
          </p:cNvPicPr>
          <p:nvPr/>
        </p:nvPicPr>
        <p:blipFill>
          <a:blip r:embed="rId5"/>
          <a:stretch>
            <a:fillRect/>
          </a:stretch>
        </p:blipFill>
        <p:spPr>
          <a:xfrm>
            <a:off x="10316995" y="765498"/>
            <a:ext cx="567907" cy="5117875"/>
          </a:xfrm>
          <a:prstGeom prst="rect">
            <a:avLst/>
          </a:prstGeom>
        </p:spPr>
      </p:pic>
      <p:sp>
        <p:nvSpPr>
          <p:cNvPr id="8" name="文字方塊 7">
            <a:extLst>
              <a:ext uri="{FF2B5EF4-FFF2-40B4-BE49-F238E27FC236}">
                <a16:creationId xmlns:a16="http://schemas.microsoft.com/office/drawing/2014/main" id="{A906B210-2AD6-A2B9-BF8A-F75C2856C8BE}"/>
              </a:ext>
            </a:extLst>
          </p:cNvPr>
          <p:cNvSpPr txBox="1"/>
          <p:nvPr/>
        </p:nvSpPr>
        <p:spPr>
          <a:xfrm>
            <a:off x="5015086" y="752546"/>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長老身值佛世，聞法證果，能解空義。此所以自慶</a:t>
            </a:r>
            <a:r>
              <a:rPr lang="en-US" altLang="zh-TW" sz="2800" b="1" dirty="0">
                <a:solidFill>
                  <a:schemeClr val="bg1"/>
                </a:solidFill>
              </a:rPr>
              <a:t>『</a:t>
            </a:r>
            <a:r>
              <a:rPr lang="zh-TW" altLang="en-US" sz="2800" b="1" dirty="0">
                <a:solidFill>
                  <a:schemeClr val="bg1"/>
                </a:solidFill>
              </a:rPr>
              <a:t>不足為難</a:t>
            </a:r>
            <a:r>
              <a:rPr lang="en-US" altLang="zh-TW" sz="2800" b="1" dirty="0">
                <a:solidFill>
                  <a:schemeClr val="bg1"/>
                </a:solidFill>
              </a:rPr>
              <a:t>』</a:t>
            </a:r>
            <a:r>
              <a:rPr lang="zh-TW" altLang="en-US" sz="2800" b="1" dirty="0">
                <a:solidFill>
                  <a:schemeClr val="bg1"/>
                </a:solidFill>
              </a:rPr>
              <a:t>。正顯末世之十分為難。</a:t>
            </a:r>
          </a:p>
        </p:txBody>
      </p:sp>
      <p:sp>
        <p:nvSpPr>
          <p:cNvPr id="9" name="文字方塊 8">
            <a:extLst>
              <a:ext uri="{FF2B5EF4-FFF2-40B4-BE49-F238E27FC236}">
                <a16:creationId xmlns:a16="http://schemas.microsoft.com/office/drawing/2014/main" id="{E8037A2E-D72E-3914-FB2D-4229945B9025}"/>
              </a:ext>
            </a:extLst>
          </p:cNvPr>
          <p:cNvSpPr txBox="1"/>
          <p:nvPr/>
        </p:nvSpPr>
        <p:spPr>
          <a:xfrm>
            <a:off x="341939" y="680131"/>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實在</a:t>
            </a:r>
            <a:r>
              <a:rPr lang="zh-CN" altLang="en-US" sz="2800" dirty="0">
                <a:solidFill>
                  <a:srgbClr val="FFFF00"/>
                </a:solidFill>
              </a:rPr>
              <a:t>說</a:t>
            </a:r>
            <a:r>
              <a:rPr lang="zh-TW" altLang="en-US" sz="2800" dirty="0">
                <a:solidFill>
                  <a:srgbClr val="FFFF00"/>
                </a:solidFill>
              </a:rPr>
              <a:t>，我們是真難，我們心何嘗清淨？如果心真的清淨了，一定平等；真正清淨了，一定萬法一如。我們與一切大眾相處，還是有憎愛，這個我喜歡他，那個我討厭他，這哪裡平等？有這個念頭在，心就不清淨，就不平等。</a:t>
            </a:r>
          </a:p>
        </p:txBody>
      </p:sp>
    </p:spTree>
    <p:extLst>
      <p:ext uri="{BB962C8B-B14F-4D97-AF65-F5344CB8AC3E}">
        <p14:creationId xmlns:p14="http://schemas.microsoft.com/office/powerpoint/2010/main" val="22166446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78A053F-3B10-D3A1-E19F-9713FDFF800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7AA18CCF-6C96-12DB-7A73-6E1B955ED05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13A478B2-5796-ACD0-C515-66A8A5FDAAB3}"/>
              </a:ext>
            </a:extLst>
          </p:cNvPr>
          <p:cNvSpPr txBox="1"/>
          <p:nvPr/>
        </p:nvSpPr>
        <p:spPr>
          <a:xfrm>
            <a:off x="4158954" y="730943"/>
            <a:ext cx="4062651"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後五百歲</a:t>
            </a:r>
            <a:r>
              <a:rPr lang="en-US" altLang="zh-TW" sz="2800" b="1" dirty="0">
                <a:solidFill>
                  <a:schemeClr val="bg1"/>
                </a:solidFill>
              </a:rPr>
              <a:t>』</a:t>
            </a:r>
            <a:r>
              <a:rPr lang="zh-TW" altLang="en-US" sz="2800" b="1" dirty="0">
                <a:solidFill>
                  <a:schemeClr val="bg1"/>
                </a:solidFill>
              </a:rPr>
              <a:t>，則指佛入寂後，第五個五百年，即末法之初。今則三 </a:t>
            </a:r>
            <a:r>
              <a:rPr lang="zh-CN" altLang="en-US" sz="2800" b="1" dirty="0">
                <a:solidFill>
                  <a:schemeClr val="bg1"/>
                </a:solidFill>
              </a:rPr>
              <a:t>〇</a:t>
            </a:r>
            <a:r>
              <a:rPr lang="zh-TW" altLang="en-US" sz="2800" b="1" dirty="0">
                <a:solidFill>
                  <a:schemeClr val="bg1"/>
                </a:solidFill>
              </a:rPr>
              <a:t>二二，已在第七個五百歲初。經中凡言「後五百歲」，亦不定在第五。總明其是在末法時代而已。</a:t>
            </a:r>
          </a:p>
        </p:txBody>
      </p:sp>
      <p:sp>
        <p:nvSpPr>
          <p:cNvPr id="5" name="文字方塊 4">
            <a:extLst>
              <a:ext uri="{FF2B5EF4-FFF2-40B4-BE49-F238E27FC236}">
                <a16:creationId xmlns:a16="http://schemas.microsoft.com/office/drawing/2014/main" id="{F15FCB1B-62D4-1417-E775-C32B52176884}"/>
              </a:ext>
            </a:extLst>
          </p:cNvPr>
          <p:cNvSpPr txBox="1"/>
          <p:nvPr/>
        </p:nvSpPr>
        <p:spPr>
          <a:xfrm>
            <a:off x="8220020" y="753181"/>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「若當來世。後五百歲。其有眾生。得聞是經。信解受持。是人則為第一希有。」</a:t>
            </a:r>
          </a:p>
        </p:txBody>
      </p:sp>
      <p:sp>
        <p:nvSpPr>
          <p:cNvPr id="6" name="文字方塊 5">
            <a:extLst>
              <a:ext uri="{FF2B5EF4-FFF2-40B4-BE49-F238E27FC236}">
                <a16:creationId xmlns:a16="http://schemas.microsoft.com/office/drawing/2014/main" id="{7BEA88C6-03AA-ABB0-BE14-FCEFEF9353D6}"/>
              </a:ext>
            </a:extLst>
          </p:cNvPr>
          <p:cNvSpPr txBox="1"/>
          <p:nvPr/>
        </p:nvSpPr>
        <p:spPr>
          <a:xfrm>
            <a:off x="265381" y="730943"/>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善導大師在</a:t>
            </a:r>
            <a:r>
              <a:rPr lang="en-US" altLang="zh-TW" sz="2800" dirty="0">
                <a:solidFill>
                  <a:srgbClr val="FFFF00"/>
                </a:solidFill>
              </a:rPr>
              <a:t>《</a:t>
            </a:r>
            <a:r>
              <a:rPr lang="zh-TW" altLang="en-US" sz="2800" dirty="0">
                <a:solidFill>
                  <a:srgbClr val="FFFF00"/>
                </a:solidFill>
              </a:rPr>
              <a:t>觀無量壽經</a:t>
            </a:r>
            <a:r>
              <a:rPr lang="en-US" altLang="zh-TW" sz="2800" dirty="0">
                <a:solidFill>
                  <a:srgbClr val="FFFF00"/>
                </a:solidFill>
              </a:rPr>
              <a:t>》</a:t>
            </a:r>
            <a:r>
              <a:rPr lang="zh-TW" altLang="en-US" sz="2800" dirty="0">
                <a:solidFill>
                  <a:srgbClr val="FFFF00"/>
                </a:solidFill>
              </a:rPr>
              <a:t>註解裡面講，佛法的弘揚，「一切要從真實心中作」。我們果真都能從真實心中作，就能夠自度度他。離開一切真實，是假的；不但不能幫助別人，也</a:t>
            </a:r>
            <a:r>
              <a:rPr lang="zh-CN" altLang="en-US" sz="2800" dirty="0">
                <a:solidFill>
                  <a:srgbClr val="FFFF00"/>
                </a:solidFill>
              </a:rPr>
              <a:t>無法</a:t>
            </a:r>
            <a:r>
              <a:rPr lang="zh-TW" altLang="en-US" sz="2800" dirty="0">
                <a:solidFill>
                  <a:srgbClr val="FFFF00"/>
                </a:solidFill>
              </a:rPr>
              <a:t>幫助自己。</a:t>
            </a:r>
          </a:p>
        </p:txBody>
      </p:sp>
      <p:pic>
        <p:nvPicPr>
          <p:cNvPr id="8" name="圖片 7">
            <a:extLst>
              <a:ext uri="{FF2B5EF4-FFF2-40B4-BE49-F238E27FC236}">
                <a16:creationId xmlns:a16="http://schemas.microsoft.com/office/drawing/2014/main" id="{86986EE5-A942-B2FF-D127-A89B1B67BAE3}"/>
              </a:ext>
            </a:extLst>
          </p:cNvPr>
          <p:cNvPicPr>
            <a:picLocks noChangeAspect="1"/>
          </p:cNvPicPr>
          <p:nvPr/>
        </p:nvPicPr>
        <p:blipFill>
          <a:blip r:embed="rId5"/>
          <a:stretch>
            <a:fillRect/>
          </a:stretch>
        </p:blipFill>
        <p:spPr>
          <a:xfrm>
            <a:off x="10343678" y="981522"/>
            <a:ext cx="576064" cy="1830964"/>
          </a:xfrm>
          <a:prstGeom prst="rect">
            <a:avLst/>
          </a:prstGeom>
        </p:spPr>
      </p:pic>
    </p:spTree>
    <p:extLst>
      <p:ext uri="{BB962C8B-B14F-4D97-AF65-F5344CB8AC3E}">
        <p14:creationId xmlns:p14="http://schemas.microsoft.com/office/powerpoint/2010/main" val="9736306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16D495F4-658C-4468-9CEB-8AB610232CD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3A81F5D-904B-68AF-CCFC-DC6CF282307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86367AC3-4045-5F8A-36FC-ECDC4D449A7E}"/>
              </a:ext>
            </a:extLst>
          </p:cNvPr>
          <p:cNvSpPr txBox="1"/>
          <p:nvPr/>
        </p:nvSpPr>
        <p:spPr>
          <a:xfrm>
            <a:off x="6347812" y="764656"/>
            <a:ext cx="2123658" cy="5330276"/>
          </a:xfrm>
          <a:prstGeom prst="rect">
            <a:avLst/>
          </a:prstGeom>
          <a:noFill/>
        </p:spPr>
        <p:txBody>
          <a:bodyPr vert="eaVert" wrap="square" rtlCol="0">
            <a:spAutoFit/>
          </a:bodyPr>
          <a:lstStyle/>
          <a:p>
            <a:pPr>
              <a:lnSpc>
                <a:spcPct val="150000"/>
              </a:lnSpc>
            </a:pPr>
            <a:r>
              <a:rPr lang="zh-TW" altLang="en-US" sz="2800" b="1" dirty="0">
                <a:solidFill>
                  <a:schemeClr val="bg1"/>
                </a:solidFill>
              </a:rPr>
              <a:t>末世眾生，必宿具般若根性，我法等執較薄。方能於濁惡世中，得聞此法，超出常流，信解受持也。</a:t>
            </a:r>
          </a:p>
        </p:txBody>
      </p:sp>
      <p:sp>
        <p:nvSpPr>
          <p:cNvPr id="5" name="文字方塊 4">
            <a:extLst>
              <a:ext uri="{FF2B5EF4-FFF2-40B4-BE49-F238E27FC236}">
                <a16:creationId xmlns:a16="http://schemas.microsoft.com/office/drawing/2014/main" id="{1D93FCF3-FEC3-F971-F82E-FF4F6AE8C4D5}"/>
              </a:ext>
            </a:extLst>
          </p:cNvPr>
          <p:cNvSpPr txBox="1"/>
          <p:nvPr/>
        </p:nvSpPr>
        <p:spPr>
          <a:xfrm>
            <a:off x="8506036" y="767468"/>
            <a:ext cx="147732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何以故。此人無我相人相眾生相壽者相。」</a:t>
            </a:r>
          </a:p>
        </p:txBody>
      </p:sp>
      <p:sp>
        <p:nvSpPr>
          <p:cNvPr id="6" name="文字方塊 5">
            <a:extLst>
              <a:ext uri="{FF2B5EF4-FFF2-40B4-BE49-F238E27FC236}">
                <a16:creationId xmlns:a16="http://schemas.microsoft.com/office/drawing/2014/main" id="{667FB646-4A28-2D00-5910-433124F437D9}"/>
              </a:ext>
            </a:extLst>
          </p:cNvPr>
          <p:cNvSpPr txBox="1"/>
          <p:nvPr/>
        </p:nvSpPr>
        <p:spPr>
          <a:xfrm>
            <a:off x="204266" y="789275"/>
            <a:ext cx="6001643" cy="5112568"/>
          </a:xfrm>
          <a:prstGeom prst="rect">
            <a:avLst/>
          </a:prstGeom>
          <a:noFill/>
        </p:spPr>
        <p:txBody>
          <a:bodyPr vert="eaVert" wrap="square" rtlCol="0">
            <a:spAutoFit/>
          </a:bodyPr>
          <a:lstStyle/>
          <a:p>
            <a:pPr>
              <a:lnSpc>
                <a:spcPct val="150000"/>
              </a:lnSpc>
            </a:pPr>
            <a:r>
              <a:rPr lang="zh-TW" altLang="en-US" sz="2800" dirty="0">
                <a:solidFill>
                  <a:srgbClr val="FFFF00"/>
                </a:solidFill>
              </a:rPr>
              <a:t>什麼叫做功德？清淨心上一絲不掛，那叫功德。你還在著相！著相修行，著相修福，你搞的是輪迴業。這些事情要不要做？要做，不能有心去做。佛法一切講隨緣，沒有叫你攀緣。今天你建個道場，到處拉信徒，勸人來供養修福，這就是造輪迴業。果報在三途，不在人天。</a:t>
            </a:r>
          </a:p>
        </p:txBody>
      </p:sp>
      <p:pic>
        <p:nvPicPr>
          <p:cNvPr id="8" name="圖片 7">
            <a:extLst>
              <a:ext uri="{FF2B5EF4-FFF2-40B4-BE49-F238E27FC236}">
                <a16:creationId xmlns:a16="http://schemas.microsoft.com/office/drawing/2014/main" id="{B1213760-2271-1549-5098-800861B54B1E}"/>
              </a:ext>
            </a:extLst>
          </p:cNvPr>
          <p:cNvPicPr>
            <a:picLocks noChangeAspect="1"/>
          </p:cNvPicPr>
          <p:nvPr/>
        </p:nvPicPr>
        <p:blipFill>
          <a:blip r:embed="rId5"/>
          <a:stretch>
            <a:fillRect/>
          </a:stretch>
        </p:blipFill>
        <p:spPr>
          <a:xfrm>
            <a:off x="10199662" y="909515"/>
            <a:ext cx="576064" cy="4498814"/>
          </a:xfrm>
          <a:prstGeom prst="rect">
            <a:avLst/>
          </a:prstGeom>
        </p:spPr>
      </p:pic>
    </p:spTree>
    <p:extLst>
      <p:ext uri="{BB962C8B-B14F-4D97-AF65-F5344CB8AC3E}">
        <p14:creationId xmlns:p14="http://schemas.microsoft.com/office/powerpoint/2010/main" val="28015899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330B1AD-F351-3AAC-B4B8-9235F22CCBE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9E1CEA9-27A0-A635-3274-2257DC2984D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7AB5BBFA-3308-EE23-A689-37AB22CDE7F6}"/>
              </a:ext>
            </a:extLst>
          </p:cNvPr>
          <p:cNvSpPr txBox="1"/>
          <p:nvPr/>
        </p:nvSpPr>
        <p:spPr>
          <a:xfrm>
            <a:off x="6061521" y="807888"/>
            <a:ext cx="2769989" cy="5256487"/>
          </a:xfrm>
          <a:prstGeom prst="rect">
            <a:avLst/>
          </a:prstGeom>
          <a:noFill/>
        </p:spPr>
        <p:txBody>
          <a:bodyPr vert="eaVert" wrap="square" rtlCol="0">
            <a:spAutoFit/>
          </a:bodyPr>
          <a:lstStyle/>
          <a:p>
            <a:pPr>
              <a:lnSpc>
                <a:spcPct val="150000"/>
              </a:lnSpc>
            </a:pPr>
            <a:r>
              <a:rPr lang="zh-TW" altLang="en-US" sz="2800" b="1" dirty="0">
                <a:solidFill>
                  <a:schemeClr val="bg1"/>
                </a:solidFill>
              </a:rPr>
              <a:t>我本緣生幻有，當其現幻相時，即是非有，故曰</a:t>
            </a:r>
            <a:r>
              <a:rPr lang="en-US" altLang="zh-TW" sz="2800" b="1" dirty="0">
                <a:solidFill>
                  <a:schemeClr val="bg1"/>
                </a:solidFill>
              </a:rPr>
              <a:t>『</a:t>
            </a:r>
            <a:r>
              <a:rPr lang="zh-TW" altLang="en-US" sz="2800" b="1" dirty="0">
                <a:solidFill>
                  <a:schemeClr val="bg1"/>
                </a:solidFill>
              </a:rPr>
              <a:t>我相即是非相</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人相、眾生相、壽者相，即是非相</a:t>
            </a:r>
            <a:r>
              <a:rPr lang="en-US" altLang="zh-TW" sz="2800" b="1" dirty="0">
                <a:solidFill>
                  <a:schemeClr val="bg1"/>
                </a:solidFill>
              </a:rPr>
              <a:t>』</a:t>
            </a:r>
            <a:r>
              <a:rPr lang="zh-TW" altLang="en-US" sz="2800" b="1" dirty="0">
                <a:solidFill>
                  <a:schemeClr val="bg1"/>
                </a:solidFill>
              </a:rPr>
              <a:t>，理亦如是。</a:t>
            </a:r>
          </a:p>
        </p:txBody>
      </p:sp>
      <p:sp>
        <p:nvSpPr>
          <p:cNvPr id="5" name="文字方塊 4">
            <a:extLst>
              <a:ext uri="{FF2B5EF4-FFF2-40B4-BE49-F238E27FC236}">
                <a16:creationId xmlns:a16="http://schemas.microsoft.com/office/drawing/2014/main" id="{983F540B-A74B-FC2B-437E-0125A66EA398}"/>
              </a:ext>
            </a:extLst>
          </p:cNvPr>
          <p:cNvSpPr txBox="1"/>
          <p:nvPr/>
        </p:nvSpPr>
        <p:spPr>
          <a:xfrm>
            <a:off x="8866350" y="767468"/>
            <a:ext cx="147732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所以者何。我相即是非相。人相眾生相壽者相。即是非相。」</a:t>
            </a:r>
          </a:p>
        </p:txBody>
      </p:sp>
      <p:sp>
        <p:nvSpPr>
          <p:cNvPr id="6" name="文字方塊 5">
            <a:extLst>
              <a:ext uri="{FF2B5EF4-FFF2-40B4-BE49-F238E27FC236}">
                <a16:creationId xmlns:a16="http://schemas.microsoft.com/office/drawing/2014/main" id="{32CA37C0-F810-F007-F00E-EB2D6FA1C9BE}"/>
              </a:ext>
            </a:extLst>
          </p:cNvPr>
          <p:cNvSpPr txBox="1"/>
          <p:nvPr/>
        </p:nvSpPr>
        <p:spPr>
          <a:xfrm>
            <a:off x="2606878" y="807888"/>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我們只要把</a:t>
            </a:r>
            <a:r>
              <a:rPr lang="zh-CN" altLang="en-US" sz="2800" dirty="0">
                <a:solidFill>
                  <a:srgbClr val="FFFF00"/>
                </a:solidFill>
              </a:rPr>
              <a:t>第</a:t>
            </a:r>
            <a:r>
              <a:rPr lang="zh-TW" altLang="en-US" sz="2800" dirty="0">
                <a:solidFill>
                  <a:srgbClr val="FFFF00"/>
                </a:solidFill>
              </a:rPr>
              <a:t>一句明白了，後面三句自然就明瞭。這是說的實話。說實話往往與我們的常識、觀念完全相反，於是就很難接受，但是它是真實的。</a:t>
            </a:r>
          </a:p>
        </p:txBody>
      </p:sp>
      <p:pic>
        <p:nvPicPr>
          <p:cNvPr id="8" name="圖片 7">
            <a:extLst>
              <a:ext uri="{FF2B5EF4-FFF2-40B4-BE49-F238E27FC236}">
                <a16:creationId xmlns:a16="http://schemas.microsoft.com/office/drawing/2014/main" id="{24BDC9AD-433C-DD6C-86CC-53AEC8892FF1}"/>
              </a:ext>
            </a:extLst>
          </p:cNvPr>
          <p:cNvPicPr>
            <a:picLocks noChangeAspect="1"/>
          </p:cNvPicPr>
          <p:nvPr/>
        </p:nvPicPr>
        <p:blipFill>
          <a:blip r:embed="rId5"/>
          <a:stretch>
            <a:fillRect/>
          </a:stretch>
        </p:blipFill>
        <p:spPr>
          <a:xfrm>
            <a:off x="10346001" y="981522"/>
            <a:ext cx="573741" cy="2702879"/>
          </a:xfrm>
          <a:prstGeom prst="rect">
            <a:avLst/>
          </a:prstGeom>
        </p:spPr>
      </p:pic>
      <p:sp>
        <p:nvSpPr>
          <p:cNvPr id="9" name="文字方塊 8">
            <a:extLst>
              <a:ext uri="{FF2B5EF4-FFF2-40B4-BE49-F238E27FC236}">
                <a16:creationId xmlns:a16="http://schemas.microsoft.com/office/drawing/2014/main" id="{F61391F1-3EA5-5D31-C186-53D739458A06}"/>
              </a:ext>
            </a:extLst>
          </p:cNvPr>
          <p:cNvSpPr txBox="1"/>
          <p:nvPr/>
        </p:nvSpPr>
        <p:spPr>
          <a:xfrm>
            <a:off x="502698" y="873510"/>
            <a:ext cx="2123658" cy="5112568"/>
          </a:xfrm>
          <a:prstGeom prst="rect">
            <a:avLst/>
          </a:prstGeom>
          <a:noFill/>
        </p:spPr>
        <p:txBody>
          <a:bodyPr vert="eaVert" wrap="square" rtlCol="0">
            <a:spAutoFit/>
          </a:bodyPr>
          <a:lstStyle/>
          <a:p>
            <a:pPr>
              <a:lnSpc>
                <a:spcPct val="150000"/>
              </a:lnSpc>
            </a:pPr>
            <a:r>
              <a:rPr lang="zh-TW" altLang="en-US" sz="2800" dirty="0">
                <a:solidFill>
                  <a:srgbClr val="FFFF00"/>
                </a:solidFill>
              </a:rPr>
              <a:t>相正在現前的時候，當體即空，了不可得，即是非有。相雖然是幻有，是不住的，不會停在這裡。</a:t>
            </a:r>
          </a:p>
        </p:txBody>
      </p:sp>
    </p:spTree>
    <p:extLst>
      <p:ext uri="{BB962C8B-B14F-4D97-AF65-F5344CB8AC3E}">
        <p14:creationId xmlns:p14="http://schemas.microsoft.com/office/powerpoint/2010/main" val="12287438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1620AB5D-3B8F-86F7-B257-2DF73DFD25E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ACEA2DD5-FBCF-CD96-7779-80DC65D136F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33A551FC-2A69-1D66-8790-3FEEDC2078B0}"/>
              </a:ext>
            </a:extLst>
          </p:cNvPr>
          <p:cNvSpPr txBox="1"/>
          <p:nvPr/>
        </p:nvSpPr>
        <p:spPr>
          <a:xfrm>
            <a:off x="7391350" y="776959"/>
            <a:ext cx="1477328" cy="5256487"/>
          </a:xfrm>
          <a:prstGeom prst="rect">
            <a:avLst/>
          </a:prstGeom>
          <a:noFill/>
        </p:spPr>
        <p:txBody>
          <a:bodyPr vert="eaVert" wrap="square" rtlCol="0">
            <a:spAutoFit/>
          </a:bodyPr>
          <a:lstStyle/>
          <a:p>
            <a:pPr>
              <a:lnSpc>
                <a:spcPct val="150000"/>
              </a:lnSpc>
            </a:pPr>
            <a:r>
              <a:rPr lang="zh-TW" altLang="en-US" sz="2800" b="1" dirty="0">
                <a:solidFill>
                  <a:schemeClr val="bg1"/>
                </a:solidFill>
              </a:rPr>
              <a:t>若能</a:t>
            </a:r>
            <a:r>
              <a:rPr lang="en-US" altLang="zh-TW" sz="2800" b="1" dirty="0">
                <a:solidFill>
                  <a:schemeClr val="bg1"/>
                </a:solidFill>
              </a:rPr>
              <a:t>『</a:t>
            </a:r>
            <a:r>
              <a:rPr lang="zh-TW" altLang="en-US" sz="2800" b="1" dirty="0">
                <a:solidFill>
                  <a:schemeClr val="bg1"/>
                </a:solidFill>
              </a:rPr>
              <a:t>離一切諸相</a:t>
            </a:r>
            <a:r>
              <a:rPr lang="en-US" altLang="zh-TW" sz="2800" b="1" dirty="0">
                <a:solidFill>
                  <a:schemeClr val="bg1"/>
                </a:solidFill>
              </a:rPr>
              <a:t>』</a:t>
            </a:r>
            <a:r>
              <a:rPr lang="zh-TW" altLang="en-US" sz="2800" b="1" dirty="0">
                <a:solidFill>
                  <a:schemeClr val="bg1"/>
                </a:solidFill>
              </a:rPr>
              <a:t>，便證法身。故曰</a:t>
            </a:r>
            <a:r>
              <a:rPr lang="en-US" altLang="zh-TW" sz="2800" b="1" dirty="0">
                <a:solidFill>
                  <a:schemeClr val="bg1"/>
                </a:solidFill>
              </a:rPr>
              <a:t>『</a:t>
            </a:r>
            <a:r>
              <a:rPr lang="zh-TW" altLang="en-US" sz="2800" b="1" dirty="0">
                <a:solidFill>
                  <a:schemeClr val="bg1"/>
                </a:solidFill>
              </a:rPr>
              <a:t>則名諸佛</a:t>
            </a:r>
            <a:r>
              <a:rPr lang="en-US" altLang="zh-TW" sz="2800" b="1" dirty="0">
                <a:solidFill>
                  <a:schemeClr val="bg1"/>
                </a:solidFill>
              </a:rPr>
              <a:t>』</a:t>
            </a:r>
            <a:r>
              <a:rPr lang="zh-TW" altLang="en-US" sz="2800" b="1" dirty="0">
                <a:solidFill>
                  <a:schemeClr val="bg1"/>
                </a:solidFill>
              </a:rPr>
              <a:t>。</a:t>
            </a:r>
          </a:p>
        </p:txBody>
      </p:sp>
      <p:sp>
        <p:nvSpPr>
          <p:cNvPr id="5" name="文字方塊 4">
            <a:extLst>
              <a:ext uri="{FF2B5EF4-FFF2-40B4-BE49-F238E27FC236}">
                <a16:creationId xmlns:a16="http://schemas.microsoft.com/office/drawing/2014/main" id="{F9FCC496-58F3-92A7-2A12-ABC9FBBA40AB}"/>
              </a:ext>
            </a:extLst>
          </p:cNvPr>
          <p:cNvSpPr txBox="1"/>
          <p:nvPr/>
        </p:nvSpPr>
        <p:spPr>
          <a:xfrm>
            <a:off x="8684407" y="767468"/>
            <a:ext cx="147732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何以故。離一切諸相。則名諸佛。」</a:t>
            </a:r>
          </a:p>
        </p:txBody>
      </p:sp>
      <p:sp>
        <p:nvSpPr>
          <p:cNvPr id="6" name="文字方塊 5">
            <a:extLst>
              <a:ext uri="{FF2B5EF4-FFF2-40B4-BE49-F238E27FC236}">
                <a16:creationId xmlns:a16="http://schemas.microsoft.com/office/drawing/2014/main" id="{39333D4E-CAC3-F575-5910-090548168EB5}"/>
              </a:ext>
            </a:extLst>
          </p:cNvPr>
          <p:cNvSpPr txBox="1"/>
          <p:nvPr/>
        </p:nvSpPr>
        <p:spPr>
          <a:xfrm>
            <a:off x="4727054" y="765498"/>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諸佛有二說，一為十方三世諸佛。一為初住以上，極果以前，名分證覺，亦名分證佛。共有四十二位，故名「諸佛」。</a:t>
            </a:r>
          </a:p>
        </p:txBody>
      </p:sp>
      <p:pic>
        <p:nvPicPr>
          <p:cNvPr id="8" name="圖片 7">
            <a:extLst>
              <a:ext uri="{FF2B5EF4-FFF2-40B4-BE49-F238E27FC236}">
                <a16:creationId xmlns:a16="http://schemas.microsoft.com/office/drawing/2014/main" id="{82470BFA-268E-09F7-522D-6BC274890B3E}"/>
              </a:ext>
            </a:extLst>
          </p:cNvPr>
          <p:cNvPicPr>
            <a:picLocks noChangeAspect="1"/>
          </p:cNvPicPr>
          <p:nvPr/>
        </p:nvPicPr>
        <p:blipFill>
          <a:blip r:embed="rId5"/>
          <a:stretch>
            <a:fillRect/>
          </a:stretch>
        </p:blipFill>
        <p:spPr>
          <a:xfrm>
            <a:off x="10273134" y="981521"/>
            <a:ext cx="646607" cy="2736305"/>
          </a:xfrm>
          <a:prstGeom prst="rect">
            <a:avLst/>
          </a:prstGeom>
        </p:spPr>
      </p:pic>
      <p:sp>
        <p:nvSpPr>
          <p:cNvPr id="9" name="文字方塊 8">
            <a:extLst>
              <a:ext uri="{FF2B5EF4-FFF2-40B4-BE49-F238E27FC236}">
                <a16:creationId xmlns:a16="http://schemas.microsoft.com/office/drawing/2014/main" id="{12215AFF-74B1-7ADA-86E2-2F3BC535272C}"/>
              </a:ext>
            </a:extLst>
          </p:cNvPr>
          <p:cNvSpPr txBox="1"/>
          <p:nvPr/>
        </p:nvSpPr>
        <p:spPr>
          <a:xfrm>
            <a:off x="155599" y="843188"/>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天台大師所講的六即佛，分證即佛，就是諸佛。從圓教初住一直到等覺，四十一位法身大士，破一品無明，證一分法身，就證得分證佛位</a:t>
            </a:r>
            <a:r>
              <a:rPr lang="zh-CN" altLang="en-US" sz="2800" dirty="0">
                <a:solidFill>
                  <a:srgbClr val="FFFF00"/>
                </a:solidFill>
              </a:rPr>
              <a:t>。</a:t>
            </a:r>
            <a:r>
              <a:rPr lang="zh-TW" altLang="en-US" sz="2800" dirty="0">
                <a:solidFill>
                  <a:srgbClr val="FFFF00"/>
                </a:solidFill>
              </a:rPr>
              <a:t>分證佛位是真佛不是假佛，這是真的。要離相才能證，才能成佛。</a:t>
            </a:r>
          </a:p>
        </p:txBody>
      </p:sp>
    </p:spTree>
    <p:extLst>
      <p:ext uri="{BB962C8B-B14F-4D97-AF65-F5344CB8AC3E}">
        <p14:creationId xmlns:p14="http://schemas.microsoft.com/office/powerpoint/2010/main" val="3093083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8BBA1668-7CFA-77BF-640A-A547A3E34B4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5B00276C-1F06-CAA1-5969-06FEB51E465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7C4EF6D3-05FC-9B21-7A10-EFAA59C854B9}"/>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3B9C08B8-F506-640F-9FB7-9810FA555416}"/>
              </a:ext>
            </a:extLst>
          </p:cNvPr>
          <p:cNvSpPr/>
          <p:nvPr/>
        </p:nvSpPr>
        <p:spPr>
          <a:xfrm>
            <a:off x="2998862" y="2061642"/>
            <a:ext cx="648072" cy="79208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573779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20DBBCA-446D-271B-229F-48B06828A0FB}"/>
              </a:ext>
            </a:extLst>
          </p:cNvPr>
          <p:cNvSpPr txBox="1"/>
          <p:nvPr/>
        </p:nvSpPr>
        <p:spPr>
          <a:xfrm>
            <a:off x="123814" y="158117"/>
            <a:ext cx="11942783" cy="2608919"/>
          </a:xfrm>
          <a:prstGeom prst="rect">
            <a:avLst/>
          </a:prstGeom>
          <a:noFill/>
        </p:spPr>
        <p:txBody>
          <a:bodyPr wrap="square" rtlCol="0">
            <a:spAutoFit/>
          </a:bodyPr>
          <a:lstStyle/>
          <a:p>
            <a:pPr>
              <a:lnSpc>
                <a:spcPts val="2800"/>
              </a:lnSpc>
            </a:pPr>
            <a:r>
              <a:rPr lang="zh-TW" altLang="en-US" sz="2800" b="1" dirty="0">
                <a:solidFill>
                  <a:schemeClr val="bg1">
                    <a:lumMod val="95000"/>
                  </a:schemeClr>
                </a:solidFill>
              </a:rPr>
              <a:t>佛告須菩提：「如是！如是！若復有人，得聞是經，不驚、不怖、不畏，當知是人甚為希有。何以故？須菩提！如來說：第一波羅蜜，即非第一波羅蜜，是名第一波羅蜜。</a:t>
            </a:r>
            <a:endParaRPr lang="en-US" altLang="zh-TW" sz="2800" b="1" dirty="0">
              <a:solidFill>
                <a:schemeClr val="bg1">
                  <a:lumMod val="95000"/>
                </a:schemeClr>
              </a:solidFill>
            </a:endParaRPr>
          </a:p>
          <a:p>
            <a:pPr>
              <a:lnSpc>
                <a:spcPts val="2800"/>
              </a:lnSpc>
            </a:pPr>
            <a:r>
              <a:rPr lang="zh-TW" altLang="en-US" sz="2800" b="1" dirty="0">
                <a:solidFill>
                  <a:schemeClr val="bg1">
                    <a:lumMod val="95000"/>
                  </a:schemeClr>
                </a:solidFill>
              </a:rPr>
              <a:t>須菩提！忍辱波羅蜜，如來說非忍辱波羅蜜，是名忍辱波羅蜜。何以故？須菩提！如我昔為歌利王割截身體，我於爾時，無我相、無人相、無眾生相、無壽者相。何以故？我於往昔節節支解時，若有我相、人相、眾生相、壽者相，應生瞋恨。</a:t>
            </a:r>
          </a:p>
        </p:txBody>
      </p:sp>
      <p:sp>
        <p:nvSpPr>
          <p:cNvPr id="5" name="文字方塊 4">
            <a:extLst>
              <a:ext uri="{FF2B5EF4-FFF2-40B4-BE49-F238E27FC236}">
                <a16:creationId xmlns:a16="http://schemas.microsoft.com/office/drawing/2014/main" id="{C00B4C17-4073-3409-BACB-EE2B6BD322BC}"/>
              </a:ext>
            </a:extLst>
          </p:cNvPr>
          <p:cNvSpPr txBox="1"/>
          <p:nvPr/>
        </p:nvSpPr>
        <p:spPr>
          <a:xfrm>
            <a:off x="123814" y="2767036"/>
            <a:ext cx="11942783" cy="4047134"/>
          </a:xfrm>
          <a:prstGeom prst="rect">
            <a:avLst/>
          </a:prstGeom>
          <a:noFill/>
        </p:spPr>
        <p:txBody>
          <a:bodyPr wrap="square" rtlCol="0">
            <a:spAutoFit/>
          </a:bodyPr>
          <a:lstStyle/>
          <a:p>
            <a:pPr>
              <a:lnSpc>
                <a:spcPts val="2800"/>
              </a:lnSpc>
            </a:pPr>
            <a:r>
              <a:rPr lang="en-US" altLang="zh-TW" sz="2800" b="1" dirty="0">
                <a:solidFill>
                  <a:schemeClr val="bg1">
                    <a:lumMod val="95000"/>
                  </a:schemeClr>
                </a:solidFill>
              </a:rPr>
              <a:t>The Buddha said to </a:t>
            </a:r>
            <a:r>
              <a:rPr lang="en-US" altLang="zh-TW" sz="2800" b="1" dirty="0" err="1">
                <a:solidFill>
                  <a:schemeClr val="bg1">
                    <a:lumMod val="95000"/>
                  </a:schemeClr>
                </a:solidFill>
              </a:rPr>
              <a:t>Subhūti</a:t>
            </a:r>
            <a:r>
              <a:rPr lang="en-US" altLang="zh-TW" sz="2800" b="1" dirty="0">
                <a:solidFill>
                  <a:schemeClr val="bg1">
                    <a:lumMod val="95000"/>
                  </a:schemeClr>
                </a:solidFill>
              </a:rPr>
              <a:t>: “Yes, yes. You are right. You should know that if someone hears the teaching of this scripture and is neither shocked, afraid, or alarmed, this person is extremely rare. And why? </a:t>
            </a:r>
            <a:r>
              <a:rPr lang="en-US" altLang="zh-TW" sz="2800" b="1" dirty="0" err="1">
                <a:solidFill>
                  <a:schemeClr val="bg1">
                    <a:lumMod val="95000"/>
                  </a:schemeClr>
                </a:solidFill>
              </a:rPr>
              <a:t>Subhūti</a:t>
            </a:r>
            <a:r>
              <a:rPr lang="en-US" altLang="zh-TW" sz="2800" b="1" dirty="0">
                <a:solidFill>
                  <a:schemeClr val="bg1">
                    <a:lumMod val="95000"/>
                  </a:schemeClr>
                </a:solidFill>
              </a:rPr>
              <a:t>, what the Tathāgata calls the greatest transcendence, is not (the nature of) the greatest transcendence. Therefore it is called the greatest transcendence.”</a:t>
            </a:r>
          </a:p>
          <a:p>
            <a:pPr>
              <a:lnSpc>
                <a:spcPts val="28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the transcendent forbearance that I teach is not (the nature of) transcendent forbearance. And why not? </a:t>
            </a:r>
            <a:r>
              <a:rPr lang="en-US" altLang="zh-TW" sz="2800" b="1" dirty="0" err="1">
                <a:solidFill>
                  <a:schemeClr val="bg1">
                    <a:lumMod val="95000"/>
                  </a:schemeClr>
                </a:solidFill>
              </a:rPr>
              <a:t>Subhūti</a:t>
            </a:r>
            <a:r>
              <a:rPr lang="en-US" altLang="zh-TW" sz="2800" b="1" dirty="0">
                <a:solidFill>
                  <a:schemeClr val="bg1">
                    <a:lumMod val="95000"/>
                  </a:schemeClr>
                </a:solidFill>
              </a:rPr>
              <a:t>, in a former lifetime my body was cut into pieces by the </a:t>
            </a:r>
            <a:r>
              <a:rPr lang="en-US" altLang="zh-TW" sz="2800" b="1" dirty="0" err="1">
                <a:solidFill>
                  <a:schemeClr val="bg1">
                    <a:lumMod val="95000"/>
                  </a:schemeClr>
                </a:solidFill>
              </a:rPr>
              <a:t>Rājah</a:t>
            </a:r>
            <a:r>
              <a:rPr lang="en-US" altLang="zh-TW" sz="2800" b="1" dirty="0">
                <a:solidFill>
                  <a:schemeClr val="bg1">
                    <a:lumMod val="95000"/>
                  </a:schemeClr>
                </a:solidFill>
              </a:rPr>
              <a:t> </a:t>
            </a:r>
            <a:r>
              <a:rPr lang="en-US" altLang="zh-TW" sz="2800" b="1" dirty="0" err="1">
                <a:solidFill>
                  <a:schemeClr val="bg1">
                    <a:lumMod val="95000"/>
                  </a:schemeClr>
                </a:solidFill>
              </a:rPr>
              <a:t>Kaliṅga</a:t>
            </a:r>
            <a:r>
              <a:rPr lang="en-US" altLang="zh-TW" sz="2800" b="1" dirty="0">
                <a:solidFill>
                  <a:schemeClr val="bg1">
                    <a:lumMod val="95000"/>
                  </a:schemeClr>
                </a:solidFill>
              </a:rPr>
              <a:t>. At that time, I was not abiding in the notions of self, person, sentient being, or life span. And why not? If, at the time my body was cut into pieces, I had been holding to the notions of self, person, sentient being, or life span, I would have felt ill-will [toward </a:t>
            </a:r>
            <a:r>
              <a:rPr lang="en-US" altLang="zh-TW" sz="2800" b="1" dirty="0" err="1">
                <a:solidFill>
                  <a:schemeClr val="bg1">
                    <a:lumMod val="95000"/>
                  </a:schemeClr>
                </a:solidFill>
              </a:rPr>
              <a:t>Kaliṅga</a:t>
            </a:r>
            <a:r>
              <a:rPr lang="en-US" altLang="zh-TW" sz="2800" b="1" dirty="0">
                <a:solidFill>
                  <a:schemeClr val="bg1">
                    <a:lumMod val="95000"/>
                  </a:schemeClr>
                </a:solidFill>
              </a:rPr>
              <a:t>]. </a:t>
            </a:r>
          </a:p>
        </p:txBody>
      </p:sp>
    </p:spTree>
    <p:extLst>
      <p:ext uri="{BB962C8B-B14F-4D97-AF65-F5344CB8AC3E}">
        <p14:creationId xmlns:p14="http://schemas.microsoft.com/office/powerpoint/2010/main" val="4478545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0E351D9-3A53-04C8-58AD-BBAD5C4A0610}"/>
              </a:ext>
            </a:extLst>
          </p:cNvPr>
          <p:cNvSpPr txBox="1"/>
          <p:nvPr/>
        </p:nvSpPr>
        <p:spPr>
          <a:xfrm>
            <a:off x="123814" y="117426"/>
            <a:ext cx="11942783" cy="2015936"/>
          </a:xfrm>
          <a:prstGeom prst="rect">
            <a:avLst/>
          </a:prstGeom>
          <a:noFill/>
        </p:spPr>
        <p:txBody>
          <a:bodyPr wrap="square" rtlCol="0">
            <a:spAutoFit/>
          </a:bodyPr>
          <a:lstStyle/>
          <a:p>
            <a:pPr>
              <a:lnSpc>
                <a:spcPts val="3000"/>
              </a:lnSpc>
            </a:pPr>
            <a:r>
              <a:rPr lang="zh-TW" altLang="en-US" sz="2800" b="1" dirty="0">
                <a:solidFill>
                  <a:schemeClr val="bg1">
                    <a:lumMod val="95000"/>
                  </a:schemeClr>
                </a:solidFill>
              </a:rPr>
              <a:t>須菩提！又念過去於五百世作忍辱仙人，於爾所世，無我相、無人相、無眾生相、無壽者相。是故須菩提！菩薩應離一切相，發阿耨多羅三藐三菩提心，不應住色生心，不應住聲香味觸法生心，應生無所住心。若心有住，即為非住。是故佛說：菩薩心不應住色布施。須菩提！菩薩為利益一切眾生故，應如是布施。如來說：一切諸相，即是非相。又說：一切眾生，即非眾生。</a:t>
            </a:r>
          </a:p>
        </p:txBody>
      </p:sp>
      <p:sp>
        <p:nvSpPr>
          <p:cNvPr id="5" name="文字方塊 4">
            <a:extLst>
              <a:ext uri="{FF2B5EF4-FFF2-40B4-BE49-F238E27FC236}">
                <a16:creationId xmlns:a16="http://schemas.microsoft.com/office/drawing/2014/main" id="{A7345B09-269C-B081-D1B7-F788FE25649A}"/>
              </a:ext>
            </a:extLst>
          </p:cNvPr>
          <p:cNvSpPr txBox="1"/>
          <p:nvPr/>
        </p:nvSpPr>
        <p:spPr>
          <a:xfrm>
            <a:off x="247630" y="2133650"/>
            <a:ext cx="11942783" cy="4708981"/>
          </a:xfrm>
          <a:prstGeom prst="rect">
            <a:avLst/>
          </a:prstGeom>
          <a:noFill/>
        </p:spPr>
        <p:txBody>
          <a:bodyPr wrap="square" rtlCol="0">
            <a:spAutoFit/>
          </a:bodyPr>
          <a:lstStyle/>
          <a:p>
            <a:pPr>
              <a:lnSpc>
                <a:spcPts val="3000"/>
              </a:lnSpc>
            </a:pPr>
            <a:r>
              <a:rPr lang="en-US" altLang="zh-TW" sz="2800" b="1" dirty="0" err="1">
                <a:solidFill>
                  <a:schemeClr val="bg1">
                    <a:lumMod val="95000"/>
                  </a:schemeClr>
                </a:solidFill>
              </a:rPr>
              <a:t>Subhūti</a:t>
            </a:r>
            <a:r>
              <a:rPr lang="en-US" altLang="zh-TW" sz="2800" b="1" dirty="0">
                <a:solidFill>
                  <a:schemeClr val="bg1">
                    <a:lumMod val="95000"/>
                  </a:schemeClr>
                </a:solidFill>
              </a:rPr>
              <a:t>, I also remember some five hundred lifetimes ago having </a:t>
            </a:r>
            <a:r>
              <a:rPr lang="en-US" altLang="zh-TW" sz="2800" b="1" dirty="0" err="1">
                <a:solidFill>
                  <a:schemeClr val="bg1">
                    <a:lumMod val="95000"/>
                  </a:schemeClr>
                </a:solidFill>
              </a:rPr>
              <a:t>practised</a:t>
            </a:r>
            <a:r>
              <a:rPr lang="en-US" altLang="zh-TW" sz="2800" b="1" dirty="0">
                <a:solidFill>
                  <a:schemeClr val="bg1">
                    <a:lumMod val="95000"/>
                  </a:schemeClr>
                </a:solidFill>
              </a:rPr>
              <a:t> forbearance as a renunciant sage. At that time I was also free from the notions of self, person, sentient being, and life. Therefore, </a:t>
            </a:r>
            <a:r>
              <a:rPr lang="en-US" altLang="zh-TW" sz="2800" b="1" dirty="0" err="1">
                <a:solidFill>
                  <a:schemeClr val="bg1">
                    <a:lumMod val="95000"/>
                  </a:schemeClr>
                </a:solidFill>
              </a:rPr>
              <a:t>Subhūti</a:t>
            </a:r>
            <a:r>
              <a:rPr lang="en-US" altLang="zh-TW" sz="2800" b="1" dirty="0">
                <a:solidFill>
                  <a:schemeClr val="bg1">
                    <a:lumMod val="95000"/>
                  </a:schemeClr>
                </a:solidFill>
              </a:rPr>
              <a:t>, the bodhisattvas should free themselves from all notions and arouse the aspiration for peerless perfect enlightenment. They should not arouse this aspiration while abiding in sight, and they should not arouse this aspiration while abiding in sound, odor, taste, touch, or mental object. They should give rise to the aspiration that has no abode. If the mind abides, then this is not abiding. Therefore I say that the mind of the bodhisattvas should not abide in the form of charity. </a:t>
            </a:r>
            <a:r>
              <a:rPr lang="en-US" altLang="zh-TW" sz="2800" b="1" dirty="0" err="1">
                <a:solidFill>
                  <a:schemeClr val="bg1">
                    <a:lumMod val="95000"/>
                  </a:schemeClr>
                </a:solidFill>
              </a:rPr>
              <a:t>Subhūti</a:t>
            </a:r>
            <a:r>
              <a:rPr lang="en-US" altLang="zh-TW" sz="2800" b="1" dirty="0">
                <a:solidFill>
                  <a:schemeClr val="bg1">
                    <a:lumMod val="95000"/>
                  </a:schemeClr>
                </a:solidFill>
              </a:rPr>
              <a:t>, when a bodhisattva wants to confer benefit on all sentient beings, she should </a:t>
            </a:r>
            <a:r>
              <a:rPr lang="en-US" altLang="zh-TW" sz="2800" b="1" dirty="0" err="1">
                <a:solidFill>
                  <a:schemeClr val="bg1">
                    <a:lumMod val="95000"/>
                  </a:schemeClr>
                </a:solidFill>
              </a:rPr>
              <a:t>practise</a:t>
            </a:r>
            <a:r>
              <a:rPr lang="en-US" altLang="zh-TW" sz="2800" b="1" dirty="0">
                <a:solidFill>
                  <a:schemeClr val="bg1">
                    <a:lumMod val="95000"/>
                  </a:schemeClr>
                </a:solidFill>
              </a:rPr>
              <a:t> charity like this. I teach that all notions are not (the nature of) notions. I also teach that all sentient beings are not (the nature of) sentient beings.”</a:t>
            </a:r>
          </a:p>
        </p:txBody>
      </p:sp>
    </p:spTree>
    <p:extLst>
      <p:ext uri="{BB962C8B-B14F-4D97-AF65-F5344CB8AC3E}">
        <p14:creationId xmlns:p14="http://schemas.microsoft.com/office/powerpoint/2010/main" val="6187497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C2ECFD2-CC5B-4B61-E9A5-78491C39E302}"/>
              </a:ext>
            </a:extLst>
          </p:cNvPr>
          <p:cNvSpPr txBox="1"/>
          <p:nvPr/>
        </p:nvSpPr>
        <p:spPr>
          <a:xfrm>
            <a:off x="123814" y="99908"/>
            <a:ext cx="11942783" cy="2477601"/>
          </a:xfrm>
          <a:prstGeom prst="rect">
            <a:avLst/>
          </a:prstGeom>
          <a:noFill/>
        </p:spPr>
        <p:txBody>
          <a:bodyPr wrap="square" rtlCol="0">
            <a:spAutoFit/>
          </a:bodyPr>
          <a:lstStyle/>
          <a:p>
            <a:pPr>
              <a:lnSpc>
                <a:spcPts val="3100"/>
              </a:lnSpc>
            </a:pPr>
            <a:r>
              <a:rPr lang="zh-TW" altLang="en-US" sz="2800" b="1" dirty="0">
                <a:solidFill>
                  <a:schemeClr val="bg1">
                    <a:lumMod val="95000"/>
                  </a:schemeClr>
                </a:solidFill>
              </a:rPr>
              <a:t>須菩提！如來是真語者、實語者、如語者、不誑語者、不異語者。須菩提！如來所得法，此法無實無虛。須菩提！若菩薩心住於法而行布施，如人入暗，即無所見；若菩薩心不住法而行布施，如人有目，日光明照，見種種色。 </a:t>
            </a:r>
          </a:p>
          <a:p>
            <a:pPr>
              <a:lnSpc>
                <a:spcPts val="3100"/>
              </a:lnSpc>
            </a:pPr>
            <a:r>
              <a:rPr lang="zh-TW" altLang="en-US" sz="2800" b="1" dirty="0">
                <a:solidFill>
                  <a:schemeClr val="bg1">
                    <a:lumMod val="95000"/>
                  </a:schemeClr>
                </a:solidFill>
              </a:rPr>
              <a:t>「須菩提！當來之世，若有善男子、善女人，能於此經受持讀誦，即為如來以佛智慧，悉知是人，悉見是人，皆得成就無量無邊功德。 </a:t>
            </a:r>
          </a:p>
          <a:p>
            <a:pPr>
              <a:lnSpc>
                <a:spcPts val="3100"/>
              </a:lnSpc>
            </a:pPr>
            <a:endParaRPr lang="zh-TW" altLang="en-US" sz="2800" b="1" dirty="0">
              <a:solidFill>
                <a:schemeClr val="bg1">
                  <a:lumMod val="95000"/>
                </a:schemeClr>
              </a:solidFill>
            </a:endParaRPr>
          </a:p>
        </p:txBody>
      </p:sp>
      <p:sp>
        <p:nvSpPr>
          <p:cNvPr id="5" name="文字方塊 4">
            <a:extLst>
              <a:ext uri="{FF2B5EF4-FFF2-40B4-BE49-F238E27FC236}">
                <a16:creationId xmlns:a16="http://schemas.microsoft.com/office/drawing/2014/main" id="{448CBE42-0CC3-C9CF-41A4-1E1C0FF11BD5}"/>
              </a:ext>
            </a:extLst>
          </p:cNvPr>
          <p:cNvSpPr txBox="1"/>
          <p:nvPr/>
        </p:nvSpPr>
        <p:spPr>
          <a:xfrm>
            <a:off x="175620" y="2204829"/>
            <a:ext cx="11942783" cy="4465325"/>
          </a:xfrm>
          <a:prstGeom prst="rect">
            <a:avLst/>
          </a:prstGeom>
          <a:noFill/>
        </p:spPr>
        <p:txBody>
          <a:bodyPr wrap="square" rtlCol="0">
            <a:spAutoFit/>
          </a:bodyPr>
          <a:lstStyle/>
          <a:p>
            <a:pPr>
              <a:lnSpc>
                <a:spcPts val="3100"/>
              </a:lnSpc>
            </a:pPr>
            <a:r>
              <a:rPr lang="en-US" altLang="zh-TW" sz="2800" b="1" dirty="0" err="1">
                <a:solidFill>
                  <a:schemeClr val="bg1">
                    <a:lumMod val="95000"/>
                  </a:schemeClr>
                </a:solidFill>
              </a:rPr>
              <a:t>Subhūti</a:t>
            </a:r>
            <a:r>
              <a:rPr lang="en-US" altLang="zh-TW" sz="2800" b="1" dirty="0">
                <a:solidFill>
                  <a:schemeClr val="bg1">
                    <a:lumMod val="95000"/>
                  </a:schemeClr>
                </a:solidFill>
              </a:rPr>
              <a:t>, my words are true — they are authentic, and they explain things the way they are. My words are not deceptions, and they are not erroneous. </a:t>
            </a:r>
            <a:r>
              <a:rPr lang="en-US" altLang="zh-TW" sz="2800" b="1" dirty="0" err="1">
                <a:solidFill>
                  <a:schemeClr val="bg1">
                    <a:lumMod val="95000"/>
                  </a:schemeClr>
                </a:solidFill>
              </a:rPr>
              <a:t>Subhūti</a:t>
            </a:r>
            <a:r>
              <a:rPr lang="en-US" altLang="zh-TW" sz="2800" b="1" dirty="0">
                <a:solidFill>
                  <a:schemeClr val="bg1">
                    <a:lumMod val="95000"/>
                  </a:schemeClr>
                </a:solidFill>
              </a:rPr>
              <a:t>, the dharma that I have attained, as a teaching, has neither truth nor falsity. </a:t>
            </a:r>
            <a:r>
              <a:rPr lang="en-US" altLang="zh-TW" sz="2800" b="1" dirty="0" err="1">
                <a:solidFill>
                  <a:schemeClr val="bg1">
                    <a:lumMod val="95000"/>
                  </a:schemeClr>
                </a:solidFill>
              </a:rPr>
              <a:t>Subhūti</a:t>
            </a:r>
            <a:r>
              <a:rPr lang="en-US" altLang="zh-TW" sz="2800" b="1" dirty="0">
                <a:solidFill>
                  <a:schemeClr val="bg1">
                    <a:lumMod val="95000"/>
                  </a:schemeClr>
                </a:solidFill>
              </a:rPr>
              <a:t>, if a bodhisattva </a:t>
            </a:r>
            <a:r>
              <a:rPr lang="en-US" altLang="zh-TW" sz="2800" b="1" dirty="0" err="1">
                <a:solidFill>
                  <a:schemeClr val="bg1">
                    <a:lumMod val="95000"/>
                  </a:schemeClr>
                </a:solidFill>
              </a:rPr>
              <a:t>practises</a:t>
            </a:r>
            <a:r>
              <a:rPr lang="en-US" altLang="zh-TW" sz="2800" b="1" dirty="0">
                <a:solidFill>
                  <a:schemeClr val="bg1">
                    <a:lumMod val="95000"/>
                  </a:schemeClr>
                </a:solidFill>
              </a:rPr>
              <a:t> charity while abiding in [notions of] the teaching, it is like a person in the dark who cannot see anything. If a bodhisattva </a:t>
            </a:r>
            <a:r>
              <a:rPr lang="en-US" altLang="zh-TW" sz="2800" b="1" dirty="0" err="1">
                <a:solidFill>
                  <a:schemeClr val="bg1">
                    <a:lumMod val="95000"/>
                  </a:schemeClr>
                </a:solidFill>
              </a:rPr>
              <a:t>practises</a:t>
            </a:r>
            <a:r>
              <a:rPr lang="en-US" altLang="zh-TW" sz="2800" b="1" dirty="0">
                <a:solidFill>
                  <a:schemeClr val="bg1">
                    <a:lumMod val="95000"/>
                  </a:schemeClr>
                </a:solidFill>
              </a:rPr>
              <a:t> charity while not abiding in [notions of] the teaching, it is like a person with eyes wide open in the sunlight, seeing all kinds of forms. </a:t>
            </a:r>
            <a:r>
              <a:rPr lang="en-US" altLang="zh-TW" sz="2800" b="1" dirty="0" err="1">
                <a:solidFill>
                  <a:schemeClr val="bg1">
                    <a:lumMod val="95000"/>
                  </a:schemeClr>
                </a:solidFill>
              </a:rPr>
              <a:t>Subhūti</a:t>
            </a:r>
            <a:r>
              <a:rPr lang="en-US" altLang="zh-TW" sz="2800" b="1" dirty="0">
                <a:solidFill>
                  <a:schemeClr val="bg1">
                    <a:lumMod val="95000"/>
                  </a:schemeClr>
                </a:solidFill>
              </a:rPr>
              <a:t>, if, in a future time there are good sons and good daughters who are able to </a:t>
            </a:r>
            <a:r>
              <a:rPr lang="en-US" altLang="zh-CN" sz="2800" b="1" dirty="0">
                <a:solidFill>
                  <a:schemeClr val="bg1">
                    <a:lumMod val="95000"/>
                  </a:schemeClr>
                </a:solidFill>
              </a:rPr>
              <a:t>accept and </a:t>
            </a:r>
            <a:r>
              <a:rPr lang="en-US" altLang="zh-CN" sz="2800" b="1" dirty="0" err="1">
                <a:solidFill>
                  <a:schemeClr val="bg1">
                    <a:lumMod val="95000"/>
                  </a:schemeClr>
                </a:solidFill>
              </a:rPr>
              <a:t>practise</a:t>
            </a:r>
            <a:r>
              <a:rPr lang="en-US" altLang="zh-CN" sz="2800" b="1" dirty="0">
                <a:solidFill>
                  <a:schemeClr val="bg1">
                    <a:lumMod val="95000"/>
                  </a:schemeClr>
                </a:solidFill>
              </a:rPr>
              <a:t> </a:t>
            </a:r>
            <a:r>
              <a:rPr lang="en-US" altLang="zh-TW" sz="2800" b="1" dirty="0">
                <a:solidFill>
                  <a:schemeClr val="bg1">
                    <a:lumMod val="95000"/>
                  </a:schemeClr>
                </a:solidFill>
              </a:rPr>
              <a:t>this scripture and recite it, then I will, with my buddha-wisdom, be fully aware of these people, seeing each one of them, as each one attains countless, limitless merit.”</a:t>
            </a:r>
          </a:p>
        </p:txBody>
      </p:sp>
    </p:spTree>
    <p:extLst>
      <p:ext uri="{BB962C8B-B14F-4D97-AF65-F5344CB8AC3E}">
        <p14:creationId xmlns:p14="http://schemas.microsoft.com/office/powerpoint/2010/main" val="8058403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6BF0F9E-2F7A-6CC0-83CD-8AB82E6AA61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D6847578-254B-A720-0A4B-51C597E807D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A4413EB6-C0A2-8ECF-105C-CBCB0BCF3A5F}"/>
              </a:ext>
            </a:extLst>
          </p:cNvPr>
          <p:cNvPicPr>
            <a:picLocks noChangeAspect="1"/>
          </p:cNvPicPr>
          <p:nvPr/>
        </p:nvPicPr>
        <p:blipFill>
          <a:blip r:embed="rId5"/>
          <a:stretch>
            <a:fillRect/>
          </a:stretch>
        </p:blipFill>
        <p:spPr>
          <a:xfrm>
            <a:off x="1414686" y="0"/>
            <a:ext cx="7416823" cy="6859588"/>
          </a:xfrm>
          <a:prstGeom prst="rect">
            <a:avLst/>
          </a:prstGeom>
        </p:spPr>
      </p:pic>
      <p:sp>
        <p:nvSpPr>
          <p:cNvPr id="8" name="矩形 7">
            <a:extLst>
              <a:ext uri="{FF2B5EF4-FFF2-40B4-BE49-F238E27FC236}">
                <a16:creationId xmlns:a16="http://schemas.microsoft.com/office/drawing/2014/main" id="{892AE0BD-3A2A-1028-DA75-54B5C84B3A37}"/>
              </a:ext>
            </a:extLst>
          </p:cNvPr>
          <p:cNvSpPr/>
          <p:nvPr/>
        </p:nvSpPr>
        <p:spPr>
          <a:xfrm>
            <a:off x="4583038" y="3285778"/>
            <a:ext cx="648072"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068609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D4068DB-6EFC-8266-5F5E-778B8A21B25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1B1D1571-0F4A-BE35-80DF-26872E0FE08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3293A7AD-013A-3430-92A8-0C49F548F80C}"/>
              </a:ext>
            </a:extLst>
          </p:cNvPr>
          <p:cNvSpPr txBox="1"/>
          <p:nvPr/>
        </p:nvSpPr>
        <p:spPr>
          <a:xfrm>
            <a:off x="2134766" y="763994"/>
            <a:ext cx="5355312" cy="5256487"/>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天親論</a:t>
            </a:r>
            <a:r>
              <a:rPr lang="en-US" altLang="zh-TW" sz="2800" b="1" dirty="0">
                <a:solidFill>
                  <a:schemeClr val="bg1"/>
                </a:solidFill>
              </a:rPr>
              <a:t>》</a:t>
            </a:r>
            <a:r>
              <a:rPr lang="zh-TW" altLang="en-US" sz="2800" b="1" dirty="0">
                <a:solidFill>
                  <a:schemeClr val="bg1"/>
                </a:solidFill>
              </a:rPr>
              <a:t>曰：「驚，謂懼此經典非正道行故。怖，謂不能斷疑故。畏，謂由於驚怖，不肯修學故。」</a:t>
            </a:r>
            <a:r>
              <a:rPr lang="en-US" altLang="zh-TW" sz="2800" b="1" dirty="0">
                <a:solidFill>
                  <a:schemeClr val="bg1"/>
                </a:solidFill>
              </a:rPr>
              <a:t>《</a:t>
            </a:r>
            <a:r>
              <a:rPr lang="zh-TW" altLang="en-US" sz="2800" b="1" dirty="0">
                <a:solidFill>
                  <a:schemeClr val="bg1"/>
                </a:solidFill>
              </a:rPr>
              <a:t>智者疏</a:t>
            </a:r>
            <a:r>
              <a:rPr lang="en-US" altLang="zh-TW" sz="2800" b="1" dirty="0">
                <a:solidFill>
                  <a:schemeClr val="bg1"/>
                </a:solidFill>
              </a:rPr>
              <a:t>》</a:t>
            </a:r>
            <a:r>
              <a:rPr lang="zh-TW" altLang="en-US" sz="2800" b="1" dirty="0">
                <a:solidFill>
                  <a:schemeClr val="bg1"/>
                </a:solidFill>
              </a:rPr>
              <a:t>曰：「初聞經不驚。次思義不怖。後修行不畏。」合</a:t>
            </a:r>
            <a:r>
              <a:rPr lang="en-US" altLang="zh-TW" sz="2800" b="1" dirty="0">
                <a:solidFill>
                  <a:schemeClr val="bg1"/>
                </a:solidFill>
              </a:rPr>
              <a:t>《</a:t>
            </a:r>
            <a:r>
              <a:rPr lang="zh-TW" altLang="en-US" sz="2800" b="1" dirty="0">
                <a:solidFill>
                  <a:schemeClr val="bg1"/>
                </a:solidFill>
              </a:rPr>
              <a:t>論</a:t>
            </a:r>
            <a:r>
              <a:rPr lang="en-US" altLang="zh-TW" sz="2800" b="1" dirty="0">
                <a:solidFill>
                  <a:schemeClr val="bg1"/>
                </a:solidFill>
              </a:rPr>
              <a:t>》《</a:t>
            </a:r>
            <a:r>
              <a:rPr lang="zh-TW" altLang="en-US" sz="2800" b="1" dirty="0">
                <a:solidFill>
                  <a:schemeClr val="bg1"/>
                </a:solidFill>
              </a:rPr>
              <a:t>疏</a:t>
            </a:r>
            <a:r>
              <a:rPr lang="en-US" altLang="zh-TW" sz="2800" b="1" dirty="0">
                <a:solidFill>
                  <a:schemeClr val="bg1"/>
                </a:solidFill>
              </a:rPr>
              <a:t>》</a:t>
            </a:r>
            <a:r>
              <a:rPr lang="zh-TW" altLang="en-US" sz="2800" b="1" dirty="0">
                <a:solidFill>
                  <a:schemeClr val="bg1"/>
                </a:solidFill>
              </a:rPr>
              <a:t>觀之，則</a:t>
            </a:r>
            <a:r>
              <a:rPr lang="en-US" altLang="zh-TW" sz="2800" b="1" dirty="0">
                <a:solidFill>
                  <a:schemeClr val="bg1"/>
                </a:solidFill>
              </a:rPr>
              <a:t>『</a:t>
            </a:r>
            <a:r>
              <a:rPr lang="zh-TW" altLang="en-US" sz="2800" b="1" dirty="0">
                <a:solidFill>
                  <a:schemeClr val="bg1"/>
                </a:solidFill>
              </a:rPr>
              <a:t>不驚</a:t>
            </a:r>
            <a:r>
              <a:rPr lang="en-US" altLang="zh-TW" sz="2800" b="1" dirty="0">
                <a:solidFill>
                  <a:schemeClr val="bg1"/>
                </a:solidFill>
              </a:rPr>
              <a:t>』</a:t>
            </a:r>
            <a:r>
              <a:rPr lang="zh-TW" altLang="en-US" sz="2800" b="1" dirty="0">
                <a:solidFill>
                  <a:schemeClr val="bg1"/>
                </a:solidFill>
              </a:rPr>
              <a:t>即是信。</a:t>
            </a:r>
            <a:r>
              <a:rPr lang="en-US" altLang="zh-TW" sz="2800" b="1" dirty="0">
                <a:solidFill>
                  <a:schemeClr val="bg1"/>
                </a:solidFill>
              </a:rPr>
              <a:t>『</a:t>
            </a:r>
            <a:r>
              <a:rPr lang="zh-TW" altLang="en-US" sz="2800" b="1" dirty="0">
                <a:solidFill>
                  <a:schemeClr val="bg1"/>
                </a:solidFill>
              </a:rPr>
              <a:t>不怖</a:t>
            </a:r>
            <a:r>
              <a:rPr lang="en-US" altLang="zh-TW" sz="2800" b="1" dirty="0">
                <a:solidFill>
                  <a:schemeClr val="bg1"/>
                </a:solidFill>
              </a:rPr>
              <a:t>』</a:t>
            </a:r>
            <a:r>
              <a:rPr lang="zh-TW" altLang="en-US" sz="2800" b="1" dirty="0">
                <a:solidFill>
                  <a:schemeClr val="bg1"/>
                </a:solidFill>
              </a:rPr>
              <a:t>即是解。</a:t>
            </a:r>
            <a:r>
              <a:rPr lang="en-US" altLang="zh-TW" sz="2800" b="1" dirty="0">
                <a:solidFill>
                  <a:schemeClr val="bg1"/>
                </a:solidFill>
              </a:rPr>
              <a:t>『</a:t>
            </a:r>
            <a:r>
              <a:rPr lang="zh-TW" altLang="en-US" sz="2800" b="1" dirty="0">
                <a:solidFill>
                  <a:schemeClr val="bg1"/>
                </a:solidFill>
              </a:rPr>
              <a:t>不畏</a:t>
            </a:r>
            <a:r>
              <a:rPr lang="en-US" altLang="zh-TW" sz="2800" b="1" dirty="0">
                <a:solidFill>
                  <a:schemeClr val="bg1"/>
                </a:solidFill>
              </a:rPr>
              <a:t>』</a:t>
            </a:r>
            <a:r>
              <a:rPr lang="zh-TW" altLang="en-US" sz="2800" b="1" dirty="0">
                <a:solidFill>
                  <a:schemeClr val="bg1"/>
                </a:solidFill>
              </a:rPr>
              <a:t>即是受持。</a:t>
            </a:r>
          </a:p>
        </p:txBody>
      </p:sp>
      <p:sp>
        <p:nvSpPr>
          <p:cNvPr id="5" name="文字方塊 4">
            <a:extLst>
              <a:ext uri="{FF2B5EF4-FFF2-40B4-BE49-F238E27FC236}">
                <a16:creationId xmlns:a16="http://schemas.microsoft.com/office/drawing/2014/main" id="{AA599C81-69A7-6C9D-F09C-2EE393538736}"/>
              </a:ext>
            </a:extLst>
          </p:cNvPr>
          <p:cNvSpPr txBox="1"/>
          <p:nvPr/>
        </p:nvSpPr>
        <p:spPr>
          <a:xfrm>
            <a:off x="7641387" y="729912"/>
            <a:ext cx="212365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佛告須菩提。如是如是。若復有人。得聞是經。不驚不怖不畏。當知是人。甚為希有。」</a:t>
            </a:r>
          </a:p>
        </p:txBody>
      </p:sp>
      <p:pic>
        <p:nvPicPr>
          <p:cNvPr id="9" name="圖片 8">
            <a:extLst>
              <a:ext uri="{FF2B5EF4-FFF2-40B4-BE49-F238E27FC236}">
                <a16:creationId xmlns:a16="http://schemas.microsoft.com/office/drawing/2014/main" id="{1248FDC0-AF84-F3ED-CB71-D7BE9FE92B67}"/>
              </a:ext>
            </a:extLst>
          </p:cNvPr>
          <p:cNvPicPr>
            <a:picLocks noChangeAspect="1"/>
          </p:cNvPicPr>
          <p:nvPr/>
        </p:nvPicPr>
        <p:blipFill>
          <a:blip r:embed="rId5"/>
          <a:stretch>
            <a:fillRect/>
          </a:stretch>
        </p:blipFill>
        <p:spPr>
          <a:xfrm>
            <a:off x="9997688" y="772250"/>
            <a:ext cx="852456" cy="3161600"/>
          </a:xfrm>
          <a:prstGeom prst="rect">
            <a:avLst/>
          </a:prstGeom>
        </p:spPr>
      </p:pic>
    </p:spTree>
    <p:extLst>
      <p:ext uri="{BB962C8B-B14F-4D97-AF65-F5344CB8AC3E}">
        <p14:creationId xmlns:p14="http://schemas.microsoft.com/office/powerpoint/2010/main" val="7142183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DE351A0A-D27B-5BCA-4C21-B0424CAE0DB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7A5754C-B81A-E511-6AFA-391B1747CE4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E1A5B3F5-02F5-7A1B-F1CB-01DB3707749E}"/>
              </a:ext>
            </a:extLst>
          </p:cNvPr>
          <p:cNvSpPr txBox="1"/>
          <p:nvPr/>
        </p:nvSpPr>
        <p:spPr>
          <a:xfrm>
            <a:off x="5159102" y="765498"/>
            <a:ext cx="5355312" cy="5112568"/>
          </a:xfrm>
          <a:prstGeom prst="rect">
            <a:avLst/>
          </a:prstGeom>
          <a:noFill/>
        </p:spPr>
        <p:txBody>
          <a:bodyPr vert="eaVert" wrap="square" rtlCol="0">
            <a:spAutoFit/>
          </a:bodyPr>
          <a:lstStyle/>
          <a:p>
            <a:pPr>
              <a:lnSpc>
                <a:spcPct val="150000"/>
              </a:lnSpc>
            </a:pPr>
            <a:r>
              <a:rPr lang="zh-TW" altLang="en-US" sz="2800" dirty="0">
                <a:solidFill>
                  <a:srgbClr val="FFFF00"/>
                </a:solidFill>
              </a:rPr>
              <a:t>他為什麼不驚不怖不畏？為什麼稱為第一希有？就是他明瞭相是性顯現的，性相一如，性相一體。原來相就是性，他這個驚怖畏當然不生了，絕對不會有這個現象發生，自自然然成為第一希有；因為凡夫做不到，二乘做不到，權教菩薩做不到。 </a:t>
            </a:r>
          </a:p>
        </p:txBody>
      </p:sp>
    </p:spTree>
    <p:extLst>
      <p:ext uri="{BB962C8B-B14F-4D97-AF65-F5344CB8AC3E}">
        <p14:creationId xmlns:p14="http://schemas.microsoft.com/office/powerpoint/2010/main" val="820285764"/>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E53D7A7-7918-3679-83E9-EBC6F742CC4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69ECC71D-FEEC-DFB2-CDEA-2782EEEA87A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B1AE1A64-F3EC-35C3-4CC9-A0921D6660FE}"/>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9E6FE47A-237B-89B6-7EE0-63768D0E83F2}"/>
              </a:ext>
            </a:extLst>
          </p:cNvPr>
          <p:cNvSpPr/>
          <p:nvPr/>
        </p:nvSpPr>
        <p:spPr>
          <a:xfrm>
            <a:off x="4150990" y="4149874"/>
            <a:ext cx="648072" cy="144016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DF920888-77C8-5824-F1AA-FA76F3BDA86C}"/>
              </a:ext>
            </a:extLst>
          </p:cNvPr>
          <p:cNvSpPr/>
          <p:nvPr/>
        </p:nvSpPr>
        <p:spPr>
          <a:xfrm>
            <a:off x="3358902" y="3285778"/>
            <a:ext cx="648072"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1">
            <a:extLst>
              <a:ext uri="{FF2B5EF4-FFF2-40B4-BE49-F238E27FC236}">
                <a16:creationId xmlns:a16="http://schemas.microsoft.com/office/drawing/2014/main" id="{0CF4B148-6D8D-C606-5C6D-A7458EC31139}"/>
              </a:ext>
            </a:extLst>
          </p:cNvPr>
          <p:cNvSpPr/>
          <p:nvPr/>
        </p:nvSpPr>
        <p:spPr>
          <a:xfrm>
            <a:off x="4439022" y="6021144"/>
            <a:ext cx="648072" cy="82460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439914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53B26C4-B7AC-1268-76FE-D6A59A18810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CB069CA1-F6D8-5942-3CBB-7DCB24B5B84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31568F60-41F9-CB19-9422-08A2371485AD}"/>
              </a:ext>
            </a:extLst>
          </p:cNvPr>
          <p:cNvSpPr txBox="1"/>
          <p:nvPr/>
        </p:nvSpPr>
        <p:spPr>
          <a:xfrm>
            <a:off x="2959320" y="704097"/>
            <a:ext cx="4708981" cy="495077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第一波羅蜜</a:t>
            </a:r>
            <a:r>
              <a:rPr lang="en-US" altLang="zh-TW" sz="2800" b="1" dirty="0">
                <a:solidFill>
                  <a:schemeClr val="bg1"/>
                </a:solidFill>
              </a:rPr>
              <a:t>』</a:t>
            </a:r>
            <a:r>
              <a:rPr lang="zh-TW" altLang="en-US" sz="2800" b="1" dirty="0">
                <a:solidFill>
                  <a:schemeClr val="bg1"/>
                </a:solidFill>
              </a:rPr>
              <a:t>，指般若言。</a:t>
            </a:r>
            <a:r>
              <a:rPr lang="en-US" altLang="zh-TW" sz="2800" b="1" dirty="0">
                <a:solidFill>
                  <a:schemeClr val="bg1"/>
                </a:solidFill>
              </a:rPr>
              <a:t>『</a:t>
            </a:r>
            <a:r>
              <a:rPr lang="zh-TW" altLang="en-US" sz="2800" b="1" dirty="0">
                <a:solidFill>
                  <a:schemeClr val="bg1"/>
                </a:solidFill>
              </a:rPr>
              <a:t>如來說</a:t>
            </a:r>
            <a:r>
              <a:rPr lang="en-US" altLang="zh-TW" sz="2800" b="1" dirty="0">
                <a:solidFill>
                  <a:schemeClr val="bg1"/>
                </a:solidFill>
              </a:rPr>
              <a:t>』</a:t>
            </a:r>
            <a:r>
              <a:rPr lang="zh-TW" altLang="en-US" sz="2800" b="1" dirty="0">
                <a:solidFill>
                  <a:schemeClr val="bg1"/>
                </a:solidFill>
              </a:rPr>
              <a:t>，表是約性而說。性體空寂離相，故曰</a:t>
            </a:r>
            <a:r>
              <a:rPr lang="en-US" altLang="zh-TW" sz="2800" b="1" dirty="0">
                <a:solidFill>
                  <a:schemeClr val="bg1"/>
                </a:solidFill>
              </a:rPr>
              <a:t>『</a:t>
            </a:r>
            <a:r>
              <a:rPr lang="zh-TW" altLang="en-US" sz="2800" b="1" dirty="0">
                <a:solidFill>
                  <a:schemeClr val="bg1"/>
                </a:solidFill>
              </a:rPr>
              <a:t>非</a:t>
            </a:r>
            <a:r>
              <a:rPr lang="en-US" altLang="zh-TW" sz="2800" b="1" dirty="0">
                <a:solidFill>
                  <a:schemeClr val="bg1"/>
                </a:solidFill>
              </a:rPr>
              <a:t>』</a:t>
            </a:r>
            <a:r>
              <a:rPr lang="zh-TW" altLang="en-US" sz="2800" b="1" dirty="0">
                <a:solidFill>
                  <a:schemeClr val="bg1"/>
                </a:solidFill>
              </a:rPr>
              <a:t>也。性體雖無相，而一切相皆緣性起，此第一波羅蜜亦是緣性而起。故曰</a:t>
            </a:r>
            <a:r>
              <a:rPr lang="en-US" altLang="zh-TW" sz="2800" b="1" dirty="0">
                <a:solidFill>
                  <a:schemeClr val="bg1"/>
                </a:solidFill>
              </a:rPr>
              <a:t>『</a:t>
            </a:r>
            <a:r>
              <a:rPr lang="zh-TW" altLang="en-US" sz="2800" b="1" dirty="0">
                <a:solidFill>
                  <a:schemeClr val="bg1"/>
                </a:solidFill>
              </a:rPr>
              <a:t>是名</a:t>
            </a:r>
            <a:r>
              <a:rPr lang="en-US" altLang="zh-TW" sz="2800" b="1" dirty="0">
                <a:solidFill>
                  <a:schemeClr val="bg1"/>
                </a:solidFill>
              </a:rPr>
              <a:t>』</a:t>
            </a:r>
            <a:r>
              <a:rPr lang="zh-TW" altLang="en-US" sz="2800" b="1" dirty="0">
                <a:solidFill>
                  <a:schemeClr val="bg1"/>
                </a:solidFill>
              </a:rPr>
              <a:t>。明其相不離性，仍應會歸於性也</a:t>
            </a:r>
          </a:p>
        </p:txBody>
      </p:sp>
      <p:sp>
        <p:nvSpPr>
          <p:cNvPr id="5" name="文字方塊 4">
            <a:extLst>
              <a:ext uri="{FF2B5EF4-FFF2-40B4-BE49-F238E27FC236}">
                <a16:creationId xmlns:a16="http://schemas.microsoft.com/office/drawing/2014/main" id="{5EF1A95A-2F24-2B5F-7628-B3425A43D773}"/>
              </a:ext>
            </a:extLst>
          </p:cNvPr>
          <p:cNvSpPr txBox="1"/>
          <p:nvPr/>
        </p:nvSpPr>
        <p:spPr>
          <a:xfrm>
            <a:off x="7740309" y="729912"/>
            <a:ext cx="212365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何以故。須菩提。如來說第一波羅蜜非第一波羅蜜。是名第一波羅蜜。」</a:t>
            </a:r>
          </a:p>
        </p:txBody>
      </p:sp>
      <p:pic>
        <p:nvPicPr>
          <p:cNvPr id="7" name="圖片 6">
            <a:extLst>
              <a:ext uri="{FF2B5EF4-FFF2-40B4-BE49-F238E27FC236}">
                <a16:creationId xmlns:a16="http://schemas.microsoft.com/office/drawing/2014/main" id="{3BC24998-CCC1-27D0-0376-878A1B793465}"/>
              </a:ext>
            </a:extLst>
          </p:cNvPr>
          <p:cNvPicPr>
            <a:picLocks noChangeAspect="1"/>
          </p:cNvPicPr>
          <p:nvPr/>
        </p:nvPicPr>
        <p:blipFill>
          <a:blip r:embed="rId5"/>
          <a:stretch>
            <a:fillRect/>
          </a:stretch>
        </p:blipFill>
        <p:spPr>
          <a:xfrm>
            <a:off x="9983639" y="729912"/>
            <a:ext cx="800808" cy="5039518"/>
          </a:xfrm>
          <a:prstGeom prst="rect">
            <a:avLst/>
          </a:prstGeom>
        </p:spPr>
      </p:pic>
      <p:sp>
        <p:nvSpPr>
          <p:cNvPr id="8" name="文字方塊 7">
            <a:extLst>
              <a:ext uri="{FF2B5EF4-FFF2-40B4-BE49-F238E27FC236}">
                <a16:creationId xmlns:a16="http://schemas.microsoft.com/office/drawing/2014/main" id="{30E55C32-B3BF-8790-0CB9-B935EF326ADD}"/>
              </a:ext>
            </a:extLst>
          </p:cNvPr>
          <p:cNvSpPr txBox="1"/>
          <p:nvPr/>
        </p:nvSpPr>
        <p:spPr>
          <a:xfrm>
            <a:off x="-1897682" y="746953"/>
            <a:ext cx="4708981" cy="4950772"/>
          </a:xfrm>
          <a:prstGeom prst="rect">
            <a:avLst/>
          </a:prstGeom>
          <a:noFill/>
        </p:spPr>
        <p:txBody>
          <a:bodyPr vert="eaVert" wrap="square" rtlCol="0">
            <a:spAutoFit/>
          </a:bodyPr>
          <a:lstStyle/>
          <a:p>
            <a:pPr>
              <a:lnSpc>
                <a:spcPct val="150000"/>
              </a:lnSpc>
            </a:pPr>
            <a:r>
              <a:rPr lang="zh-TW" altLang="en-US" sz="2800" b="1" dirty="0">
                <a:solidFill>
                  <a:schemeClr val="bg1"/>
                </a:solidFill>
              </a:rPr>
              <a:t>此節經義，深極要極。「第一波羅蜜」三句，正是說明「不驚」乃至「希有」之故。</a:t>
            </a:r>
          </a:p>
        </p:txBody>
      </p:sp>
    </p:spTree>
    <p:extLst>
      <p:ext uri="{BB962C8B-B14F-4D97-AF65-F5344CB8AC3E}">
        <p14:creationId xmlns:p14="http://schemas.microsoft.com/office/powerpoint/2010/main" val="5681636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9FDDA15-32D6-13AD-AFC0-B4208597980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5" name="匾額 4" descr="佛學概要十四講表 習講">
            <a:extLst>
              <a:ext uri="{FF2B5EF4-FFF2-40B4-BE49-F238E27FC236}">
                <a16:creationId xmlns:a16="http://schemas.microsoft.com/office/drawing/2014/main" id="{9056B98C-1B55-B294-3ED7-8DD62949EA0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B7282FF4-0105-6CAF-046A-C996E075AE5D}"/>
              </a:ext>
            </a:extLst>
          </p:cNvPr>
          <p:cNvPicPr>
            <a:picLocks noChangeAspect="1"/>
          </p:cNvPicPr>
          <p:nvPr/>
        </p:nvPicPr>
        <p:blipFill>
          <a:blip r:embed="rId5"/>
          <a:stretch>
            <a:fillRect/>
          </a:stretch>
        </p:blipFill>
        <p:spPr>
          <a:xfrm>
            <a:off x="1414686" y="0"/>
            <a:ext cx="7416823" cy="6859588"/>
          </a:xfrm>
          <a:prstGeom prst="rect">
            <a:avLst/>
          </a:prstGeom>
        </p:spPr>
      </p:pic>
      <p:sp>
        <p:nvSpPr>
          <p:cNvPr id="7" name="矩形 6">
            <a:extLst>
              <a:ext uri="{FF2B5EF4-FFF2-40B4-BE49-F238E27FC236}">
                <a16:creationId xmlns:a16="http://schemas.microsoft.com/office/drawing/2014/main" id="{9530C99C-A47E-E33E-A8C2-0D96CFCBF98E}"/>
              </a:ext>
            </a:extLst>
          </p:cNvPr>
          <p:cNvSpPr/>
          <p:nvPr/>
        </p:nvSpPr>
        <p:spPr>
          <a:xfrm>
            <a:off x="4150990" y="4149874"/>
            <a:ext cx="648072" cy="144016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C5E55854-6825-FF50-9429-5BA54DDC8A0E}"/>
              </a:ext>
            </a:extLst>
          </p:cNvPr>
          <p:cNvSpPr/>
          <p:nvPr/>
        </p:nvSpPr>
        <p:spPr>
          <a:xfrm>
            <a:off x="3358902" y="3285778"/>
            <a:ext cx="648072"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8AD382F7-8729-43A8-7CC6-B13BA3EF8EB5}"/>
              </a:ext>
            </a:extLst>
          </p:cNvPr>
          <p:cNvSpPr/>
          <p:nvPr/>
        </p:nvSpPr>
        <p:spPr>
          <a:xfrm>
            <a:off x="3790950" y="6021144"/>
            <a:ext cx="648072" cy="82460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257835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1D39AC0-5F28-1049-C8DF-71311874740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第十二講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3E6CD88E-A0A2-BBE4-B6E6-85A23D35A87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764EFBD7-1948-CEE3-67D1-58B5E983E225}"/>
              </a:ext>
            </a:extLst>
          </p:cNvPr>
          <p:cNvSpPr txBox="1"/>
          <p:nvPr/>
        </p:nvSpPr>
        <p:spPr>
          <a:xfrm>
            <a:off x="4884598" y="818658"/>
            <a:ext cx="3416320" cy="4950772"/>
          </a:xfrm>
          <a:prstGeom prst="rect">
            <a:avLst/>
          </a:prstGeom>
          <a:noFill/>
        </p:spPr>
        <p:txBody>
          <a:bodyPr vert="eaVert" wrap="square" rtlCol="0">
            <a:spAutoFit/>
          </a:bodyPr>
          <a:lstStyle/>
          <a:p>
            <a:pPr>
              <a:lnSpc>
                <a:spcPct val="150000"/>
              </a:lnSpc>
            </a:pPr>
            <a:r>
              <a:rPr lang="zh-TW" altLang="en-US" sz="2800" b="1" dirty="0">
                <a:solidFill>
                  <a:schemeClr val="bg1"/>
                </a:solidFill>
              </a:rPr>
              <a:t>「餘度」，指布施、持戒、忍辱、精進、禪定等。此為萬法之總綱，即一切法無不含攝也。法法皆離相，則法法不離般若。法法即是般若</a:t>
            </a:r>
          </a:p>
        </p:txBody>
      </p:sp>
      <p:sp>
        <p:nvSpPr>
          <p:cNvPr id="5" name="文字方塊 4">
            <a:extLst>
              <a:ext uri="{FF2B5EF4-FFF2-40B4-BE49-F238E27FC236}">
                <a16:creationId xmlns:a16="http://schemas.microsoft.com/office/drawing/2014/main" id="{E83CB9AB-4648-529B-4D2F-67B7BAFF9015}"/>
              </a:ext>
            </a:extLst>
          </p:cNvPr>
          <p:cNvSpPr txBox="1"/>
          <p:nvPr/>
        </p:nvSpPr>
        <p:spPr>
          <a:xfrm>
            <a:off x="8386640" y="729912"/>
            <a:ext cx="1477328"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須菩提。忍辱波羅蜜。如來說非忍辱波羅蜜。」</a:t>
            </a:r>
          </a:p>
        </p:txBody>
      </p:sp>
      <p:pic>
        <p:nvPicPr>
          <p:cNvPr id="7" name="圖片 6">
            <a:extLst>
              <a:ext uri="{FF2B5EF4-FFF2-40B4-BE49-F238E27FC236}">
                <a16:creationId xmlns:a16="http://schemas.microsoft.com/office/drawing/2014/main" id="{2D151FB2-1292-CBFA-8AD3-CE280081F8C3}"/>
              </a:ext>
            </a:extLst>
          </p:cNvPr>
          <p:cNvPicPr>
            <a:picLocks noChangeAspect="1"/>
          </p:cNvPicPr>
          <p:nvPr/>
        </p:nvPicPr>
        <p:blipFill>
          <a:blip r:embed="rId5"/>
          <a:stretch>
            <a:fillRect/>
          </a:stretch>
        </p:blipFill>
        <p:spPr>
          <a:xfrm>
            <a:off x="10055262" y="949871"/>
            <a:ext cx="717985" cy="3958122"/>
          </a:xfrm>
          <a:prstGeom prst="rect">
            <a:avLst/>
          </a:prstGeom>
        </p:spPr>
      </p:pic>
      <p:sp>
        <p:nvSpPr>
          <p:cNvPr id="10" name="文字方塊 9">
            <a:extLst>
              <a:ext uri="{FF2B5EF4-FFF2-40B4-BE49-F238E27FC236}">
                <a16:creationId xmlns:a16="http://schemas.microsoft.com/office/drawing/2014/main" id="{ABFE0B5A-7FB0-1C41-B430-764A551CE292}"/>
              </a:ext>
            </a:extLst>
          </p:cNvPr>
          <p:cNvSpPr txBox="1"/>
          <p:nvPr/>
        </p:nvSpPr>
        <p:spPr>
          <a:xfrm>
            <a:off x="1918742" y="818658"/>
            <a:ext cx="2769989" cy="4950772"/>
          </a:xfrm>
          <a:prstGeom prst="rect">
            <a:avLst/>
          </a:prstGeom>
          <a:noFill/>
        </p:spPr>
        <p:txBody>
          <a:bodyPr vert="eaVert" wrap="square" rtlCol="0">
            <a:spAutoFit/>
          </a:bodyPr>
          <a:lstStyle/>
          <a:p>
            <a:pPr>
              <a:lnSpc>
                <a:spcPct val="150000"/>
              </a:lnSpc>
            </a:pPr>
            <a:r>
              <a:rPr lang="zh-TW" altLang="en-US" sz="2800" b="1" dirty="0">
                <a:solidFill>
                  <a:schemeClr val="bg1"/>
                </a:solidFill>
              </a:rPr>
              <a:t>今獨舉</a:t>
            </a:r>
            <a:r>
              <a:rPr lang="en-US" altLang="zh-TW" sz="2800" b="1" dirty="0">
                <a:solidFill>
                  <a:schemeClr val="bg1"/>
                </a:solidFill>
              </a:rPr>
              <a:t>『</a:t>
            </a:r>
            <a:r>
              <a:rPr lang="zh-TW" altLang="en-US" sz="2800" b="1" dirty="0">
                <a:solidFill>
                  <a:schemeClr val="bg1"/>
                </a:solidFill>
              </a:rPr>
              <a:t>忍辱</a:t>
            </a:r>
            <a:r>
              <a:rPr lang="en-US" altLang="zh-TW" sz="2800" b="1" dirty="0">
                <a:solidFill>
                  <a:schemeClr val="bg1"/>
                </a:solidFill>
              </a:rPr>
              <a:t>』</a:t>
            </a:r>
            <a:r>
              <a:rPr lang="zh-TW" altLang="en-US" sz="2800" b="1" dirty="0">
                <a:solidFill>
                  <a:schemeClr val="bg1"/>
                </a:solidFill>
              </a:rPr>
              <a:t>言，以忍辱最難離相，故特舉此，以概其他。佛說此，意在令眾生舉一反三也。</a:t>
            </a:r>
          </a:p>
        </p:txBody>
      </p:sp>
    </p:spTree>
    <p:extLst>
      <p:ext uri="{BB962C8B-B14F-4D97-AF65-F5344CB8AC3E}">
        <p14:creationId xmlns:p14="http://schemas.microsoft.com/office/powerpoint/2010/main" val="39907667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DC204C3-DCEA-337B-6562-68259219A6C5}"/>
              </a:ext>
            </a:extLst>
          </p:cNvPr>
          <p:cNvSpPr txBox="1"/>
          <p:nvPr/>
        </p:nvSpPr>
        <p:spPr>
          <a:xfrm>
            <a:off x="98279" y="1054572"/>
            <a:ext cx="6647974" cy="4950772"/>
          </a:xfrm>
          <a:prstGeom prst="rect">
            <a:avLst/>
          </a:prstGeom>
          <a:noFill/>
        </p:spPr>
        <p:txBody>
          <a:bodyPr vert="eaVert" wrap="square" rtlCol="0">
            <a:spAutoFit/>
          </a:bodyPr>
          <a:lstStyle/>
          <a:p>
            <a:pPr>
              <a:lnSpc>
                <a:spcPct val="150000"/>
              </a:lnSpc>
            </a:pPr>
            <a:r>
              <a:rPr lang="zh-TW" altLang="en-US" sz="2800" b="1" dirty="0">
                <a:solidFill>
                  <a:schemeClr val="bg1"/>
                </a:solidFill>
              </a:rPr>
              <a:t>「歌利王」事，即在本劫，即賢劫也。世尊出現在住劫中之第九減劫。時人壽普通為百歲至七八十歲。屈指至今，又三 </a:t>
            </a:r>
            <a:r>
              <a:rPr lang="zh-CN" altLang="en-US" sz="2800" b="1" dirty="0">
                <a:solidFill>
                  <a:schemeClr val="bg1"/>
                </a:solidFill>
              </a:rPr>
              <a:t>〇</a:t>
            </a:r>
            <a:r>
              <a:rPr lang="zh-TW" altLang="en-US" sz="2800" b="1" dirty="0">
                <a:solidFill>
                  <a:schemeClr val="bg1"/>
                </a:solidFill>
              </a:rPr>
              <a:t>二二年矣。故今時壽命，七十為最高，四十、五十最普通，此報紙所常見者。足徵佛語非虛。間有過百歲者，稀少已極，此必有特別善因，方能致此，乃是例外。</a:t>
            </a:r>
          </a:p>
        </p:txBody>
      </p:sp>
      <p:sp>
        <p:nvSpPr>
          <p:cNvPr id="5" name="文字方塊 4">
            <a:extLst>
              <a:ext uri="{FF2B5EF4-FFF2-40B4-BE49-F238E27FC236}">
                <a16:creationId xmlns:a16="http://schemas.microsoft.com/office/drawing/2014/main" id="{39D50495-6A93-7FAD-DA32-E375117DE6A8}"/>
              </a:ext>
            </a:extLst>
          </p:cNvPr>
          <p:cNvSpPr txBox="1"/>
          <p:nvPr/>
        </p:nvSpPr>
        <p:spPr>
          <a:xfrm>
            <a:off x="6671270" y="1054572"/>
            <a:ext cx="4062651"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何以故。須菩提。如我昔為歌利王割截身體。我於爾時。無我相無人相無眾生相無壽者相。何以故。我於往昔節節支解時。若有我相人相眾生相壽者相。應生瞋恨。」</a:t>
            </a:r>
          </a:p>
        </p:txBody>
      </p:sp>
      <p:pic>
        <p:nvPicPr>
          <p:cNvPr id="8" name="圖片 7">
            <a:extLst>
              <a:ext uri="{FF2B5EF4-FFF2-40B4-BE49-F238E27FC236}">
                <a16:creationId xmlns:a16="http://schemas.microsoft.com/office/drawing/2014/main" id="{C57C3A61-DC6B-A10E-C7C6-14F89AD1FD18}"/>
              </a:ext>
            </a:extLst>
          </p:cNvPr>
          <p:cNvPicPr>
            <a:picLocks noChangeAspect="1"/>
          </p:cNvPicPr>
          <p:nvPr/>
        </p:nvPicPr>
        <p:blipFill>
          <a:blip r:embed="rId3"/>
          <a:stretch>
            <a:fillRect/>
          </a:stretch>
        </p:blipFill>
        <p:spPr>
          <a:xfrm>
            <a:off x="10965511" y="900816"/>
            <a:ext cx="818328" cy="3321065"/>
          </a:xfrm>
          <a:prstGeom prst="rect">
            <a:avLst/>
          </a:prstGeom>
        </p:spPr>
      </p:pic>
      <p:sp>
        <p:nvSpPr>
          <p:cNvPr id="2" name="矩形 1">
            <a:extLst>
              <a:ext uri="{FF2B5EF4-FFF2-40B4-BE49-F238E27FC236}">
                <a16:creationId xmlns:a16="http://schemas.microsoft.com/office/drawing/2014/main" id="{26875A42-50EC-2574-B000-F157BF3E3C1F}"/>
              </a:ext>
            </a:extLst>
          </p:cNvPr>
          <p:cNvSpPr/>
          <p:nvPr/>
        </p:nvSpPr>
        <p:spPr>
          <a:xfrm>
            <a:off x="11135765" y="2997746"/>
            <a:ext cx="504057" cy="57606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1864508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31957</TotalTime>
  <Words>5213</Words>
  <Application>Microsoft Office PowerPoint</Application>
  <PresentationFormat>自訂</PresentationFormat>
  <Paragraphs>223</Paragraphs>
  <Slides>42</Slides>
  <Notes>0</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42</vt:i4>
      </vt:variant>
    </vt:vector>
  </HeadingPairs>
  <TitlesOfParts>
    <vt:vector size="46" baseType="lpstr">
      <vt:lpstr>新細明體 (本文)</vt: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768</cp:revision>
  <dcterms:created xsi:type="dcterms:W3CDTF">2019-12-17T19:51:00Z</dcterms:created>
  <dcterms:modified xsi:type="dcterms:W3CDTF">2025-05-06T13:27:28Z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