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Tenor Sans" panose="020B0604020202020204" charset="0"/>
      <p:regular r:id="rId3"/>
    </p:embeddedFont>
    <p:embeddedFont>
      <p:font typeface="Gliker Expanded" panose="020B0604020202020204" charset="0"/>
      <p:regular r:id="rId4"/>
    </p:embeddedFont>
    <p:embeddedFont>
      <p:font typeface="Calibri" panose="020F0502020204030204" pitchFamily="34" charset="0"/>
      <p:regular r:id="rId5"/>
      <p:bold r:id="rId6"/>
      <p:italic r:id="rId7"/>
      <p:boldItalic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4" d="100"/>
          <a:sy n="44" d="100"/>
        </p:scale>
        <p:origin x="696" y="60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11/24/2024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image" Target="../media/image4.svg"/><Relationship Id="rId10" Type="http://schemas.openxmlformats.org/officeDocument/2006/relationships/image" Target="../media/image5.png"/><Relationship Id="rId4" Type="http://schemas.openxmlformats.org/officeDocument/2006/relationships/image" Target="../media/image2.png"/><Relationship Id="rId9"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9E3"/>
        </a:solidFill>
        <a:effectLst/>
      </p:bgPr>
    </p:bg>
    <p:spTree>
      <p:nvGrpSpPr>
        <p:cNvPr id="1" name=""/>
        <p:cNvGrpSpPr/>
        <p:nvPr/>
      </p:nvGrpSpPr>
      <p:grpSpPr>
        <a:xfrm>
          <a:off x="0" y="0"/>
          <a:ext cx="0" cy="0"/>
          <a:chOff x="0" y="0"/>
          <a:chExt cx="0" cy="0"/>
        </a:xfrm>
      </p:grpSpPr>
      <p:grpSp>
        <p:nvGrpSpPr>
          <p:cNvPr id="5" name="Group 5"/>
          <p:cNvGrpSpPr/>
          <p:nvPr/>
        </p:nvGrpSpPr>
        <p:grpSpPr>
          <a:xfrm>
            <a:off x="1672690" y="5762715"/>
            <a:ext cx="12096000" cy="1695245"/>
            <a:chOff x="0" y="0"/>
            <a:chExt cx="2167467" cy="303769"/>
          </a:xfrm>
        </p:grpSpPr>
        <p:sp>
          <p:nvSpPr>
            <p:cNvPr id="6" name="Freeform 6"/>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426597"/>
            </a:solidFill>
          </p:spPr>
        </p:sp>
        <p:sp>
          <p:nvSpPr>
            <p:cNvPr id="7" name="TextBox 7"/>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sp>
        <p:nvSpPr>
          <p:cNvPr id="20" name="Freeform 20"/>
          <p:cNvSpPr/>
          <p:nvPr/>
        </p:nvSpPr>
        <p:spPr>
          <a:xfrm>
            <a:off x="10691308" y="18360000"/>
            <a:ext cx="6048000" cy="6048000"/>
          </a:xfrm>
          <a:custGeom>
            <a:avLst/>
            <a:gdLst/>
            <a:ahLst/>
            <a:cxnLst/>
            <a:rect l="l" t="t" r="r" b="b"/>
            <a:pathLst>
              <a:path w="6048000" h="6048000">
                <a:moveTo>
                  <a:pt x="0" y="0"/>
                </a:moveTo>
                <a:lnTo>
                  <a:pt x="6048000" y="0"/>
                </a:lnTo>
                <a:lnTo>
                  <a:pt x="6048000" y="6048000"/>
                </a:lnTo>
                <a:lnTo>
                  <a:pt x="0" y="60480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grpSp>
        <p:nvGrpSpPr>
          <p:cNvPr id="27" name="Group 27"/>
          <p:cNvGrpSpPr/>
          <p:nvPr/>
        </p:nvGrpSpPr>
        <p:grpSpPr>
          <a:xfrm>
            <a:off x="1565382" y="5122892"/>
            <a:ext cx="12096000" cy="2190435"/>
            <a:chOff x="0" y="0"/>
            <a:chExt cx="2167467" cy="303769"/>
          </a:xfrm>
        </p:grpSpPr>
        <p:sp>
          <p:nvSpPr>
            <p:cNvPr id="28" name="Freeform 28"/>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FFF5EE"/>
            </a:solidFill>
          </p:spPr>
        </p:sp>
        <p:sp>
          <p:nvSpPr>
            <p:cNvPr id="29" name="TextBox 29"/>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sp>
        <p:nvSpPr>
          <p:cNvPr id="45" name="Freeform 45"/>
          <p:cNvSpPr/>
          <p:nvPr/>
        </p:nvSpPr>
        <p:spPr>
          <a:xfrm>
            <a:off x="-3342811" y="-2084178"/>
            <a:ext cx="6048000" cy="6048000"/>
          </a:xfrm>
          <a:custGeom>
            <a:avLst/>
            <a:gdLst/>
            <a:ahLst/>
            <a:cxnLst/>
            <a:rect l="l" t="t" r="r" b="b"/>
            <a:pathLst>
              <a:path w="6048000" h="6048000">
                <a:moveTo>
                  <a:pt x="0" y="0"/>
                </a:moveTo>
                <a:lnTo>
                  <a:pt x="6048000" y="0"/>
                </a:lnTo>
                <a:lnTo>
                  <a:pt x="6048000" y="6048000"/>
                </a:lnTo>
                <a:lnTo>
                  <a:pt x="0" y="60480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46" name="Freeform 46"/>
          <p:cNvSpPr/>
          <p:nvPr/>
        </p:nvSpPr>
        <p:spPr>
          <a:xfrm rot="-7922009">
            <a:off x="12370975" y="328608"/>
            <a:ext cx="2795431" cy="2078784"/>
          </a:xfrm>
          <a:custGeom>
            <a:avLst/>
            <a:gdLst/>
            <a:ahLst/>
            <a:cxnLst/>
            <a:rect l="l" t="t" r="r" b="b"/>
            <a:pathLst>
              <a:path w="2795431" h="2078784">
                <a:moveTo>
                  <a:pt x="0" y="0"/>
                </a:moveTo>
                <a:lnTo>
                  <a:pt x="2795431" y="0"/>
                </a:lnTo>
                <a:lnTo>
                  <a:pt x="2795431" y="2078784"/>
                </a:lnTo>
                <a:lnTo>
                  <a:pt x="0" y="207878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47" name="Freeform 47"/>
          <p:cNvSpPr/>
          <p:nvPr/>
        </p:nvSpPr>
        <p:spPr>
          <a:xfrm>
            <a:off x="317500" y="18086389"/>
            <a:ext cx="2803882" cy="3116262"/>
          </a:xfrm>
          <a:custGeom>
            <a:avLst/>
            <a:gdLst/>
            <a:ahLst/>
            <a:cxnLst/>
            <a:rect l="l" t="t" r="r" b="b"/>
            <a:pathLst>
              <a:path w="2803882" h="3689319">
                <a:moveTo>
                  <a:pt x="0" y="0"/>
                </a:moveTo>
                <a:lnTo>
                  <a:pt x="2803882" y="0"/>
                </a:lnTo>
                <a:lnTo>
                  <a:pt x="2803882" y="3689318"/>
                </a:lnTo>
                <a:lnTo>
                  <a:pt x="0" y="3689318"/>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48" name="TextBox 48"/>
          <p:cNvSpPr txBox="1"/>
          <p:nvPr/>
        </p:nvSpPr>
        <p:spPr>
          <a:xfrm>
            <a:off x="1902224" y="1364801"/>
            <a:ext cx="11146233" cy="2164695"/>
          </a:xfrm>
          <a:prstGeom prst="rect">
            <a:avLst/>
          </a:prstGeom>
        </p:spPr>
        <p:txBody>
          <a:bodyPr lIns="0" tIns="0" rIns="0" bIns="0" rtlCol="0" anchor="t">
            <a:spAutoFit/>
          </a:bodyPr>
          <a:lstStyle/>
          <a:p>
            <a:pPr algn="ctr">
              <a:spcBef>
                <a:spcPct val="0"/>
              </a:spcBef>
            </a:pPr>
            <a:r>
              <a:rPr lang="en-US" sz="4400" dirty="0">
                <a:solidFill>
                  <a:srgbClr val="000000"/>
                </a:solidFill>
                <a:latin typeface="Gliker Expanded"/>
                <a:ea typeface="Gliker Expanded"/>
                <a:cs typeface="Gliker Expanded"/>
                <a:sym typeface="Gliker Expanded"/>
              </a:rPr>
              <a:t>Basic Digital </a:t>
            </a:r>
            <a:r>
              <a:rPr lang="en-US" sz="4400" dirty="0" smtClean="0">
                <a:solidFill>
                  <a:srgbClr val="000000"/>
                </a:solidFill>
                <a:latin typeface="Gliker Expanded"/>
                <a:ea typeface="Gliker Expanded"/>
                <a:cs typeface="Gliker Expanded"/>
                <a:sym typeface="Gliker Expanded"/>
              </a:rPr>
              <a:t>Safety</a:t>
            </a:r>
          </a:p>
          <a:p>
            <a:pPr algn="ctr">
              <a:lnSpc>
                <a:spcPts val="11636"/>
              </a:lnSpc>
              <a:spcBef>
                <a:spcPct val="0"/>
              </a:spcBef>
            </a:pPr>
            <a:r>
              <a:rPr lang="en-US" sz="3200" dirty="0" err="1" smtClean="0">
                <a:solidFill>
                  <a:srgbClr val="000000"/>
                </a:solidFill>
                <a:latin typeface="Gliker Expanded"/>
                <a:ea typeface="Gliker Expanded"/>
                <a:cs typeface="Gliker Expanded"/>
                <a:sym typeface="Gliker Expanded"/>
              </a:rPr>
              <a:t>Rumyana</a:t>
            </a:r>
            <a:r>
              <a:rPr lang="en-US" sz="3200" dirty="0" smtClean="0">
                <a:solidFill>
                  <a:srgbClr val="000000"/>
                </a:solidFill>
                <a:latin typeface="Gliker Expanded"/>
                <a:ea typeface="Gliker Expanded"/>
                <a:cs typeface="Gliker Expanded"/>
                <a:sym typeface="Gliker Expanded"/>
              </a:rPr>
              <a:t> </a:t>
            </a:r>
            <a:r>
              <a:rPr lang="en-US" sz="3200" dirty="0" err="1" smtClean="0">
                <a:solidFill>
                  <a:srgbClr val="000000"/>
                </a:solidFill>
                <a:latin typeface="Gliker Expanded"/>
                <a:ea typeface="Gliker Expanded"/>
                <a:cs typeface="Gliker Expanded"/>
                <a:sym typeface="Gliker Expanded"/>
              </a:rPr>
              <a:t>Marinova</a:t>
            </a:r>
            <a:r>
              <a:rPr lang="en-US" sz="3200" dirty="0" smtClean="0">
                <a:solidFill>
                  <a:srgbClr val="000000"/>
                </a:solidFill>
                <a:latin typeface="Gliker Expanded"/>
                <a:ea typeface="Gliker Expanded"/>
                <a:cs typeface="Gliker Expanded"/>
                <a:sym typeface="Gliker Expanded"/>
              </a:rPr>
              <a:t> </a:t>
            </a:r>
            <a:r>
              <a:rPr lang="en-US" sz="3200" dirty="0" err="1" smtClean="0">
                <a:solidFill>
                  <a:srgbClr val="000000"/>
                </a:solidFill>
                <a:latin typeface="Gliker Expanded"/>
                <a:ea typeface="Gliker Expanded"/>
                <a:cs typeface="Gliker Expanded"/>
                <a:sym typeface="Gliker Expanded"/>
              </a:rPr>
              <a:t>Petrova</a:t>
            </a:r>
            <a:r>
              <a:rPr lang="en-US" sz="3200" dirty="0" smtClean="0">
                <a:solidFill>
                  <a:srgbClr val="000000"/>
                </a:solidFill>
                <a:latin typeface="Gliker Expanded"/>
                <a:ea typeface="Gliker Expanded"/>
                <a:cs typeface="Gliker Expanded"/>
                <a:sym typeface="Gliker Expanded"/>
              </a:rPr>
              <a:t> ID 2415920</a:t>
            </a:r>
            <a:endParaRPr lang="en-US" sz="3200" dirty="0">
              <a:solidFill>
                <a:srgbClr val="000000"/>
              </a:solidFill>
              <a:latin typeface="Gliker Expanded"/>
              <a:ea typeface="Gliker Expanded"/>
              <a:cs typeface="Gliker Expanded"/>
              <a:sym typeface="Gliker Expanded"/>
            </a:endParaRPr>
          </a:p>
        </p:txBody>
      </p:sp>
      <p:sp>
        <p:nvSpPr>
          <p:cNvPr id="54" name="TextBox 54"/>
          <p:cNvSpPr txBox="1"/>
          <p:nvPr/>
        </p:nvSpPr>
        <p:spPr>
          <a:xfrm>
            <a:off x="1692648" y="5157982"/>
            <a:ext cx="11968734" cy="2154436"/>
          </a:xfrm>
          <a:prstGeom prst="rect">
            <a:avLst/>
          </a:prstGeom>
        </p:spPr>
        <p:txBody>
          <a:bodyPr wrap="square" lIns="0" tIns="0" rIns="0" bIns="0" rtlCol="0" anchor="t">
            <a:spAutoFit/>
          </a:bodyPr>
          <a:lstStyle/>
          <a:p>
            <a:pPr algn="ctr"/>
            <a:r>
              <a:rPr lang="en-US" sz="2000" b="1" dirty="0">
                <a:solidFill>
                  <a:srgbClr val="000000"/>
                </a:solidFill>
                <a:latin typeface="Tenor Sans"/>
                <a:ea typeface="Tenor Sans"/>
                <a:cs typeface="Tenor Sans"/>
                <a:sym typeface="Tenor Sans"/>
              </a:rPr>
              <a:t>Tip 1: Protect Your </a:t>
            </a:r>
            <a:r>
              <a:rPr lang="en-US" sz="2000" b="1" dirty="0" smtClean="0">
                <a:solidFill>
                  <a:srgbClr val="000000"/>
                </a:solidFill>
                <a:latin typeface="Tenor Sans"/>
                <a:ea typeface="Tenor Sans"/>
                <a:cs typeface="Tenor Sans"/>
                <a:sym typeface="Tenor Sans"/>
              </a:rPr>
              <a:t>Devices </a:t>
            </a:r>
          </a:p>
          <a:p>
            <a:pPr algn="ctr"/>
            <a:r>
              <a:rPr lang="en-US" sz="2000" dirty="0" smtClean="0">
                <a:solidFill>
                  <a:srgbClr val="000000"/>
                </a:solidFill>
                <a:latin typeface="Tenor Sans"/>
                <a:ea typeface="Tenor Sans"/>
                <a:cs typeface="Tenor Sans"/>
                <a:sym typeface="Tenor Sans"/>
              </a:rPr>
              <a:t>One </a:t>
            </a:r>
            <a:r>
              <a:rPr lang="en-US" sz="2000" dirty="0">
                <a:solidFill>
                  <a:srgbClr val="000000"/>
                </a:solidFill>
                <a:latin typeface="Tenor Sans"/>
                <a:ea typeface="Tenor Sans"/>
                <a:cs typeface="Tenor Sans"/>
                <a:sym typeface="Tenor Sans"/>
              </a:rPr>
              <a:t>of the most effective ways to ensure digital safety is by securing personal devices. A device protected with strong passwords, PINs, or biometric features like fingerprint or facial recognition significantly reduces the risk of unauthorized access. This is particularly important for students who may store sensitive information such as academic credentials or financial details on their devices (NCSC, 2020). Furthermore, students should log out of shared computers and avoid leaving devices unattended in public spaces.</a:t>
            </a:r>
            <a:endParaRPr lang="en-US" sz="2000" dirty="0">
              <a:solidFill>
                <a:srgbClr val="000000"/>
              </a:solidFill>
              <a:latin typeface="Tenor Sans"/>
              <a:ea typeface="Tenor Sans"/>
              <a:cs typeface="Tenor Sans"/>
              <a:sym typeface="Tenor Sans"/>
            </a:endParaRPr>
          </a:p>
        </p:txBody>
      </p:sp>
      <p:sp>
        <p:nvSpPr>
          <p:cNvPr id="57" name="Freeform 57"/>
          <p:cNvSpPr/>
          <p:nvPr/>
        </p:nvSpPr>
        <p:spPr>
          <a:xfrm rot="-673424">
            <a:off x="-2229152" y="1888007"/>
            <a:ext cx="4060167" cy="2000555"/>
          </a:xfrm>
          <a:custGeom>
            <a:avLst/>
            <a:gdLst/>
            <a:ahLst/>
            <a:cxnLst/>
            <a:rect l="l" t="t" r="r" b="b"/>
            <a:pathLst>
              <a:path w="4060167" h="2000555">
                <a:moveTo>
                  <a:pt x="0" y="0"/>
                </a:moveTo>
                <a:lnTo>
                  <a:pt x="4060167" y="0"/>
                </a:lnTo>
                <a:lnTo>
                  <a:pt x="4060167" y="2000554"/>
                </a:lnTo>
                <a:lnTo>
                  <a:pt x="0" y="2000554"/>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sp>
      <p:grpSp>
        <p:nvGrpSpPr>
          <p:cNvPr id="58" name="Group 58"/>
          <p:cNvGrpSpPr/>
          <p:nvPr/>
        </p:nvGrpSpPr>
        <p:grpSpPr>
          <a:xfrm>
            <a:off x="12328225" y="18968173"/>
            <a:ext cx="1440465" cy="1440465"/>
            <a:chOff x="0" y="0"/>
            <a:chExt cx="812800" cy="812800"/>
          </a:xfrm>
        </p:grpSpPr>
        <p:sp>
          <p:nvSpPr>
            <p:cNvPr id="59" name="Freeform 59"/>
            <p:cNvSpPr/>
            <p:nvPr/>
          </p:nvSpPr>
          <p:spPr>
            <a:xfrm>
              <a:off x="0" y="0"/>
              <a:ext cx="812800" cy="812800"/>
            </a:xfrm>
            <a:custGeom>
              <a:avLst/>
              <a:gdLst/>
              <a:ahLst/>
              <a:cxnLst/>
              <a:rect l="l" t="t" r="r" b="b"/>
              <a:pathLst>
                <a:path w="812800" h="812800">
                  <a:moveTo>
                    <a:pt x="406400" y="0"/>
                  </a:moveTo>
                  <a:lnTo>
                    <a:pt x="535715" y="277085"/>
                  </a:lnTo>
                  <a:lnTo>
                    <a:pt x="812800" y="406400"/>
                  </a:lnTo>
                  <a:lnTo>
                    <a:pt x="535715" y="535715"/>
                  </a:lnTo>
                  <a:lnTo>
                    <a:pt x="406400" y="812800"/>
                  </a:lnTo>
                  <a:lnTo>
                    <a:pt x="277085" y="535715"/>
                  </a:lnTo>
                  <a:lnTo>
                    <a:pt x="0" y="406400"/>
                  </a:lnTo>
                  <a:lnTo>
                    <a:pt x="277085" y="277085"/>
                  </a:lnTo>
                  <a:lnTo>
                    <a:pt x="406400" y="0"/>
                  </a:lnTo>
                  <a:close/>
                </a:path>
              </a:pathLst>
            </a:custGeom>
            <a:solidFill>
              <a:srgbClr val="FFD0A9"/>
            </a:solidFill>
            <a:ln w="28575" cap="sq">
              <a:solidFill>
                <a:srgbClr val="000000"/>
              </a:solidFill>
              <a:prstDash val="solid"/>
              <a:miter/>
            </a:ln>
          </p:spPr>
        </p:sp>
        <p:sp>
          <p:nvSpPr>
            <p:cNvPr id="60" name="TextBox 60"/>
            <p:cNvSpPr txBox="1"/>
            <p:nvPr/>
          </p:nvSpPr>
          <p:spPr>
            <a:xfrm>
              <a:off x="190500" y="152400"/>
              <a:ext cx="431800" cy="469900"/>
            </a:xfrm>
            <a:prstGeom prst="rect">
              <a:avLst/>
            </a:prstGeom>
          </p:spPr>
          <p:txBody>
            <a:bodyPr lIns="50800" tIns="50800" rIns="50800" bIns="50800" rtlCol="0" anchor="ctr"/>
            <a:lstStyle/>
            <a:p>
              <a:pPr algn="ctr">
                <a:lnSpc>
                  <a:spcPts val="2659"/>
                </a:lnSpc>
                <a:spcBef>
                  <a:spcPct val="0"/>
                </a:spcBef>
              </a:pPr>
              <a:endParaRPr/>
            </a:p>
          </p:txBody>
        </p:sp>
      </p:grpSp>
      <p:sp>
        <p:nvSpPr>
          <p:cNvPr id="61" name="TextBox 48"/>
          <p:cNvSpPr txBox="1"/>
          <p:nvPr/>
        </p:nvSpPr>
        <p:spPr>
          <a:xfrm>
            <a:off x="1999583" y="-166509"/>
            <a:ext cx="11146233" cy="1259704"/>
          </a:xfrm>
          <a:prstGeom prst="rect">
            <a:avLst/>
          </a:prstGeom>
        </p:spPr>
        <p:txBody>
          <a:bodyPr lIns="0" tIns="0" rIns="0" bIns="0" rtlCol="0" anchor="t">
            <a:spAutoFit/>
          </a:bodyPr>
          <a:lstStyle/>
          <a:p>
            <a:pPr algn="ctr">
              <a:lnSpc>
                <a:spcPts val="11636"/>
              </a:lnSpc>
              <a:spcBef>
                <a:spcPct val="0"/>
              </a:spcBef>
            </a:pPr>
            <a:r>
              <a:rPr lang="en-US" sz="4800" dirty="0" smtClean="0">
                <a:solidFill>
                  <a:srgbClr val="000000"/>
                </a:solidFill>
                <a:latin typeface="Gliker Expanded"/>
                <a:ea typeface="Gliker Expanded"/>
                <a:cs typeface="Gliker Expanded"/>
                <a:sym typeface="Gliker Expanded"/>
              </a:rPr>
              <a:t>Digital Skills LCLM4002</a:t>
            </a:r>
            <a:endParaRPr lang="en-US" sz="4800" dirty="0">
              <a:solidFill>
                <a:srgbClr val="000000"/>
              </a:solidFill>
              <a:latin typeface="Gliker Expanded"/>
              <a:ea typeface="Gliker Expanded"/>
              <a:cs typeface="Gliker Expanded"/>
              <a:sym typeface="Gliker Expanded"/>
            </a:endParaRPr>
          </a:p>
        </p:txBody>
      </p:sp>
      <p:pic>
        <p:nvPicPr>
          <p:cNvPr id="62" name="Picture 61"/>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6366428" y="3561994"/>
            <a:ext cx="2387143" cy="1326190"/>
          </a:xfrm>
          <a:prstGeom prst="rect">
            <a:avLst/>
          </a:prstGeom>
          <a:effectLst>
            <a:softEdge rad="165100"/>
          </a:effectLst>
        </p:spPr>
      </p:pic>
      <p:grpSp>
        <p:nvGrpSpPr>
          <p:cNvPr id="63" name="Group 5"/>
          <p:cNvGrpSpPr/>
          <p:nvPr/>
        </p:nvGrpSpPr>
        <p:grpSpPr>
          <a:xfrm>
            <a:off x="1658176" y="8397137"/>
            <a:ext cx="12096000" cy="1695245"/>
            <a:chOff x="0" y="0"/>
            <a:chExt cx="2167467" cy="303769"/>
          </a:xfrm>
        </p:grpSpPr>
        <p:sp>
          <p:nvSpPr>
            <p:cNvPr id="64" name="Freeform 6"/>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426597"/>
            </a:solidFill>
          </p:spPr>
        </p:sp>
        <p:sp>
          <p:nvSpPr>
            <p:cNvPr id="65" name="TextBox 7"/>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grpSp>
        <p:nvGrpSpPr>
          <p:cNvPr id="66" name="Group 27"/>
          <p:cNvGrpSpPr/>
          <p:nvPr/>
        </p:nvGrpSpPr>
        <p:grpSpPr>
          <a:xfrm>
            <a:off x="1550868" y="7757314"/>
            <a:ext cx="12096000" cy="2190435"/>
            <a:chOff x="0" y="0"/>
            <a:chExt cx="2167467" cy="303769"/>
          </a:xfrm>
        </p:grpSpPr>
        <p:sp>
          <p:nvSpPr>
            <p:cNvPr id="67" name="Freeform 28"/>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FFF5EE"/>
            </a:solidFill>
          </p:spPr>
        </p:sp>
        <p:sp>
          <p:nvSpPr>
            <p:cNvPr id="68" name="TextBox 29"/>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grpSp>
        <p:nvGrpSpPr>
          <p:cNvPr id="70" name="Group 5"/>
          <p:cNvGrpSpPr/>
          <p:nvPr/>
        </p:nvGrpSpPr>
        <p:grpSpPr>
          <a:xfrm>
            <a:off x="1672690" y="10995295"/>
            <a:ext cx="12096000" cy="1695245"/>
            <a:chOff x="0" y="0"/>
            <a:chExt cx="2167467" cy="303769"/>
          </a:xfrm>
        </p:grpSpPr>
        <p:sp>
          <p:nvSpPr>
            <p:cNvPr id="71" name="Freeform 6"/>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426597"/>
            </a:solidFill>
          </p:spPr>
        </p:sp>
        <p:sp>
          <p:nvSpPr>
            <p:cNvPr id="72" name="TextBox 7"/>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grpSp>
        <p:nvGrpSpPr>
          <p:cNvPr id="73" name="Group 27"/>
          <p:cNvGrpSpPr/>
          <p:nvPr/>
        </p:nvGrpSpPr>
        <p:grpSpPr>
          <a:xfrm>
            <a:off x="1565382" y="10355472"/>
            <a:ext cx="12096000" cy="2190435"/>
            <a:chOff x="0" y="0"/>
            <a:chExt cx="2167467" cy="303769"/>
          </a:xfrm>
        </p:grpSpPr>
        <p:sp>
          <p:nvSpPr>
            <p:cNvPr id="74" name="Freeform 28"/>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FFF5EE"/>
            </a:solidFill>
          </p:spPr>
        </p:sp>
        <p:sp>
          <p:nvSpPr>
            <p:cNvPr id="75" name="TextBox 29"/>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grpSp>
        <p:nvGrpSpPr>
          <p:cNvPr id="77" name="Group 5"/>
          <p:cNvGrpSpPr/>
          <p:nvPr/>
        </p:nvGrpSpPr>
        <p:grpSpPr>
          <a:xfrm>
            <a:off x="1683576" y="13532934"/>
            <a:ext cx="12096000" cy="1695245"/>
            <a:chOff x="0" y="0"/>
            <a:chExt cx="2167467" cy="303769"/>
          </a:xfrm>
        </p:grpSpPr>
        <p:sp>
          <p:nvSpPr>
            <p:cNvPr id="78" name="Freeform 6"/>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426597"/>
            </a:solidFill>
          </p:spPr>
        </p:sp>
        <p:sp>
          <p:nvSpPr>
            <p:cNvPr id="79" name="TextBox 7"/>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grpSp>
        <p:nvGrpSpPr>
          <p:cNvPr id="80" name="Group 27"/>
          <p:cNvGrpSpPr/>
          <p:nvPr/>
        </p:nvGrpSpPr>
        <p:grpSpPr>
          <a:xfrm>
            <a:off x="1550868" y="12884309"/>
            <a:ext cx="12096000" cy="2190435"/>
            <a:chOff x="0" y="0"/>
            <a:chExt cx="2167467" cy="303769"/>
          </a:xfrm>
        </p:grpSpPr>
        <p:sp>
          <p:nvSpPr>
            <p:cNvPr id="81" name="Freeform 28"/>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FFF5EE"/>
            </a:solidFill>
          </p:spPr>
        </p:sp>
        <p:sp>
          <p:nvSpPr>
            <p:cNvPr id="82" name="TextBox 29"/>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grpSp>
        <p:nvGrpSpPr>
          <p:cNvPr id="84" name="Group 5"/>
          <p:cNvGrpSpPr/>
          <p:nvPr/>
        </p:nvGrpSpPr>
        <p:grpSpPr>
          <a:xfrm>
            <a:off x="1692647" y="16111130"/>
            <a:ext cx="12096000" cy="1695245"/>
            <a:chOff x="0" y="0"/>
            <a:chExt cx="2167467" cy="303769"/>
          </a:xfrm>
        </p:grpSpPr>
        <p:sp>
          <p:nvSpPr>
            <p:cNvPr id="85" name="Freeform 6"/>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426597"/>
            </a:solidFill>
          </p:spPr>
        </p:sp>
        <p:sp>
          <p:nvSpPr>
            <p:cNvPr id="86" name="TextBox 7"/>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grpSp>
        <p:nvGrpSpPr>
          <p:cNvPr id="87" name="Group 27"/>
          <p:cNvGrpSpPr/>
          <p:nvPr/>
        </p:nvGrpSpPr>
        <p:grpSpPr>
          <a:xfrm>
            <a:off x="1585339" y="15471307"/>
            <a:ext cx="12096000" cy="2190435"/>
            <a:chOff x="0" y="0"/>
            <a:chExt cx="2167467" cy="303769"/>
          </a:xfrm>
        </p:grpSpPr>
        <p:sp>
          <p:nvSpPr>
            <p:cNvPr id="88" name="Freeform 28"/>
            <p:cNvSpPr/>
            <p:nvPr/>
          </p:nvSpPr>
          <p:spPr>
            <a:xfrm>
              <a:off x="0" y="0"/>
              <a:ext cx="2167467" cy="303769"/>
            </a:xfrm>
            <a:custGeom>
              <a:avLst/>
              <a:gdLst/>
              <a:ahLst/>
              <a:cxnLst/>
              <a:rect l="l" t="t" r="r" b="b"/>
              <a:pathLst>
                <a:path w="2167467" h="303769">
                  <a:moveTo>
                    <a:pt x="47363" y="0"/>
                  </a:moveTo>
                  <a:lnTo>
                    <a:pt x="2120104" y="0"/>
                  </a:lnTo>
                  <a:cubicBezTo>
                    <a:pt x="2146262" y="0"/>
                    <a:pt x="2167467" y="21205"/>
                    <a:pt x="2167467" y="47363"/>
                  </a:cubicBezTo>
                  <a:lnTo>
                    <a:pt x="2167467" y="256406"/>
                  </a:lnTo>
                  <a:cubicBezTo>
                    <a:pt x="2167467" y="282564"/>
                    <a:pt x="2146262" y="303769"/>
                    <a:pt x="2120104" y="303769"/>
                  </a:cubicBezTo>
                  <a:lnTo>
                    <a:pt x="47363" y="303769"/>
                  </a:lnTo>
                  <a:cubicBezTo>
                    <a:pt x="34802" y="303769"/>
                    <a:pt x="22755" y="298779"/>
                    <a:pt x="13872" y="289897"/>
                  </a:cubicBezTo>
                  <a:cubicBezTo>
                    <a:pt x="4990" y="281014"/>
                    <a:pt x="0" y="268967"/>
                    <a:pt x="0" y="256406"/>
                  </a:cubicBezTo>
                  <a:lnTo>
                    <a:pt x="0" y="47363"/>
                  </a:lnTo>
                  <a:cubicBezTo>
                    <a:pt x="0" y="21205"/>
                    <a:pt x="21205" y="0"/>
                    <a:pt x="47363" y="0"/>
                  </a:cubicBezTo>
                  <a:close/>
                </a:path>
              </a:pathLst>
            </a:custGeom>
            <a:solidFill>
              <a:srgbClr val="FFF5EE"/>
            </a:solidFill>
          </p:spPr>
        </p:sp>
        <p:sp>
          <p:nvSpPr>
            <p:cNvPr id="89" name="TextBox 29"/>
            <p:cNvSpPr txBox="1"/>
            <p:nvPr/>
          </p:nvSpPr>
          <p:spPr>
            <a:xfrm>
              <a:off x="0" y="-47625"/>
              <a:ext cx="2167467" cy="351394"/>
            </a:xfrm>
            <a:prstGeom prst="rect">
              <a:avLst/>
            </a:prstGeom>
          </p:spPr>
          <p:txBody>
            <a:bodyPr lIns="50800" tIns="50800" rIns="50800" bIns="50800" rtlCol="0" anchor="ctr"/>
            <a:lstStyle/>
            <a:p>
              <a:pPr algn="ctr">
                <a:lnSpc>
                  <a:spcPts val="4060"/>
                </a:lnSpc>
              </a:pPr>
              <a:endParaRPr/>
            </a:p>
          </p:txBody>
        </p:sp>
      </p:grpSp>
      <p:sp>
        <p:nvSpPr>
          <p:cNvPr id="91" name="TextBox 54"/>
          <p:cNvSpPr txBox="1"/>
          <p:nvPr/>
        </p:nvSpPr>
        <p:spPr>
          <a:xfrm>
            <a:off x="1632776" y="7778621"/>
            <a:ext cx="11968734" cy="2154436"/>
          </a:xfrm>
          <a:prstGeom prst="rect">
            <a:avLst/>
          </a:prstGeom>
        </p:spPr>
        <p:txBody>
          <a:bodyPr wrap="square" lIns="0" tIns="0" rIns="0" bIns="0" rtlCol="0" anchor="t">
            <a:spAutoFit/>
          </a:bodyPr>
          <a:lstStyle/>
          <a:p>
            <a:pPr algn="ctr"/>
            <a:r>
              <a:rPr lang="en-US" sz="2000" b="1" dirty="0">
                <a:solidFill>
                  <a:srgbClr val="000000"/>
                </a:solidFill>
                <a:latin typeface="Tenor Sans"/>
                <a:ea typeface="Tenor Sans"/>
                <a:cs typeface="Tenor Sans"/>
                <a:sym typeface="Tenor Sans"/>
              </a:rPr>
              <a:t>Tip 2: Be Careful with Online </a:t>
            </a:r>
            <a:r>
              <a:rPr lang="en-US" sz="2000" b="1" dirty="0" smtClean="0">
                <a:solidFill>
                  <a:srgbClr val="000000"/>
                </a:solidFill>
                <a:latin typeface="Tenor Sans"/>
                <a:ea typeface="Tenor Sans"/>
                <a:cs typeface="Tenor Sans"/>
                <a:sym typeface="Tenor Sans"/>
              </a:rPr>
              <a:t>Links</a:t>
            </a:r>
          </a:p>
          <a:p>
            <a:pPr algn="ctr"/>
            <a:r>
              <a:rPr lang="en-US" sz="2000" dirty="0">
                <a:solidFill>
                  <a:srgbClr val="000000"/>
                </a:solidFill>
                <a:latin typeface="Tenor Sans"/>
                <a:ea typeface="Tenor Sans"/>
                <a:cs typeface="Tenor Sans"/>
                <a:sym typeface="Tenor Sans"/>
              </a:rPr>
              <a:t>Cybercriminals often use links in emails, pop-ups, or text messages to deliver malware or steal personal data. Clicking on such links can lead to severe consequences, such as loss of sensitive information or financial theft. To stay safe, students should avoid clicking on unverified links and instead type web addresses directly into the browser (</a:t>
            </a:r>
            <a:r>
              <a:rPr lang="en-US" sz="2000" dirty="0" err="1">
                <a:solidFill>
                  <a:srgbClr val="000000"/>
                </a:solidFill>
                <a:latin typeface="Tenor Sans"/>
                <a:ea typeface="Tenor Sans"/>
                <a:cs typeface="Tenor Sans"/>
                <a:sym typeface="Tenor Sans"/>
              </a:rPr>
              <a:t>GCFGlobal</a:t>
            </a:r>
            <a:r>
              <a:rPr lang="en-US" sz="2000" dirty="0">
                <a:solidFill>
                  <a:srgbClr val="000000"/>
                </a:solidFill>
                <a:latin typeface="Tenor Sans"/>
                <a:ea typeface="Tenor Sans"/>
                <a:cs typeface="Tenor Sans"/>
                <a:sym typeface="Tenor Sans"/>
              </a:rPr>
              <a:t>, 2022). </a:t>
            </a:r>
            <a:r>
              <a:rPr lang="en-US" sz="2000" dirty="0" smtClean="0">
                <a:solidFill>
                  <a:srgbClr val="000000"/>
                </a:solidFill>
                <a:latin typeface="Tenor Sans"/>
                <a:ea typeface="Tenor Sans"/>
                <a:cs typeface="Tenor Sans"/>
                <a:sym typeface="Tenor Sans"/>
              </a:rPr>
              <a:t>Verifying </a:t>
            </a:r>
            <a:r>
              <a:rPr lang="en-US" sz="2000" dirty="0">
                <a:solidFill>
                  <a:srgbClr val="000000"/>
                </a:solidFill>
                <a:latin typeface="Tenor Sans"/>
                <a:ea typeface="Tenor Sans"/>
                <a:cs typeface="Tenor Sans"/>
                <a:sym typeface="Tenor Sans"/>
              </a:rPr>
              <a:t>the authenticity of a website is essential; secure websites use "https" in their URLs and often display a padlock icon.</a:t>
            </a:r>
            <a:endParaRPr lang="en-US" sz="2000" dirty="0">
              <a:solidFill>
                <a:srgbClr val="000000"/>
              </a:solidFill>
              <a:latin typeface="Tenor Sans"/>
              <a:ea typeface="Tenor Sans"/>
              <a:cs typeface="Tenor Sans"/>
              <a:sym typeface="Tenor Sans"/>
            </a:endParaRPr>
          </a:p>
        </p:txBody>
      </p:sp>
      <p:sp>
        <p:nvSpPr>
          <p:cNvPr id="92" name="TextBox 54"/>
          <p:cNvSpPr txBox="1"/>
          <p:nvPr/>
        </p:nvSpPr>
        <p:spPr>
          <a:xfrm>
            <a:off x="1585339" y="10449543"/>
            <a:ext cx="11968734" cy="2015936"/>
          </a:xfrm>
          <a:prstGeom prst="rect">
            <a:avLst/>
          </a:prstGeom>
        </p:spPr>
        <p:txBody>
          <a:bodyPr wrap="square" lIns="0" tIns="0" rIns="0" bIns="0" rtlCol="0" anchor="t">
            <a:spAutoFit/>
          </a:bodyPr>
          <a:lstStyle/>
          <a:p>
            <a:pPr algn="ctr"/>
            <a:r>
              <a:rPr lang="en-US" sz="2000" b="1" dirty="0">
                <a:solidFill>
                  <a:srgbClr val="000000"/>
                </a:solidFill>
                <a:latin typeface="Tenor Sans"/>
                <a:ea typeface="Tenor Sans"/>
                <a:cs typeface="Tenor Sans"/>
                <a:sym typeface="Tenor Sans"/>
              </a:rPr>
              <a:t>Tip 3: Use Secure </a:t>
            </a:r>
            <a:r>
              <a:rPr lang="en-US" sz="2000" b="1" dirty="0" smtClean="0">
                <a:solidFill>
                  <a:srgbClr val="000000"/>
                </a:solidFill>
                <a:latin typeface="Tenor Sans"/>
                <a:ea typeface="Tenor Sans"/>
                <a:cs typeface="Tenor Sans"/>
                <a:sym typeface="Tenor Sans"/>
              </a:rPr>
              <a:t>Networks</a:t>
            </a:r>
          </a:p>
          <a:p>
            <a:pPr algn="ctr"/>
            <a:endParaRPr lang="en-US" sz="900" b="1" dirty="0" smtClean="0">
              <a:solidFill>
                <a:srgbClr val="000000"/>
              </a:solidFill>
              <a:latin typeface="Tenor Sans"/>
              <a:ea typeface="Tenor Sans"/>
              <a:cs typeface="Tenor Sans"/>
              <a:sym typeface="Tenor Sans"/>
            </a:endParaRPr>
          </a:p>
          <a:p>
            <a:pPr algn="ctr"/>
            <a:r>
              <a:rPr lang="en-US" sz="2000" dirty="0">
                <a:solidFill>
                  <a:srgbClr val="000000"/>
                </a:solidFill>
                <a:latin typeface="Tenor Sans"/>
                <a:ea typeface="Tenor Sans"/>
                <a:cs typeface="Tenor Sans"/>
                <a:sym typeface="Tenor Sans"/>
              </a:rPr>
              <a:t>Public Wi-Fi networks, though convenient, are vulnerable to hacking. When connected to public Wi-Fi, cybercriminals can intercept data transmissions, gaining access to sensitive information. Students should avoid entering personal information or logging into sensitive accounts on unsecured networks. Using a Virtual Private Network (VPN) encrypts online communication, ensuring a higher level of privacy and security (Anderson, 2019).</a:t>
            </a:r>
            <a:endParaRPr lang="en-US" sz="2000" dirty="0">
              <a:solidFill>
                <a:srgbClr val="000000"/>
              </a:solidFill>
              <a:latin typeface="Tenor Sans"/>
              <a:ea typeface="Tenor Sans"/>
              <a:cs typeface="Tenor Sans"/>
              <a:sym typeface="Tenor Sans"/>
            </a:endParaRPr>
          </a:p>
        </p:txBody>
      </p:sp>
      <p:sp>
        <p:nvSpPr>
          <p:cNvPr id="93" name="TextBox 54"/>
          <p:cNvSpPr txBox="1"/>
          <p:nvPr/>
        </p:nvSpPr>
        <p:spPr>
          <a:xfrm>
            <a:off x="1719862" y="13104708"/>
            <a:ext cx="11968734" cy="1846659"/>
          </a:xfrm>
          <a:prstGeom prst="rect">
            <a:avLst/>
          </a:prstGeom>
        </p:spPr>
        <p:txBody>
          <a:bodyPr wrap="square" lIns="0" tIns="0" rIns="0" bIns="0" rtlCol="0" anchor="t">
            <a:spAutoFit/>
          </a:bodyPr>
          <a:lstStyle/>
          <a:p>
            <a:pPr algn="ctr"/>
            <a:r>
              <a:rPr lang="en-US" sz="2000" b="1" dirty="0">
                <a:solidFill>
                  <a:srgbClr val="000000"/>
                </a:solidFill>
                <a:latin typeface="Tenor Sans"/>
                <a:ea typeface="Tenor Sans"/>
                <a:cs typeface="Tenor Sans"/>
                <a:sym typeface="Tenor Sans"/>
              </a:rPr>
              <a:t>Tip 4: Manage Your Online </a:t>
            </a:r>
            <a:r>
              <a:rPr lang="en-US" sz="2000" b="1" dirty="0" smtClean="0">
                <a:solidFill>
                  <a:srgbClr val="000000"/>
                </a:solidFill>
                <a:latin typeface="Tenor Sans"/>
                <a:ea typeface="Tenor Sans"/>
                <a:cs typeface="Tenor Sans"/>
                <a:sym typeface="Tenor Sans"/>
              </a:rPr>
              <a:t>Presence</a:t>
            </a:r>
          </a:p>
          <a:p>
            <a:pPr algn="ctr"/>
            <a:r>
              <a:rPr lang="en-US" sz="2000" dirty="0">
                <a:solidFill>
                  <a:srgbClr val="000000"/>
                </a:solidFill>
                <a:latin typeface="Tenor Sans"/>
                <a:ea typeface="Tenor Sans"/>
                <a:cs typeface="Tenor Sans"/>
                <a:sym typeface="Tenor Sans"/>
              </a:rPr>
              <a:t>Social media platforms can expose users to identity theft and other risks when personal information is overshared. For instance, posting travel plans or detailed profiles can make individuals targets for cybercriminals. Students should periodically review privacy settings on platforms like Facebook or Instagram and limit the visibility of personal information to trusted connections (Clarke &amp; Miller, 2020).</a:t>
            </a:r>
            <a:endParaRPr lang="en-US" sz="2000" dirty="0">
              <a:solidFill>
                <a:srgbClr val="000000"/>
              </a:solidFill>
              <a:latin typeface="Tenor Sans"/>
              <a:ea typeface="Tenor Sans"/>
              <a:cs typeface="Tenor Sans"/>
              <a:sym typeface="Tenor Sans"/>
            </a:endParaRPr>
          </a:p>
        </p:txBody>
      </p:sp>
      <p:sp>
        <p:nvSpPr>
          <p:cNvPr id="94" name="TextBox 54"/>
          <p:cNvSpPr txBox="1"/>
          <p:nvPr/>
        </p:nvSpPr>
        <p:spPr>
          <a:xfrm>
            <a:off x="1629015" y="15848438"/>
            <a:ext cx="11968734" cy="1538883"/>
          </a:xfrm>
          <a:prstGeom prst="rect">
            <a:avLst/>
          </a:prstGeom>
        </p:spPr>
        <p:txBody>
          <a:bodyPr wrap="square" lIns="0" tIns="0" rIns="0" bIns="0" rtlCol="0" anchor="t">
            <a:spAutoFit/>
          </a:bodyPr>
          <a:lstStyle/>
          <a:p>
            <a:pPr algn="ctr"/>
            <a:r>
              <a:rPr lang="en-US" sz="2000" b="1" dirty="0">
                <a:solidFill>
                  <a:srgbClr val="000000"/>
                </a:solidFill>
                <a:latin typeface="Tenor Sans"/>
                <a:ea typeface="Tenor Sans"/>
                <a:cs typeface="Tenor Sans"/>
                <a:sym typeface="Tenor Sans"/>
              </a:rPr>
              <a:t>Tip 5: Learn from University </a:t>
            </a:r>
            <a:r>
              <a:rPr lang="en-US" sz="2000" b="1" dirty="0" smtClean="0">
                <a:solidFill>
                  <a:srgbClr val="000000"/>
                </a:solidFill>
                <a:latin typeface="Tenor Sans"/>
                <a:ea typeface="Tenor Sans"/>
                <a:cs typeface="Tenor Sans"/>
                <a:sym typeface="Tenor Sans"/>
              </a:rPr>
              <a:t>Resources</a:t>
            </a:r>
          </a:p>
          <a:p>
            <a:pPr algn="ctr"/>
            <a:r>
              <a:rPr lang="en-US" sz="2000" dirty="0">
                <a:solidFill>
                  <a:srgbClr val="000000"/>
                </a:solidFill>
                <a:latin typeface="Tenor Sans"/>
                <a:ea typeface="Tenor Sans"/>
                <a:cs typeface="Tenor Sans"/>
                <a:sym typeface="Tenor Sans"/>
              </a:rPr>
              <a:t>Universities often provide cybersecurity resources such as workshops, tutorials, or expert advice. These resources are tailored to students’ needs, helping them understand emerging threats and practical solutions. Attending these sessions enables students to stay updated on the latest digital safety practices and protect themselves in the online world (West, 2021).</a:t>
            </a:r>
            <a:endParaRPr lang="en-US" sz="2000" dirty="0">
              <a:solidFill>
                <a:srgbClr val="000000"/>
              </a:solidFill>
              <a:latin typeface="Tenor Sans"/>
              <a:ea typeface="Tenor Sans"/>
              <a:cs typeface="Tenor Sans"/>
              <a:sym typeface="Tenor Sans"/>
            </a:endParaRPr>
          </a:p>
        </p:txBody>
      </p:sp>
      <p:sp>
        <p:nvSpPr>
          <p:cNvPr id="95" name="TextBox 54"/>
          <p:cNvSpPr txBox="1"/>
          <p:nvPr/>
        </p:nvSpPr>
        <p:spPr>
          <a:xfrm>
            <a:off x="2522229" y="18762828"/>
            <a:ext cx="10506271" cy="2031325"/>
          </a:xfrm>
          <a:prstGeom prst="rect">
            <a:avLst/>
          </a:prstGeom>
        </p:spPr>
        <p:txBody>
          <a:bodyPr wrap="square" lIns="0" tIns="0" rIns="0" bIns="0" rtlCol="0" anchor="t">
            <a:spAutoFit/>
          </a:bodyPr>
          <a:lstStyle/>
          <a:p>
            <a:pPr algn="ctr"/>
            <a:r>
              <a:rPr lang="en-US" sz="2000" b="1" dirty="0" smtClean="0">
                <a:solidFill>
                  <a:srgbClr val="000000"/>
                </a:solidFill>
                <a:latin typeface="Tenor Sans"/>
                <a:ea typeface="Tenor Sans"/>
                <a:cs typeface="Tenor Sans"/>
                <a:sym typeface="Tenor Sans"/>
              </a:rPr>
              <a:t>References: </a:t>
            </a:r>
          </a:p>
          <a:p>
            <a:pPr algn="ctr"/>
            <a:r>
              <a:rPr lang="en-US" sz="1600" dirty="0">
                <a:solidFill>
                  <a:srgbClr val="000000"/>
                </a:solidFill>
                <a:latin typeface="Tenor Sans"/>
                <a:ea typeface="Tenor Sans"/>
                <a:cs typeface="Tenor Sans"/>
                <a:sym typeface="Tenor Sans"/>
              </a:rPr>
              <a:t>Anderson, C. (2019) ‘VPNs and digital safety’, Digital Security Journal, 8(4), pp. 23-30</a:t>
            </a:r>
            <a:r>
              <a:rPr lang="en-US" sz="1600" dirty="0" smtClean="0">
                <a:solidFill>
                  <a:srgbClr val="000000"/>
                </a:solidFill>
                <a:latin typeface="Tenor Sans"/>
                <a:ea typeface="Tenor Sans"/>
                <a:cs typeface="Tenor Sans"/>
                <a:sym typeface="Tenor Sans"/>
              </a:rPr>
              <a:t>.</a:t>
            </a:r>
          </a:p>
          <a:p>
            <a:pPr algn="ctr"/>
            <a:r>
              <a:rPr lang="en-US" sz="1600" dirty="0" smtClean="0">
                <a:solidFill>
                  <a:srgbClr val="000000"/>
                </a:solidFill>
                <a:latin typeface="Tenor Sans"/>
                <a:ea typeface="Tenor Sans"/>
                <a:cs typeface="Tenor Sans"/>
                <a:sym typeface="Tenor Sans"/>
              </a:rPr>
              <a:t>Clarke</a:t>
            </a:r>
            <a:r>
              <a:rPr lang="en-US" sz="1600" dirty="0">
                <a:solidFill>
                  <a:srgbClr val="000000"/>
                </a:solidFill>
                <a:latin typeface="Tenor Sans"/>
                <a:ea typeface="Tenor Sans"/>
                <a:cs typeface="Tenor Sans"/>
                <a:sym typeface="Tenor Sans"/>
              </a:rPr>
              <a:t>, R. and Miller, S. (2020) Digital Safety for Young Adults. London: Routledge</a:t>
            </a:r>
            <a:r>
              <a:rPr lang="en-US" sz="1600" dirty="0" smtClean="0">
                <a:solidFill>
                  <a:srgbClr val="000000"/>
                </a:solidFill>
                <a:latin typeface="Tenor Sans"/>
                <a:ea typeface="Tenor Sans"/>
                <a:cs typeface="Tenor Sans"/>
                <a:sym typeface="Tenor Sans"/>
              </a:rPr>
              <a:t>.</a:t>
            </a:r>
          </a:p>
          <a:p>
            <a:pPr algn="ctr"/>
            <a:r>
              <a:rPr lang="en-US" sz="1600" dirty="0" err="1" smtClean="0">
                <a:solidFill>
                  <a:srgbClr val="000000"/>
                </a:solidFill>
                <a:latin typeface="Tenor Sans"/>
                <a:ea typeface="Tenor Sans"/>
                <a:cs typeface="Tenor Sans"/>
                <a:sym typeface="Tenor Sans"/>
              </a:rPr>
              <a:t>GCFGlobal</a:t>
            </a:r>
            <a:r>
              <a:rPr lang="en-US" sz="1600" dirty="0" smtClean="0">
                <a:solidFill>
                  <a:srgbClr val="000000"/>
                </a:solidFill>
                <a:latin typeface="Tenor Sans"/>
                <a:ea typeface="Tenor Sans"/>
                <a:cs typeface="Tenor Sans"/>
                <a:sym typeface="Tenor Sans"/>
              </a:rPr>
              <a:t> </a:t>
            </a:r>
            <a:r>
              <a:rPr lang="en-US" sz="1600" dirty="0">
                <a:solidFill>
                  <a:srgbClr val="000000"/>
                </a:solidFill>
                <a:latin typeface="Tenor Sans"/>
                <a:ea typeface="Tenor Sans"/>
                <a:cs typeface="Tenor Sans"/>
                <a:sym typeface="Tenor Sans"/>
              </a:rPr>
              <a:t>(2022) ‘Internet safety: Staying safe online’, </a:t>
            </a:r>
            <a:r>
              <a:rPr lang="en-US" sz="1600" dirty="0" err="1">
                <a:solidFill>
                  <a:srgbClr val="000000"/>
                </a:solidFill>
                <a:latin typeface="Tenor Sans"/>
                <a:ea typeface="Tenor Sans"/>
                <a:cs typeface="Tenor Sans"/>
                <a:sym typeface="Tenor Sans"/>
              </a:rPr>
              <a:t>GCFGlobal</a:t>
            </a:r>
            <a:r>
              <a:rPr lang="en-US" sz="1600" dirty="0">
                <a:solidFill>
                  <a:srgbClr val="000000"/>
                </a:solidFill>
                <a:latin typeface="Tenor Sans"/>
                <a:ea typeface="Tenor Sans"/>
                <a:cs typeface="Tenor Sans"/>
                <a:sym typeface="Tenor Sans"/>
              </a:rPr>
              <a:t>. Available at: https://edu.gcfglobal.org (Accessed: 22 November 2024</a:t>
            </a:r>
            <a:r>
              <a:rPr lang="en-US" sz="1600" dirty="0" smtClean="0">
                <a:solidFill>
                  <a:srgbClr val="000000"/>
                </a:solidFill>
                <a:latin typeface="Tenor Sans"/>
                <a:ea typeface="Tenor Sans"/>
                <a:cs typeface="Tenor Sans"/>
                <a:sym typeface="Tenor Sans"/>
              </a:rPr>
              <a:t>).</a:t>
            </a:r>
          </a:p>
          <a:p>
            <a:pPr algn="ctr"/>
            <a:r>
              <a:rPr lang="en-US" sz="1600" dirty="0" smtClean="0">
                <a:solidFill>
                  <a:srgbClr val="000000"/>
                </a:solidFill>
                <a:latin typeface="Tenor Sans"/>
                <a:ea typeface="Tenor Sans"/>
                <a:cs typeface="Tenor Sans"/>
                <a:sym typeface="Tenor Sans"/>
              </a:rPr>
              <a:t>NCSC </a:t>
            </a:r>
            <a:r>
              <a:rPr lang="en-US" sz="1600" dirty="0">
                <a:solidFill>
                  <a:srgbClr val="000000"/>
                </a:solidFill>
                <a:latin typeface="Tenor Sans"/>
                <a:ea typeface="Tenor Sans"/>
                <a:cs typeface="Tenor Sans"/>
                <a:sym typeface="Tenor Sans"/>
              </a:rPr>
              <a:t>(2020) ‘Personal device security guidance’, National Cyber Security Centre. Available at: https://www.ncsc.gov.uk (Accessed: 22 November 2024</a:t>
            </a:r>
            <a:r>
              <a:rPr lang="en-US" sz="1600" dirty="0" smtClean="0">
                <a:solidFill>
                  <a:srgbClr val="000000"/>
                </a:solidFill>
                <a:latin typeface="Tenor Sans"/>
                <a:ea typeface="Tenor Sans"/>
                <a:cs typeface="Tenor Sans"/>
                <a:sym typeface="Tenor Sans"/>
              </a:rPr>
              <a:t>).</a:t>
            </a:r>
          </a:p>
          <a:p>
            <a:pPr algn="ctr"/>
            <a:r>
              <a:rPr lang="en-US" sz="1600" dirty="0" smtClean="0">
                <a:solidFill>
                  <a:srgbClr val="000000"/>
                </a:solidFill>
                <a:latin typeface="Tenor Sans"/>
                <a:ea typeface="Tenor Sans"/>
                <a:cs typeface="Tenor Sans"/>
                <a:sym typeface="Tenor Sans"/>
              </a:rPr>
              <a:t>West</a:t>
            </a:r>
            <a:r>
              <a:rPr lang="en-US" sz="1600" dirty="0">
                <a:solidFill>
                  <a:srgbClr val="000000"/>
                </a:solidFill>
                <a:latin typeface="Tenor Sans"/>
                <a:ea typeface="Tenor Sans"/>
                <a:cs typeface="Tenor Sans"/>
                <a:sym typeface="Tenor Sans"/>
              </a:rPr>
              <a:t>, A. (2021) ‘Cybersecurity for students: The basics’, Educational Technology Review, 17(1), pp. 10-15.</a:t>
            </a:r>
            <a:endParaRPr lang="en-US" sz="1600" dirty="0">
              <a:solidFill>
                <a:srgbClr val="000000"/>
              </a:solidFill>
              <a:latin typeface="Tenor Sans"/>
              <a:ea typeface="Tenor Sans"/>
              <a:cs typeface="Tenor Sans"/>
              <a:sym typeface="Tenor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6994</TotalTime>
  <Words>539</Words>
  <Application>Microsoft Office PowerPoint</Application>
  <PresentationFormat>Custom</PresentationFormat>
  <Paragraphs>20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Tenor Sans</vt:lpstr>
      <vt:lpstr>Arial</vt:lpstr>
      <vt:lpstr>Gliker Expanded</vt:lpstr>
      <vt:lpstr>Calibri</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Pink Modern No Internet Challenge Poster</dc:title>
  <dc:creator>user</dc:creator>
  <cp:lastModifiedBy>user</cp:lastModifiedBy>
  <cp:revision>5</cp:revision>
  <dcterms:created xsi:type="dcterms:W3CDTF">2006-08-16T00:00:00Z</dcterms:created>
  <dcterms:modified xsi:type="dcterms:W3CDTF">2024-11-29T05:56:09Z</dcterms:modified>
  <dc:identifier>DAGXYEZ-tZ4</dc:identifier>
</cp:coreProperties>
</file>