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57" r:id="rId2"/>
    <p:sldId id="307" r:id="rId3"/>
    <p:sldId id="305" r:id="rId4"/>
    <p:sldId id="317" r:id="rId5"/>
    <p:sldId id="287" r:id="rId6"/>
    <p:sldId id="327" r:id="rId7"/>
    <p:sldId id="288" r:id="rId8"/>
    <p:sldId id="326" r:id="rId9"/>
    <p:sldId id="325" r:id="rId10"/>
    <p:sldId id="324" r:id="rId11"/>
    <p:sldId id="309" r:id="rId12"/>
    <p:sldId id="302" r:id="rId13"/>
    <p:sldId id="310" r:id="rId14"/>
    <p:sldId id="303" r:id="rId15"/>
    <p:sldId id="285" r:id="rId16"/>
    <p:sldId id="289" r:id="rId17"/>
    <p:sldId id="292" r:id="rId18"/>
    <p:sldId id="293" r:id="rId19"/>
    <p:sldId id="294" r:id="rId20"/>
    <p:sldId id="295" r:id="rId21"/>
    <p:sldId id="318" r:id="rId22"/>
    <p:sldId id="319" r:id="rId23"/>
    <p:sldId id="320" r:id="rId24"/>
    <p:sldId id="321" r:id="rId25"/>
    <p:sldId id="297" r:id="rId26"/>
    <p:sldId id="298" r:id="rId27"/>
    <p:sldId id="300" r:id="rId28"/>
    <p:sldId id="322" r:id="rId29"/>
    <p:sldId id="296" r:id="rId30"/>
    <p:sldId id="301" r:id="rId31"/>
    <p:sldId id="314" r:id="rId32"/>
    <p:sldId id="311" r:id="rId33"/>
    <p:sldId id="312" r:id="rId34"/>
    <p:sldId id="313" r:id="rId35"/>
    <p:sldId id="323" r:id="rId36"/>
    <p:sldId id="315" r:id="rId37"/>
    <p:sldId id="316"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38E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637" autoAdjust="0"/>
    <p:restoredTop sz="94671" autoAdjust="0"/>
  </p:normalViewPr>
  <p:slideViewPr>
    <p:cSldViewPr>
      <p:cViewPr varScale="1">
        <p:scale>
          <a:sx n="69" d="100"/>
          <a:sy n="69" d="100"/>
        </p:scale>
        <p:origin x="120" y="72"/>
      </p:cViewPr>
      <p:guideLst>
        <p:guide orient="horz" pos="2160"/>
        <p:guide pos="2880"/>
      </p:guideLst>
    </p:cSldViewPr>
  </p:slideViewPr>
  <p:outlineViewPr>
    <p:cViewPr>
      <p:scale>
        <a:sx n="33" d="100"/>
        <a:sy n="33" d="100"/>
      </p:scale>
      <p:origin x="0" y="165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67E8A08-9BE9-4A67-B3DD-3092007EDD8F}" type="datetimeFigureOut">
              <a:rPr lang="en-GB" smtClean="0"/>
              <a:t>15/02/2018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DDEB49-F8CC-42DE-B92F-931E742479E1}" type="slidenum">
              <a:rPr lang="en-GB" smtClean="0"/>
              <a:t>‹#›</a:t>
            </a:fld>
            <a:endParaRPr lang="en-GB"/>
          </a:p>
        </p:txBody>
      </p:sp>
    </p:spTree>
    <p:extLst>
      <p:ext uri="{BB962C8B-B14F-4D97-AF65-F5344CB8AC3E}">
        <p14:creationId xmlns:p14="http://schemas.microsoft.com/office/powerpoint/2010/main" val="2463430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1A6D2C4-8E4B-4A9D-BD9A-F1596E9FA89B}" type="datetimeFigureOut">
              <a:rPr lang="en-GB" smtClean="0"/>
              <a:t>15/02/2018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C72042F-DA2F-4059-B463-2918565134E3}" type="slidenum">
              <a:rPr lang="en-GB" smtClean="0"/>
              <a:t>‹#›</a:t>
            </a:fld>
            <a:endParaRPr lang="en-GB"/>
          </a:p>
        </p:txBody>
      </p:sp>
    </p:spTree>
    <p:extLst>
      <p:ext uri="{BB962C8B-B14F-4D97-AF65-F5344CB8AC3E}">
        <p14:creationId xmlns:p14="http://schemas.microsoft.com/office/powerpoint/2010/main" val="2535858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a:t>
            </a:fld>
            <a:endParaRPr lang="en-GB"/>
          </a:p>
        </p:txBody>
      </p:sp>
    </p:spTree>
    <p:extLst>
      <p:ext uri="{BB962C8B-B14F-4D97-AF65-F5344CB8AC3E}">
        <p14:creationId xmlns:p14="http://schemas.microsoft.com/office/powerpoint/2010/main" val="4119847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1919148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a:t>
            </a:fld>
            <a:endParaRPr lang="en-GB"/>
          </a:p>
        </p:txBody>
      </p:sp>
    </p:spTree>
    <p:extLst>
      <p:ext uri="{BB962C8B-B14F-4D97-AF65-F5344CB8AC3E}">
        <p14:creationId xmlns:p14="http://schemas.microsoft.com/office/powerpoint/2010/main" val="2811661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a:t>
            </a:fld>
            <a:endParaRPr lang="en-GB"/>
          </a:p>
        </p:txBody>
      </p:sp>
    </p:spTree>
    <p:extLst>
      <p:ext uri="{BB962C8B-B14F-4D97-AF65-F5344CB8AC3E}">
        <p14:creationId xmlns:p14="http://schemas.microsoft.com/office/powerpoint/2010/main" val="1722513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6</a:t>
            </a:fld>
            <a:endParaRPr lang="en-GB"/>
          </a:p>
        </p:txBody>
      </p:sp>
    </p:spTree>
    <p:extLst>
      <p:ext uri="{BB962C8B-B14F-4D97-AF65-F5344CB8AC3E}">
        <p14:creationId xmlns:p14="http://schemas.microsoft.com/office/powerpoint/2010/main" val="147167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7</a:t>
            </a:fld>
            <a:endParaRPr lang="en-GB"/>
          </a:p>
        </p:txBody>
      </p:sp>
    </p:spTree>
    <p:extLst>
      <p:ext uri="{BB962C8B-B14F-4D97-AF65-F5344CB8AC3E}">
        <p14:creationId xmlns:p14="http://schemas.microsoft.com/office/powerpoint/2010/main" val="1722513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8</a:t>
            </a:fld>
            <a:endParaRPr lang="en-GB"/>
          </a:p>
        </p:txBody>
      </p:sp>
    </p:spTree>
    <p:extLst>
      <p:ext uri="{BB962C8B-B14F-4D97-AF65-F5344CB8AC3E}">
        <p14:creationId xmlns:p14="http://schemas.microsoft.com/office/powerpoint/2010/main" val="453230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9</a:t>
            </a:fld>
            <a:endParaRPr lang="en-GB"/>
          </a:p>
        </p:txBody>
      </p:sp>
    </p:spTree>
    <p:extLst>
      <p:ext uri="{BB962C8B-B14F-4D97-AF65-F5344CB8AC3E}">
        <p14:creationId xmlns:p14="http://schemas.microsoft.com/office/powerpoint/2010/main" val="179725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10</a:t>
            </a:fld>
            <a:endParaRPr lang="en-GB"/>
          </a:p>
        </p:txBody>
      </p:sp>
    </p:spTree>
    <p:extLst>
      <p:ext uri="{BB962C8B-B14F-4D97-AF65-F5344CB8AC3E}">
        <p14:creationId xmlns:p14="http://schemas.microsoft.com/office/powerpoint/2010/main" val="167876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11</a:t>
            </a:fld>
            <a:endParaRPr lang="en-GB"/>
          </a:p>
        </p:txBody>
      </p:sp>
    </p:spTree>
    <p:extLst>
      <p:ext uri="{BB962C8B-B14F-4D97-AF65-F5344CB8AC3E}">
        <p14:creationId xmlns:p14="http://schemas.microsoft.com/office/powerpoint/2010/main" val="1128047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12</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13</a:t>
            </a:fld>
            <a:endParaRPr lang="en-GB"/>
          </a:p>
        </p:txBody>
      </p:sp>
    </p:spTree>
    <p:extLst>
      <p:ext uri="{BB962C8B-B14F-4D97-AF65-F5344CB8AC3E}">
        <p14:creationId xmlns:p14="http://schemas.microsoft.com/office/powerpoint/2010/main" val="2318020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14</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15</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16</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17</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18</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19</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20</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25</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26</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27</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29</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30</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39345841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1664231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5117398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19809166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8068627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641121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935513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06372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63266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03799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1983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65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045643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11074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3492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14011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010565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15/02/2018</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8579961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 Id="rId5" Type="http://schemas.openxmlformats.org/officeDocument/2006/relationships/image" Target="../media/image52.png"/><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8.jpg"/><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37.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hyperlink" Target="http://www.liverpoolmuseums.org.uk/maritime/exhibitions/china/" TargetMode="External"/><Relationship Id="rId7" Type="http://schemas.openxmlformats.org/officeDocument/2006/relationships/image" Target="../media/image6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66" y="980728"/>
            <a:ext cx="9151616" cy="5963807"/>
          </a:xfrm>
          <a:prstGeom prst="rect">
            <a:avLst/>
          </a:prstGeom>
        </p:spPr>
        <p:txBody>
          <a:bodyPr wrap="square" lIns="540000" tIns="360000" rIns="540000" bIns="360000" numCol="2" spcCol="360000">
            <a:normAutofit fontScale="77500" lnSpcReduction="20000"/>
          </a:bodyPr>
          <a:lstStyle/>
          <a:p>
            <a:r>
              <a:rPr lang="en-GB" sz="2400" b="1" u="sng" dirty="0" smtClean="0">
                <a:solidFill>
                  <a:prstClr val="white"/>
                </a:solidFill>
              </a:rPr>
              <a:t>1</a:t>
            </a:r>
            <a:r>
              <a:rPr lang="en-GB" sz="2600" b="1" u="sng" dirty="0" smtClean="0">
                <a:solidFill>
                  <a:prstClr val="white"/>
                </a:solidFill>
              </a:rPr>
              <a:t>. Painters of Modern Life</a:t>
            </a:r>
            <a:endParaRPr lang="en-GB" sz="2600" b="1" u="sng" dirty="0">
              <a:solidFill>
                <a:prstClr val="white"/>
              </a:solidFill>
            </a:endParaRPr>
          </a:p>
          <a:p>
            <a:pPr marL="342900" indent="-342900">
              <a:buFontTx/>
              <a:buChar char="-"/>
            </a:pPr>
            <a:r>
              <a:rPr lang="en-GB" sz="2600" i="1" dirty="0" smtClean="0"/>
              <a:t>Belle </a:t>
            </a:r>
            <a:r>
              <a:rPr lang="en-GB" sz="2600" i="1" dirty="0" err="1" smtClean="0"/>
              <a:t>Epoque</a:t>
            </a:r>
            <a:endParaRPr lang="en-GB" sz="2600" i="1" dirty="0" smtClean="0"/>
          </a:p>
          <a:p>
            <a:pPr marL="342900" indent="-342900">
              <a:buFontTx/>
              <a:buChar char="-"/>
            </a:pPr>
            <a:r>
              <a:rPr lang="en-GB" sz="2600" dirty="0" smtClean="0"/>
              <a:t>Defining Modernity</a:t>
            </a:r>
          </a:p>
          <a:p>
            <a:pPr marL="342900" indent="-342900">
              <a:buFontTx/>
              <a:buChar char="-"/>
            </a:pPr>
            <a:r>
              <a:rPr lang="en-GB" sz="2600" dirty="0" err="1" smtClean="0"/>
              <a:t>Flaneur</a:t>
            </a:r>
            <a:endParaRPr lang="en-GB" sz="2600" dirty="0" smtClean="0"/>
          </a:p>
          <a:p>
            <a:pPr marL="342900" indent="-342900">
              <a:buFontTx/>
              <a:buChar char="-"/>
            </a:pPr>
            <a:r>
              <a:rPr lang="en-GB" sz="2600" i="1" dirty="0" smtClean="0"/>
              <a:t>Paris Spleen</a:t>
            </a:r>
          </a:p>
          <a:p>
            <a:pPr marL="342900" indent="-342900">
              <a:buFontTx/>
              <a:buChar char="-"/>
            </a:pPr>
            <a:r>
              <a:rPr lang="en-GB" sz="2600" dirty="0" smtClean="0"/>
              <a:t>Constantin Guys</a:t>
            </a:r>
          </a:p>
          <a:p>
            <a:endParaRPr lang="fr-FR" sz="2600" dirty="0">
              <a:solidFill>
                <a:prstClr val="white"/>
              </a:solidFill>
            </a:endParaRPr>
          </a:p>
          <a:p>
            <a:r>
              <a:rPr lang="fr-FR" sz="2600" b="1" u="sng" dirty="0">
                <a:solidFill>
                  <a:prstClr val="white"/>
                </a:solidFill>
              </a:rPr>
              <a:t>2</a:t>
            </a:r>
            <a:r>
              <a:rPr lang="fr-FR" sz="2600" b="1" u="sng" dirty="0" smtClean="0">
                <a:solidFill>
                  <a:prstClr val="white"/>
                </a:solidFill>
              </a:rPr>
              <a:t>. Alternative perspectives</a:t>
            </a:r>
            <a:endParaRPr lang="fr-FR" sz="2600" b="1" u="sng" dirty="0">
              <a:solidFill>
                <a:prstClr val="white"/>
              </a:solidFill>
            </a:endParaRPr>
          </a:p>
          <a:p>
            <a:pPr marL="285750" indent="-285750">
              <a:buFontTx/>
              <a:buChar char="-"/>
            </a:pPr>
            <a:r>
              <a:rPr lang="fr-FR" sz="2600" dirty="0" smtClean="0">
                <a:solidFill>
                  <a:prstClr val="white"/>
                </a:solidFill>
              </a:rPr>
              <a:t>Class </a:t>
            </a:r>
            <a:r>
              <a:rPr lang="fr-FR" sz="2600" dirty="0" err="1" smtClean="0">
                <a:solidFill>
                  <a:prstClr val="white"/>
                </a:solidFill>
              </a:rPr>
              <a:t>tourism</a:t>
            </a:r>
            <a:endParaRPr lang="fr-FR" sz="2600" dirty="0" smtClean="0">
              <a:solidFill>
                <a:prstClr val="white"/>
              </a:solidFill>
            </a:endParaRPr>
          </a:p>
          <a:p>
            <a:pPr marL="285750" indent="-285750">
              <a:buFontTx/>
              <a:buChar char="-"/>
            </a:pPr>
            <a:r>
              <a:rPr lang="fr-FR" sz="2600" dirty="0" err="1" smtClean="0">
                <a:solidFill>
                  <a:prstClr val="white"/>
                </a:solidFill>
              </a:rPr>
              <a:t>Sex</a:t>
            </a:r>
            <a:r>
              <a:rPr lang="fr-FR" sz="2600" dirty="0" smtClean="0">
                <a:solidFill>
                  <a:prstClr val="white"/>
                </a:solidFill>
              </a:rPr>
              <a:t> </a:t>
            </a:r>
            <a:r>
              <a:rPr lang="fr-FR" sz="2600" dirty="0" err="1" smtClean="0">
                <a:solidFill>
                  <a:prstClr val="white"/>
                </a:solidFill>
              </a:rPr>
              <a:t>tourism</a:t>
            </a:r>
            <a:endParaRPr lang="fr-FR" sz="2600" dirty="0" smtClean="0">
              <a:solidFill>
                <a:prstClr val="white"/>
              </a:solidFill>
            </a:endParaRPr>
          </a:p>
          <a:p>
            <a:pPr marL="285750" indent="-285750">
              <a:buFontTx/>
              <a:buChar char="-"/>
            </a:pPr>
            <a:r>
              <a:rPr lang="fr-FR" sz="2600" dirty="0" smtClean="0">
                <a:solidFill>
                  <a:prstClr val="white"/>
                </a:solidFill>
              </a:rPr>
              <a:t>Male gaze</a:t>
            </a:r>
          </a:p>
          <a:p>
            <a:pPr marL="285750" indent="-285750">
              <a:buFontTx/>
              <a:buChar char="-"/>
            </a:pPr>
            <a:r>
              <a:rPr lang="fr-FR" sz="2600" dirty="0" err="1" smtClean="0">
                <a:solidFill>
                  <a:prstClr val="white"/>
                </a:solidFill>
              </a:rPr>
              <a:t>Female</a:t>
            </a:r>
            <a:r>
              <a:rPr lang="fr-FR" sz="2600" dirty="0" smtClean="0">
                <a:solidFill>
                  <a:prstClr val="white"/>
                </a:solidFill>
              </a:rPr>
              <a:t> </a:t>
            </a:r>
            <a:r>
              <a:rPr lang="fr-FR" sz="2600" dirty="0" err="1" smtClean="0">
                <a:solidFill>
                  <a:prstClr val="white"/>
                </a:solidFill>
              </a:rPr>
              <a:t>impressionists</a:t>
            </a:r>
            <a:endParaRPr lang="fr-FR" sz="2600" dirty="0" smtClean="0">
              <a:solidFill>
                <a:prstClr val="white"/>
              </a:solidFill>
            </a:endParaRPr>
          </a:p>
          <a:p>
            <a:pPr marL="285750" indent="-285750">
              <a:buFontTx/>
              <a:buChar char="-"/>
            </a:pPr>
            <a:r>
              <a:rPr lang="fr-FR" sz="2600" dirty="0" err="1" smtClean="0">
                <a:solidFill>
                  <a:prstClr val="white"/>
                </a:solidFill>
              </a:rPr>
              <a:t>Women</a:t>
            </a:r>
            <a:r>
              <a:rPr lang="fr-FR" sz="2600" dirty="0" smtClean="0">
                <a:solidFill>
                  <a:prstClr val="white"/>
                </a:solidFill>
              </a:rPr>
              <a:t> in poster art</a:t>
            </a:r>
          </a:p>
          <a:p>
            <a:pPr marL="285750" indent="-285750">
              <a:buFontTx/>
              <a:buChar char="-"/>
            </a:pPr>
            <a:r>
              <a:rPr lang="fr-FR" sz="2600" dirty="0" smtClean="0">
                <a:solidFill>
                  <a:prstClr val="white"/>
                </a:solidFill>
              </a:rPr>
              <a:t>New </a:t>
            </a:r>
            <a:r>
              <a:rPr lang="en-GB" sz="2600" dirty="0" smtClean="0">
                <a:solidFill>
                  <a:prstClr val="white"/>
                </a:solidFill>
              </a:rPr>
              <a:t>women</a:t>
            </a:r>
          </a:p>
          <a:p>
            <a:pPr marL="285750" indent="-285750">
              <a:buFontTx/>
              <a:buChar char="-"/>
            </a:pPr>
            <a:r>
              <a:rPr lang="en-GB" sz="2600" dirty="0" smtClean="0">
                <a:solidFill>
                  <a:prstClr val="white"/>
                </a:solidFill>
              </a:rPr>
              <a:t>Feminism</a:t>
            </a:r>
          </a:p>
          <a:p>
            <a:pPr marL="285750" indent="-285750">
              <a:buFontTx/>
              <a:buChar char="-"/>
            </a:pPr>
            <a:r>
              <a:rPr lang="en-GB" sz="2600" dirty="0" err="1" smtClean="0">
                <a:solidFill>
                  <a:prstClr val="white"/>
                </a:solidFill>
              </a:rPr>
              <a:t>Flaneuses</a:t>
            </a:r>
            <a:r>
              <a:rPr lang="en-GB" sz="2600" dirty="0" smtClean="0">
                <a:solidFill>
                  <a:prstClr val="white"/>
                </a:solidFill>
              </a:rPr>
              <a:t>?</a:t>
            </a:r>
          </a:p>
          <a:p>
            <a:endParaRPr lang="en-GB" sz="2600" dirty="0">
              <a:solidFill>
                <a:prstClr val="white"/>
              </a:solidFill>
            </a:endParaRPr>
          </a:p>
          <a:p>
            <a:r>
              <a:rPr lang="en-GB" sz="2600" b="1" u="sng" dirty="0" smtClean="0">
                <a:solidFill>
                  <a:prstClr val="white"/>
                </a:solidFill>
              </a:rPr>
              <a:t>3. Colonial Gaze?</a:t>
            </a:r>
          </a:p>
          <a:p>
            <a:pPr marL="457200" indent="-457200">
              <a:buFontTx/>
              <a:buChar char="-"/>
            </a:pPr>
            <a:r>
              <a:rPr lang="en-US" sz="2600" dirty="0" smtClean="0">
                <a:solidFill>
                  <a:prstClr val="white"/>
                </a:solidFill>
              </a:rPr>
              <a:t>Photographing Metropole </a:t>
            </a:r>
            <a:r>
              <a:rPr lang="en-US" sz="2600" dirty="0">
                <a:solidFill>
                  <a:prstClr val="white"/>
                </a:solidFill>
              </a:rPr>
              <a:t>and </a:t>
            </a:r>
            <a:r>
              <a:rPr lang="en-US" sz="2600" dirty="0" smtClean="0">
                <a:solidFill>
                  <a:prstClr val="white"/>
                </a:solidFill>
              </a:rPr>
              <a:t>Frontier</a:t>
            </a:r>
          </a:p>
          <a:p>
            <a:pPr marL="457200" indent="-457200">
              <a:buFontTx/>
              <a:buChar char="-"/>
            </a:pPr>
            <a:r>
              <a:rPr lang="en-GB" sz="2600" dirty="0" smtClean="0">
                <a:solidFill>
                  <a:prstClr val="white"/>
                </a:solidFill>
              </a:rPr>
              <a:t>Darkest London</a:t>
            </a:r>
            <a:endParaRPr lang="en-US" sz="2600" dirty="0" smtClean="0">
              <a:solidFill>
                <a:prstClr val="white"/>
              </a:solidFill>
            </a:endParaRPr>
          </a:p>
          <a:p>
            <a:pPr algn="r"/>
            <a:endParaRPr lang="en-GB" sz="2400" b="1" u="sng" dirty="0">
              <a:solidFill>
                <a:srgbClr val="FFFF00"/>
              </a:solidFill>
              <a:effectLst>
                <a:outerShdw blurRad="38100" dist="38100" dir="2700000" algn="tl">
                  <a:srgbClr val="000000">
                    <a:alpha val="43137"/>
                  </a:srgbClr>
                </a:outerShdw>
              </a:effectLst>
            </a:endParaRPr>
          </a:p>
          <a:p>
            <a:pPr algn="r"/>
            <a:r>
              <a:rPr lang="en-GB" sz="2400" b="1" u="sng" dirty="0" smtClean="0">
                <a:solidFill>
                  <a:srgbClr val="FFFF00"/>
                </a:solidFill>
                <a:effectLst>
                  <a:outerShdw blurRad="38100" dist="38100" dir="2700000" algn="tl">
                    <a:srgbClr val="000000">
                      <a:alpha val="43137"/>
                    </a:srgbClr>
                  </a:outerShdw>
                </a:effectLst>
              </a:rPr>
              <a:t>AIMS</a:t>
            </a:r>
            <a:endParaRPr lang="en-GB" sz="2400" b="1" u="sng" dirty="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Contextualise interpretations </a:t>
            </a:r>
            <a:r>
              <a:rPr lang="en-GB" sz="2400" b="1" dirty="0">
                <a:solidFill>
                  <a:srgbClr val="FFFF00"/>
                </a:solidFill>
                <a:effectLst>
                  <a:outerShdw blurRad="38100" dist="38100" dir="2700000" algn="tl">
                    <a:srgbClr val="000000">
                      <a:alpha val="43137"/>
                    </a:srgbClr>
                  </a:outerShdw>
                </a:effectLst>
              </a:rPr>
              <a:t>of Paris’s importance within urban history and theories of modernity</a:t>
            </a: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Interpret literary and artistic </a:t>
            </a:r>
            <a:r>
              <a:rPr lang="en-GB" sz="2400" b="1" dirty="0">
                <a:solidFill>
                  <a:srgbClr val="FFFF00"/>
                </a:solidFill>
                <a:effectLst>
                  <a:outerShdw blurRad="38100" dist="38100" dir="2700000" algn="tl">
                    <a:srgbClr val="000000">
                      <a:alpha val="43137"/>
                    </a:srgbClr>
                  </a:outerShdw>
                </a:effectLst>
              </a:rPr>
              <a:t>reactions to urban modernity of late 19</a:t>
            </a:r>
            <a:r>
              <a:rPr lang="en-GB" sz="2400" b="1" baseline="30000" dirty="0">
                <a:solidFill>
                  <a:srgbClr val="FFFF00"/>
                </a:solidFill>
                <a:effectLst>
                  <a:outerShdw blurRad="38100" dist="38100" dir="2700000" algn="tl">
                    <a:srgbClr val="000000">
                      <a:alpha val="43137"/>
                    </a:srgbClr>
                  </a:outerShdw>
                </a:effectLst>
              </a:rPr>
              <a:t>th</a:t>
            </a:r>
            <a:r>
              <a:rPr lang="en-GB" sz="2400" b="1" dirty="0">
                <a:solidFill>
                  <a:srgbClr val="FFFF00"/>
                </a:solidFill>
                <a:effectLst>
                  <a:outerShdw blurRad="38100" dist="38100" dir="2700000" algn="tl">
                    <a:srgbClr val="000000">
                      <a:alpha val="43137"/>
                    </a:srgbClr>
                  </a:outerShdw>
                </a:effectLst>
              </a:rPr>
              <a:t> </a:t>
            </a:r>
            <a:r>
              <a:rPr lang="en-GB" sz="2400" b="1" dirty="0" smtClean="0">
                <a:solidFill>
                  <a:srgbClr val="FFFF00"/>
                </a:solidFill>
                <a:effectLst>
                  <a:outerShdw blurRad="38100" dist="38100" dir="2700000" algn="tl">
                    <a:srgbClr val="000000">
                      <a:alpha val="43137"/>
                    </a:srgbClr>
                  </a:outerShdw>
                </a:effectLst>
              </a:rPr>
              <a:t>century</a:t>
            </a: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Critically analyse the writings of Charles Baudelaire and the paintings of Constantin Guys</a:t>
            </a: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Problematize some of the social and culture mores of </a:t>
            </a:r>
            <a:r>
              <a:rPr lang="en-GB" sz="2400" b="1" i="1" dirty="0" smtClean="0">
                <a:solidFill>
                  <a:srgbClr val="FFFF00"/>
                </a:solidFill>
                <a:effectLst>
                  <a:outerShdw blurRad="38100" dist="38100" dir="2700000" algn="tl">
                    <a:srgbClr val="000000">
                      <a:alpha val="43137"/>
                    </a:srgbClr>
                  </a:outerShdw>
                </a:effectLst>
              </a:rPr>
              <a:t>Belle Époque  </a:t>
            </a:r>
            <a:r>
              <a:rPr lang="en-GB" sz="2400" b="1" dirty="0" smtClean="0">
                <a:solidFill>
                  <a:srgbClr val="FFFF00"/>
                </a:solidFill>
                <a:effectLst>
                  <a:outerShdw blurRad="38100" dist="38100" dir="2700000" algn="tl">
                    <a:srgbClr val="000000">
                      <a:alpha val="43137"/>
                    </a:srgbClr>
                  </a:outerShdw>
                </a:effectLst>
              </a:rPr>
              <a:t>Paris</a:t>
            </a: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Think about metropole/frontier dialectic</a:t>
            </a:r>
          </a:p>
          <a:p>
            <a:pPr marL="285750" indent="-285750" algn="r">
              <a:buFont typeface="Arial" panose="020B0604020202020204" pitchFamily="34" charset="0"/>
              <a:buChar char="•"/>
            </a:pPr>
            <a:endParaRPr lang="en-GB" sz="20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20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20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2000"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0" y="-91835"/>
            <a:ext cx="9144000" cy="1342584"/>
          </a:xfrm>
          <a:prstGeom prst="rect">
            <a:avLst/>
          </a:prstGeom>
        </p:spPr>
        <p:txBody>
          <a:bodyPr wrap="square" lIns="540000" tIns="360000" rIns="540000" bIns="360000">
            <a:spAutoFit/>
          </a:bodyPr>
          <a:lstStyle/>
          <a:p>
            <a:r>
              <a:rPr lang="en-US" sz="2000" b="1" dirty="0">
                <a:solidFill>
                  <a:srgbClr val="FF0000"/>
                </a:solidFill>
                <a:effectLst>
                  <a:outerShdw blurRad="38100" dist="38100" dir="2700000" algn="tl">
                    <a:srgbClr val="000000">
                      <a:alpha val="43137"/>
                    </a:srgbClr>
                  </a:outerShdw>
                </a:effectLst>
              </a:rPr>
              <a:t>AHHI6012 Imagining the City: The Urban Experience, c. 1851–Present</a:t>
            </a:r>
          </a:p>
          <a:p>
            <a:r>
              <a:rPr lang="en-GB" sz="2000" b="1" dirty="0">
                <a:solidFill>
                  <a:srgbClr val="FF0000"/>
                </a:solidFill>
                <a:effectLst>
                  <a:outerShdw blurRad="38100" dist="38100" dir="2700000" algn="tl">
                    <a:srgbClr val="000000">
                      <a:alpha val="43137"/>
                    </a:srgbClr>
                  </a:outerShdw>
                </a:effectLst>
              </a:rPr>
              <a:t>Week </a:t>
            </a:r>
            <a:r>
              <a:rPr lang="en-GB" sz="2000" b="1" dirty="0" smtClean="0">
                <a:solidFill>
                  <a:srgbClr val="FF0000"/>
                </a:solidFill>
                <a:effectLst>
                  <a:outerShdw blurRad="38100" dist="38100" dir="2700000" algn="tl">
                    <a:srgbClr val="000000">
                      <a:alpha val="43137"/>
                    </a:srgbClr>
                  </a:outerShdw>
                </a:effectLst>
              </a:rPr>
              <a:t>3 Paris</a:t>
            </a:r>
            <a:r>
              <a:rPr lang="en-GB" sz="2000" b="1" dirty="0">
                <a:solidFill>
                  <a:srgbClr val="FF0000"/>
                </a:solidFill>
                <a:effectLst>
                  <a:outerShdw blurRad="38100" dist="38100" dir="2700000" algn="tl">
                    <a:srgbClr val="000000">
                      <a:alpha val="43137"/>
                    </a:srgbClr>
                  </a:outerShdw>
                </a:effectLst>
              </a:rPr>
              <a:t>: Capital of the 19th </a:t>
            </a:r>
            <a:r>
              <a:rPr lang="en-GB" sz="2000" b="1" dirty="0" smtClean="0">
                <a:solidFill>
                  <a:srgbClr val="FF0000"/>
                </a:solidFill>
                <a:effectLst>
                  <a:outerShdw blurRad="38100" dist="38100" dir="2700000" algn="tl">
                    <a:srgbClr val="000000">
                      <a:alpha val="43137"/>
                    </a:srgbClr>
                  </a:outerShdw>
                </a:effectLst>
              </a:rPr>
              <a:t>Century</a:t>
            </a:r>
            <a:endParaRPr lang="en-GB"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851323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1815" y="-26916"/>
            <a:ext cx="4114428" cy="5085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43450" y="0"/>
            <a:ext cx="2555497" cy="3304388"/>
          </a:xfrm>
          <a:prstGeom prst="rect">
            <a:avLst/>
          </a:prstGeom>
        </p:spPr>
      </p:pic>
      <p:pic>
        <p:nvPicPr>
          <p:cNvPr id="5" name="Picture 4"/>
          <p:cNvPicPr>
            <a:picLocks noChangeAspect="1"/>
          </p:cNvPicPr>
          <p:nvPr/>
        </p:nvPicPr>
        <p:blipFill>
          <a:blip r:embed="rId5"/>
          <a:stretch>
            <a:fillRect/>
          </a:stretch>
        </p:blipFill>
        <p:spPr>
          <a:xfrm>
            <a:off x="3892316" y="4897610"/>
            <a:ext cx="2870365" cy="1970503"/>
          </a:xfrm>
          <a:prstGeom prst="rect">
            <a:avLst/>
          </a:prstGeom>
        </p:spPr>
      </p:pic>
      <p:pic>
        <p:nvPicPr>
          <p:cNvPr id="6" name="Picture 5"/>
          <p:cNvPicPr>
            <a:picLocks noChangeAspect="1"/>
          </p:cNvPicPr>
          <p:nvPr/>
        </p:nvPicPr>
        <p:blipFill>
          <a:blip r:embed="rId6"/>
          <a:stretch>
            <a:fillRect/>
          </a:stretch>
        </p:blipFill>
        <p:spPr>
          <a:xfrm>
            <a:off x="5881316" y="-26916"/>
            <a:ext cx="3259113" cy="2496936"/>
          </a:xfrm>
          <a:prstGeom prst="rect">
            <a:avLst/>
          </a:prstGeom>
        </p:spPr>
      </p:pic>
      <p:pic>
        <p:nvPicPr>
          <p:cNvPr id="7" name="Picture 6"/>
          <p:cNvPicPr>
            <a:picLocks noChangeAspect="1"/>
          </p:cNvPicPr>
          <p:nvPr/>
        </p:nvPicPr>
        <p:blipFill>
          <a:blip r:embed="rId7"/>
          <a:stretch>
            <a:fillRect/>
          </a:stretch>
        </p:blipFill>
        <p:spPr>
          <a:xfrm>
            <a:off x="0" y="4115820"/>
            <a:ext cx="3892316" cy="2768478"/>
          </a:xfrm>
          <a:prstGeom prst="rect">
            <a:avLst/>
          </a:prstGeom>
        </p:spPr>
      </p:pic>
      <p:pic>
        <p:nvPicPr>
          <p:cNvPr id="10" name="Picture 9"/>
          <p:cNvPicPr>
            <a:picLocks noChangeAspect="1"/>
          </p:cNvPicPr>
          <p:nvPr/>
        </p:nvPicPr>
        <p:blipFill>
          <a:blip r:embed="rId8"/>
          <a:stretch>
            <a:fillRect/>
          </a:stretch>
        </p:blipFill>
        <p:spPr>
          <a:xfrm>
            <a:off x="5881316" y="2452333"/>
            <a:ext cx="3288839" cy="2324113"/>
          </a:xfrm>
          <a:prstGeom prst="rect">
            <a:avLst/>
          </a:prstGeom>
        </p:spPr>
      </p:pic>
      <p:pic>
        <p:nvPicPr>
          <p:cNvPr id="4" name="Picture 3"/>
          <p:cNvPicPr>
            <a:picLocks noChangeAspect="1"/>
          </p:cNvPicPr>
          <p:nvPr/>
        </p:nvPicPr>
        <p:blipFill>
          <a:blip r:embed="rId9"/>
          <a:stretch>
            <a:fillRect/>
          </a:stretch>
        </p:blipFill>
        <p:spPr>
          <a:xfrm>
            <a:off x="7380313" y="4212467"/>
            <a:ext cx="1763688" cy="2645533"/>
          </a:xfrm>
          <a:prstGeom prst="rect">
            <a:avLst/>
          </a:prstGeom>
        </p:spPr>
      </p:pic>
      <p:sp>
        <p:nvSpPr>
          <p:cNvPr id="11" name="TextBox 10"/>
          <p:cNvSpPr txBox="1"/>
          <p:nvPr/>
        </p:nvSpPr>
        <p:spPr>
          <a:xfrm>
            <a:off x="2046" y="7707"/>
            <a:ext cx="9141954" cy="10172864"/>
          </a:xfrm>
          <a:prstGeom prst="rect">
            <a:avLst/>
          </a:prstGeom>
          <a:noFill/>
        </p:spPr>
        <p:txBody>
          <a:bodyPr wrap="square" lIns="540000" tIns="360000" rIns="540000" bIns="540000" rtlCol="0">
            <a:spAutoFit/>
          </a:bodyPr>
          <a:lstStyle/>
          <a:p>
            <a:r>
              <a:rPr lang="en-GB" sz="2000" b="1" u="sng" dirty="0" smtClean="0">
                <a:solidFill>
                  <a:srgbClr val="FF0000"/>
                </a:solidFill>
              </a:rPr>
              <a:t>Experiencing Modernity:</a:t>
            </a:r>
          </a:p>
          <a:p>
            <a:endParaRPr lang="en-GB" sz="2000" b="1" u="sng" dirty="0">
              <a:solidFill>
                <a:srgbClr val="FF0000"/>
              </a:solidFill>
            </a:endParaRPr>
          </a:p>
          <a:p>
            <a:endParaRPr lang="en-GB" sz="2000" b="1" i="1" u="sng" dirty="0" smtClean="0">
              <a:solidFill>
                <a:srgbClr val="FF0000"/>
              </a:solidFill>
            </a:endParaRPr>
          </a:p>
          <a:p>
            <a:endParaRPr lang="en-GB" sz="2000" b="1" i="1" u="sng" dirty="0">
              <a:solidFill>
                <a:srgbClr val="FF0000"/>
              </a:solidFill>
            </a:endParaRPr>
          </a:p>
          <a:p>
            <a:endParaRPr lang="en-GB" sz="2000" b="1" i="1" u="sng" dirty="0" smtClean="0">
              <a:solidFill>
                <a:srgbClr val="FF0000"/>
              </a:solidFill>
            </a:endParaRPr>
          </a:p>
          <a:p>
            <a:endParaRPr lang="en-GB" sz="2000" b="1" i="1" u="sng" dirty="0">
              <a:solidFill>
                <a:srgbClr val="FF0000"/>
              </a:solidFill>
            </a:endParaRPr>
          </a:p>
          <a:p>
            <a:endParaRPr lang="en-GB" sz="2000" b="1" i="1" u="sng" dirty="0" smtClean="0">
              <a:solidFill>
                <a:srgbClr val="FF0000"/>
              </a:solidFill>
            </a:endParaRPr>
          </a:p>
          <a:p>
            <a:endParaRPr lang="en-GB" sz="2000" b="1" i="1" u="sng" dirty="0">
              <a:solidFill>
                <a:srgbClr val="FF0000"/>
              </a:solidFill>
            </a:endParaRPr>
          </a:p>
          <a:p>
            <a:endParaRPr lang="en-GB" sz="2000" b="1" i="1" u="sng" dirty="0" smtClean="0">
              <a:solidFill>
                <a:srgbClr val="FF0000"/>
              </a:solidFill>
            </a:endParaRPr>
          </a:p>
          <a:p>
            <a:endParaRPr lang="en-GB" sz="2000" b="1" i="1" u="sng" dirty="0" smtClean="0">
              <a:solidFill>
                <a:srgbClr val="FF0000"/>
              </a:solidFill>
            </a:endParaRPr>
          </a:p>
          <a:p>
            <a:r>
              <a:rPr lang="en-GB" sz="2000" b="1" i="1" u="sng" dirty="0" smtClean="0">
                <a:solidFill>
                  <a:srgbClr val="FF0000"/>
                </a:solidFill>
              </a:rPr>
              <a:t>La </a:t>
            </a:r>
            <a:r>
              <a:rPr lang="en-GB" sz="2000" b="1" i="1" u="sng" dirty="0">
                <a:solidFill>
                  <a:srgbClr val="FF0000"/>
                </a:solidFill>
              </a:rPr>
              <a:t>Belle </a:t>
            </a:r>
            <a:r>
              <a:rPr lang="en-GB" sz="2000" b="1" i="1" u="sng" dirty="0" smtClean="0">
                <a:solidFill>
                  <a:srgbClr val="FF0000"/>
                </a:solidFill>
              </a:rPr>
              <a:t>Époque</a:t>
            </a:r>
            <a:r>
              <a:rPr lang="en-GB" sz="2000" b="1" u="sng" dirty="0" smtClean="0">
                <a:solidFill>
                  <a:srgbClr val="FF0000"/>
                </a:solidFill>
              </a:rPr>
              <a:t>,</a:t>
            </a:r>
          </a:p>
          <a:p>
            <a:r>
              <a:rPr lang="en-GB" sz="2000" b="1" u="sng" dirty="0" smtClean="0">
                <a:solidFill>
                  <a:srgbClr val="FF0000"/>
                </a:solidFill>
              </a:rPr>
              <a:t>c. 1871–1914</a:t>
            </a:r>
          </a:p>
          <a:p>
            <a:pPr marL="457200" indent="-457200">
              <a:buAutoNum type="arabicPeriod"/>
            </a:pPr>
            <a:endParaRPr lang="en-GB" sz="2400" b="1" u="sng" dirty="0" smtClean="0">
              <a:solidFill>
                <a:prstClr val="white"/>
              </a:solidFill>
            </a:endParaRPr>
          </a:p>
          <a:p>
            <a:pPr marL="457200" indent="-457200">
              <a:buAutoNum type="arabicPeriod"/>
            </a:pPr>
            <a:endParaRPr lang="en-GB" sz="2400" b="1" i="1" u="sng" dirty="0" smtClean="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21800955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084168" cy="8144446"/>
          </a:xfrm>
          <a:prstGeom prst="rect">
            <a:avLst/>
          </a:prstGeom>
        </p:spPr>
        <p:txBody>
          <a:bodyPr wrap="square" lIns="540000" tIns="360000" rIns="540000" bIns="360000">
            <a:spAutoFit/>
          </a:bodyPr>
          <a:lstStyle/>
          <a:p>
            <a:endParaRPr lang="en-GB" b="1" dirty="0">
              <a:solidFill>
                <a:srgbClr val="FFFF00"/>
              </a:solidFill>
            </a:endParaRPr>
          </a:p>
          <a:p>
            <a:r>
              <a:rPr lang="en-GB" sz="2000" dirty="0" smtClean="0">
                <a:solidFill>
                  <a:prstClr val="white"/>
                </a:solidFill>
              </a:rPr>
              <a:t>French </a:t>
            </a:r>
            <a:r>
              <a:rPr lang="en-GB" sz="2000" dirty="0">
                <a:solidFill>
                  <a:prstClr val="white"/>
                </a:solidFill>
              </a:rPr>
              <a:t>First Republic (1792–1804)</a:t>
            </a:r>
          </a:p>
          <a:p>
            <a:endParaRPr lang="en-GB" sz="2000" dirty="0">
              <a:solidFill>
                <a:prstClr val="white"/>
              </a:solidFill>
            </a:endParaRPr>
          </a:p>
          <a:p>
            <a:r>
              <a:rPr lang="en-GB" sz="2000" dirty="0" smtClean="0">
                <a:solidFill>
                  <a:prstClr val="white"/>
                </a:solidFill>
              </a:rPr>
              <a:t>First </a:t>
            </a:r>
            <a:r>
              <a:rPr lang="en-GB" sz="2000" dirty="0">
                <a:solidFill>
                  <a:prstClr val="white"/>
                </a:solidFill>
              </a:rPr>
              <a:t>French Empire (1804–1814, 1815) </a:t>
            </a:r>
          </a:p>
          <a:p>
            <a:endParaRPr lang="en-GB" sz="2000" dirty="0">
              <a:solidFill>
                <a:prstClr val="white"/>
              </a:solidFill>
            </a:endParaRPr>
          </a:p>
          <a:p>
            <a:r>
              <a:rPr lang="en-GB" sz="2000" dirty="0">
                <a:solidFill>
                  <a:prstClr val="white"/>
                </a:solidFill>
              </a:rPr>
              <a:t>Bourbon Restoration (1814 –1815, 1815–1830)</a:t>
            </a:r>
          </a:p>
          <a:p>
            <a:endParaRPr lang="en-GB" sz="2000" dirty="0">
              <a:solidFill>
                <a:prstClr val="white"/>
              </a:solidFill>
            </a:endParaRPr>
          </a:p>
          <a:p>
            <a:r>
              <a:rPr lang="en-GB" sz="2000" dirty="0">
                <a:solidFill>
                  <a:prstClr val="white"/>
                </a:solidFill>
              </a:rPr>
              <a:t>House of Orleans (1830–1848)</a:t>
            </a:r>
          </a:p>
          <a:p>
            <a:endParaRPr lang="en-GB" sz="2000" dirty="0">
              <a:solidFill>
                <a:prstClr val="white"/>
              </a:solidFill>
            </a:endParaRPr>
          </a:p>
          <a:p>
            <a:r>
              <a:rPr lang="en-GB" sz="2000" dirty="0" smtClean="0">
                <a:solidFill>
                  <a:prstClr val="white"/>
                </a:solidFill>
              </a:rPr>
              <a:t>French </a:t>
            </a:r>
            <a:r>
              <a:rPr lang="en-GB" sz="2000" dirty="0">
                <a:solidFill>
                  <a:prstClr val="white"/>
                </a:solidFill>
              </a:rPr>
              <a:t>Second Republic (</a:t>
            </a:r>
            <a:r>
              <a:rPr lang="en-GB" sz="1600" dirty="0">
                <a:solidFill>
                  <a:prstClr val="white"/>
                </a:solidFill>
              </a:rPr>
              <a:t>Feb</a:t>
            </a:r>
            <a:r>
              <a:rPr lang="en-GB" sz="2000" dirty="0">
                <a:solidFill>
                  <a:prstClr val="white"/>
                </a:solidFill>
              </a:rPr>
              <a:t>1848–</a:t>
            </a:r>
            <a:r>
              <a:rPr lang="en-GB" sz="1600" dirty="0">
                <a:solidFill>
                  <a:prstClr val="white"/>
                </a:solidFill>
              </a:rPr>
              <a:t>Dec</a:t>
            </a:r>
            <a:r>
              <a:rPr lang="en-GB" sz="2000" dirty="0">
                <a:solidFill>
                  <a:prstClr val="white"/>
                </a:solidFill>
              </a:rPr>
              <a:t>1852)</a:t>
            </a:r>
          </a:p>
          <a:p>
            <a:endParaRPr lang="en-GB" sz="2000" dirty="0">
              <a:solidFill>
                <a:prstClr val="white"/>
              </a:solidFill>
            </a:endParaRPr>
          </a:p>
          <a:p>
            <a:endParaRPr lang="en-GB" sz="1400" dirty="0">
              <a:solidFill>
                <a:prstClr val="white"/>
              </a:solidFill>
            </a:endParaRPr>
          </a:p>
          <a:p>
            <a:endParaRPr lang="en-GB" sz="2000" dirty="0">
              <a:solidFill>
                <a:prstClr val="white"/>
              </a:solidFill>
            </a:endParaRPr>
          </a:p>
          <a:p>
            <a:r>
              <a:rPr lang="en-GB" sz="2000" dirty="0">
                <a:solidFill>
                  <a:prstClr val="white"/>
                </a:solidFill>
              </a:rPr>
              <a:t>Second French Empire (1852–1870)</a:t>
            </a:r>
          </a:p>
          <a:p>
            <a:endParaRPr lang="en-GB" sz="2000" dirty="0">
              <a:solidFill>
                <a:srgbClr val="FF0000"/>
              </a:solidFill>
              <a:latin typeface="Harlow Solid Italic" panose="04030604020F02020D02" pitchFamily="82" charset="0"/>
            </a:endParaRPr>
          </a:p>
          <a:p>
            <a:r>
              <a:rPr lang="en-GB" sz="2000" dirty="0" smtClean="0">
                <a:solidFill>
                  <a:prstClr val="white"/>
                </a:solidFill>
              </a:rPr>
              <a:t>French Third Republic (1870–1940)</a:t>
            </a:r>
          </a:p>
          <a:p>
            <a:endParaRPr lang="en-GB" sz="2000" dirty="0" smtClean="0">
              <a:solidFill>
                <a:prstClr val="white"/>
              </a:solidFill>
            </a:endParaRPr>
          </a:p>
          <a:p>
            <a:endParaRPr lang="en-GB" sz="2000" dirty="0" smtClean="0">
              <a:solidFill>
                <a:prstClr val="white"/>
              </a:solidFill>
            </a:endParaRPr>
          </a:p>
          <a:p>
            <a:r>
              <a:rPr lang="en-GB" sz="2000" dirty="0" smtClean="0">
                <a:solidFill>
                  <a:prstClr val="white"/>
                </a:solidFill>
              </a:rPr>
              <a:t>French </a:t>
            </a:r>
            <a:r>
              <a:rPr lang="en-GB" sz="2000" dirty="0">
                <a:solidFill>
                  <a:prstClr val="white"/>
                </a:solidFill>
              </a:rPr>
              <a:t>Fourth Republic (1946–1958)</a:t>
            </a:r>
          </a:p>
          <a:p>
            <a:r>
              <a:rPr lang="en-GB" sz="2000" dirty="0" smtClean="0">
                <a:solidFill>
                  <a:prstClr val="white"/>
                </a:solidFill>
              </a:rPr>
              <a:t>French </a:t>
            </a:r>
            <a:r>
              <a:rPr lang="en-GB" sz="2000" dirty="0">
                <a:solidFill>
                  <a:prstClr val="white"/>
                </a:solidFill>
              </a:rPr>
              <a:t>Fifth Republic (1958–Present)</a:t>
            </a:r>
          </a:p>
          <a:p>
            <a:r>
              <a:rPr lang="en-GB" dirty="0">
                <a:solidFill>
                  <a:prstClr val="white"/>
                </a:solidFill>
              </a:rPr>
              <a:t>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4139952" y="0"/>
            <a:ext cx="5004048" cy="7190339"/>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rPr>
              <a:t>French Revolution (1789-1799</a:t>
            </a:r>
            <a:r>
              <a:rPr lang="en-GB" sz="2000" dirty="0">
                <a:solidFill>
                  <a:srgbClr val="FFFF00"/>
                </a:solidFill>
                <a:effectLst>
                  <a:outerShdw blurRad="38100" dist="38100" dir="2700000" algn="tl">
                    <a:srgbClr val="000000">
                      <a:alpha val="43137"/>
                    </a:srgbClr>
                  </a:outerShdw>
                </a:effectLst>
              </a:rPr>
              <a:t>)</a:t>
            </a:r>
          </a:p>
          <a:p>
            <a:pPr algn="r"/>
            <a:endParaRPr lang="en-GB" dirty="0">
              <a:solidFill>
                <a:srgbClr val="FFFF00"/>
              </a:solidFill>
            </a:endParaRPr>
          </a:p>
          <a:p>
            <a:pPr algn="r"/>
            <a:r>
              <a:rPr lang="en-GB" dirty="0">
                <a:solidFill>
                  <a:srgbClr val="FFFF00"/>
                </a:solidFill>
              </a:rPr>
              <a:t>Bonaparte coup (1799), proclaimed emperor (1804)</a:t>
            </a:r>
          </a:p>
          <a:p>
            <a:pPr algn="r"/>
            <a:endParaRPr lang="en-GB" dirty="0">
              <a:solidFill>
                <a:srgbClr val="FFFF00"/>
              </a:solidFill>
            </a:endParaRPr>
          </a:p>
          <a:p>
            <a:pPr algn="r"/>
            <a:endParaRPr lang="en-GB" dirty="0">
              <a:solidFill>
                <a:srgbClr val="FFFF00"/>
              </a:solidFill>
            </a:endParaRPr>
          </a:p>
          <a:p>
            <a:pPr algn="r"/>
            <a:r>
              <a:rPr lang="en-GB" sz="2000" b="1" dirty="0">
                <a:solidFill>
                  <a:srgbClr val="FFFF00"/>
                </a:solidFill>
                <a:effectLst>
                  <a:outerShdw blurRad="38100" dist="38100" dir="2700000" algn="tl">
                    <a:srgbClr val="000000">
                      <a:alpha val="43137"/>
                    </a:srgbClr>
                  </a:outerShdw>
                </a:effectLst>
              </a:rPr>
              <a:t>July  Revolution (1830</a:t>
            </a:r>
            <a:r>
              <a:rPr lang="en-GB" b="1" dirty="0">
                <a:solidFill>
                  <a:srgbClr val="FFFF00"/>
                </a:solidFill>
                <a:effectLst>
                  <a:outerShdw blurRad="38100" dist="38100" dir="2700000" algn="tl">
                    <a:srgbClr val="000000">
                      <a:alpha val="43137"/>
                    </a:srgbClr>
                  </a:outerShdw>
                </a:effectLst>
              </a:rPr>
              <a:t>)</a:t>
            </a: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Rebellion (1832)</a:t>
            </a:r>
          </a:p>
          <a:p>
            <a:pPr algn="r"/>
            <a:endParaRPr lang="en-GB" dirty="0">
              <a:solidFill>
                <a:srgbClr val="FFFF00"/>
              </a:solidFill>
            </a:endParaRP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Days uprising (1848)</a:t>
            </a:r>
          </a:p>
          <a:p>
            <a:pPr algn="r"/>
            <a:r>
              <a:rPr lang="en-GB" dirty="0">
                <a:solidFill>
                  <a:srgbClr val="FFFF00"/>
                </a:solidFill>
              </a:rPr>
              <a:t>Napoleon III elected president (Dec 1848)</a:t>
            </a:r>
          </a:p>
          <a:p>
            <a:pPr algn="r"/>
            <a:r>
              <a:rPr lang="en-GB" dirty="0">
                <a:solidFill>
                  <a:srgbClr val="FFFF00"/>
                </a:solidFill>
              </a:rPr>
              <a:t>Coup of 1851; empire re-established (1852)</a:t>
            </a:r>
          </a:p>
          <a:p>
            <a:pPr algn="r"/>
            <a:r>
              <a:rPr lang="en-GB" dirty="0">
                <a:solidFill>
                  <a:srgbClr val="FFFF00"/>
                </a:solidFill>
              </a:rPr>
              <a:t>			</a:t>
            </a:r>
          </a:p>
          <a:p>
            <a:pPr algn="r"/>
            <a:r>
              <a:rPr lang="en-GB" dirty="0">
                <a:solidFill>
                  <a:srgbClr val="FFFF00"/>
                </a:solidFill>
              </a:rPr>
              <a:t>Abdication of Napoleon III, defeat in Franco-Prussian War (1870)</a:t>
            </a:r>
          </a:p>
          <a:p>
            <a:pPr algn="r"/>
            <a:r>
              <a:rPr lang="en-GB" dirty="0">
                <a:solidFill>
                  <a:srgbClr val="FFFF00"/>
                </a:solidFill>
              </a:rPr>
              <a:t>		</a:t>
            </a:r>
            <a:r>
              <a:rPr lang="en-GB" b="1" dirty="0">
                <a:solidFill>
                  <a:srgbClr val="FFFF00"/>
                </a:solidFill>
                <a:effectLst>
                  <a:outerShdw blurRad="38100" dist="38100" dir="2700000" algn="tl">
                    <a:srgbClr val="000000">
                      <a:alpha val="43137"/>
                    </a:srgbClr>
                  </a:outerShdw>
                </a:effectLst>
              </a:rPr>
              <a:t>Paris Commune (1871)</a:t>
            </a:r>
          </a:p>
          <a:p>
            <a:pPr algn="r"/>
            <a:endParaRPr lang="en-GB" dirty="0">
              <a:solidFill>
                <a:srgbClr val="FFFF00"/>
              </a:solidFill>
            </a:endParaRPr>
          </a:p>
          <a:p>
            <a:pPr algn="r"/>
            <a:endParaRPr lang="en-GB" dirty="0">
              <a:solidFill>
                <a:srgbClr val="FFFF00"/>
              </a:solidFill>
            </a:endParaRPr>
          </a:p>
          <a:p>
            <a:pPr algn="r"/>
            <a:r>
              <a:rPr lang="en-GB" dirty="0">
                <a:solidFill>
                  <a:srgbClr val="FFFF00"/>
                </a:solidFill>
              </a:rPr>
              <a:t>Paris Student riots (1968</a:t>
            </a:r>
            <a:r>
              <a:rPr lang="en-GB" sz="2000" dirty="0">
                <a:solidFill>
                  <a:srgbClr val="FFFF00"/>
                </a:solidFill>
              </a:rPr>
              <a:t>)</a:t>
            </a:r>
          </a:p>
        </p:txBody>
      </p:sp>
      <p:sp>
        <p:nvSpPr>
          <p:cNvPr id="2" name="Rectangle 1"/>
          <p:cNvSpPr/>
          <p:nvPr/>
        </p:nvSpPr>
        <p:spPr>
          <a:xfrm>
            <a:off x="2699792" y="4651068"/>
            <a:ext cx="4355976" cy="2031325"/>
          </a:xfrm>
          <a:prstGeom prst="rect">
            <a:avLst/>
          </a:prstGeom>
        </p:spPr>
        <p:txBody>
          <a:bodyPr wrap="square">
            <a:spAutoFit/>
          </a:bodyPr>
          <a:lstStyle/>
          <a:p>
            <a:endParaRPr lang="en-GB" dirty="0">
              <a:solidFill>
                <a:prstClr val="white"/>
              </a:solidFill>
            </a:endParaRPr>
          </a:p>
          <a:p>
            <a:pPr algn="ctr"/>
            <a:r>
              <a:rPr lang="en-GB" sz="3600" dirty="0">
                <a:solidFill>
                  <a:srgbClr val="FF0000"/>
                </a:solidFill>
                <a:latin typeface="Harlow Solid Italic" panose="04030604020F02020D02" pitchFamily="82" charset="0"/>
              </a:rPr>
              <a:t>La Belle </a:t>
            </a:r>
            <a:endParaRPr lang="en-GB" sz="3600" dirty="0" smtClean="0">
              <a:solidFill>
                <a:srgbClr val="FF0000"/>
              </a:solidFill>
              <a:latin typeface="Harlow Solid Italic" panose="04030604020F02020D02" pitchFamily="82" charset="0"/>
            </a:endParaRPr>
          </a:p>
          <a:p>
            <a:pPr algn="ctr"/>
            <a:r>
              <a:rPr lang="en-GB" sz="3600" dirty="0" err="1" smtClean="0">
                <a:solidFill>
                  <a:srgbClr val="FF0000"/>
                </a:solidFill>
                <a:latin typeface="Harlow Solid Italic" panose="04030604020F02020D02" pitchFamily="82" charset="0"/>
              </a:rPr>
              <a:t>Epoque</a:t>
            </a:r>
            <a:r>
              <a:rPr lang="en-GB" sz="3600" dirty="0">
                <a:solidFill>
                  <a:srgbClr val="FF0000"/>
                </a:solidFill>
                <a:latin typeface="Harlow Solid Italic" panose="04030604020F02020D02" pitchFamily="82" charset="0"/>
              </a:rPr>
              <a:t>, </a:t>
            </a:r>
            <a:endParaRPr lang="en-GB" sz="3600" dirty="0" smtClean="0">
              <a:solidFill>
                <a:srgbClr val="FF0000"/>
              </a:solidFill>
              <a:latin typeface="Harlow Solid Italic" panose="04030604020F02020D02" pitchFamily="82" charset="0"/>
            </a:endParaRPr>
          </a:p>
          <a:p>
            <a:pPr algn="ctr"/>
            <a:r>
              <a:rPr lang="en-GB" sz="3600" dirty="0" smtClean="0">
                <a:solidFill>
                  <a:srgbClr val="FF0000"/>
                </a:solidFill>
                <a:latin typeface="Harlow Solid Italic" panose="04030604020F02020D02" pitchFamily="82" charset="0"/>
              </a:rPr>
              <a:t>c</a:t>
            </a:r>
            <a:r>
              <a:rPr lang="en-GB" sz="3600" dirty="0">
                <a:solidFill>
                  <a:srgbClr val="FF0000"/>
                </a:solidFill>
                <a:latin typeface="Harlow Solid Italic" panose="04030604020F02020D02" pitchFamily="82" charset="0"/>
              </a:rPr>
              <a:t>. 1871–1914</a:t>
            </a:r>
          </a:p>
        </p:txBody>
      </p:sp>
      <p:sp>
        <p:nvSpPr>
          <p:cNvPr id="5" name="Rectangle 4"/>
          <p:cNvSpPr/>
          <p:nvPr/>
        </p:nvSpPr>
        <p:spPr>
          <a:xfrm>
            <a:off x="125716" y="4481791"/>
            <a:ext cx="6744646" cy="384721"/>
          </a:xfrm>
          <a:prstGeom prst="rect">
            <a:avLst/>
          </a:prstGeom>
        </p:spPr>
        <p:txBody>
          <a:bodyPr wrap="square">
            <a:spAutoFit/>
          </a:bodyPr>
          <a:lstStyle/>
          <a:p>
            <a:r>
              <a:rPr lang="en-GB" sz="1900" dirty="0" smtClean="0">
                <a:solidFill>
                  <a:schemeClr val="accent5">
                    <a:lumMod val="60000"/>
                    <a:lumOff val="40000"/>
                  </a:schemeClr>
                </a:solidFill>
                <a:latin typeface="Harlow Solid Italic" panose="04030604020F02020D02" pitchFamily="82" charset="0"/>
              </a:rPr>
              <a:t>Baudelaire publishes ‘Painter of Modern Life’ (1863)</a:t>
            </a:r>
            <a:endParaRPr lang="en-US" sz="1900" dirty="0">
              <a:solidFill>
                <a:schemeClr val="accent5">
                  <a:lumMod val="60000"/>
                  <a:lumOff val="40000"/>
                </a:schemeClr>
              </a:solidFill>
            </a:endParaRPr>
          </a:p>
        </p:txBody>
      </p:sp>
      <p:sp>
        <p:nvSpPr>
          <p:cNvPr id="6" name="Rectangle 5"/>
          <p:cNvSpPr/>
          <p:nvPr/>
        </p:nvSpPr>
        <p:spPr>
          <a:xfrm>
            <a:off x="5568015" y="4466402"/>
            <a:ext cx="3541354" cy="400110"/>
          </a:xfrm>
          <a:prstGeom prst="rect">
            <a:avLst/>
          </a:prstGeom>
        </p:spPr>
        <p:txBody>
          <a:bodyPr wrap="none">
            <a:spAutoFit/>
          </a:bodyPr>
          <a:lstStyle/>
          <a:p>
            <a:r>
              <a:rPr lang="en-GB" sz="2000" dirty="0" err="1">
                <a:solidFill>
                  <a:srgbClr val="FFC000"/>
                </a:solidFill>
                <a:latin typeface="Bauhaus 93" panose="04030905020B02020C02" pitchFamily="82" charset="0"/>
              </a:rPr>
              <a:t>Haussmanisation</a:t>
            </a:r>
            <a:r>
              <a:rPr lang="en-GB" sz="2000" dirty="0">
                <a:solidFill>
                  <a:srgbClr val="FFC000"/>
                </a:solidFill>
                <a:latin typeface="Bauhaus 93" panose="04030905020B02020C02" pitchFamily="82" charset="0"/>
              </a:rPr>
              <a:t> (1853-1870)</a:t>
            </a:r>
          </a:p>
        </p:txBody>
      </p:sp>
    </p:spTree>
    <p:extLst>
      <p:ext uri="{BB962C8B-B14F-4D97-AF65-F5344CB8AC3E}">
        <p14:creationId xmlns:p14="http://schemas.microsoft.com/office/powerpoint/2010/main" val="27302399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0"/>
            <a:ext cx="9252520" cy="70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046" y="-27384"/>
            <a:ext cx="9141954" cy="6756544"/>
          </a:xfrm>
          <a:prstGeom prst="rect">
            <a:avLst/>
          </a:prstGeom>
          <a:noFill/>
        </p:spPr>
        <p:txBody>
          <a:bodyPr wrap="square" lIns="540000" tIns="360000" rIns="540000" bIns="540000" rtlCol="0">
            <a:spAutoFit/>
          </a:bodyPr>
          <a:lstStyle/>
          <a:p>
            <a:r>
              <a:rPr lang="en-GB" sz="2200" b="1" u="sng" dirty="0" smtClean="0">
                <a:solidFill>
                  <a:srgbClr val="C00000"/>
                </a:solidFill>
                <a:effectLst>
                  <a:outerShdw blurRad="38100" dist="38100" dir="2700000" algn="tl">
                    <a:srgbClr val="000000">
                      <a:alpha val="43137"/>
                    </a:srgbClr>
                  </a:outerShdw>
                </a:effectLst>
              </a:rPr>
              <a:t>Impressionism</a:t>
            </a:r>
          </a:p>
          <a:p>
            <a:r>
              <a:rPr lang="en-GB" sz="2400" b="1" dirty="0" smtClean="0">
                <a:solidFill>
                  <a:srgbClr val="C00000"/>
                </a:solidFill>
              </a:rPr>
              <a:t>Paris Street,  </a:t>
            </a:r>
            <a:r>
              <a:rPr lang="en-GB" sz="2400" b="1" dirty="0">
                <a:solidFill>
                  <a:srgbClr val="C00000"/>
                </a:solidFill>
              </a:rPr>
              <a:t>Rainy </a:t>
            </a:r>
            <a:r>
              <a:rPr lang="en-GB" sz="2400" b="1" dirty="0" smtClean="0">
                <a:solidFill>
                  <a:srgbClr val="C00000"/>
                </a:solidFill>
              </a:rPr>
              <a:t>Day</a:t>
            </a:r>
          </a:p>
          <a:p>
            <a:r>
              <a:rPr lang="en-GB" sz="2400" b="1" dirty="0" smtClean="0">
                <a:solidFill>
                  <a:srgbClr val="C00000"/>
                </a:solidFill>
              </a:rPr>
              <a:t>Gustave </a:t>
            </a:r>
            <a:r>
              <a:rPr lang="en-GB" sz="2400" b="1" dirty="0" err="1" smtClean="0">
                <a:solidFill>
                  <a:srgbClr val="C00000"/>
                </a:solidFill>
              </a:rPr>
              <a:t>Caillebott</a:t>
            </a:r>
            <a:r>
              <a:rPr lang="en-GB" sz="2400" b="1" dirty="0" smtClean="0">
                <a:solidFill>
                  <a:srgbClr val="C00000"/>
                </a:solidFill>
              </a:rPr>
              <a:t>, 1877</a:t>
            </a:r>
            <a:endParaRPr lang="en-GB" sz="2400" b="1" i="1" u="sng" dirty="0">
              <a:solidFill>
                <a:srgbClr val="C00000"/>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11493840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98408" y="3082823"/>
            <a:ext cx="5940152" cy="377517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55976" y="33288"/>
            <a:ext cx="4818608" cy="3530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stretch>
            <a:fillRect/>
          </a:stretch>
        </p:blipFill>
        <p:spPr>
          <a:xfrm>
            <a:off x="0" y="1052736"/>
            <a:ext cx="4355976" cy="3548496"/>
          </a:xfrm>
          <a:prstGeom prst="rect">
            <a:avLst/>
          </a:prstGeom>
        </p:spPr>
      </p:pic>
      <p:sp>
        <p:nvSpPr>
          <p:cNvPr id="3" name="Rectangle 2"/>
          <p:cNvSpPr/>
          <p:nvPr/>
        </p:nvSpPr>
        <p:spPr>
          <a:xfrm>
            <a:off x="827584" y="4601232"/>
            <a:ext cx="2334800" cy="2031325"/>
          </a:xfrm>
          <a:prstGeom prst="rect">
            <a:avLst/>
          </a:prstGeom>
        </p:spPr>
        <p:txBody>
          <a:bodyPr wrap="square">
            <a:spAutoFit/>
          </a:bodyPr>
          <a:lstStyle/>
          <a:p>
            <a:pPr algn="r"/>
            <a:r>
              <a:rPr lang="en-GB" i="1" dirty="0"/>
              <a:t>Bar at the </a:t>
            </a:r>
            <a:r>
              <a:rPr lang="en-GB" i="1" dirty="0" err="1"/>
              <a:t>Folies</a:t>
            </a:r>
            <a:r>
              <a:rPr lang="en-GB" i="1" dirty="0"/>
              <a:t> </a:t>
            </a:r>
            <a:r>
              <a:rPr lang="en-GB" i="1" dirty="0" err="1"/>
              <a:t>Bergere</a:t>
            </a:r>
            <a:r>
              <a:rPr lang="en-GB" dirty="0"/>
              <a:t>, 1882</a:t>
            </a:r>
          </a:p>
          <a:p>
            <a:pPr algn="r"/>
            <a:r>
              <a:rPr lang="en-GB" i="1" dirty="0"/>
              <a:t>Music in the Tuileries Gardens</a:t>
            </a:r>
            <a:r>
              <a:rPr lang="en-GB" dirty="0"/>
              <a:t>, </a:t>
            </a:r>
            <a:r>
              <a:rPr lang="en-GB" dirty="0" smtClean="0"/>
              <a:t>1862</a:t>
            </a:r>
          </a:p>
          <a:p>
            <a:pPr algn="r"/>
            <a:r>
              <a:rPr lang="en-GB" i="1" dirty="0" smtClean="0"/>
              <a:t>Railway, </a:t>
            </a:r>
            <a:r>
              <a:rPr lang="en-GB" dirty="0" smtClean="0"/>
              <a:t>1873</a:t>
            </a:r>
            <a:endParaRPr lang="en-US" dirty="0"/>
          </a:p>
          <a:p>
            <a:endParaRPr lang="en-GB" dirty="0"/>
          </a:p>
          <a:p>
            <a:endParaRPr lang="en-GB" dirty="0"/>
          </a:p>
        </p:txBody>
      </p:sp>
      <p:sp>
        <p:nvSpPr>
          <p:cNvPr id="7" name="TextBox 6"/>
          <p:cNvSpPr txBox="1"/>
          <p:nvPr/>
        </p:nvSpPr>
        <p:spPr>
          <a:xfrm>
            <a:off x="2046" y="-27383"/>
            <a:ext cx="7522282" cy="1832119"/>
          </a:xfrm>
          <a:prstGeom prst="rect">
            <a:avLst/>
          </a:prstGeom>
          <a:noFill/>
        </p:spPr>
        <p:txBody>
          <a:bodyPr wrap="square" lIns="540000" tIns="360000" rIns="540000" bIns="540000" rtlCol="0">
            <a:spAutoFit/>
          </a:bodyPr>
          <a:lstStyle/>
          <a:p>
            <a:r>
              <a:rPr lang="en-US" sz="2200" b="1" u="sng" dirty="0" smtClean="0">
                <a:solidFill>
                  <a:srgbClr val="FFFF00"/>
                </a:solidFill>
                <a:effectLst>
                  <a:outerShdw blurRad="38100" dist="38100" dir="2700000" algn="tl">
                    <a:srgbClr val="000000">
                      <a:alpha val="43137"/>
                    </a:srgbClr>
                  </a:outerShdw>
                </a:effectLst>
              </a:rPr>
              <a:t>1. Painters of Modern Life</a:t>
            </a:r>
            <a:r>
              <a:rPr lang="en-GB" sz="2200" b="1" u="sng" dirty="0" smtClean="0">
                <a:solidFill>
                  <a:srgbClr val="FFFF00"/>
                </a:solidFill>
                <a:effectLst>
                  <a:outerShdw blurRad="38100" dist="38100" dir="2700000" algn="tl">
                    <a:srgbClr val="000000">
                      <a:alpha val="43137"/>
                    </a:srgbClr>
                  </a:outerShdw>
                </a:effectLst>
              </a:rPr>
              <a:t>: Impressionism </a:t>
            </a:r>
          </a:p>
          <a:p>
            <a:r>
              <a:rPr lang="en-GB" sz="2200" b="1" dirty="0" err="1" smtClean="0">
                <a:solidFill>
                  <a:srgbClr val="FFFF00"/>
                </a:solidFill>
                <a:effectLst>
                  <a:outerShdw blurRad="38100" dist="38100" dir="2700000" algn="tl">
                    <a:srgbClr val="000000">
                      <a:alpha val="43137"/>
                    </a:srgbClr>
                  </a:outerShdw>
                </a:effectLst>
              </a:rPr>
              <a:t>Édouard</a:t>
            </a:r>
            <a:r>
              <a:rPr lang="en-GB" sz="2200" b="1" dirty="0" smtClean="0">
                <a:solidFill>
                  <a:srgbClr val="FFFF00"/>
                </a:solidFill>
                <a:effectLst>
                  <a:outerShdw blurRad="38100" dist="38100" dir="2700000" algn="tl">
                    <a:srgbClr val="000000">
                      <a:alpha val="43137"/>
                    </a:srgbClr>
                  </a:outerShdw>
                </a:effectLst>
              </a:rPr>
              <a:t> </a:t>
            </a:r>
            <a:r>
              <a:rPr lang="en-GB" sz="2200" b="1" dirty="0" err="1" smtClean="0">
                <a:solidFill>
                  <a:srgbClr val="FFFF00"/>
                </a:solidFill>
                <a:effectLst>
                  <a:outerShdw blurRad="38100" dist="38100" dir="2700000" algn="tl">
                    <a:srgbClr val="000000">
                      <a:alpha val="43137"/>
                    </a:srgbClr>
                  </a:outerShdw>
                </a:effectLst>
              </a:rPr>
              <a:t>Manet</a:t>
            </a:r>
            <a:endParaRPr lang="en-GB" sz="1600" dirty="0" smtClean="0">
              <a:solidFill>
                <a:srgbClr val="FFFF00"/>
              </a:solidFill>
            </a:endParaRPr>
          </a:p>
          <a:p>
            <a:endParaRPr lang="en-GB" sz="1600" dirty="0"/>
          </a:p>
        </p:txBody>
      </p:sp>
    </p:spTree>
    <p:extLst>
      <p:ext uri="{BB962C8B-B14F-4D97-AF65-F5344CB8AC3E}">
        <p14:creationId xmlns:p14="http://schemas.microsoft.com/office/powerpoint/2010/main" val="9143973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1052736"/>
            <a:ext cx="9178267" cy="58331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489958" y="50410"/>
            <a:ext cx="1440160" cy="1754326"/>
          </a:xfrm>
          <a:prstGeom prst="rect">
            <a:avLst/>
          </a:prstGeom>
        </p:spPr>
        <p:txBody>
          <a:bodyPr wrap="square">
            <a:spAutoFit/>
          </a:bodyPr>
          <a:lstStyle/>
          <a:p>
            <a:pPr algn="r"/>
            <a:r>
              <a:rPr lang="en-GB" i="1" dirty="0" smtClean="0"/>
              <a:t>Music </a:t>
            </a:r>
            <a:r>
              <a:rPr lang="en-GB" i="1" dirty="0"/>
              <a:t>in the Tuileries Gardens</a:t>
            </a:r>
            <a:r>
              <a:rPr lang="en-GB" dirty="0"/>
              <a:t>, </a:t>
            </a:r>
            <a:r>
              <a:rPr lang="en-GB" dirty="0" smtClean="0"/>
              <a:t>1862</a:t>
            </a:r>
          </a:p>
          <a:p>
            <a:endParaRPr lang="en-GB" dirty="0"/>
          </a:p>
          <a:p>
            <a:endParaRPr lang="en-GB" dirty="0"/>
          </a:p>
        </p:txBody>
      </p:sp>
      <p:sp>
        <p:nvSpPr>
          <p:cNvPr id="7" name="TextBox 6"/>
          <p:cNvSpPr txBox="1"/>
          <p:nvPr/>
        </p:nvSpPr>
        <p:spPr>
          <a:xfrm>
            <a:off x="2046" y="-27383"/>
            <a:ext cx="7522282" cy="1832119"/>
          </a:xfrm>
          <a:prstGeom prst="rect">
            <a:avLst/>
          </a:prstGeom>
          <a:noFill/>
        </p:spPr>
        <p:txBody>
          <a:bodyPr wrap="square" lIns="540000" tIns="360000" rIns="540000" bIns="540000" rtlCol="0">
            <a:spAutoFit/>
          </a:bodyPr>
          <a:lstStyle/>
          <a:p>
            <a:r>
              <a:rPr lang="en-US" sz="2200" b="1" u="sng" dirty="0" smtClean="0">
                <a:solidFill>
                  <a:srgbClr val="FFFF00"/>
                </a:solidFill>
                <a:effectLst>
                  <a:outerShdw blurRad="38100" dist="38100" dir="2700000" algn="tl">
                    <a:srgbClr val="000000">
                      <a:alpha val="43137"/>
                    </a:srgbClr>
                  </a:outerShdw>
                </a:effectLst>
              </a:rPr>
              <a:t>1. Painters of Modern Life</a:t>
            </a:r>
            <a:r>
              <a:rPr lang="en-GB" sz="2200" b="1" u="sng" dirty="0" smtClean="0">
                <a:solidFill>
                  <a:srgbClr val="FFFF00"/>
                </a:solidFill>
                <a:effectLst>
                  <a:outerShdw blurRad="38100" dist="38100" dir="2700000" algn="tl">
                    <a:srgbClr val="000000">
                      <a:alpha val="43137"/>
                    </a:srgbClr>
                  </a:outerShdw>
                </a:effectLst>
              </a:rPr>
              <a:t>: Impressionism </a:t>
            </a:r>
          </a:p>
          <a:p>
            <a:r>
              <a:rPr lang="en-GB" sz="2200" b="1" dirty="0" err="1" smtClean="0">
                <a:solidFill>
                  <a:srgbClr val="FFFF00"/>
                </a:solidFill>
                <a:effectLst>
                  <a:outerShdw blurRad="38100" dist="38100" dir="2700000" algn="tl">
                    <a:srgbClr val="000000">
                      <a:alpha val="43137"/>
                    </a:srgbClr>
                  </a:outerShdw>
                </a:effectLst>
              </a:rPr>
              <a:t>Édouard</a:t>
            </a:r>
            <a:r>
              <a:rPr lang="en-GB" sz="2200" b="1" dirty="0" smtClean="0">
                <a:solidFill>
                  <a:srgbClr val="FFFF00"/>
                </a:solidFill>
                <a:effectLst>
                  <a:outerShdw blurRad="38100" dist="38100" dir="2700000" algn="tl">
                    <a:srgbClr val="000000">
                      <a:alpha val="43137"/>
                    </a:srgbClr>
                  </a:outerShdw>
                </a:effectLst>
              </a:rPr>
              <a:t> </a:t>
            </a:r>
            <a:r>
              <a:rPr lang="en-GB" sz="2200" b="1" dirty="0" err="1" smtClean="0">
                <a:solidFill>
                  <a:srgbClr val="FFFF00"/>
                </a:solidFill>
                <a:effectLst>
                  <a:outerShdw blurRad="38100" dist="38100" dir="2700000" algn="tl">
                    <a:srgbClr val="000000">
                      <a:alpha val="43137"/>
                    </a:srgbClr>
                  </a:outerShdw>
                </a:effectLst>
              </a:rPr>
              <a:t>Manet</a:t>
            </a:r>
            <a:endParaRPr lang="en-GB" sz="1600" dirty="0" smtClean="0">
              <a:solidFill>
                <a:srgbClr val="FFFF00"/>
              </a:solidFill>
            </a:endParaRPr>
          </a:p>
          <a:p>
            <a:endParaRPr lang="en-GB" sz="1600" dirty="0"/>
          </a:p>
        </p:txBody>
      </p:sp>
    </p:spTree>
    <p:extLst>
      <p:ext uri="{BB962C8B-B14F-4D97-AF65-F5344CB8AC3E}">
        <p14:creationId xmlns:p14="http://schemas.microsoft.com/office/powerpoint/2010/main" val="37908034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US" sz="2200" b="1" u="sng" dirty="0" smtClean="0">
                <a:solidFill>
                  <a:srgbClr val="FFFF00"/>
                </a:solidFill>
                <a:effectLst>
                  <a:outerShdw blurRad="38100" dist="38100" dir="2700000" algn="tl">
                    <a:srgbClr val="000000">
                      <a:alpha val="43137"/>
                    </a:srgbClr>
                  </a:outerShdw>
                </a:effectLst>
              </a:rPr>
              <a:t>1. Painters of Modern Life</a:t>
            </a:r>
            <a:r>
              <a:rPr lang="en-GB" sz="2200" b="1" u="sng" dirty="0" smtClean="0">
                <a:solidFill>
                  <a:srgbClr val="FFFF00"/>
                </a:solidFill>
                <a:effectLst>
                  <a:outerShdw blurRad="38100" dist="38100" dir="2700000" algn="tl">
                    <a:srgbClr val="000000">
                      <a:alpha val="43137"/>
                    </a:srgbClr>
                  </a:outerShdw>
                </a:effectLst>
              </a:rPr>
              <a:t>: </a:t>
            </a:r>
          </a:p>
          <a:p>
            <a:r>
              <a:rPr lang="en-GB" sz="2200" b="1" u="sng" dirty="0" smtClean="0">
                <a:solidFill>
                  <a:srgbClr val="FFFF00"/>
                </a:solidFill>
                <a:effectLst>
                  <a:outerShdw blurRad="38100" dist="38100" dir="2700000" algn="tl">
                    <a:srgbClr val="000000">
                      <a:alpha val="43137"/>
                    </a:srgbClr>
                  </a:outerShdw>
                </a:effectLst>
              </a:rPr>
              <a:t>Impressionism </a:t>
            </a:r>
          </a:p>
          <a:p>
            <a:r>
              <a:rPr lang="en-GB" sz="2200" b="1" dirty="0" err="1" smtClean="0">
                <a:solidFill>
                  <a:srgbClr val="FFFF00"/>
                </a:solidFill>
                <a:effectLst>
                  <a:outerShdw blurRad="38100" dist="38100" dir="2700000" algn="tl">
                    <a:srgbClr val="000000">
                      <a:alpha val="43137"/>
                    </a:srgbClr>
                  </a:outerShdw>
                </a:effectLst>
              </a:rPr>
              <a:t>Édouard</a:t>
            </a:r>
            <a:r>
              <a:rPr lang="en-GB" sz="2200" b="1" dirty="0" smtClean="0">
                <a:solidFill>
                  <a:srgbClr val="FFFF00"/>
                </a:solidFill>
                <a:effectLst>
                  <a:outerShdw blurRad="38100" dist="38100" dir="2700000" algn="tl">
                    <a:srgbClr val="000000">
                      <a:alpha val="43137"/>
                    </a:srgbClr>
                  </a:outerShdw>
                </a:effectLst>
              </a:rPr>
              <a:t> </a:t>
            </a:r>
            <a:r>
              <a:rPr lang="en-GB" sz="2200" b="1" dirty="0" err="1" smtClean="0">
                <a:solidFill>
                  <a:srgbClr val="FFFF00"/>
                </a:solidFill>
                <a:effectLst>
                  <a:outerShdw blurRad="38100" dist="38100" dir="2700000" algn="tl">
                    <a:srgbClr val="000000">
                      <a:alpha val="43137"/>
                    </a:srgbClr>
                  </a:outerShdw>
                </a:effectLst>
              </a:rPr>
              <a:t>Manet</a:t>
            </a:r>
            <a:endParaRPr lang="en-GB" sz="1600" dirty="0" smtClean="0">
              <a:solidFill>
                <a:srgbClr val="FFFF00"/>
              </a:solidFill>
            </a:endParaRPr>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461628"/>
            <a:ext cx="6804248" cy="43243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3928" y="0"/>
            <a:ext cx="5159993" cy="268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508104" y="1794775"/>
            <a:ext cx="3456384" cy="4985980"/>
          </a:xfrm>
          <a:prstGeom prst="rect">
            <a:avLst/>
          </a:prstGeom>
        </p:spPr>
        <p:txBody>
          <a:bodyPr wrap="square">
            <a:spAutoFit/>
          </a:bodyPr>
          <a:lstStyle/>
          <a:p>
            <a:pPr algn="r"/>
            <a:r>
              <a:rPr lang="en-GB" sz="1400" b="1" dirty="0" smtClean="0">
                <a:solidFill>
                  <a:srgbClr val="FFFF00"/>
                </a:solidFill>
              </a:rPr>
              <a:t>1. </a:t>
            </a:r>
            <a:r>
              <a:rPr lang="en-GB" sz="1400" b="1" dirty="0" err="1" smtClean="0">
                <a:solidFill>
                  <a:srgbClr val="FFFF00"/>
                </a:solidFill>
              </a:rPr>
              <a:t>Édouard</a:t>
            </a:r>
            <a:r>
              <a:rPr lang="en-GB" sz="1400" b="1" dirty="0" smtClean="0">
                <a:solidFill>
                  <a:srgbClr val="FFFF00"/>
                </a:solidFill>
              </a:rPr>
              <a:t> </a:t>
            </a:r>
            <a:r>
              <a:rPr lang="en-GB" sz="1400" b="1" dirty="0" err="1" smtClean="0">
                <a:solidFill>
                  <a:srgbClr val="FFFF00"/>
                </a:solidFill>
              </a:rPr>
              <a:t>Manet</a:t>
            </a:r>
            <a:endParaRPr lang="en-GB" sz="1400" b="1" dirty="0" smtClean="0">
              <a:solidFill>
                <a:srgbClr val="FFFF00"/>
              </a:solidFill>
            </a:endParaRPr>
          </a:p>
          <a:p>
            <a:pPr algn="r"/>
            <a:r>
              <a:rPr lang="en-GB" sz="1400" dirty="0" smtClean="0"/>
              <a:t>2. </a:t>
            </a:r>
            <a:r>
              <a:rPr lang="en-GB" sz="1400" dirty="0" err="1" smtClean="0"/>
              <a:t>Champfleury</a:t>
            </a:r>
            <a:endParaRPr lang="en-GB" sz="1400" dirty="0" smtClean="0"/>
          </a:p>
          <a:p>
            <a:pPr algn="r"/>
            <a:r>
              <a:rPr lang="en-GB" sz="1400" dirty="0" smtClean="0"/>
              <a:t>3. Comte Albert de </a:t>
            </a:r>
            <a:r>
              <a:rPr lang="en-GB" sz="1400" dirty="0" err="1" smtClean="0"/>
              <a:t>Balleroy</a:t>
            </a:r>
            <a:endParaRPr lang="en-GB" sz="1400" dirty="0" smtClean="0"/>
          </a:p>
          <a:p>
            <a:pPr algn="r"/>
            <a:r>
              <a:rPr lang="en-GB" sz="1400" dirty="0" smtClean="0"/>
              <a:t>4. </a:t>
            </a:r>
            <a:r>
              <a:rPr lang="en-GB" sz="1400" dirty="0" err="1" smtClean="0"/>
              <a:t>Eugène-Cyrille</a:t>
            </a:r>
            <a:r>
              <a:rPr lang="en-GB" sz="1400" dirty="0" smtClean="0"/>
              <a:t> Brunet</a:t>
            </a:r>
          </a:p>
          <a:p>
            <a:pPr algn="r"/>
            <a:r>
              <a:rPr lang="en-GB" sz="1400" dirty="0" smtClean="0"/>
              <a:t>5. Possibly </a:t>
            </a:r>
            <a:r>
              <a:rPr lang="en-GB" sz="1400" dirty="0" err="1" smtClean="0"/>
              <a:t>Auguste</a:t>
            </a:r>
            <a:r>
              <a:rPr lang="en-GB" sz="1400" dirty="0" smtClean="0"/>
              <a:t> </a:t>
            </a:r>
            <a:r>
              <a:rPr lang="en-GB" sz="1400" dirty="0" err="1" smtClean="0"/>
              <a:t>Manet</a:t>
            </a:r>
            <a:endParaRPr lang="en-GB" sz="1400" dirty="0" smtClean="0"/>
          </a:p>
          <a:p>
            <a:pPr algn="r"/>
            <a:r>
              <a:rPr lang="en-GB" sz="1400" dirty="0" smtClean="0"/>
              <a:t>6. Caroline Brunet</a:t>
            </a:r>
          </a:p>
          <a:p>
            <a:pPr algn="r"/>
            <a:r>
              <a:rPr lang="en-GB" sz="1400" dirty="0" smtClean="0"/>
              <a:t>7. </a:t>
            </a:r>
            <a:r>
              <a:rPr lang="en-GB" sz="1400" dirty="0" err="1" smtClean="0"/>
              <a:t>Zacharie</a:t>
            </a:r>
            <a:r>
              <a:rPr lang="en-GB" sz="1400" dirty="0" smtClean="0"/>
              <a:t> </a:t>
            </a:r>
            <a:r>
              <a:rPr lang="en-GB" sz="1400" dirty="0" err="1" smtClean="0"/>
              <a:t>Astruc</a:t>
            </a:r>
            <a:endParaRPr lang="en-GB" sz="1400" dirty="0" smtClean="0"/>
          </a:p>
          <a:p>
            <a:pPr algn="r"/>
            <a:r>
              <a:rPr lang="en-GB" sz="1400" dirty="0" smtClean="0"/>
              <a:t>8. Henri </a:t>
            </a:r>
            <a:r>
              <a:rPr lang="en-GB" sz="1400" dirty="0" err="1" smtClean="0"/>
              <a:t>Fantin-Latour</a:t>
            </a:r>
            <a:endParaRPr lang="en-GB" sz="1400" dirty="0" smtClean="0"/>
          </a:p>
          <a:p>
            <a:pPr algn="r"/>
            <a:r>
              <a:rPr lang="en-GB" sz="1400" dirty="0" smtClean="0"/>
              <a:t>9. Valentine </a:t>
            </a:r>
            <a:r>
              <a:rPr lang="en-GB" sz="1400" dirty="0" err="1" smtClean="0"/>
              <a:t>Thérèse</a:t>
            </a:r>
            <a:r>
              <a:rPr lang="en-GB" sz="1400" dirty="0" smtClean="0"/>
              <a:t> </a:t>
            </a:r>
            <a:r>
              <a:rPr lang="en-GB" sz="1400" dirty="0" err="1" smtClean="0"/>
              <a:t>Lejosne</a:t>
            </a:r>
            <a:endParaRPr lang="en-GB" sz="1400" dirty="0" smtClean="0"/>
          </a:p>
          <a:p>
            <a:pPr algn="r"/>
            <a:r>
              <a:rPr lang="en-GB" sz="2200" dirty="0" smtClean="0">
                <a:solidFill>
                  <a:srgbClr val="FFFF00"/>
                </a:solidFill>
              </a:rPr>
              <a:t>10. Charles Baudelaire (</a:t>
            </a:r>
            <a:r>
              <a:rPr lang="en-GB" sz="2200" dirty="0">
                <a:solidFill>
                  <a:srgbClr val="FFFF00"/>
                </a:solidFill>
              </a:rPr>
              <a:t>1821–1867)</a:t>
            </a:r>
          </a:p>
          <a:p>
            <a:pPr algn="r"/>
            <a:r>
              <a:rPr lang="en-GB" sz="2200" dirty="0" smtClean="0">
                <a:solidFill>
                  <a:srgbClr val="FFFF00"/>
                </a:solidFill>
              </a:rPr>
              <a:t> </a:t>
            </a:r>
            <a:r>
              <a:rPr lang="en-GB" sz="1400" dirty="0" smtClean="0"/>
              <a:t>11. </a:t>
            </a:r>
            <a:r>
              <a:rPr lang="en-GB" sz="1400" dirty="0" err="1" smtClean="0"/>
              <a:t>Théophile</a:t>
            </a:r>
            <a:r>
              <a:rPr lang="en-GB" sz="1400" dirty="0" smtClean="0"/>
              <a:t> Gautier</a:t>
            </a:r>
          </a:p>
          <a:p>
            <a:pPr algn="r"/>
            <a:r>
              <a:rPr lang="en-GB" sz="1400" dirty="0" smtClean="0"/>
              <a:t>12. Baron </a:t>
            </a:r>
            <a:r>
              <a:rPr lang="en-GB" sz="1400" dirty="0" err="1" smtClean="0"/>
              <a:t>Isidore</a:t>
            </a:r>
            <a:r>
              <a:rPr lang="en-GB" sz="1400" dirty="0" smtClean="0"/>
              <a:t> Justin </a:t>
            </a:r>
            <a:r>
              <a:rPr lang="en-GB" sz="1400" dirty="0" err="1" smtClean="0"/>
              <a:t>Séverin</a:t>
            </a:r>
            <a:r>
              <a:rPr lang="en-GB" sz="1400" dirty="0" smtClean="0"/>
              <a:t> Taylor</a:t>
            </a:r>
          </a:p>
          <a:p>
            <a:pPr algn="r"/>
            <a:r>
              <a:rPr lang="en-GB" sz="1400" dirty="0" smtClean="0"/>
              <a:t>13. Marianne Offenbach</a:t>
            </a:r>
          </a:p>
          <a:p>
            <a:pPr algn="r"/>
            <a:r>
              <a:rPr lang="en-GB" sz="1400" dirty="0" smtClean="0"/>
              <a:t>14. </a:t>
            </a:r>
            <a:r>
              <a:rPr lang="en-GB" sz="1400" dirty="0" err="1" smtClean="0"/>
              <a:t>Frédéric</a:t>
            </a:r>
            <a:r>
              <a:rPr lang="en-GB" sz="1400" dirty="0" smtClean="0"/>
              <a:t> </a:t>
            </a:r>
            <a:r>
              <a:rPr lang="en-GB" sz="1400" dirty="0" err="1" smtClean="0"/>
              <a:t>Bazille</a:t>
            </a:r>
            <a:endParaRPr lang="en-GB" sz="1400" dirty="0" smtClean="0"/>
          </a:p>
          <a:p>
            <a:pPr algn="r"/>
            <a:r>
              <a:rPr lang="en-GB" sz="1400" dirty="0" smtClean="0"/>
              <a:t>15. Possibly Suzanne </a:t>
            </a:r>
            <a:r>
              <a:rPr lang="en-GB" sz="1400" dirty="0" err="1" smtClean="0"/>
              <a:t>Manet</a:t>
            </a:r>
            <a:endParaRPr lang="en-GB" sz="1400" dirty="0" smtClean="0"/>
          </a:p>
          <a:p>
            <a:pPr algn="r"/>
            <a:r>
              <a:rPr lang="en-GB" sz="1400" dirty="0" smtClean="0"/>
              <a:t>16. Léon </a:t>
            </a:r>
            <a:r>
              <a:rPr lang="en-GB" sz="1400" dirty="0" err="1" smtClean="0"/>
              <a:t>Koëlla</a:t>
            </a:r>
            <a:r>
              <a:rPr lang="en-GB" sz="1400" dirty="0" smtClean="0"/>
              <a:t> </a:t>
            </a:r>
            <a:r>
              <a:rPr lang="en-GB" sz="1400" dirty="0" err="1" smtClean="0"/>
              <a:t>leenhoff</a:t>
            </a:r>
            <a:endParaRPr lang="en-GB" sz="1400" dirty="0" smtClean="0"/>
          </a:p>
          <a:p>
            <a:pPr algn="r"/>
            <a:r>
              <a:rPr lang="en-GB" sz="1400" dirty="0" smtClean="0"/>
              <a:t>17. </a:t>
            </a:r>
            <a:r>
              <a:rPr lang="en-GB" sz="1400" dirty="0" err="1" smtClean="0"/>
              <a:t>Eugénie-Désirée</a:t>
            </a:r>
            <a:r>
              <a:rPr lang="en-GB" sz="1400" dirty="0" smtClean="0"/>
              <a:t> </a:t>
            </a:r>
            <a:r>
              <a:rPr lang="en-GB" sz="1400" dirty="0" err="1" smtClean="0"/>
              <a:t>Manet</a:t>
            </a:r>
            <a:endParaRPr lang="en-GB" sz="1400" dirty="0" smtClean="0"/>
          </a:p>
          <a:p>
            <a:pPr algn="r"/>
            <a:r>
              <a:rPr lang="en-GB" sz="1400" dirty="0" smtClean="0"/>
              <a:t>18. </a:t>
            </a:r>
            <a:r>
              <a:rPr lang="en-GB" sz="1400" dirty="0" err="1" smtClean="0"/>
              <a:t>Eugène</a:t>
            </a:r>
            <a:r>
              <a:rPr lang="en-GB" sz="1400" dirty="0" smtClean="0"/>
              <a:t> </a:t>
            </a:r>
            <a:r>
              <a:rPr lang="en-GB" sz="1400" dirty="0" err="1" smtClean="0"/>
              <a:t>Manet</a:t>
            </a:r>
            <a:endParaRPr lang="en-GB" sz="1400" dirty="0" smtClean="0"/>
          </a:p>
          <a:p>
            <a:pPr algn="r"/>
            <a:r>
              <a:rPr lang="en-GB" sz="1400" dirty="0" smtClean="0"/>
              <a:t>19. Jacques Offenbach</a:t>
            </a:r>
          </a:p>
          <a:p>
            <a:pPr algn="r"/>
            <a:r>
              <a:rPr lang="en-GB" sz="1400" dirty="0" smtClean="0"/>
              <a:t>20. Charles </a:t>
            </a:r>
            <a:r>
              <a:rPr lang="en-GB" sz="1400" dirty="0" err="1" smtClean="0"/>
              <a:t>Monginot</a:t>
            </a:r>
            <a:endParaRPr lang="en-GB" sz="1400" dirty="0"/>
          </a:p>
        </p:txBody>
      </p:sp>
    </p:spTree>
    <p:extLst>
      <p:ext uri="{BB962C8B-B14F-4D97-AF65-F5344CB8AC3E}">
        <p14:creationId xmlns:p14="http://schemas.microsoft.com/office/powerpoint/2010/main" val="18117220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5063773"/>
          </a:xfrm>
          <a:prstGeom prst="rect">
            <a:avLst/>
          </a:prstGeom>
          <a:noFill/>
        </p:spPr>
        <p:txBody>
          <a:bodyPr wrap="square" lIns="540000" tIns="360000" rIns="540000" bIns="540000" rtlCol="0">
            <a:spAutoFit/>
          </a:bodyPr>
          <a:lstStyle/>
          <a:p>
            <a:r>
              <a:rPr lang="en-GB" sz="2200" b="1" u="sng" dirty="0" smtClean="0"/>
              <a:t>Experiencing Modernity: Baudelaire</a:t>
            </a:r>
          </a:p>
          <a:p>
            <a:pPr marL="342900" lvl="0" indent="-342900">
              <a:buFont typeface="Arial" panose="020B0604020202020204" pitchFamily="34" charset="0"/>
              <a:buChar char="•"/>
            </a:pPr>
            <a:endParaRPr lang="en-GB" sz="2000" dirty="0" smtClean="0"/>
          </a:p>
          <a:p>
            <a:pPr marL="342900" lvl="0" indent="-342900">
              <a:buFont typeface="Arial" panose="020B0604020202020204" pitchFamily="34" charset="0"/>
              <a:buChar char="•"/>
            </a:pPr>
            <a:r>
              <a:rPr lang="en-GB" sz="2400" b="1" dirty="0" smtClean="0">
                <a:solidFill>
                  <a:srgbClr val="FFFF00"/>
                </a:solidFill>
                <a:ea typeface="Calibri"/>
                <a:cs typeface="Times New Roman"/>
              </a:rPr>
              <a:t>Baudelaire </a:t>
            </a:r>
            <a:r>
              <a:rPr lang="en-GB" sz="2400" b="1" dirty="0">
                <a:solidFill>
                  <a:srgbClr val="FFFF00"/>
                </a:solidFill>
                <a:ea typeface="Calibri"/>
                <a:cs typeface="Times New Roman"/>
              </a:rPr>
              <a:t>begins his essay by discussing fashion. Why do you think he choose to do so? Why would fashion, and fashions, be a revealing characteristic of ‘modern life’ in the city</a:t>
            </a:r>
            <a:r>
              <a:rPr lang="en-GB" sz="2400" b="1" dirty="0" smtClean="0">
                <a:solidFill>
                  <a:srgbClr val="FFFF00"/>
                </a:solidFill>
                <a:ea typeface="Calibri"/>
                <a:cs typeface="Times New Roman"/>
              </a:rPr>
              <a:t>? What does he have to say about fashion(s) throughout the essay?</a:t>
            </a:r>
            <a:endParaRPr lang="en-GB" sz="2400" dirty="0">
              <a:solidFill>
                <a:srgbClr val="FFFF00"/>
              </a:solidFill>
              <a:ea typeface="Calibri"/>
              <a:cs typeface="Times New Roman"/>
            </a:endParaRPr>
          </a:p>
          <a:p>
            <a:endParaRPr lang="en-GB" sz="2200" b="1" dirty="0" smtClean="0">
              <a:solidFill>
                <a:srgbClr val="FFFF00"/>
              </a:solidFill>
            </a:endParaRPr>
          </a:p>
          <a:p>
            <a:pPr marL="342900" indent="-342900">
              <a:buFont typeface="Arial" panose="020B0604020202020204" pitchFamily="34" charset="0"/>
              <a:buChar char="•"/>
            </a:pPr>
            <a:endParaRPr lang="en-GB" sz="2200" b="1" dirty="0">
              <a:solidFill>
                <a:srgbClr val="FFFF00"/>
              </a:solidFill>
            </a:endParaRPr>
          </a:p>
          <a:p>
            <a:pPr marL="342900" indent="-342900">
              <a:buFont typeface="Arial" panose="020B0604020202020204" pitchFamily="34" charset="0"/>
              <a:buChar char="•"/>
            </a:pPr>
            <a:endParaRPr lang="en-GB" sz="1600"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43167"/>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pic>
        <p:nvPicPr>
          <p:cNvPr id="3" name="Picture 2"/>
          <p:cNvPicPr>
            <a:picLocks noChangeAspect="1"/>
          </p:cNvPicPr>
          <p:nvPr/>
        </p:nvPicPr>
        <p:blipFill>
          <a:blip r:embed="rId4"/>
          <a:stretch>
            <a:fillRect/>
          </a:stretch>
        </p:blipFill>
        <p:spPr>
          <a:xfrm>
            <a:off x="827584" y="3794339"/>
            <a:ext cx="5292502" cy="3014716"/>
          </a:xfrm>
          <a:prstGeom prst="rect">
            <a:avLst/>
          </a:prstGeom>
        </p:spPr>
      </p:pic>
    </p:spTree>
    <p:extLst>
      <p:ext uri="{BB962C8B-B14F-4D97-AF65-F5344CB8AC3E}">
        <p14:creationId xmlns:p14="http://schemas.microsoft.com/office/powerpoint/2010/main" val="18130341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5802436"/>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Defining Modernity</a:t>
            </a:r>
          </a:p>
          <a:p>
            <a:pPr marL="342900" lvl="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400" b="1" dirty="0" smtClean="0">
                <a:solidFill>
                  <a:srgbClr val="FFFF00"/>
                </a:solidFill>
              </a:rPr>
              <a:t>‘</a:t>
            </a:r>
            <a:r>
              <a:rPr lang="en-GB" sz="2400" b="1" dirty="0">
                <a:solidFill>
                  <a:srgbClr val="FFFF00"/>
                </a:solidFill>
              </a:rPr>
              <a:t>The Painter of Modern Life’ is renowned for Baudelaire’s coining of the term ‘modernity.’ How does he define modernity? </a:t>
            </a:r>
            <a:r>
              <a:rPr lang="en-GB" sz="2400" b="1" dirty="0" smtClean="0">
                <a:solidFill>
                  <a:srgbClr val="FFFF00"/>
                </a:solidFill>
              </a:rPr>
              <a:t>What </a:t>
            </a:r>
            <a:r>
              <a:rPr lang="en-GB" sz="2400" b="1" dirty="0">
                <a:solidFill>
                  <a:srgbClr val="FFFF00"/>
                </a:solidFill>
              </a:rPr>
              <a:t>are its key features? In what ways does he think modernity has evinced a breakaway from previous modes of perceiving and experiencing the city</a:t>
            </a:r>
            <a:r>
              <a:rPr lang="en-GB" sz="2400" b="1" dirty="0" smtClean="0">
                <a:solidFill>
                  <a:srgbClr val="FFFF00"/>
                </a:solidFill>
              </a:rPr>
              <a:t>?</a:t>
            </a:r>
          </a:p>
          <a:p>
            <a:pPr marL="342900" indent="-342900">
              <a:buFont typeface="Arial" panose="020B0604020202020204" pitchFamily="34" charset="0"/>
              <a:buChar char="•"/>
            </a:pPr>
            <a:endParaRPr lang="en-GB" sz="2400" b="1" dirty="0">
              <a:solidFill>
                <a:srgbClr val="FFFF00"/>
              </a:solidFill>
            </a:endParaRPr>
          </a:p>
          <a:p>
            <a:endParaRPr lang="en-GB" sz="2200" b="1" dirty="0" smtClean="0"/>
          </a:p>
          <a:p>
            <a:pPr marL="342900" indent="-342900">
              <a:buFont typeface="Arial" panose="020B0604020202020204" pitchFamily="34" charset="0"/>
              <a:buChar char="•"/>
            </a:pPr>
            <a:endParaRPr lang="en-GB" sz="2200" b="1" dirty="0">
              <a:solidFill>
                <a:srgbClr val="FFFF00"/>
              </a:solidFill>
            </a:endParaRPr>
          </a:p>
          <a:p>
            <a:pPr marL="342900" indent="-342900">
              <a:buFont typeface="Arial" panose="020B0604020202020204" pitchFamily="34" charset="0"/>
              <a:buChar char="•"/>
            </a:pPr>
            <a:endParaRPr lang="en-GB" sz="1600"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43167"/>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2153323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6941210"/>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Defining Modernity</a:t>
            </a:r>
          </a:p>
          <a:p>
            <a:pPr marL="342900" lvl="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400" b="1" dirty="0" smtClean="0">
                <a:solidFill>
                  <a:srgbClr val="FFFF00"/>
                </a:solidFill>
              </a:rPr>
              <a:t>‘</a:t>
            </a:r>
            <a:r>
              <a:rPr lang="en-GB" sz="2400" b="1" dirty="0">
                <a:solidFill>
                  <a:srgbClr val="FFFF00"/>
                </a:solidFill>
              </a:rPr>
              <a:t>The Painter of Modern Life’ is renowned for Baudelaire’s coining of the term ‘modernity.’ How does he define modernity? </a:t>
            </a:r>
            <a:r>
              <a:rPr lang="en-GB" sz="2400" b="1" dirty="0" smtClean="0">
                <a:solidFill>
                  <a:srgbClr val="FFFF00"/>
                </a:solidFill>
              </a:rPr>
              <a:t>What </a:t>
            </a:r>
            <a:r>
              <a:rPr lang="en-GB" sz="2400" b="1" dirty="0">
                <a:solidFill>
                  <a:srgbClr val="FFFF00"/>
                </a:solidFill>
              </a:rPr>
              <a:t>are its key features? In what ways does he think modernity has evinced a breakaway from previous modes of perceiving and experiencing the city</a:t>
            </a:r>
            <a:r>
              <a:rPr lang="en-GB" sz="2400" b="1" dirty="0" smtClean="0">
                <a:solidFill>
                  <a:srgbClr val="FFFF00"/>
                </a:solidFill>
              </a:rPr>
              <a:t>?</a:t>
            </a:r>
          </a:p>
          <a:p>
            <a:pPr marL="342900" indent="-342900">
              <a:buFont typeface="Arial" panose="020B0604020202020204" pitchFamily="34" charset="0"/>
              <a:buChar char="•"/>
            </a:pPr>
            <a:endParaRPr lang="en-GB" sz="2400" b="1" dirty="0">
              <a:solidFill>
                <a:srgbClr val="FFFF00"/>
              </a:solidFill>
            </a:endParaRPr>
          </a:p>
          <a:p>
            <a:r>
              <a:rPr lang="en-US" sz="2400" b="1" dirty="0" smtClean="0"/>
              <a:t>“Modernity </a:t>
            </a:r>
            <a:r>
              <a:rPr lang="en-US" sz="2400" b="1" dirty="0"/>
              <a:t>is </a:t>
            </a:r>
            <a:r>
              <a:rPr lang="en-US" sz="2400" b="1" dirty="0">
                <a:solidFill>
                  <a:srgbClr val="FFFF00"/>
                </a:solidFill>
              </a:rPr>
              <a:t>the transient, the fleeting, the contingent</a:t>
            </a:r>
            <a:r>
              <a:rPr lang="en-US" sz="2400" b="1" dirty="0"/>
              <a:t>; it is one half of art, the other being the eternal and the </a:t>
            </a:r>
            <a:r>
              <a:rPr lang="en-US" sz="2400" b="1" dirty="0" smtClean="0"/>
              <a:t>immovable”</a:t>
            </a:r>
            <a:endParaRPr lang="en-GB" sz="2400" b="1" dirty="0" smtClean="0"/>
          </a:p>
          <a:p>
            <a:pPr marL="342900" indent="-342900">
              <a:buFont typeface="Arial" panose="020B0604020202020204" pitchFamily="34" charset="0"/>
              <a:buChar char="•"/>
            </a:pPr>
            <a:endParaRPr lang="en-GB" sz="2200" b="1" dirty="0">
              <a:solidFill>
                <a:srgbClr val="FFFF00"/>
              </a:solidFill>
            </a:endParaRPr>
          </a:p>
          <a:p>
            <a:endParaRPr lang="en-GB" sz="1600"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43167"/>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19507572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587540"/>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a:t>
            </a:r>
            <a:r>
              <a:rPr lang="en-GB" sz="2200" b="1" u="sng" dirty="0"/>
              <a:t>The </a:t>
            </a:r>
            <a:r>
              <a:rPr lang="en-GB" sz="2200" b="1" u="sng" dirty="0" smtClean="0"/>
              <a:t>Flaneur</a:t>
            </a:r>
          </a:p>
          <a:p>
            <a:pPr marL="228600" algn="just">
              <a:spcAft>
                <a:spcPts val="0"/>
              </a:spcAft>
            </a:pPr>
            <a:r>
              <a:rPr lang="en-GB" sz="2000" dirty="0" smtClean="0">
                <a:solidFill>
                  <a:srgbClr val="FFFF00"/>
                </a:solidFill>
                <a:effectLst/>
                <a:ea typeface="Calibri"/>
                <a:cs typeface="Times New Roman"/>
              </a:rPr>
              <a:t> </a:t>
            </a:r>
          </a:p>
          <a:p>
            <a:pPr marL="342900" lvl="0" indent="-342900" algn="just">
              <a:spcAft>
                <a:spcPts val="0"/>
              </a:spcAft>
              <a:buFont typeface="Symbol"/>
              <a:buChar char=""/>
            </a:pPr>
            <a:r>
              <a:rPr lang="en-GB" sz="2200" b="1" dirty="0" smtClean="0">
                <a:solidFill>
                  <a:srgbClr val="FFFF00"/>
                </a:solidFill>
                <a:effectLst/>
                <a:ea typeface="Calibri"/>
                <a:cs typeface="Times New Roman"/>
              </a:rPr>
              <a:t>Baudelaire is famed for his valorisation of the </a:t>
            </a:r>
            <a:r>
              <a:rPr lang="en-GB" sz="2200" b="1" i="1" dirty="0" err="1" smtClean="0">
                <a:solidFill>
                  <a:srgbClr val="FFFF00"/>
                </a:solidFill>
                <a:effectLst/>
                <a:ea typeface="Calibri"/>
                <a:cs typeface="Times New Roman"/>
              </a:rPr>
              <a:t>flâneur</a:t>
            </a:r>
            <a:r>
              <a:rPr lang="en-GB" sz="2200" b="1" dirty="0" smtClean="0">
                <a:solidFill>
                  <a:srgbClr val="FFFF00"/>
                </a:solidFill>
                <a:effectLst/>
                <a:ea typeface="Calibri"/>
                <a:cs typeface="Times New Roman"/>
              </a:rPr>
              <a:t> as an ideal denizen of the modern metropolis.</a:t>
            </a:r>
          </a:p>
          <a:p>
            <a:pPr marL="800100" lvl="1" indent="-342900" algn="just">
              <a:buFontTx/>
              <a:buChar char="-"/>
            </a:pPr>
            <a:r>
              <a:rPr lang="en-GB" sz="2200" b="1" dirty="0" smtClean="0">
                <a:solidFill>
                  <a:srgbClr val="FFFF00"/>
                </a:solidFill>
                <a:effectLst/>
                <a:ea typeface="Calibri"/>
                <a:cs typeface="Times New Roman"/>
              </a:rPr>
              <a:t>Who is ‘the </a:t>
            </a:r>
            <a:r>
              <a:rPr lang="en-GB" sz="2200" b="1" dirty="0" err="1" smtClean="0">
                <a:solidFill>
                  <a:srgbClr val="FFFF00"/>
                </a:solidFill>
                <a:effectLst/>
                <a:ea typeface="Calibri"/>
                <a:cs typeface="Times New Roman"/>
              </a:rPr>
              <a:t>flâneur</a:t>
            </a:r>
            <a:r>
              <a:rPr lang="en-GB" sz="2200" b="1" dirty="0" smtClean="0">
                <a:solidFill>
                  <a:srgbClr val="FFFF00"/>
                </a:solidFill>
                <a:effectLst/>
                <a:ea typeface="Calibri"/>
                <a:cs typeface="Times New Roman"/>
              </a:rPr>
              <a:t>’?</a:t>
            </a:r>
          </a:p>
          <a:p>
            <a:pPr marL="800100" lvl="1" indent="-342900" algn="just">
              <a:buFontTx/>
              <a:buChar char="-"/>
            </a:pPr>
            <a:r>
              <a:rPr lang="en-GB" sz="2200" b="1" dirty="0" smtClean="0">
                <a:solidFill>
                  <a:srgbClr val="FFFF00"/>
                </a:solidFill>
                <a:effectLst/>
                <a:ea typeface="Calibri"/>
                <a:cs typeface="Times New Roman"/>
              </a:rPr>
              <a:t>What are the characteristic traits of a </a:t>
            </a:r>
            <a:r>
              <a:rPr lang="en-GB" sz="2200" b="1" dirty="0" err="1" smtClean="0">
                <a:solidFill>
                  <a:srgbClr val="FFFF00"/>
                </a:solidFill>
                <a:effectLst/>
                <a:ea typeface="Calibri"/>
                <a:cs typeface="Times New Roman"/>
              </a:rPr>
              <a:t>flâneur’s</a:t>
            </a:r>
            <a:r>
              <a:rPr lang="en-GB" sz="2200" b="1" dirty="0" smtClean="0">
                <a:solidFill>
                  <a:srgbClr val="FFFF00"/>
                </a:solidFill>
                <a:effectLst/>
                <a:ea typeface="Calibri"/>
                <a:cs typeface="Times New Roman"/>
              </a:rPr>
              <a:t> appearance and behaviour?</a:t>
            </a:r>
            <a:r>
              <a:rPr lang="en-GB" sz="2200" dirty="0">
                <a:solidFill>
                  <a:srgbClr val="FFFF00"/>
                </a:solidFill>
                <a:ea typeface="Calibri"/>
                <a:cs typeface="Times New Roman"/>
              </a:rPr>
              <a:t> </a:t>
            </a:r>
            <a:endParaRPr lang="en-GB" sz="2200" dirty="0" smtClean="0">
              <a:solidFill>
                <a:srgbClr val="FFFF00"/>
              </a:solidFill>
              <a:ea typeface="Calibri"/>
              <a:cs typeface="Times New Roman"/>
            </a:endParaRPr>
          </a:p>
          <a:p>
            <a:pPr marL="342900" lvl="0" indent="-342900" algn="just">
              <a:spcAft>
                <a:spcPts val="0"/>
              </a:spcAft>
              <a:buFontTx/>
              <a:buChar char="-"/>
            </a:pPr>
            <a:endParaRPr lang="en-GB" sz="2200" dirty="0">
              <a:solidFill>
                <a:srgbClr val="FFFF00"/>
              </a:solidFill>
              <a:ea typeface="Calibri"/>
              <a:cs typeface="Times New Roman"/>
            </a:endParaRPr>
          </a:p>
          <a:p>
            <a:pPr marL="342900" lvl="0" indent="-342900" algn="just">
              <a:spcAft>
                <a:spcPts val="0"/>
              </a:spcAft>
              <a:buFont typeface="Symbol"/>
              <a:buChar char=""/>
            </a:pPr>
            <a:r>
              <a:rPr lang="en-GB" sz="2200" b="1" dirty="0" smtClean="0">
                <a:solidFill>
                  <a:srgbClr val="FFFF00"/>
                </a:solidFill>
                <a:effectLst/>
                <a:ea typeface="Calibri"/>
                <a:cs typeface="Times New Roman"/>
              </a:rPr>
              <a:t>Why does Baudelaire celebrate the practice of </a:t>
            </a:r>
            <a:r>
              <a:rPr lang="en-GB" sz="2200" b="1" i="1" dirty="0" err="1" smtClean="0">
                <a:solidFill>
                  <a:srgbClr val="FFFF00"/>
                </a:solidFill>
                <a:effectLst/>
                <a:ea typeface="Calibri"/>
                <a:cs typeface="Times New Roman"/>
              </a:rPr>
              <a:t>flânerie</a:t>
            </a:r>
            <a:r>
              <a:rPr lang="en-GB" sz="2200" b="1" dirty="0" smtClean="0">
                <a:solidFill>
                  <a:srgbClr val="FFFF00"/>
                </a:solidFill>
                <a:effectLst/>
                <a:ea typeface="Calibri"/>
                <a:cs typeface="Times New Roman"/>
              </a:rPr>
              <a:t>? What insight does he think it offers into the experience of ‘modern life’ in the city? </a:t>
            </a:r>
            <a:r>
              <a:rPr lang="en-GB" sz="1400" b="1" dirty="0" smtClean="0">
                <a:solidFill>
                  <a:srgbClr val="FFFF00"/>
                </a:solidFill>
                <a:effectLst/>
                <a:ea typeface="Calibri"/>
                <a:cs typeface="Times New Roman"/>
              </a:rPr>
              <a:t>(Sections on Dandyism are useful here)</a:t>
            </a:r>
          </a:p>
          <a:p>
            <a:pPr marL="342900" lvl="0" indent="-342900" algn="just">
              <a:spcAft>
                <a:spcPts val="0"/>
              </a:spcAft>
              <a:buFont typeface="Symbol"/>
              <a:buChar char=""/>
            </a:pPr>
            <a:endParaRPr lang="en-GB" sz="2200" b="1" dirty="0">
              <a:solidFill>
                <a:srgbClr val="FFFF00"/>
              </a:solidFill>
              <a:ea typeface="Calibri"/>
              <a:cs typeface="Times New Roman"/>
            </a:endParaRPr>
          </a:p>
          <a:p>
            <a:pPr marL="342900" indent="-342900" algn="just">
              <a:buFont typeface="Arial" panose="020B0604020202020204" pitchFamily="34" charset="0"/>
              <a:buChar char="•"/>
            </a:pPr>
            <a:r>
              <a:rPr lang="en-GB" sz="2200" b="1" dirty="0">
                <a:solidFill>
                  <a:srgbClr val="FFFF00"/>
                </a:solidFill>
                <a:ea typeface="Calibri"/>
                <a:cs typeface="Times New Roman"/>
              </a:rPr>
              <a:t>Baudelaire discusses Edgar Allan Poe’s ‘The Man of the Crowd’ in the essay (p. 7). Can you detect </a:t>
            </a:r>
            <a:r>
              <a:rPr lang="en-GB" sz="2200" b="1" dirty="0" smtClean="0">
                <a:solidFill>
                  <a:srgbClr val="FFFF00"/>
                </a:solidFill>
                <a:ea typeface="Calibri"/>
                <a:cs typeface="Times New Roman"/>
              </a:rPr>
              <a:t>overlaps </a:t>
            </a:r>
            <a:r>
              <a:rPr lang="en-GB" sz="2200" b="1" dirty="0">
                <a:solidFill>
                  <a:srgbClr val="FFFF00"/>
                </a:solidFill>
                <a:ea typeface="Calibri"/>
                <a:cs typeface="Times New Roman"/>
              </a:rPr>
              <a:t>between Baudelaire’s ideas and those of Poe? </a:t>
            </a:r>
            <a:endParaRPr lang="en-GB" sz="2200" b="1" dirty="0" smtClean="0">
              <a:solidFill>
                <a:srgbClr val="FFFF00"/>
              </a:solidFill>
              <a:effectLst/>
              <a:ea typeface="Calibri"/>
              <a:cs typeface="Times New Roman"/>
            </a:endParaRPr>
          </a:p>
          <a:p>
            <a:pPr marL="342900" lvl="0" indent="-342900" algn="just">
              <a:spcAft>
                <a:spcPts val="0"/>
              </a:spcAft>
              <a:buFont typeface="Symbol"/>
              <a:buChar char=""/>
            </a:pPr>
            <a:endParaRPr lang="en-GB" sz="2000" dirty="0" smtClean="0">
              <a:solidFill>
                <a:srgbClr val="FFFF00"/>
              </a:solidFill>
              <a:effectLst/>
              <a:ea typeface="Calibri"/>
              <a:cs typeface="Times New Roman"/>
            </a:endParaRPr>
          </a:p>
          <a:p>
            <a:pPr marL="457200">
              <a:spcAft>
                <a:spcPts val="1000"/>
              </a:spcAft>
            </a:pPr>
            <a:r>
              <a:rPr lang="en-GB" sz="2000" dirty="0" smtClean="0">
                <a:solidFill>
                  <a:srgbClr val="FFFF00"/>
                </a:solidFill>
                <a:ea typeface="Calibri"/>
                <a:cs typeface="Times New Roman"/>
              </a:rPr>
              <a:t> </a:t>
            </a:r>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95932"/>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36569750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17868"/>
            <a:ext cx="6617692" cy="4048110"/>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a:t>
            </a:r>
            <a:r>
              <a:rPr lang="en-GB" sz="2200" b="1" u="sng" dirty="0"/>
              <a:t>The </a:t>
            </a:r>
            <a:r>
              <a:rPr lang="en-GB" sz="2200" b="1" u="sng" dirty="0" err="1"/>
              <a:t>Flaneur</a:t>
            </a:r>
            <a:endParaRPr lang="en-GB" sz="2200" b="1" u="sng" dirty="0"/>
          </a:p>
          <a:p>
            <a:pPr marL="228600" algn="just">
              <a:spcAft>
                <a:spcPts val="0"/>
              </a:spcAft>
            </a:pPr>
            <a:r>
              <a:rPr lang="en-GB" sz="2000" dirty="0" smtClean="0">
                <a:solidFill>
                  <a:srgbClr val="FFFF00"/>
                </a:solidFill>
                <a:effectLst/>
                <a:ea typeface="Calibri"/>
                <a:cs typeface="Times New Roman"/>
              </a:rPr>
              <a:t> </a:t>
            </a:r>
          </a:p>
          <a:p>
            <a:pPr marL="342900" lvl="0" indent="-342900" algn="just">
              <a:spcAft>
                <a:spcPts val="0"/>
              </a:spcAft>
              <a:buFont typeface="Symbol"/>
              <a:buChar char=""/>
            </a:pPr>
            <a:r>
              <a:rPr lang="en-GB" b="1" dirty="0" smtClean="0">
                <a:solidFill>
                  <a:srgbClr val="FFFF00"/>
                </a:solidFill>
                <a:effectLst/>
                <a:ea typeface="Calibri"/>
                <a:cs typeface="Times New Roman"/>
              </a:rPr>
              <a:t>Baudelaire is famed for his valorisation of the </a:t>
            </a:r>
            <a:r>
              <a:rPr lang="en-GB" b="1" i="1" dirty="0" err="1" smtClean="0">
                <a:solidFill>
                  <a:srgbClr val="FFFF00"/>
                </a:solidFill>
                <a:effectLst/>
                <a:ea typeface="Calibri"/>
                <a:cs typeface="Times New Roman"/>
              </a:rPr>
              <a:t>flâneur</a:t>
            </a:r>
            <a:r>
              <a:rPr lang="en-GB" b="1" dirty="0" smtClean="0">
                <a:solidFill>
                  <a:srgbClr val="FFFF00"/>
                </a:solidFill>
                <a:effectLst/>
                <a:ea typeface="Calibri"/>
                <a:cs typeface="Times New Roman"/>
              </a:rPr>
              <a:t> as an ideal denizen of the modern metropolis.</a:t>
            </a:r>
          </a:p>
          <a:p>
            <a:pPr marL="800100" lvl="1" indent="-342900" algn="just">
              <a:buFontTx/>
              <a:buChar char="-"/>
            </a:pPr>
            <a:r>
              <a:rPr lang="en-GB" b="1" dirty="0" smtClean="0">
                <a:solidFill>
                  <a:srgbClr val="FFFF00"/>
                </a:solidFill>
                <a:effectLst/>
                <a:ea typeface="Calibri"/>
                <a:cs typeface="Times New Roman"/>
              </a:rPr>
              <a:t>Who is ‘the </a:t>
            </a:r>
            <a:r>
              <a:rPr lang="en-GB" b="1" dirty="0" err="1" smtClean="0">
                <a:solidFill>
                  <a:srgbClr val="FFFF00"/>
                </a:solidFill>
                <a:effectLst/>
                <a:ea typeface="Calibri"/>
                <a:cs typeface="Times New Roman"/>
              </a:rPr>
              <a:t>flâneur</a:t>
            </a:r>
            <a:r>
              <a:rPr lang="en-GB" b="1" dirty="0" smtClean="0">
                <a:solidFill>
                  <a:srgbClr val="FFFF00"/>
                </a:solidFill>
                <a:effectLst/>
                <a:ea typeface="Calibri"/>
                <a:cs typeface="Times New Roman"/>
              </a:rPr>
              <a:t>’?</a:t>
            </a:r>
          </a:p>
          <a:p>
            <a:pPr marL="800100" lvl="1" indent="-342900" algn="just">
              <a:buFontTx/>
              <a:buChar char="-"/>
            </a:pPr>
            <a:r>
              <a:rPr lang="en-GB" b="1" dirty="0" smtClean="0">
                <a:solidFill>
                  <a:srgbClr val="FFFF00"/>
                </a:solidFill>
                <a:effectLst/>
                <a:ea typeface="Calibri"/>
                <a:cs typeface="Times New Roman"/>
              </a:rPr>
              <a:t>What are the characteristic traits of a </a:t>
            </a:r>
            <a:r>
              <a:rPr lang="en-GB" b="1" dirty="0" err="1" smtClean="0">
                <a:solidFill>
                  <a:srgbClr val="FFFF00"/>
                </a:solidFill>
                <a:effectLst/>
                <a:ea typeface="Calibri"/>
                <a:cs typeface="Times New Roman"/>
              </a:rPr>
              <a:t>flâneur’s</a:t>
            </a:r>
            <a:r>
              <a:rPr lang="en-GB" b="1" dirty="0" smtClean="0">
                <a:solidFill>
                  <a:srgbClr val="FFFF00"/>
                </a:solidFill>
                <a:effectLst/>
                <a:ea typeface="Calibri"/>
                <a:cs typeface="Times New Roman"/>
              </a:rPr>
              <a:t> appearance and behaviour?</a:t>
            </a:r>
            <a:r>
              <a:rPr lang="en-GB" dirty="0">
                <a:solidFill>
                  <a:srgbClr val="FFFF00"/>
                </a:solidFill>
                <a:ea typeface="Calibri"/>
                <a:cs typeface="Times New Roman"/>
              </a:rPr>
              <a:t> </a:t>
            </a:r>
            <a:endParaRPr lang="en-GB" dirty="0" smtClean="0">
              <a:solidFill>
                <a:srgbClr val="FFFF00"/>
              </a:solidFill>
              <a:ea typeface="Calibri"/>
              <a:cs typeface="Times New Roman"/>
            </a:endParaRPr>
          </a:p>
          <a:p>
            <a:pPr marL="342900" lvl="0" indent="-342900" algn="just">
              <a:spcAft>
                <a:spcPts val="0"/>
              </a:spcAft>
              <a:buFontTx/>
              <a:buChar char="-"/>
            </a:pPr>
            <a:endParaRPr lang="en-GB" dirty="0">
              <a:solidFill>
                <a:srgbClr val="FFFF00"/>
              </a:solidFill>
              <a:ea typeface="Calibri"/>
              <a:cs typeface="Times New Roman"/>
            </a:endParaRPr>
          </a:p>
          <a:p>
            <a:pPr marL="342900" lvl="0" indent="-342900" algn="just">
              <a:spcAft>
                <a:spcPts val="0"/>
              </a:spcAft>
              <a:buFont typeface="Symbol"/>
              <a:buChar char=""/>
            </a:pPr>
            <a:r>
              <a:rPr lang="en-GB" b="1" dirty="0" smtClean="0">
                <a:solidFill>
                  <a:srgbClr val="FFFF00"/>
                </a:solidFill>
                <a:effectLst/>
                <a:ea typeface="Calibri"/>
                <a:cs typeface="Times New Roman"/>
              </a:rPr>
              <a:t>Why does Baudelaire celebrate the practice of </a:t>
            </a:r>
            <a:r>
              <a:rPr lang="en-GB" b="1" i="1" dirty="0" err="1" smtClean="0">
                <a:solidFill>
                  <a:srgbClr val="FFFF00"/>
                </a:solidFill>
                <a:effectLst/>
                <a:ea typeface="Calibri"/>
                <a:cs typeface="Times New Roman"/>
              </a:rPr>
              <a:t>flânerie</a:t>
            </a:r>
            <a:r>
              <a:rPr lang="en-GB" b="1" dirty="0" smtClean="0">
                <a:solidFill>
                  <a:srgbClr val="FFFF00"/>
                </a:solidFill>
                <a:effectLst/>
                <a:ea typeface="Calibri"/>
                <a:cs typeface="Times New Roman"/>
              </a:rPr>
              <a:t>? What insight does he think it offers into the experience of ‘modern life’ in the city?</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77537" y="3595512"/>
            <a:ext cx="9036496" cy="2893100"/>
          </a:xfrm>
          <a:prstGeom prst="rect">
            <a:avLst/>
          </a:prstGeom>
        </p:spPr>
        <p:txBody>
          <a:bodyPr wrap="square" lIns="720000" rIns="720000">
            <a:spAutoFit/>
          </a:bodyPr>
          <a:lstStyle/>
          <a:p>
            <a:pPr lvl="0" algn="just">
              <a:spcAft>
                <a:spcPts val="0"/>
              </a:spcAft>
            </a:pPr>
            <a:endParaRPr lang="en-GB" sz="2600" b="1" dirty="0">
              <a:solidFill>
                <a:srgbClr val="FFFF00"/>
              </a:solidFill>
              <a:ea typeface="Calibri"/>
              <a:cs typeface="Times New Roman"/>
            </a:endParaRPr>
          </a:p>
          <a:p>
            <a:pPr lvl="0" algn="just">
              <a:spcAft>
                <a:spcPts val="0"/>
              </a:spcAft>
            </a:pPr>
            <a:r>
              <a:rPr lang="en-GB" sz="2600" b="1" dirty="0" smtClean="0">
                <a:ea typeface="Calibri"/>
                <a:cs typeface="Times New Roman"/>
              </a:rPr>
              <a:t>“In 1839 it was considered elegant to take a tortoise out walking. This gives us an idea of the tempo of </a:t>
            </a:r>
            <a:r>
              <a:rPr lang="en-GB" sz="2600" b="1" dirty="0" err="1" smtClean="0">
                <a:ea typeface="Calibri"/>
                <a:cs typeface="Times New Roman"/>
              </a:rPr>
              <a:t>flanerie</a:t>
            </a:r>
            <a:r>
              <a:rPr lang="en-GB" sz="2600" b="1" dirty="0" smtClean="0">
                <a:ea typeface="Calibri"/>
                <a:cs typeface="Times New Roman"/>
              </a:rPr>
              <a:t> in the arcades </a:t>
            </a:r>
            <a:r>
              <a:rPr lang="en-GB" sz="2600" b="1" dirty="0">
                <a:ea typeface="Calibri"/>
                <a:cs typeface="Times New Roman"/>
              </a:rPr>
              <a:t>… One can well imagine </a:t>
            </a:r>
            <a:r>
              <a:rPr lang="en-GB" sz="2600" b="1" dirty="0" smtClean="0">
                <a:ea typeface="Calibri"/>
                <a:cs typeface="Times New Roman"/>
              </a:rPr>
              <a:t>the elegant </a:t>
            </a:r>
            <a:r>
              <a:rPr lang="en-GB" sz="2600" b="1" dirty="0">
                <a:ea typeface="Calibri"/>
                <a:cs typeface="Times New Roman"/>
              </a:rPr>
              <a:t>set mimicking the pace of this creature more easily in the arcades than </a:t>
            </a:r>
            <a:r>
              <a:rPr lang="en-GB" sz="2600" b="1" dirty="0" smtClean="0">
                <a:ea typeface="Calibri"/>
                <a:cs typeface="Times New Roman"/>
              </a:rPr>
              <a:t>on the boulevards.”</a:t>
            </a:r>
          </a:p>
          <a:p>
            <a:pPr marL="285750" lvl="0" indent="-285750" algn="just">
              <a:spcAft>
                <a:spcPts val="0"/>
              </a:spcAft>
              <a:buFontTx/>
              <a:buChar char="-"/>
            </a:pPr>
            <a:r>
              <a:rPr lang="en-GB" sz="2600" b="1" dirty="0" smtClean="0">
                <a:cs typeface="Times New Roman"/>
              </a:rPr>
              <a:t>Benjamin, </a:t>
            </a:r>
            <a:r>
              <a:rPr lang="en-GB" sz="2600" b="1" i="1" dirty="0" smtClean="0">
                <a:cs typeface="Times New Roman"/>
              </a:rPr>
              <a:t>Arcades Project</a:t>
            </a:r>
            <a:r>
              <a:rPr lang="en-GB" sz="2600" b="1" dirty="0" smtClean="0">
                <a:cs typeface="Times New Roman"/>
              </a:rPr>
              <a:t>, pp. 442,881</a:t>
            </a:r>
            <a:r>
              <a:rPr lang="en-GB" sz="2400" dirty="0" smtClean="0">
                <a:solidFill>
                  <a:srgbClr val="FFFF00"/>
                </a:solidFill>
                <a:cs typeface="Times New Roman"/>
              </a:rPr>
              <a:t>.</a:t>
            </a:r>
            <a:endParaRPr lang="en-GB" sz="2400" dirty="0">
              <a:solidFill>
                <a:srgbClr val="FFFF00"/>
              </a:solidFill>
            </a:endParaRPr>
          </a:p>
        </p:txBody>
      </p:sp>
    </p:spTree>
    <p:extLst>
      <p:ext uri="{BB962C8B-B14F-4D97-AF65-F5344CB8AC3E}">
        <p14:creationId xmlns:p14="http://schemas.microsoft.com/office/powerpoint/2010/main" val="29142149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433652"/>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a:t>
            </a:r>
            <a:r>
              <a:rPr lang="en-GB" sz="2200" b="1" i="1" u="sng" dirty="0" smtClean="0"/>
              <a:t>Paris Spleen</a:t>
            </a:r>
          </a:p>
          <a:p>
            <a:endParaRPr lang="en-GB" sz="2200" b="1" dirty="0">
              <a:solidFill>
                <a:schemeClr val="bg1">
                  <a:lumMod val="95000"/>
                  <a:lumOff val="5000"/>
                </a:schemeClr>
              </a:solidFill>
              <a:effectLst/>
              <a:ea typeface="Calibri"/>
              <a:cs typeface="Times New Roman"/>
            </a:endParaRPr>
          </a:p>
          <a:p>
            <a:pPr marL="342900" lvl="0" indent="-342900">
              <a:buFont typeface="Arial" panose="020B0604020202020204" pitchFamily="34" charset="0"/>
              <a:buChar char="•"/>
            </a:pPr>
            <a:r>
              <a:rPr lang="en-GB" sz="2000" b="1" dirty="0" smtClean="0">
                <a:solidFill>
                  <a:srgbClr val="FFFF00"/>
                </a:solidFill>
              </a:rPr>
              <a:t>To </a:t>
            </a:r>
            <a:r>
              <a:rPr lang="en-GB" sz="2000" b="1" dirty="0">
                <a:solidFill>
                  <a:srgbClr val="FFFF00"/>
                </a:solidFill>
              </a:rPr>
              <a:t>what extent does Baudelaire’s own poetry exemplify the ideas forwarded in ‘The Painter of Modern Life’? Are the principles of that essay put into practice in </a:t>
            </a:r>
            <a:r>
              <a:rPr lang="en-GB" sz="2000" b="1" i="1" dirty="0">
                <a:solidFill>
                  <a:srgbClr val="FFFF00"/>
                </a:solidFill>
              </a:rPr>
              <a:t>Paris Spleen </a:t>
            </a:r>
            <a:r>
              <a:rPr lang="en-GB" sz="2000" b="1" dirty="0">
                <a:solidFill>
                  <a:srgbClr val="FFFF00"/>
                </a:solidFill>
              </a:rPr>
              <a:t>and </a:t>
            </a:r>
            <a:r>
              <a:rPr lang="en-GB" sz="2000" b="1" i="1" dirty="0">
                <a:solidFill>
                  <a:srgbClr val="FFFF00"/>
                </a:solidFill>
              </a:rPr>
              <a:t>The Flowers of Evil</a:t>
            </a:r>
            <a:r>
              <a:rPr lang="en-GB" sz="2000" b="1" dirty="0">
                <a:solidFill>
                  <a:srgbClr val="FFFF00"/>
                </a:solidFill>
              </a:rPr>
              <a:t>? If so, how and in which poems particularly?</a:t>
            </a:r>
            <a:endParaRPr lang="en-GB" sz="2000" dirty="0">
              <a:solidFill>
                <a:srgbClr val="FFFF00"/>
              </a:solidFill>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r>
              <a:rPr lang="en-GB" sz="2000" dirty="0" smtClean="0">
                <a:solidFill>
                  <a:srgbClr val="FFFF00"/>
                </a:solidFill>
                <a:ea typeface="Calibri"/>
                <a:cs typeface="Times New Roman"/>
              </a:rPr>
              <a:t>Baudelaire by Gustave Courbet, 1848</a:t>
            </a:r>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95932"/>
            <a:ext cx="1951167" cy="132343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selections from </a:t>
            </a:r>
            <a:r>
              <a:rPr lang="en-GB" sz="1600" i="1" dirty="0"/>
              <a:t>Paris Spleen </a:t>
            </a:r>
            <a:r>
              <a:rPr lang="en-GB" sz="1600" dirty="0"/>
              <a:t>and </a:t>
            </a:r>
            <a:r>
              <a:rPr lang="en-GB" sz="1600" i="1" dirty="0"/>
              <a:t>The Flowers of Evil</a:t>
            </a:r>
            <a:endParaRPr lang="en-GB" sz="1600" b="1" dirty="0"/>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169421"/>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4887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433652"/>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a:t>
            </a:r>
            <a:r>
              <a:rPr lang="en-GB" sz="2200" b="1" i="1" u="sng" dirty="0"/>
              <a:t>Paris Spleen</a:t>
            </a:r>
          </a:p>
          <a:p>
            <a:endParaRPr lang="en-GB" sz="2200" b="1" dirty="0" smtClean="0">
              <a:effectLst/>
              <a:ea typeface="Calibri"/>
              <a:cs typeface="Times New Roman"/>
            </a:endParaRPr>
          </a:p>
          <a:p>
            <a:r>
              <a:rPr lang="en-GB" sz="4000" b="1" dirty="0" smtClean="0">
                <a:ea typeface="Calibri"/>
                <a:cs typeface="Times New Roman"/>
              </a:rPr>
              <a:t>CITY-WALKING</a:t>
            </a:r>
            <a:endParaRPr lang="en-GB" sz="4000" b="1" dirty="0">
              <a:effectLst/>
              <a:ea typeface="Calibri"/>
              <a:cs typeface="Times New Roman"/>
            </a:endParaRPr>
          </a:p>
          <a:p>
            <a:r>
              <a:rPr lang="en-GB" sz="4000" b="1" dirty="0" smtClean="0">
                <a:ea typeface="Calibri"/>
                <a:cs typeface="Times New Roman"/>
              </a:rPr>
              <a:t>	CITY-WATCHING</a:t>
            </a:r>
            <a:endParaRPr lang="en-GB" sz="4000" b="1" dirty="0">
              <a:ea typeface="Calibri"/>
              <a:cs typeface="Times New Roman"/>
            </a:endParaRPr>
          </a:p>
          <a:p>
            <a:r>
              <a:rPr lang="en-GB" sz="4000" dirty="0" smtClean="0">
                <a:ea typeface="Calibri"/>
                <a:cs typeface="Times New Roman"/>
              </a:rPr>
              <a:t>		</a:t>
            </a:r>
            <a:r>
              <a:rPr lang="en-GB" sz="4000" b="1" dirty="0" smtClean="0">
                <a:ea typeface="Calibri"/>
                <a:cs typeface="Times New Roman"/>
              </a:rPr>
              <a:t>CITY-WRITING</a:t>
            </a:r>
            <a:endParaRPr lang="en-GB" sz="4000" b="1" dirty="0">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r>
              <a:rPr lang="en-GB" sz="2000" dirty="0" smtClean="0">
                <a:solidFill>
                  <a:srgbClr val="FFFF00"/>
                </a:solidFill>
                <a:ea typeface="Calibri"/>
                <a:cs typeface="Times New Roman"/>
              </a:rPr>
              <a:t>Baudelaire by Gustave Courbet, 1848</a:t>
            </a:r>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169421"/>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15733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545684" cy="7341319"/>
          </a:xfrm>
          <a:prstGeom prst="rect">
            <a:avLst/>
          </a:prstGeom>
          <a:noFill/>
        </p:spPr>
        <p:txBody>
          <a:bodyPr wrap="square" lIns="540000" tIns="360000" rIns="540000" bIns="540000" rtlCol="0">
            <a:spAutoFit/>
          </a:bodyPr>
          <a:lstStyle/>
          <a:p>
            <a:r>
              <a:rPr lang="en-US" sz="2200" b="1" u="sng" dirty="0" smtClean="0"/>
              <a:t>1. Painters of Modern Life</a:t>
            </a:r>
            <a:r>
              <a:rPr lang="en-GB" sz="2200" b="1" u="sng" dirty="0" smtClean="0"/>
              <a:t>: Constantin </a:t>
            </a:r>
            <a:r>
              <a:rPr lang="en-GB" sz="2200" b="1" u="sng" dirty="0"/>
              <a:t>Guys </a:t>
            </a: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pPr marL="342900" lvl="0" indent="-342900" algn="just">
              <a:buFont typeface="Arial" panose="020B0604020202020204" pitchFamily="34" charset="0"/>
              <a:buChar char="•"/>
            </a:pPr>
            <a:r>
              <a:rPr lang="en-GB" sz="2000" b="1" dirty="0" smtClean="0"/>
              <a:t>Constantin Guys </a:t>
            </a:r>
            <a:r>
              <a:rPr lang="en-GB" sz="2000" b="1" dirty="0"/>
              <a:t>(‘Monsieur G’) is the eponymous ‘painter of modern life’ in Baudelaire’s essay? What does Baudelaire value about Guys’ paintings? Do his poems and Guys’ paintings share any similar subject matters or common artistic ‘sensibilities’?</a:t>
            </a:r>
            <a:endParaRPr lang="en-GB" sz="2000" dirty="0"/>
          </a:p>
          <a:p>
            <a:pPr algn="just"/>
            <a:r>
              <a:rPr lang="en-GB" sz="2000" dirty="0"/>
              <a:t> </a:t>
            </a:r>
          </a:p>
          <a:p>
            <a:pPr marL="342900" lvl="0" indent="-342900" algn="just">
              <a:buFont typeface="Arial" panose="020B0604020202020204" pitchFamily="34" charset="0"/>
              <a:buChar char="•"/>
            </a:pPr>
            <a:r>
              <a:rPr lang="en-GB" sz="2000" b="1" dirty="0"/>
              <a:t>Do Guys’ paintings remind you of any other artworks? If so, which ones and why?</a:t>
            </a:r>
            <a:endParaRPr lang="en-GB" sz="2000" dirty="0"/>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6654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323527" y="732761"/>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6690587"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3419872" y="732761"/>
            <a:ext cx="3096344" cy="2517135"/>
          </a:xfrm>
          <a:prstGeom prst="rect">
            <a:avLst/>
          </a:prstGeom>
          <a:noFill/>
          <a:ln>
            <a:noFill/>
          </a:ln>
        </p:spPr>
      </p:pic>
    </p:spTree>
    <p:extLst>
      <p:ext uri="{BB962C8B-B14F-4D97-AF65-F5344CB8AC3E}">
        <p14:creationId xmlns:p14="http://schemas.microsoft.com/office/powerpoint/2010/main" val="22848293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545684" cy="7033543"/>
          </a:xfrm>
          <a:prstGeom prst="rect">
            <a:avLst/>
          </a:prstGeom>
          <a:noFill/>
        </p:spPr>
        <p:txBody>
          <a:bodyPr wrap="square" lIns="540000" tIns="360000" rIns="540000" bIns="540000" rtlCol="0">
            <a:spAutoFit/>
          </a:bodyPr>
          <a:lstStyle/>
          <a:p>
            <a:r>
              <a:rPr lang="en-US" sz="2200" b="1" u="sng" dirty="0"/>
              <a:t>1. Painters of Modern Life</a:t>
            </a:r>
            <a:r>
              <a:rPr lang="en-GB" sz="2200" b="1" u="sng" dirty="0"/>
              <a:t>: Constantin Guys </a:t>
            </a: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000" dirty="0" smtClean="0">
              <a:solidFill>
                <a:srgbClr val="FFFF00"/>
              </a:solidFill>
              <a:effectLst/>
              <a:ea typeface="Calibri"/>
              <a:cs typeface="Times New Roman"/>
            </a:endParaRPr>
          </a:p>
          <a:p>
            <a:pPr marL="342900" lvl="0" indent="-342900">
              <a:buFont typeface="Arial" panose="020B0604020202020204" pitchFamily="34" charset="0"/>
              <a:buChar char="•"/>
            </a:pPr>
            <a:r>
              <a:rPr lang="en-GB" sz="2000" b="1" dirty="0"/>
              <a:t>What criticisms might be directed at the depiction of the city favoured by Guys and, by proxy, Baudelaire? Might different constituencies and social groups offer a different perspective on the city to the one advocated by ‘The Painter of Modern Life’ essay and  Guys’ art?</a:t>
            </a:r>
            <a:endParaRPr lang="en-GB" sz="2000" dirty="0"/>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6654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323527" y="732761"/>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6690587"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3419872" y="732761"/>
            <a:ext cx="3096344" cy="2517135"/>
          </a:xfrm>
          <a:prstGeom prst="rect">
            <a:avLst/>
          </a:prstGeom>
          <a:noFill/>
          <a:ln>
            <a:noFill/>
          </a:ln>
        </p:spPr>
      </p:pic>
    </p:spTree>
    <p:extLst>
      <p:ext uri="{BB962C8B-B14F-4D97-AF65-F5344CB8AC3E}">
        <p14:creationId xmlns:p14="http://schemas.microsoft.com/office/powerpoint/2010/main" val="17521500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17288"/>
            <a:ext cx="4025404" cy="9095646"/>
          </a:xfrm>
          <a:prstGeom prst="rect">
            <a:avLst/>
          </a:prstGeom>
          <a:noFill/>
        </p:spPr>
        <p:txBody>
          <a:bodyPr wrap="square" lIns="540000" tIns="360000" rIns="540000" bIns="540000" rtlCol="0">
            <a:spAutoFit/>
          </a:bodyPr>
          <a:lstStyle/>
          <a:p>
            <a:r>
              <a:rPr lang="en-GB" sz="2200" b="1" u="sng" dirty="0" smtClean="0"/>
              <a:t>2. Alternative perspectives: Class tourism</a:t>
            </a:r>
          </a:p>
          <a:p>
            <a:endParaRPr lang="en-GB" sz="2200" b="1" dirty="0" smtClean="0"/>
          </a:p>
          <a:p>
            <a:pPr marL="342900" indent="-342900">
              <a:buFont typeface="Arial" panose="020B0604020202020204" pitchFamily="34" charset="0"/>
              <a:buChar char="•"/>
            </a:pPr>
            <a:r>
              <a:rPr lang="en-GB" sz="2200" b="1" dirty="0" smtClean="0"/>
              <a:t>Flaneur as practitioner of bourgeois gaze</a:t>
            </a:r>
          </a:p>
          <a:p>
            <a:pPr marL="342900" indent="-342900">
              <a:buFont typeface="Arial" panose="020B0604020202020204" pitchFamily="34" charset="0"/>
              <a:buChar char="•"/>
            </a:pPr>
            <a:endParaRPr lang="en-GB" sz="2200" b="1" dirty="0"/>
          </a:p>
          <a:p>
            <a:r>
              <a:rPr lang="en-GB" sz="2200" b="1" dirty="0" smtClean="0"/>
              <a:t>Guys, </a:t>
            </a:r>
            <a:r>
              <a:rPr lang="en-GB" sz="2400" i="1" dirty="0" err="1"/>
              <a:t>Grisettes</a:t>
            </a:r>
            <a:r>
              <a:rPr lang="en-GB" sz="2400" i="1" dirty="0"/>
              <a:t> and Workers</a:t>
            </a:r>
            <a:endParaRPr lang="en-GB" sz="2400" dirty="0"/>
          </a:p>
          <a:p>
            <a:r>
              <a:rPr lang="en-GB" sz="2400" i="1" dirty="0"/>
              <a:t/>
            </a:r>
            <a:br>
              <a:rPr lang="en-GB" sz="2400" i="1" dirty="0"/>
            </a:br>
            <a:r>
              <a:rPr lang="en-GB" sz="2400" i="1" dirty="0"/>
              <a:t> </a:t>
            </a:r>
            <a:endParaRPr lang="en-GB" sz="2400" dirty="0"/>
          </a:p>
          <a:p>
            <a:pPr marL="342900" indent="-342900">
              <a:buFont typeface="Arial" panose="020B0604020202020204" pitchFamily="34" charset="0"/>
              <a:buChar char="•"/>
            </a:pPr>
            <a:endParaRPr lang="en-GB" sz="2200" b="1" dirty="0">
              <a:solidFill>
                <a:schemeClr val="bg1">
                  <a:lumMod val="95000"/>
                  <a:lumOff val="5000"/>
                </a:schemeClr>
              </a:solidFill>
            </a:endParaRPr>
          </a:p>
          <a:p>
            <a:endParaRPr lang="en-GB" sz="2200" b="1" dirty="0" smtClean="0">
              <a:solidFill>
                <a:schemeClr val="bg1">
                  <a:lumMod val="95000"/>
                  <a:lumOff val="5000"/>
                </a:schemeClr>
              </a:solidFill>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9" name="Picture 8" descr="Grisettes and Workers - Constantin Guys"/>
          <p:cNvPicPr/>
          <p:nvPr/>
        </p:nvPicPr>
        <p:blipFill rotWithShape="1">
          <a:blip r:embed="rId3">
            <a:extLst>
              <a:ext uri="{28A0092B-C50C-407E-A947-70E740481C1C}">
                <a14:useLocalDpi xmlns:a14="http://schemas.microsoft.com/office/drawing/2010/main" val="0"/>
              </a:ext>
            </a:extLst>
          </a:blip>
          <a:srcRect t="3046"/>
          <a:stretch/>
        </p:blipFill>
        <p:spPr bwMode="auto">
          <a:xfrm>
            <a:off x="3995936" y="32599"/>
            <a:ext cx="4927987" cy="68022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430216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1" descr="http://www.virginia.edu/artmuseum/supplemental-websites/traces/content/2006.11.2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4086" y="17288"/>
            <a:ext cx="4509914" cy="3393673"/>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28" descr="At the Brothel - Constantin Guys"/>
          <p:cNvPicPr>
            <a:picLocks noChangeAspect="1" noChangeArrowheads="1"/>
          </p:cNvPicPr>
          <p:nvPr/>
        </p:nvPicPr>
        <p:blipFill>
          <a:blip r:embed="rId4">
            <a:extLst>
              <a:ext uri="{28A0092B-C50C-407E-A947-70E740481C1C}">
                <a14:useLocalDpi xmlns:a14="http://schemas.microsoft.com/office/drawing/2010/main" val="0"/>
              </a:ext>
            </a:extLst>
          </a:blip>
          <a:srcRect t="7529"/>
          <a:stretch>
            <a:fillRect/>
          </a:stretch>
        </p:blipFill>
        <p:spPr bwMode="auto">
          <a:xfrm>
            <a:off x="4585498" y="3544899"/>
            <a:ext cx="4537154" cy="331310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605631"/>
            <a:ext cx="4626851" cy="3171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29468" y="17288"/>
            <a:ext cx="5393556" cy="10419085"/>
          </a:xfrm>
          <a:prstGeom prst="rect">
            <a:avLst/>
          </a:prstGeom>
          <a:noFill/>
        </p:spPr>
        <p:txBody>
          <a:bodyPr wrap="square" lIns="540000" tIns="360000" rIns="540000" bIns="540000" rtlCol="0">
            <a:spAutoFit/>
          </a:bodyPr>
          <a:lstStyle/>
          <a:p>
            <a:r>
              <a:rPr lang="en-GB" sz="2200" b="1" u="sng" dirty="0" smtClean="0"/>
              <a:t>2. Alternative perspectives: Sex</a:t>
            </a:r>
          </a:p>
          <a:p>
            <a:r>
              <a:rPr lang="en-GB" sz="2200" b="1" u="sng" dirty="0" smtClean="0"/>
              <a:t>tourism</a:t>
            </a:r>
          </a:p>
          <a:p>
            <a:endParaRPr lang="en-GB" sz="2200" b="1" dirty="0" smtClean="0">
              <a:solidFill>
                <a:schemeClr val="bg1">
                  <a:lumMod val="95000"/>
                  <a:lumOff val="5000"/>
                </a:schemeClr>
              </a:solidFill>
            </a:endParaRPr>
          </a:p>
          <a:p>
            <a:pPr marL="342900" indent="-342900">
              <a:buFont typeface="Arial" panose="020B0604020202020204" pitchFamily="34" charset="0"/>
              <a:buChar char="•"/>
            </a:pPr>
            <a:r>
              <a:rPr lang="en-GB" sz="2200" b="1" dirty="0" smtClean="0"/>
              <a:t>Flaneur as practitioner of bourgeois </a:t>
            </a:r>
            <a:r>
              <a:rPr lang="en-GB" sz="2200" b="1" i="1" dirty="0" smtClean="0"/>
              <a:t>male</a:t>
            </a:r>
            <a:r>
              <a:rPr lang="en-GB" sz="2200" b="1" dirty="0" smtClean="0"/>
              <a:t> gaze</a:t>
            </a:r>
          </a:p>
          <a:p>
            <a:pPr marL="342900" indent="-342900">
              <a:buFont typeface="Arial" panose="020B0604020202020204" pitchFamily="34" charset="0"/>
              <a:buChar char="•"/>
            </a:pPr>
            <a:r>
              <a:rPr lang="en-GB" sz="2200" b="1" dirty="0" smtClean="0"/>
              <a:t>Women as object of </a:t>
            </a:r>
            <a:r>
              <a:rPr lang="en-GB" sz="2200" b="1" i="1" dirty="0" smtClean="0"/>
              <a:t>male </a:t>
            </a:r>
            <a:r>
              <a:rPr lang="en-GB" sz="2200" b="1" dirty="0" smtClean="0"/>
              <a:t>gaze</a:t>
            </a:r>
          </a:p>
          <a:p>
            <a:pPr fontAlgn="base">
              <a:spcBef>
                <a:spcPct val="0"/>
              </a:spcBef>
              <a:spcAft>
                <a:spcPct val="0"/>
              </a:spcAft>
            </a:pPr>
            <a:endParaRPr lang="en-GB" sz="2200" b="1" dirty="0" smtClean="0"/>
          </a:p>
          <a:p>
            <a:pPr fontAlgn="base">
              <a:spcBef>
                <a:spcPct val="0"/>
              </a:spcBef>
              <a:spcAft>
                <a:spcPct val="0"/>
              </a:spcAft>
            </a:pPr>
            <a:r>
              <a:rPr lang="en-GB" sz="2200" b="1" dirty="0" smtClean="0"/>
              <a:t>Guys, </a:t>
            </a:r>
            <a:r>
              <a:rPr lang="en-GB" altLang="en-US" sz="2200" b="1" i="1" dirty="0" smtClean="0">
                <a:ea typeface="Calibri" pitchFamily="34" charset="0"/>
                <a:cs typeface="Times New Roman" pitchFamily="18" charset="0"/>
              </a:rPr>
              <a:t>The House of Ill Repute</a:t>
            </a:r>
            <a:r>
              <a:rPr lang="en-GB" altLang="en-US" sz="2200" b="1" dirty="0" smtClean="0">
                <a:ea typeface="Calibri" pitchFamily="34" charset="0"/>
                <a:cs typeface="Times New Roman" pitchFamily="18" charset="0"/>
              </a:rPr>
              <a:t>; </a:t>
            </a:r>
            <a:r>
              <a:rPr lang="en-GB" sz="2200" b="1" i="1" dirty="0"/>
              <a:t>At the </a:t>
            </a:r>
            <a:r>
              <a:rPr lang="en-GB" sz="2200" b="1" i="1" dirty="0" smtClean="0"/>
              <a:t>Brothel</a:t>
            </a:r>
            <a:r>
              <a:rPr lang="en-GB" sz="2200" b="1" dirty="0" smtClean="0"/>
              <a:t>; </a:t>
            </a:r>
            <a:r>
              <a:rPr lang="en-GB" sz="2200" b="1" i="1" dirty="0" smtClean="0"/>
              <a:t>Cabaret Dancers</a:t>
            </a:r>
            <a:endParaRPr lang="en-GB" sz="2200" b="1" i="1" dirty="0"/>
          </a:p>
          <a:p>
            <a:pPr lvl="0" fontAlgn="base">
              <a:spcBef>
                <a:spcPct val="0"/>
              </a:spcBef>
              <a:spcAft>
                <a:spcPct val="0"/>
              </a:spcAft>
            </a:pPr>
            <a:endParaRPr lang="en-GB" altLang="en-US" sz="1400" dirty="0" smtClean="0">
              <a:latin typeface="Arial" pitchFamily="34" charset="0"/>
              <a:cs typeface="Arial" pitchFamily="34" charset="0"/>
            </a:endParaRPr>
          </a:p>
          <a:p>
            <a:r>
              <a:rPr lang="en-GB" sz="2400" i="1" dirty="0"/>
              <a:t/>
            </a:r>
            <a:br>
              <a:rPr lang="en-GB" sz="2400" i="1" dirty="0"/>
            </a:br>
            <a:r>
              <a:rPr lang="en-GB" sz="2400" i="1" dirty="0"/>
              <a:t> </a:t>
            </a:r>
            <a:endParaRPr lang="en-GB" sz="2400" dirty="0"/>
          </a:p>
          <a:p>
            <a:pPr marL="342900" indent="-342900">
              <a:buFont typeface="Arial" panose="020B0604020202020204" pitchFamily="34" charset="0"/>
              <a:buChar char="•"/>
            </a:pPr>
            <a:endParaRPr lang="en-GB" sz="2200" b="1" dirty="0">
              <a:solidFill>
                <a:schemeClr val="bg1">
                  <a:lumMod val="95000"/>
                  <a:lumOff val="5000"/>
                </a:schemeClr>
              </a:solidFill>
            </a:endParaRPr>
          </a:p>
          <a:p>
            <a:endParaRPr lang="en-GB" sz="2400" dirty="0" smtClean="0"/>
          </a:p>
          <a:p>
            <a:endParaRPr lang="en-GB" sz="2400" dirty="0"/>
          </a:p>
          <a:p>
            <a:endParaRPr lang="en-GB" sz="2400" dirty="0" smtClean="0"/>
          </a:p>
          <a:p>
            <a:endParaRPr lang="en-GB" sz="2400" dirty="0"/>
          </a:p>
          <a:p>
            <a:endParaRPr lang="en-GB" sz="2400" dirty="0"/>
          </a:p>
          <a:p>
            <a:endParaRPr lang="en-GB" sz="2200" b="1" dirty="0" smtClean="0">
              <a:solidFill>
                <a:schemeClr val="bg1">
                  <a:lumMod val="95000"/>
                  <a:lumOff val="5000"/>
                </a:schemeClr>
              </a:solidFill>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spTree>
    <p:extLst>
      <p:ext uri="{BB962C8B-B14F-4D97-AF65-F5344CB8AC3E}">
        <p14:creationId xmlns:p14="http://schemas.microsoft.com/office/powerpoint/2010/main" val="23744826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3278669"/>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t>Guys, </a:t>
            </a:r>
            <a:r>
              <a:rPr lang="en-GB" altLang="en-US" sz="2200" b="1" i="1" dirty="0" smtClean="0">
                <a:ea typeface="Calibri" pitchFamily="34" charset="0"/>
                <a:cs typeface="Times New Roman" pitchFamily="18" charset="0"/>
              </a:rPr>
              <a:t>Two </a:t>
            </a:r>
            <a:r>
              <a:rPr lang="en-GB" altLang="en-US" sz="2200" b="1" i="1" dirty="0" err="1" smtClean="0">
                <a:ea typeface="Calibri" pitchFamily="34" charset="0"/>
                <a:cs typeface="Times New Roman" pitchFamily="18" charset="0"/>
              </a:rPr>
              <a:t>Grisettes</a:t>
            </a:r>
            <a:r>
              <a:rPr lang="en-GB" altLang="en-US" sz="2200" b="1" dirty="0">
                <a:ea typeface="Calibri" pitchFamily="34" charset="0"/>
                <a:cs typeface="Times New Roman" pitchFamily="18" charset="0"/>
              </a:rPr>
              <a:t>; </a:t>
            </a:r>
            <a:r>
              <a:rPr lang="en-GB" altLang="en-US" sz="2200" b="1" i="1" dirty="0">
                <a:ea typeface="Calibri" pitchFamily="34" charset="0"/>
                <a:cs typeface="Times New Roman" pitchFamily="18" charset="0"/>
              </a:rPr>
              <a:t>Two </a:t>
            </a:r>
            <a:r>
              <a:rPr lang="en-GB" altLang="en-US" sz="2200" b="1" i="1" dirty="0" err="1">
                <a:ea typeface="Calibri" pitchFamily="34" charset="0"/>
                <a:cs typeface="Times New Roman" pitchFamily="18" charset="0"/>
              </a:rPr>
              <a:t>Grisettes</a:t>
            </a:r>
            <a:r>
              <a:rPr lang="en-GB" altLang="en-US" sz="2200" b="1" i="1" dirty="0">
                <a:ea typeface="Calibri" pitchFamily="34" charset="0"/>
                <a:cs typeface="Times New Roman" pitchFamily="18" charset="0"/>
              </a:rPr>
              <a:t> with Two </a:t>
            </a:r>
            <a:r>
              <a:rPr lang="en-GB" altLang="en-US" sz="2200" b="1" i="1" dirty="0" smtClean="0">
                <a:ea typeface="Calibri" pitchFamily="34" charset="0"/>
                <a:cs typeface="Times New Roman" pitchFamily="18" charset="0"/>
              </a:rPr>
              <a:t>Soldiers</a:t>
            </a:r>
          </a:p>
          <a:p>
            <a:pPr fontAlgn="base">
              <a:spcBef>
                <a:spcPct val="0"/>
              </a:spcBef>
              <a:spcAft>
                <a:spcPct val="0"/>
              </a:spcAft>
            </a:pPr>
            <a:endParaRPr lang="en-GB" sz="2200" b="1" i="1" dirty="0">
              <a:cs typeface="Times New Roman" pitchFamily="18" charset="0"/>
            </a:endParaRPr>
          </a:p>
          <a:p>
            <a:pPr fontAlgn="base">
              <a:spcBef>
                <a:spcPct val="0"/>
              </a:spcBef>
              <a:spcAft>
                <a:spcPct val="0"/>
              </a:spcAft>
            </a:pPr>
            <a:r>
              <a:rPr lang="en-GB" sz="2200" b="1" i="1" dirty="0" err="1" smtClean="0">
                <a:cs typeface="Times New Roman" pitchFamily="18" charset="0"/>
              </a:rPr>
              <a:t>Grisette</a:t>
            </a:r>
            <a:r>
              <a:rPr lang="en-GB" sz="2200" b="1" dirty="0" smtClean="0">
                <a:cs typeface="Times New Roman" pitchFamily="18" charset="0"/>
              </a:rPr>
              <a:t> = working-class woman, frequented bohemian cultural venues; often used pejoratively to allude to prostitution   </a:t>
            </a:r>
            <a:endParaRPr lang="en-GB" sz="2000" i="1" dirty="0" smtClean="0"/>
          </a:p>
        </p:txBody>
      </p:sp>
      <p:pic>
        <p:nvPicPr>
          <p:cNvPr id="8" name="Picture 7" descr="Deus grisettes et deux soldats (Two grisettes with two soldiers)"/>
          <p:cNvPicPr/>
          <p:nvPr/>
        </p:nvPicPr>
        <p:blipFill>
          <a:blip r:embed="rId3">
            <a:extLst>
              <a:ext uri="{28A0092B-C50C-407E-A947-70E740481C1C}">
                <a14:useLocalDpi xmlns:a14="http://schemas.microsoft.com/office/drawing/2010/main" val="0"/>
              </a:ext>
            </a:extLst>
          </a:blip>
          <a:srcRect/>
          <a:stretch>
            <a:fillRect/>
          </a:stretch>
        </p:blipFill>
        <p:spPr bwMode="auto">
          <a:xfrm>
            <a:off x="683568" y="3645024"/>
            <a:ext cx="4022754" cy="3091071"/>
          </a:xfrm>
          <a:prstGeom prst="rect">
            <a:avLst/>
          </a:prstGeom>
          <a:noFill/>
          <a:ln>
            <a:noFill/>
          </a:ln>
        </p:spPr>
      </p:pic>
      <p:pic>
        <p:nvPicPr>
          <p:cNvPr id="9" name="Picture 8" descr="Two Grisettes - Constantin Guys"/>
          <p:cNvPicPr/>
          <p:nvPr/>
        </p:nvPicPr>
        <p:blipFill>
          <a:blip r:embed="rId4">
            <a:extLst>
              <a:ext uri="{28A0092B-C50C-407E-A947-70E740481C1C}">
                <a14:useLocalDpi xmlns:a14="http://schemas.microsoft.com/office/drawing/2010/main" val="0"/>
              </a:ext>
            </a:extLst>
          </a:blip>
          <a:srcRect/>
          <a:stretch>
            <a:fillRect/>
          </a:stretch>
        </p:blipFill>
        <p:spPr bwMode="auto">
          <a:xfrm>
            <a:off x="5508104" y="133788"/>
            <a:ext cx="3448833" cy="5167420"/>
          </a:xfrm>
          <a:prstGeom prst="rect">
            <a:avLst/>
          </a:prstGeom>
          <a:noFill/>
          <a:ln>
            <a:noFill/>
          </a:ln>
        </p:spPr>
      </p:pic>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Male gaze</a:t>
            </a:r>
          </a:p>
        </p:txBody>
      </p:sp>
    </p:spTree>
    <p:extLst>
      <p:ext uri="{BB962C8B-B14F-4D97-AF65-F5344CB8AC3E}">
        <p14:creationId xmlns:p14="http://schemas.microsoft.com/office/powerpoint/2010/main" val="13406919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4694441"/>
          </a:xfrm>
          <a:prstGeom prst="rect">
            <a:avLst/>
          </a:prstGeom>
          <a:noFill/>
        </p:spPr>
        <p:txBody>
          <a:bodyPr wrap="square" lIns="540000" tIns="360000" rIns="540000" bIns="540000" rtlCol="0">
            <a:spAutoFit/>
          </a:bodyPr>
          <a:lstStyle/>
          <a:p>
            <a:pPr fontAlgn="base">
              <a:spcBef>
                <a:spcPct val="0"/>
              </a:spcBef>
              <a:spcAft>
                <a:spcPct val="0"/>
              </a:spcAft>
            </a:pPr>
            <a:r>
              <a:rPr lang="en-GB" sz="2800" b="1" dirty="0" smtClean="0"/>
              <a:t>Guys, Demimondes</a:t>
            </a:r>
            <a:endParaRPr lang="en-GB" sz="2800" b="1" i="1" dirty="0">
              <a:cs typeface="Times New Roman" pitchFamily="18" charset="0"/>
            </a:endParaRPr>
          </a:p>
          <a:p>
            <a:pPr fontAlgn="base">
              <a:spcBef>
                <a:spcPct val="0"/>
              </a:spcBef>
              <a:spcAft>
                <a:spcPct val="0"/>
              </a:spcAft>
            </a:pPr>
            <a:endParaRPr lang="en-GB" sz="2800" b="1" i="1" dirty="0">
              <a:cs typeface="Times New Roman" pitchFamily="18" charset="0"/>
            </a:endParaRPr>
          </a:p>
          <a:p>
            <a:pPr fontAlgn="base">
              <a:spcBef>
                <a:spcPct val="0"/>
              </a:spcBef>
              <a:spcAft>
                <a:spcPct val="0"/>
              </a:spcAft>
            </a:pPr>
            <a:r>
              <a:rPr lang="en-GB" sz="2800" b="1" dirty="0"/>
              <a:t>Demimondes [</a:t>
            </a:r>
            <a:r>
              <a:rPr lang="en-GB" sz="2800" b="1" i="1" dirty="0" smtClean="0"/>
              <a:t>Demi-</a:t>
            </a:r>
            <a:r>
              <a:rPr lang="en-GB" sz="2800" b="1" i="1" dirty="0" err="1" smtClean="0"/>
              <a:t>mondaines</a:t>
            </a:r>
            <a:r>
              <a:rPr lang="en-GB" sz="2800" b="1" dirty="0" smtClean="0"/>
              <a:t>] </a:t>
            </a:r>
            <a:r>
              <a:rPr lang="en-GB" sz="2800" b="1" dirty="0" smtClean="0">
                <a:cs typeface="Times New Roman" pitchFamily="18" charset="0"/>
              </a:rPr>
              <a:t>= associated with hedonistic lifestyle, </a:t>
            </a:r>
            <a:r>
              <a:rPr lang="en-GB" sz="2800" b="1" dirty="0">
                <a:cs typeface="Times New Roman" pitchFamily="18" charset="0"/>
              </a:rPr>
              <a:t>bourgeois privilege; </a:t>
            </a:r>
            <a:r>
              <a:rPr lang="en-GB" sz="2800" b="1" dirty="0" smtClean="0">
                <a:cs typeface="Times New Roman" pitchFamily="18" charset="0"/>
              </a:rPr>
              <a:t>often </a:t>
            </a:r>
            <a:r>
              <a:rPr lang="en-GB" sz="2800" b="1" dirty="0">
                <a:cs typeface="Times New Roman" pitchFamily="18" charset="0"/>
              </a:rPr>
              <a:t>used pejoratively to allude to prostitution   </a:t>
            </a:r>
            <a:endParaRPr lang="en-GB" sz="2800" i="1" dirty="0"/>
          </a:p>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Male gaze</a:t>
            </a:r>
          </a:p>
        </p:txBody>
      </p:sp>
      <p:pic>
        <p:nvPicPr>
          <p:cNvPr id="12" name="Picture 11" descr="Demi-mondaines - Constantin Guys"/>
          <p:cNvPicPr/>
          <p:nvPr/>
        </p:nvPicPr>
        <p:blipFill>
          <a:blip r:embed="rId3">
            <a:extLst>
              <a:ext uri="{28A0092B-C50C-407E-A947-70E740481C1C}">
                <a14:useLocalDpi xmlns:a14="http://schemas.microsoft.com/office/drawing/2010/main" val="0"/>
              </a:ext>
            </a:extLst>
          </a:blip>
          <a:srcRect/>
          <a:stretch>
            <a:fillRect/>
          </a:stretch>
        </p:blipFill>
        <p:spPr bwMode="auto">
          <a:xfrm>
            <a:off x="5412819" y="890729"/>
            <a:ext cx="3404402" cy="5508590"/>
          </a:xfrm>
          <a:prstGeom prst="rect">
            <a:avLst/>
          </a:prstGeom>
          <a:noFill/>
          <a:ln>
            <a:noFill/>
          </a:ln>
        </p:spPr>
      </p:pic>
    </p:spTree>
    <p:extLst>
      <p:ext uri="{BB962C8B-B14F-4D97-AF65-F5344CB8AC3E}">
        <p14:creationId xmlns:p14="http://schemas.microsoft.com/office/powerpoint/2010/main" val="15334917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30860" y="10117"/>
            <a:ext cx="8113140" cy="4960497"/>
          </a:xfrm>
          <a:prstGeom prst="rect">
            <a:avLst/>
          </a:prstGeom>
        </p:spPr>
      </p:pic>
      <p:sp>
        <p:nvSpPr>
          <p:cNvPr id="3" name="Rectangle 2"/>
          <p:cNvSpPr/>
          <p:nvPr/>
        </p:nvSpPr>
        <p:spPr>
          <a:xfrm>
            <a:off x="1040613" y="3282521"/>
            <a:ext cx="3637534" cy="646331"/>
          </a:xfrm>
          <a:prstGeom prst="rect">
            <a:avLst/>
          </a:prstGeom>
        </p:spPr>
        <p:txBody>
          <a:bodyPr wrap="none">
            <a:spAutoFit/>
          </a:bodyPr>
          <a:lstStyle/>
          <a:p>
            <a:r>
              <a:rPr lang="en-US" dirty="0" err="1" smtClean="0"/>
              <a:t>Berthe</a:t>
            </a:r>
            <a:r>
              <a:rPr lang="en-US" dirty="0" smtClean="0"/>
              <a:t> Morisot, </a:t>
            </a:r>
            <a:r>
              <a:rPr lang="en-US" i="1" dirty="0" smtClean="0"/>
              <a:t>Summer's </a:t>
            </a:r>
            <a:r>
              <a:rPr lang="en-US" i="1" dirty="0"/>
              <a:t>Day</a:t>
            </a:r>
            <a:r>
              <a:rPr lang="en-US" dirty="0"/>
              <a:t>, </a:t>
            </a:r>
            <a:r>
              <a:rPr lang="en-US" dirty="0" smtClean="0"/>
              <a:t>1879</a:t>
            </a:r>
          </a:p>
          <a:p>
            <a:r>
              <a:rPr lang="en-GB" i="1" dirty="0" smtClean="0"/>
              <a:t>Lady at her Toilette </a:t>
            </a:r>
            <a:r>
              <a:rPr lang="en-GB" dirty="0" smtClean="0"/>
              <a:t>(1875)</a:t>
            </a:r>
            <a:r>
              <a:rPr lang="en-GB" i="1" dirty="0" smtClean="0"/>
              <a:t> </a:t>
            </a:r>
            <a:endParaRPr lang="en-US" i="1" dirty="0"/>
          </a:p>
        </p:txBody>
      </p:sp>
      <p:pic>
        <p:nvPicPr>
          <p:cNvPr id="4" name="Picture 3"/>
          <p:cNvPicPr>
            <a:picLocks noChangeAspect="1"/>
          </p:cNvPicPr>
          <p:nvPr/>
        </p:nvPicPr>
        <p:blipFill>
          <a:blip r:embed="rId3"/>
          <a:stretch>
            <a:fillRect/>
          </a:stretch>
        </p:blipFill>
        <p:spPr>
          <a:xfrm>
            <a:off x="-12748" y="3960742"/>
            <a:ext cx="3754363" cy="2897258"/>
          </a:xfrm>
          <a:prstGeom prst="rect">
            <a:avLst/>
          </a:prstGeom>
        </p:spPr>
      </p:pic>
      <p:sp>
        <p:nvSpPr>
          <p:cNvPr id="5" name="Rectangle 4"/>
          <p:cNvSpPr/>
          <p:nvPr/>
        </p:nvSpPr>
        <p:spPr>
          <a:xfrm>
            <a:off x="-12748" y="6381328"/>
            <a:ext cx="3226396" cy="369332"/>
          </a:xfrm>
          <a:prstGeom prst="rect">
            <a:avLst/>
          </a:prstGeom>
        </p:spPr>
        <p:txBody>
          <a:bodyPr wrap="none">
            <a:spAutoFit/>
          </a:bodyPr>
          <a:lstStyle/>
          <a:p>
            <a:r>
              <a:rPr lang="en-US" dirty="0" err="1"/>
              <a:t>Berthe</a:t>
            </a:r>
            <a:r>
              <a:rPr lang="en-US" dirty="0"/>
              <a:t> </a:t>
            </a:r>
            <a:r>
              <a:rPr lang="en-US" dirty="0" smtClean="0"/>
              <a:t>Morisot</a:t>
            </a:r>
            <a:r>
              <a:rPr lang="en-US" dirty="0"/>
              <a:t> </a:t>
            </a:r>
            <a:r>
              <a:rPr lang="en-US" dirty="0" smtClean="0"/>
              <a:t>by </a:t>
            </a:r>
            <a:r>
              <a:rPr lang="en-US" dirty="0" err="1" smtClean="0"/>
              <a:t>Manet</a:t>
            </a:r>
            <a:r>
              <a:rPr lang="en-US" dirty="0" smtClean="0"/>
              <a:t> (1872)</a:t>
            </a:r>
            <a:endParaRPr lang="en-US" dirty="0"/>
          </a:p>
        </p:txBody>
      </p:sp>
      <p:pic>
        <p:nvPicPr>
          <p:cNvPr id="6" name="Picture 5"/>
          <p:cNvPicPr>
            <a:picLocks noChangeAspect="1"/>
          </p:cNvPicPr>
          <p:nvPr/>
        </p:nvPicPr>
        <p:blipFill>
          <a:blip r:embed="rId4"/>
          <a:stretch>
            <a:fillRect/>
          </a:stretch>
        </p:blipFill>
        <p:spPr>
          <a:xfrm>
            <a:off x="4964991" y="3789041"/>
            <a:ext cx="4179009" cy="3068960"/>
          </a:xfrm>
          <a:prstGeom prst="rect">
            <a:avLst/>
          </a:prstGeom>
        </p:spPr>
      </p:pic>
      <p:sp>
        <p:nvSpPr>
          <p:cNvPr id="7" name="TextBox 6"/>
          <p:cNvSpPr txBox="1"/>
          <p:nvPr/>
        </p:nvSpPr>
        <p:spPr>
          <a:xfrm>
            <a:off x="-6584" y="-3733"/>
            <a:ext cx="2778384" cy="2263006"/>
          </a:xfrm>
          <a:prstGeom prst="rect">
            <a:avLst/>
          </a:prstGeom>
          <a:noFill/>
        </p:spPr>
        <p:txBody>
          <a:bodyPr wrap="square" lIns="540000" tIns="360000" rIns="540000" bIns="540000" rtlCol="0">
            <a:spAutoFit/>
          </a:bodyPr>
          <a:lstStyle/>
          <a:p>
            <a:r>
              <a:rPr lang="en-GB" sz="2200" b="1" u="sng" dirty="0" smtClean="0"/>
              <a:t>2. Alternative perspectives: Female Impressionists</a:t>
            </a:r>
          </a:p>
        </p:txBody>
      </p:sp>
    </p:spTree>
    <p:extLst>
      <p:ext uri="{BB962C8B-B14F-4D97-AF65-F5344CB8AC3E}">
        <p14:creationId xmlns:p14="http://schemas.microsoft.com/office/powerpoint/2010/main" val="4266176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5593" y="0"/>
            <a:ext cx="7620000" cy="5419725"/>
          </a:xfrm>
          <a:prstGeom prst="rect">
            <a:avLst/>
          </a:prstGeom>
        </p:spPr>
      </p:pic>
      <p:pic>
        <p:nvPicPr>
          <p:cNvPr id="3" name="Picture 2"/>
          <p:cNvPicPr>
            <a:picLocks noChangeAspect="1"/>
          </p:cNvPicPr>
          <p:nvPr/>
        </p:nvPicPr>
        <p:blipFill>
          <a:blip r:embed="rId3"/>
          <a:stretch>
            <a:fillRect/>
          </a:stretch>
        </p:blipFill>
        <p:spPr>
          <a:xfrm>
            <a:off x="3984" y="2996952"/>
            <a:ext cx="2876670" cy="3887100"/>
          </a:xfrm>
          <a:prstGeom prst="rect">
            <a:avLst/>
          </a:prstGeom>
        </p:spPr>
      </p:pic>
      <p:sp>
        <p:nvSpPr>
          <p:cNvPr id="4" name="Rectangle 3"/>
          <p:cNvSpPr/>
          <p:nvPr/>
        </p:nvSpPr>
        <p:spPr>
          <a:xfrm>
            <a:off x="2943290" y="5949280"/>
            <a:ext cx="2419777" cy="646331"/>
          </a:xfrm>
          <a:prstGeom prst="rect">
            <a:avLst/>
          </a:prstGeom>
        </p:spPr>
        <p:txBody>
          <a:bodyPr wrap="square">
            <a:spAutoFit/>
          </a:bodyPr>
          <a:lstStyle/>
          <a:p>
            <a:r>
              <a:rPr lang="en-US" dirty="0"/>
              <a:t>Mary Cassatt, </a:t>
            </a:r>
            <a:r>
              <a:rPr lang="en-US" i="1" dirty="0"/>
              <a:t>Self-Portrait</a:t>
            </a:r>
            <a:r>
              <a:rPr lang="en-US" dirty="0"/>
              <a:t>, c. </a:t>
            </a:r>
            <a:r>
              <a:rPr lang="en-US" dirty="0" smtClean="0"/>
              <a:t>1880</a:t>
            </a:r>
            <a:endParaRPr lang="en-US" dirty="0"/>
          </a:p>
        </p:txBody>
      </p:sp>
      <p:sp>
        <p:nvSpPr>
          <p:cNvPr id="5" name="Rectangle 4"/>
          <p:cNvSpPr/>
          <p:nvPr/>
        </p:nvSpPr>
        <p:spPr>
          <a:xfrm>
            <a:off x="5303339" y="5441700"/>
            <a:ext cx="3733157" cy="646331"/>
          </a:xfrm>
          <a:prstGeom prst="rect">
            <a:avLst/>
          </a:prstGeom>
        </p:spPr>
        <p:txBody>
          <a:bodyPr wrap="square">
            <a:spAutoFit/>
          </a:bodyPr>
          <a:lstStyle/>
          <a:p>
            <a:pPr algn="r"/>
            <a:r>
              <a:rPr lang="en-US" dirty="0"/>
              <a:t>Mary Cassatt, </a:t>
            </a:r>
            <a:r>
              <a:rPr lang="en-US" i="1" dirty="0" smtClean="0"/>
              <a:t>Woman and Child Driving</a:t>
            </a:r>
            <a:r>
              <a:rPr lang="en-US" dirty="0" smtClean="0"/>
              <a:t>, 1881</a:t>
            </a:r>
            <a:endParaRPr lang="en-US" dirty="0"/>
          </a:p>
        </p:txBody>
      </p:sp>
      <p:sp>
        <p:nvSpPr>
          <p:cNvPr id="6" name="TextBox 5"/>
          <p:cNvSpPr txBox="1"/>
          <p:nvPr/>
        </p:nvSpPr>
        <p:spPr>
          <a:xfrm>
            <a:off x="-6584" y="-3733"/>
            <a:ext cx="2778384" cy="2263006"/>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Female impressionists</a:t>
            </a:r>
            <a:endParaRPr lang="en-GB" sz="2200" b="1" u="sng" dirty="0" smtClean="0"/>
          </a:p>
        </p:txBody>
      </p:sp>
    </p:spTree>
    <p:extLst>
      <p:ext uri="{BB962C8B-B14F-4D97-AF65-F5344CB8AC3E}">
        <p14:creationId xmlns:p14="http://schemas.microsoft.com/office/powerpoint/2010/main" val="3421542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302130" y="3477704"/>
            <a:ext cx="4841870" cy="3413518"/>
          </a:xfrm>
          <a:prstGeom prst="rect">
            <a:avLst/>
          </a:prstGeom>
        </p:spPr>
      </p:pic>
      <p:pic>
        <p:nvPicPr>
          <p:cNvPr id="4" name="Picture 3"/>
          <p:cNvPicPr>
            <a:picLocks noChangeAspect="1"/>
          </p:cNvPicPr>
          <p:nvPr/>
        </p:nvPicPr>
        <p:blipFill>
          <a:blip r:embed="rId3"/>
          <a:stretch>
            <a:fillRect/>
          </a:stretch>
        </p:blipFill>
        <p:spPr>
          <a:xfrm>
            <a:off x="3598202" y="0"/>
            <a:ext cx="5545798" cy="3833450"/>
          </a:xfrm>
          <a:prstGeom prst="rect">
            <a:avLst/>
          </a:prstGeom>
        </p:spPr>
      </p:pic>
      <p:pic>
        <p:nvPicPr>
          <p:cNvPr id="5" name="Picture 4"/>
          <p:cNvPicPr>
            <a:picLocks noChangeAspect="1"/>
          </p:cNvPicPr>
          <p:nvPr/>
        </p:nvPicPr>
        <p:blipFill>
          <a:blip r:embed="rId4"/>
          <a:stretch>
            <a:fillRect/>
          </a:stretch>
        </p:blipFill>
        <p:spPr>
          <a:xfrm>
            <a:off x="-15934" y="2326776"/>
            <a:ext cx="3614136" cy="4531224"/>
          </a:xfrm>
          <a:prstGeom prst="rect">
            <a:avLst/>
          </a:prstGeom>
        </p:spPr>
      </p:pic>
      <p:sp>
        <p:nvSpPr>
          <p:cNvPr id="6" name="Rectangle 5"/>
          <p:cNvSpPr/>
          <p:nvPr/>
        </p:nvSpPr>
        <p:spPr>
          <a:xfrm>
            <a:off x="395536" y="1403446"/>
            <a:ext cx="2952328" cy="923330"/>
          </a:xfrm>
          <a:prstGeom prst="rect">
            <a:avLst/>
          </a:prstGeom>
        </p:spPr>
        <p:txBody>
          <a:bodyPr wrap="square">
            <a:spAutoFit/>
          </a:bodyPr>
          <a:lstStyle/>
          <a:p>
            <a:r>
              <a:rPr lang="en-US" dirty="0"/>
              <a:t>Mary </a:t>
            </a:r>
            <a:r>
              <a:rPr lang="en-US" dirty="0" smtClean="0"/>
              <a:t>Cassatt, </a:t>
            </a:r>
            <a:r>
              <a:rPr lang="en-US" i="1" dirty="0" smtClean="0"/>
              <a:t>Tea </a:t>
            </a:r>
            <a:r>
              <a:rPr lang="en-US" dirty="0" smtClean="0"/>
              <a:t>(1880)</a:t>
            </a:r>
          </a:p>
          <a:p>
            <a:r>
              <a:rPr lang="en-GB" i="1" dirty="0" smtClean="0"/>
              <a:t>In the Box </a:t>
            </a:r>
            <a:r>
              <a:rPr lang="en-GB" dirty="0" smtClean="0"/>
              <a:t>(1879)</a:t>
            </a:r>
          </a:p>
          <a:p>
            <a:r>
              <a:rPr lang="en-GB" i="1" dirty="0" smtClean="0"/>
              <a:t>Summertime </a:t>
            </a:r>
            <a:r>
              <a:rPr lang="en-GB" dirty="0" smtClean="0"/>
              <a:t>(c.1894)</a:t>
            </a:r>
            <a:endParaRPr lang="en-US" i="1" dirty="0"/>
          </a:p>
        </p:txBody>
      </p:sp>
      <p:sp>
        <p:nvSpPr>
          <p:cNvPr id="7" name="TextBox 6"/>
          <p:cNvSpPr txBox="1"/>
          <p:nvPr/>
        </p:nvSpPr>
        <p:spPr>
          <a:xfrm>
            <a:off x="-6584" y="-3733"/>
            <a:ext cx="4074528" cy="1585898"/>
          </a:xfrm>
          <a:prstGeom prst="rect">
            <a:avLst/>
          </a:prstGeom>
          <a:noFill/>
        </p:spPr>
        <p:txBody>
          <a:bodyPr wrap="square" lIns="540000" tIns="360000" rIns="540000" bIns="540000" rtlCol="0">
            <a:spAutoFit/>
          </a:bodyPr>
          <a:lstStyle/>
          <a:p>
            <a:r>
              <a:rPr lang="en-GB" sz="2200" b="1" u="sng" dirty="0" smtClean="0"/>
              <a:t>2. Alternative perspectives</a:t>
            </a:r>
            <a:r>
              <a:rPr lang="en-GB" sz="2200" b="1" u="sng" dirty="0" smtClean="0"/>
              <a:t>:</a:t>
            </a:r>
            <a:endParaRPr lang="en-GB" sz="2200" b="1" u="sng" dirty="0" smtClean="0"/>
          </a:p>
        </p:txBody>
      </p:sp>
    </p:spTree>
    <p:extLst>
      <p:ext uri="{BB962C8B-B14F-4D97-AF65-F5344CB8AC3E}">
        <p14:creationId xmlns:p14="http://schemas.microsoft.com/office/powerpoint/2010/main" val="310323496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39752" y="-3997"/>
            <a:ext cx="5148514" cy="6839814"/>
          </a:xfrm>
          <a:prstGeom prst="rect">
            <a:avLst/>
          </a:prstGeom>
        </p:spPr>
      </p:pic>
      <p:sp>
        <p:nvSpPr>
          <p:cNvPr id="3" name="Rectangle 2"/>
          <p:cNvSpPr/>
          <p:nvPr/>
        </p:nvSpPr>
        <p:spPr>
          <a:xfrm>
            <a:off x="7818378" y="4725144"/>
            <a:ext cx="1152128" cy="1477328"/>
          </a:xfrm>
          <a:prstGeom prst="rect">
            <a:avLst/>
          </a:prstGeom>
        </p:spPr>
        <p:txBody>
          <a:bodyPr wrap="square">
            <a:spAutoFit/>
          </a:bodyPr>
          <a:lstStyle/>
          <a:p>
            <a:pPr algn="r"/>
            <a:r>
              <a:rPr lang="en-US" dirty="0" smtClean="0"/>
              <a:t>Georges de </a:t>
            </a:r>
            <a:r>
              <a:rPr lang="en-US" dirty="0" err="1" smtClean="0"/>
              <a:t>Feure</a:t>
            </a:r>
            <a:r>
              <a:rPr lang="en-US" dirty="0" smtClean="0"/>
              <a:t>, </a:t>
            </a:r>
            <a:r>
              <a:rPr lang="en-US" i="1" dirty="0" smtClean="0"/>
              <a:t>Paris Almanac</a:t>
            </a:r>
            <a:r>
              <a:rPr lang="en-US" dirty="0" smtClean="0"/>
              <a:t>, 1894</a:t>
            </a:r>
            <a:endParaRPr lang="en-US" dirty="0"/>
          </a:p>
        </p:txBody>
      </p:sp>
      <p:sp>
        <p:nvSpPr>
          <p:cNvPr id="4" name="TextBox 3"/>
          <p:cNvSpPr txBox="1"/>
          <p:nvPr/>
        </p:nvSpPr>
        <p:spPr>
          <a:xfrm>
            <a:off x="-6584" y="-3733"/>
            <a:ext cx="2778384" cy="2263006"/>
          </a:xfrm>
          <a:prstGeom prst="rect">
            <a:avLst/>
          </a:prstGeom>
          <a:noFill/>
        </p:spPr>
        <p:txBody>
          <a:bodyPr wrap="square" lIns="540000" tIns="360000" rIns="540000" bIns="540000" rtlCol="0">
            <a:spAutoFit/>
          </a:bodyPr>
          <a:lstStyle/>
          <a:p>
            <a:r>
              <a:rPr lang="en-GB" sz="2200" b="1" u="sng" dirty="0" smtClean="0"/>
              <a:t>2. Alternative perspectives: Women in Poster Art</a:t>
            </a:r>
          </a:p>
        </p:txBody>
      </p:sp>
    </p:spTree>
    <p:extLst>
      <p:ext uri="{BB962C8B-B14F-4D97-AF65-F5344CB8AC3E}">
        <p14:creationId xmlns:p14="http://schemas.microsoft.com/office/powerpoint/2010/main" val="37147381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Women in Poster Art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4067" y="900959"/>
            <a:ext cx="3026595" cy="5732398"/>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836712"/>
            <a:ext cx="4032448" cy="5796645"/>
          </a:xfrm>
          <a:prstGeom prst="rect">
            <a:avLst/>
          </a:prstGeom>
        </p:spPr>
      </p:pic>
      <p:sp>
        <p:nvSpPr>
          <p:cNvPr id="9" name="Rectangle 8"/>
          <p:cNvSpPr/>
          <p:nvPr/>
        </p:nvSpPr>
        <p:spPr>
          <a:xfrm>
            <a:off x="1977382" y="1914808"/>
            <a:ext cx="2088232" cy="923330"/>
          </a:xfrm>
          <a:prstGeom prst="rect">
            <a:avLst/>
          </a:prstGeom>
        </p:spPr>
        <p:txBody>
          <a:bodyPr wrap="square">
            <a:spAutoFit/>
          </a:bodyPr>
          <a:lstStyle/>
          <a:p>
            <a:pPr algn="r"/>
            <a:r>
              <a:rPr lang="en-US" dirty="0" smtClean="0">
                <a:solidFill>
                  <a:srgbClr val="FF0000"/>
                </a:solidFill>
              </a:rPr>
              <a:t>Francisco </a:t>
            </a:r>
            <a:r>
              <a:rPr lang="en-US" dirty="0" err="1" smtClean="0">
                <a:solidFill>
                  <a:srgbClr val="FF0000"/>
                </a:solidFill>
              </a:rPr>
              <a:t>Tamango</a:t>
            </a:r>
            <a:r>
              <a:rPr lang="en-US" dirty="0" smtClean="0">
                <a:solidFill>
                  <a:srgbClr val="FF0000"/>
                </a:solidFill>
              </a:rPr>
              <a:t>, </a:t>
            </a:r>
            <a:r>
              <a:rPr lang="en-US" i="1" dirty="0" smtClean="0">
                <a:solidFill>
                  <a:srgbClr val="FF0000"/>
                </a:solidFill>
              </a:rPr>
              <a:t>La </a:t>
            </a:r>
            <a:r>
              <a:rPr lang="en-US" i="1" dirty="0" err="1" smtClean="0">
                <a:solidFill>
                  <a:srgbClr val="FF0000"/>
                </a:solidFill>
              </a:rPr>
              <a:t>Framboisette</a:t>
            </a:r>
            <a:r>
              <a:rPr lang="en-US" dirty="0" smtClean="0">
                <a:solidFill>
                  <a:srgbClr val="FF0000"/>
                </a:solidFill>
              </a:rPr>
              <a:t>, c. 1905</a:t>
            </a:r>
            <a:endParaRPr lang="en-US" dirty="0">
              <a:solidFill>
                <a:srgbClr val="FF0000"/>
              </a:solidFill>
            </a:endParaRPr>
          </a:p>
        </p:txBody>
      </p:sp>
      <p:sp>
        <p:nvSpPr>
          <p:cNvPr id="12" name="Rectangle 11"/>
          <p:cNvSpPr/>
          <p:nvPr/>
        </p:nvSpPr>
        <p:spPr>
          <a:xfrm>
            <a:off x="7658494" y="5301208"/>
            <a:ext cx="1470450" cy="1200329"/>
          </a:xfrm>
          <a:prstGeom prst="rect">
            <a:avLst/>
          </a:prstGeom>
        </p:spPr>
        <p:txBody>
          <a:bodyPr wrap="square">
            <a:spAutoFit/>
          </a:bodyPr>
          <a:lstStyle/>
          <a:p>
            <a:pPr algn="r"/>
            <a:r>
              <a:rPr lang="en-US" dirty="0" smtClean="0"/>
              <a:t>Anon, </a:t>
            </a:r>
            <a:r>
              <a:rPr lang="en-US" i="1" dirty="0" err="1" smtClean="0"/>
              <a:t>Chasussures</a:t>
            </a:r>
            <a:r>
              <a:rPr lang="en-US" i="1" dirty="0" smtClean="0"/>
              <a:t> de Luxe</a:t>
            </a:r>
            <a:r>
              <a:rPr lang="en-US" dirty="0" smtClean="0"/>
              <a:t>, c. 1901</a:t>
            </a:r>
            <a:r>
              <a:rPr lang="en-US" i="1" dirty="0" smtClean="0"/>
              <a:t> </a:t>
            </a:r>
            <a:endParaRPr lang="en-US" dirty="0"/>
          </a:p>
        </p:txBody>
      </p:sp>
    </p:spTree>
    <p:extLst>
      <p:ext uri="{BB962C8B-B14F-4D97-AF65-F5344CB8AC3E}">
        <p14:creationId xmlns:p14="http://schemas.microsoft.com/office/powerpoint/2010/main" val="13894247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New women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1035" y="914044"/>
            <a:ext cx="3025693" cy="429690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2964" y="914044"/>
            <a:ext cx="3078071" cy="429690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78" y="891947"/>
            <a:ext cx="3061570" cy="4319001"/>
          </a:xfrm>
          <a:prstGeom prst="rect">
            <a:avLst/>
          </a:prstGeom>
        </p:spPr>
      </p:pic>
      <p:sp>
        <p:nvSpPr>
          <p:cNvPr id="9" name="Rectangle 8"/>
          <p:cNvSpPr/>
          <p:nvPr/>
        </p:nvSpPr>
        <p:spPr>
          <a:xfrm>
            <a:off x="3324587" y="5500855"/>
            <a:ext cx="2088232" cy="646331"/>
          </a:xfrm>
          <a:prstGeom prst="rect">
            <a:avLst/>
          </a:prstGeom>
        </p:spPr>
        <p:txBody>
          <a:bodyPr wrap="square">
            <a:spAutoFit/>
          </a:bodyPr>
          <a:lstStyle/>
          <a:p>
            <a:pPr algn="r"/>
            <a:r>
              <a:rPr lang="en-US" dirty="0" smtClean="0"/>
              <a:t>Lucien </a:t>
            </a:r>
            <a:r>
              <a:rPr lang="en-US" dirty="0" err="1" smtClean="0"/>
              <a:t>Febere</a:t>
            </a:r>
            <a:r>
              <a:rPr lang="en-US" dirty="0" smtClean="0"/>
              <a:t>, </a:t>
            </a:r>
            <a:r>
              <a:rPr lang="en-US" i="1" dirty="0" smtClean="0"/>
              <a:t>Yost</a:t>
            </a:r>
            <a:r>
              <a:rPr lang="en-US" dirty="0" smtClean="0"/>
              <a:t>, 1882</a:t>
            </a:r>
            <a:endParaRPr lang="en-US" dirty="0"/>
          </a:p>
        </p:txBody>
      </p:sp>
      <p:sp>
        <p:nvSpPr>
          <p:cNvPr id="12" name="Rectangle 11"/>
          <p:cNvSpPr/>
          <p:nvPr/>
        </p:nvSpPr>
        <p:spPr>
          <a:xfrm>
            <a:off x="259904" y="5576043"/>
            <a:ext cx="2088232" cy="923330"/>
          </a:xfrm>
          <a:prstGeom prst="rect">
            <a:avLst/>
          </a:prstGeom>
        </p:spPr>
        <p:txBody>
          <a:bodyPr wrap="square">
            <a:spAutoFit/>
          </a:bodyPr>
          <a:lstStyle/>
          <a:p>
            <a:pPr algn="r"/>
            <a:r>
              <a:rPr lang="en-US" dirty="0" smtClean="0"/>
              <a:t>Lucien Faure, </a:t>
            </a:r>
            <a:r>
              <a:rPr lang="en-US" i="1" dirty="0" smtClean="0"/>
              <a:t>Claudine a </a:t>
            </a:r>
            <a:r>
              <a:rPr lang="en-US" i="1" dirty="0" err="1" smtClean="0"/>
              <a:t>l’école</a:t>
            </a:r>
            <a:r>
              <a:rPr lang="en-US" i="1" dirty="0" smtClean="0"/>
              <a:t>,/a Paris</a:t>
            </a:r>
            <a:r>
              <a:rPr lang="en-US" dirty="0" smtClean="0"/>
              <a:t>, 1881</a:t>
            </a:r>
            <a:endParaRPr lang="en-US" dirty="0"/>
          </a:p>
        </p:txBody>
      </p:sp>
      <p:sp>
        <p:nvSpPr>
          <p:cNvPr id="13" name="Rectangle 12"/>
          <p:cNvSpPr/>
          <p:nvPr/>
        </p:nvSpPr>
        <p:spPr>
          <a:xfrm>
            <a:off x="6660232" y="5555517"/>
            <a:ext cx="2088232" cy="646331"/>
          </a:xfrm>
          <a:prstGeom prst="rect">
            <a:avLst/>
          </a:prstGeom>
        </p:spPr>
        <p:txBody>
          <a:bodyPr wrap="square">
            <a:spAutoFit/>
          </a:bodyPr>
          <a:lstStyle/>
          <a:p>
            <a:pPr algn="r"/>
            <a:r>
              <a:rPr lang="en-US" dirty="0" smtClean="0"/>
              <a:t>Jean </a:t>
            </a:r>
            <a:r>
              <a:rPr lang="en-US" dirty="0" err="1" smtClean="0"/>
              <a:t>Paleologue</a:t>
            </a:r>
            <a:r>
              <a:rPr lang="en-US" dirty="0" smtClean="0"/>
              <a:t>, </a:t>
            </a:r>
            <a:r>
              <a:rPr lang="en-US" i="1" dirty="0" smtClean="0"/>
              <a:t>Yost</a:t>
            </a:r>
            <a:r>
              <a:rPr lang="en-US" dirty="0" smtClean="0"/>
              <a:t>, 1898</a:t>
            </a:r>
            <a:endParaRPr lang="en-US" dirty="0"/>
          </a:p>
        </p:txBody>
      </p:sp>
    </p:spTree>
    <p:extLst>
      <p:ext uri="{BB962C8B-B14F-4D97-AF65-F5344CB8AC3E}">
        <p14:creationId xmlns:p14="http://schemas.microsoft.com/office/powerpoint/2010/main" val="20515235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New women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037056"/>
            <a:ext cx="3960440" cy="5289917"/>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1052736"/>
            <a:ext cx="4429744" cy="3315163"/>
          </a:xfrm>
          <a:prstGeom prst="rect">
            <a:avLst/>
          </a:prstGeom>
        </p:spPr>
      </p:pic>
    </p:spTree>
    <p:extLst>
      <p:ext uri="{BB962C8B-B14F-4D97-AF65-F5344CB8AC3E}">
        <p14:creationId xmlns:p14="http://schemas.microsoft.com/office/powerpoint/2010/main" val="24560855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628682" cy="5184576"/>
          </a:xfrm>
          <a:prstGeom prst="rect">
            <a:avLst/>
          </a:prstGeom>
        </p:spPr>
      </p:pic>
      <p:pic>
        <p:nvPicPr>
          <p:cNvPr id="3" name="Picture 2"/>
          <p:cNvPicPr>
            <a:picLocks noChangeAspect="1"/>
          </p:cNvPicPr>
          <p:nvPr/>
        </p:nvPicPr>
        <p:blipFill>
          <a:blip r:embed="rId3"/>
          <a:stretch>
            <a:fillRect/>
          </a:stretch>
        </p:blipFill>
        <p:spPr>
          <a:xfrm>
            <a:off x="6116882" y="2492896"/>
            <a:ext cx="3027118" cy="4365104"/>
          </a:xfrm>
          <a:prstGeom prst="rect">
            <a:avLst/>
          </a:prstGeom>
        </p:spPr>
      </p:pic>
      <p:sp>
        <p:nvSpPr>
          <p:cNvPr id="5" name="Rectangle 4"/>
          <p:cNvSpPr/>
          <p:nvPr/>
        </p:nvSpPr>
        <p:spPr>
          <a:xfrm>
            <a:off x="475521" y="6021287"/>
            <a:ext cx="4184672" cy="369332"/>
          </a:xfrm>
          <a:prstGeom prst="rect">
            <a:avLst/>
          </a:prstGeom>
        </p:spPr>
        <p:txBody>
          <a:bodyPr wrap="none">
            <a:spAutoFit/>
          </a:bodyPr>
          <a:lstStyle/>
          <a:p>
            <a:r>
              <a:rPr lang="en-US" dirty="0"/>
              <a:t>Felix </a:t>
            </a:r>
            <a:r>
              <a:rPr lang="en-US" dirty="0" err="1"/>
              <a:t>Vallotton</a:t>
            </a:r>
            <a:r>
              <a:rPr lang="en-US" dirty="0"/>
              <a:t>, </a:t>
            </a:r>
            <a:r>
              <a:rPr lang="en-US" i="1" dirty="0"/>
              <a:t>Le Bon Marché</a:t>
            </a:r>
            <a:r>
              <a:rPr lang="en-US" dirty="0"/>
              <a:t>, </a:t>
            </a:r>
            <a:r>
              <a:rPr lang="en-US" dirty="0" smtClean="0"/>
              <a:t>1893, 1898</a:t>
            </a:r>
            <a:endParaRPr lang="en-US" dirty="0"/>
          </a:p>
        </p:txBody>
      </p:sp>
    </p:spTree>
    <p:extLst>
      <p:ext uri="{BB962C8B-B14F-4D97-AF65-F5344CB8AC3E}">
        <p14:creationId xmlns:p14="http://schemas.microsoft.com/office/powerpoint/2010/main" val="5886106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12890" y="548680"/>
            <a:ext cx="5406441" cy="1986007"/>
          </a:xfrm>
          <a:prstGeom prst="rect">
            <a:avLst/>
          </a:prstGeom>
          <a:noFill/>
        </p:spPr>
        <p:txBody>
          <a:bodyPr wrap="square" lIns="540000" tIns="360000" rIns="540000" bIns="540000" rtlCol="0">
            <a:spAutoFit/>
          </a:bodyPr>
          <a:lstStyle/>
          <a:p>
            <a:pPr fontAlgn="base">
              <a:spcBef>
                <a:spcPct val="0"/>
              </a:spcBef>
              <a:spcAft>
                <a:spcPct val="0"/>
              </a:spcAft>
            </a:pPr>
            <a:r>
              <a:rPr lang="en-GB" sz="2400" b="1" i="1" dirty="0" smtClean="0"/>
              <a:t>La </a:t>
            </a:r>
            <a:r>
              <a:rPr lang="en-GB" sz="2400" b="1" i="1" dirty="0" err="1" smtClean="0"/>
              <a:t>Fronde</a:t>
            </a:r>
            <a:r>
              <a:rPr lang="en-GB" sz="2400" b="1" i="1" dirty="0" smtClean="0"/>
              <a:t> </a:t>
            </a:r>
            <a:r>
              <a:rPr lang="en-GB" sz="2400" b="1" dirty="0" smtClean="0"/>
              <a:t>(1897–1903)</a:t>
            </a:r>
            <a:endParaRPr lang="en-GB" sz="2400" b="1" i="1" dirty="0"/>
          </a:p>
          <a:p>
            <a:pPr fontAlgn="base">
              <a:spcBef>
                <a:spcPct val="0"/>
              </a:spcBef>
              <a:spcAft>
                <a:spcPct val="0"/>
              </a:spcAft>
            </a:pPr>
            <a:r>
              <a:rPr lang="en-GB" sz="2400" b="1" i="1" dirty="0" err="1" smtClean="0">
                <a:cs typeface="Times New Roman" pitchFamily="18" charset="0"/>
              </a:rPr>
              <a:t>Fronde</a:t>
            </a:r>
            <a:r>
              <a:rPr lang="en-GB" sz="2400" b="1" i="1" dirty="0" smtClean="0">
                <a:cs typeface="Times New Roman" pitchFamily="18" charset="0"/>
              </a:rPr>
              <a:t> </a:t>
            </a:r>
            <a:r>
              <a:rPr lang="en-GB" sz="2400" b="1" dirty="0" smtClean="0">
                <a:cs typeface="Times New Roman" pitchFamily="18" charset="0"/>
              </a:rPr>
              <a:t>= sling(shot)</a:t>
            </a:r>
            <a:endParaRPr lang="en-GB" sz="2400" b="1" i="1" dirty="0" smtClean="0">
              <a:cs typeface="Times New Roman" pitchFamily="18" charset="0"/>
            </a:endParaRPr>
          </a:p>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12890" y="-3734"/>
            <a:ext cx="7056784" cy="1247343"/>
          </a:xfrm>
          <a:prstGeom prst="rect">
            <a:avLst/>
          </a:prstGeom>
          <a:noFill/>
        </p:spPr>
        <p:txBody>
          <a:bodyPr wrap="square" lIns="540000" tIns="360000" rIns="540000" bIns="540000" rtlCol="0">
            <a:spAutoFit/>
          </a:bodyPr>
          <a:lstStyle/>
          <a:p>
            <a:r>
              <a:rPr lang="en-GB" sz="2200" b="1" u="sng" dirty="0" smtClean="0"/>
              <a:t>2. Alternative perspectives: Feminism</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002" y="2045149"/>
            <a:ext cx="6477000" cy="4743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descr="http://sunday-news.wider-des-vergessens.de/wp-content/uploads/2013/01/Zeitung-La-Frond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9825" y="260648"/>
            <a:ext cx="2924175" cy="4076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2011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12890" y="548680"/>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9314" y="-20364"/>
            <a:ext cx="3877698" cy="47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12890" y="-27384"/>
            <a:ext cx="5279192" cy="7064320"/>
          </a:xfrm>
          <a:prstGeom prst="rect">
            <a:avLst/>
          </a:prstGeom>
          <a:noFill/>
        </p:spPr>
        <p:txBody>
          <a:bodyPr wrap="square" lIns="540000" tIns="360000" rIns="540000" bIns="540000" rtlCol="0">
            <a:spAutoFit/>
          </a:bodyPr>
          <a:lstStyle/>
          <a:p>
            <a:r>
              <a:rPr lang="en-GB" sz="2200" b="1" u="sng" dirty="0" smtClean="0">
                <a:solidFill>
                  <a:srgbClr val="FFFF00"/>
                </a:solidFill>
              </a:rPr>
              <a:t>2. Alternative perspectives: Feminism</a:t>
            </a:r>
          </a:p>
          <a:p>
            <a:endParaRPr lang="en-GB" sz="2200" b="1" u="sng" dirty="0" smtClean="0">
              <a:solidFill>
                <a:srgbClr val="FFFF00"/>
              </a:solidFill>
            </a:endParaRPr>
          </a:p>
          <a:p>
            <a:r>
              <a:rPr lang="en-GB" sz="2200" b="1" dirty="0" smtClean="0">
                <a:solidFill>
                  <a:srgbClr val="FFFF00"/>
                </a:solidFill>
              </a:rPr>
              <a:t>Marguerite Durand (1864–1936)</a:t>
            </a:r>
          </a:p>
          <a:p>
            <a:endParaRPr lang="en-GB" sz="2200" b="1" u="sng" dirty="0">
              <a:solidFill>
                <a:srgbClr val="FFFF00"/>
              </a:solidFill>
            </a:endParaRPr>
          </a:p>
          <a:p>
            <a:pPr marL="342900" indent="-342900">
              <a:buFont typeface="Arial" panose="020B0604020202020204" pitchFamily="34" charset="0"/>
              <a:buChar char="•"/>
            </a:pPr>
            <a:r>
              <a:rPr lang="en-GB" sz="2200" b="1" dirty="0" smtClean="0">
                <a:solidFill>
                  <a:srgbClr val="FFFF00"/>
                </a:solidFill>
              </a:rPr>
              <a:t>Born into wealthy background</a:t>
            </a:r>
          </a:p>
          <a:p>
            <a:pPr marL="342900" indent="-342900">
              <a:buFont typeface="Arial" panose="020B0604020202020204" pitchFamily="34" charset="0"/>
              <a:buChar char="•"/>
            </a:pPr>
            <a:r>
              <a:rPr lang="en-GB" sz="2200" b="1" dirty="0" smtClean="0">
                <a:solidFill>
                  <a:srgbClr val="FFFF00"/>
                </a:solidFill>
              </a:rPr>
              <a:t>Early life: actress</a:t>
            </a:r>
          </a:p>
          <a:p>
            <a:pPr marL="342900" indent="-342900">
              <a:buFont typeface="Arial" panose="020B0604020202020204" pitchFamily="34" charset="0"/>
              <a:buChar char="•"/>
            </a:pPr>
            <a:r>
              <a:rPr lang="en-GB" sz="2200" b="1" dirty="0" smtClean="0">
                <a:solidFill>
                  <a:srgbClr val="FFFF00"/>
                </a:solidFill>
              </a:rPr>
              <a:t>Divorcee and single mother</a:t>
            </a:r>
          </a:p>
          <a:p>
            <a:pPr marL="342900" indent="-342900">
              <a:buFont typeface="Arial" panose="020B0604020202020204" pitchFamily="34" charset="0"/>
              <a:buChar char="•"/>
            </a:pPr>
            <a:r>
              <a:rPr lang="en-GB" sz="2200" b="1" dirty="0" smtClean="0">
                <a:solidFill>
                  <a:srgbClr val="FFFF00"/>
                </a:solidFill>
              </a:rPr>
              <a:t>Est. </a:t>
            </a:r>
            <a:r>
              <a:rPr lang="en-GB" sz="2200" b="1" i="1" dirty="0" smtClean="0">
                <a:solidFill>
                  <a:srgbClr val="FFFF00"/>
                </a:solidFill>
              </a:rPr>
              <a:t>La </a:t>
            </a:r>
            <a:r>
              <a:rPr lang="en-GB" sz="2200" b="1" i="1" dirty="0" err="1" smtClean="0">
                <a:solidFill>
                  <a:srgbClr val="FFFF00"/>
                </a:solidFill>
              </a:rPr>
              <a:t>Fronde</a:t>
            </a:r>
            <a:r>
              <a:rPr lang="en-GB" sz="2200" b="1" i="1" dirty="0" smtClean="0">
                <a:solidFill>
                  <a:srgbClr val="FFFF00"/>
                </a:solidFill>
              </a:rPr>
              <a:t> </a:t>
            </a:r>
            <a:r>
              <a:rPr lang="en-GB" sz="2200" b="1" dirty="0" smtClean="0">
                <a:solidFill>
                  <a:srgbClr val="FFFF00"/>
                </a:solidFill>
              </a:rPr>
              <a:t>after covering a feminist conference for magazine</a:t>
            </a:r>
          </a:p>
          <a:p>
            <a:pPr marL="342900" indent="-342900">
              <a:buFont typeface="Arial" panose="020B0604020202020204" pitchFamily="34" charset="0"/>
              <a:buChar char="•"/>
            </a:pPr>
            <a:r>
              <a:rPr lang="en-GB" sz="2200" b="1" dirty="0" smtClean="0">
                <a:solidFill>
                  <a:srgbClr val="FFFF00"/>
                </a:solidFill>
              </a:rPr>
              <a:t>Campaigned in 1910 Paris municipal elections</a:t>
            </a:r>
          </a:p>
          <a:p>
            <a:pPr marL="342900" indent="-342900">
              <a:buFont typeface="Arial" panose="020B0604020202020204" pitchFamily="34" charset="0"/>
              <a:buChar char="•"/>
            </a:pPr>
            <a:r>
              <a:rPr lang="en-GB" sz="2000" b="1" dirty="0">
                <a:solidFill>
                  <a:srgbClr val="FFFF00"/>
                </a:solidFill>
              </a:rPr>
              <a:t>A </a:t>
            </a:r>
            <a:r>
              <a:rPr lang="en-GB" sz="2000" b="1" dirty="0" err="1">
                <a:solidFill>
                  <a:srgbClr val="FFFF00"/>
                </a:solidFill>
              </a:rPr>
              <a:t>flâneuse</a:t>
            </a:r>
            <a:r>
              <a:rPr lang="en-GB" sz="2000" b="1" dirty="0">
                <a:solidFill>
                  <a:srgbClr val="FFFF00"/>
                </a:solidFill>
              </a:rPr>
              <a:t>?</a:t>
            </a:r>
          </a:p>
          <a:p>
            <a:endParaRPr lang="en-GB" sz="2200" b="1" u="sng" dirty="0" smtClean="0">
              <a:solidFill>
                <a:schemeClr val="bg1"/>
              </a:solidFill>
            </a:endParaRPr>
          </a:p>
          <a:p>
            <a:r>
              <a:rPr lang="en-GB" sz="2400" b="1" dirty="0" smtClean="0"/>
              <a:t>“Feminism </a:t>
            </a:r>
            <a:r>
              <a:rPr lang="en-GB" sz="2400" b="1" dirty="0"/>
              <a:t>owes a great deal to my blond hair</a:t>
            </a:r>
            <a:r>
              <a:rPr lang="en-GB" sz="2400" b="1" dirty="0" smtClean="0"/>
              <a:t>,” Durand, </a:t>
            </a:r>
            <a:r>
              <a:rPr lang="en-GB" sz="2400" b="1" i="1" dirty="0" smtClean="0"/>
              <a:t>La </a:t>
            </a:r>
            <a:r>
              <a:rPr lang="en-GB" sz="2400" b="1" i="1" dirty="0" err="1" smtClean="0"/>
              <a:t>Fronde</a:t>
            </a:r>
            <a:r>
              <a:rPr lang="en-GB" sz="2400" b="1" dirty="0" smtClean="0"/>
              <a:t>, October 3 1903</a:t>
            </a:r>
          </a:p>
          <a:p>
            <a:endParaRPr lang="en-GB" sz="2200" b="1" u="sng" dirty="0" smtClean="0">
              <a:solidFill>
                <a:schemeClr val="bg1"/>
              </a:solidFill>
            </a:endParaRPr>
          </a:p>
        </p:txBody>
      </p:sp>
      <p:pic>
        <p:nvPicPr>
          <p:cNvPr id="13"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34124" y="3571875"/>
            <a:ext cx="2809875"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393551" y="115252"/>
            <a:ext cx="3743461" cy="369332"/>
          </a:xfrm>
          <a:prstGeom prst="rect">
            <a:avLst/>
          </a:prstGeom>
        </p:spPr>
        <p:txBody>
          <a:bodyPr wrap="none">
            <a:spAutoFit/>
          </a:bodyPr>
          <a:lstStyle/>
          <a:p>
            <a:r>
              <a:rPr lang="en-US" dirty="0"/>
              <a:t>Jules </a:t>
            </a:r>
            <a:r>
              <a:rPr lang="en-US" dirty="0" err="1" smtClean="0"/>
              <a:t>Cayron</a:t>
            </a:r>
            <a:r>
              <a:rPr lang="en-US" dirty="0" smtClean="0"/>
              <a:t>, portrait of Durand, 1897</a:t>
            </a:r>
            <a:endParaRPr lang="en-US" dirty="0"/>
          </a:p>
        </p:txBody>
      </p:sp>
      <p:sp>
        <p:nvSpPr>
          <p:cNvPr id="9" name="Rectangle 8"/>
          <p:cNvSpPr/>
          <p:nvPr/>
        </p:nvSpPr>
        <p:spPr>
          <a:xfrm>
            <a:off x="5266302" y="4818334"/>
            <a:ext cx="1609954" cy="923330"/>
          </a:xfrm>
          <a:prstGeom prst="rect">
            <a:avLst/>
          </a:prstGeom>
        </p:spPr>
        <p:txBody>
          <a:bodyPr wrap="square">
            <a:spAutoFit/>
          </a:bodyPr>
          <a:lstStyle/>
          <a:p>
            <a:r>
              <a:rPr lang="en-US" dirty="0" smtClean="0"/>
              <a:t>Durand photographed, 190</a:t>
            </a:r>
            <a:endParaRPr lang="en-US" dirty="0"/>
          </a:p>
        </p:txBody>
      </p:sp>
    </p:spTree>
    <p:extLst>
      <p:ext uri="{BB962C8B-B14F-4D97-AF65-F5344CB8AC3E}">
        <p14:creationId xmlns:p14="http://schemas.microsoft.com/office/powerpoint/2010/main" val="1998080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233" y="1"/>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2389025"/>
          </a:xfrm>
          <a:prstGeom prst="rect">
            <a:avLst/>
          </a:prstGeom>
        </p:spPr>
        <p:txBody>
          <a:bodyPr wrap="square" lIns="540000" tIns="360000" rIns="540000" bIns="360000" numCol="1" spcCol="360000">
            <a:spAutoFit/>
          </a:bodyPr>
          <a:lstStyle/>
          <a:p>
            <a:r>
              <a:rPr lang="en-GB" b="1" u="sng" dirty="0" smtClean="0">
                <a:solidFill>
                  <a:prstClr val="white"/>
                </a:solidFill>
              </a:rPr>
              <a:t>3. Colonial Gaze? ‘</a:t>
            </a:r>
            <a:r>
              <a:rPr lang="en-GB" b="1" u="sng" dirty="0">
                <a:solidFill>
                  <a:prstClr val="white"/>
                </a:solidFill>
              </a:rPr>
              <a:t>Darkest London’</a:t>
            </a:r>
            <a:endParaRPr lang="en-GB" dirty="0">
              <a:solidFill>
                <a:prstClr val="white"/>
              </a:solidFill>
            </a:endParaRPr>
          </a:p>
          <a:p>
            <a:endParaRPr lang="en-GB" b="1" u="sng" dirty="0">
              <a:solidFill>
                <a:prstClr val="white"/>
              </a:solidFill>
            </a:endParaRPr>
          </a:p>
          <a:p>
            <a:endParaRPr lang="en-GB" b="1" i="1" u="sng" dirty="0">
              <a:solidFill>
                <a:prstClr val="white"/>
              </a:solidFill>
            </a:endParaRPr>
          </a:p>
          <a:p>
            <a:endParaRPr lang="en-GB" b="1" dirty="0">
              <a:solidFill>
                <a:prstClr val="white"/>
              </a:solidFill>
            </a:endParaRPr>
          </a:p>
          <a:p>
            <a:endParaRPr lang="en-GB" b="1" dirty="0">
              <a:solidFill>
                <a:prstClr val="white"/>
              </a:solidFill>
            </a:endParaRPr>
          </a:p>
          <a:p>
            <a:endParaRPr lang="en-GB" b="1" dirty="0">
              <a:solidFill>
                <a:prstClr val="white"/>
              </a:solidFill>
            </a:endParaRPr>
          </a:p>
        </p:txBody>
      </p:sp>
      <p:sp>
        <p:nvSpPr>
          <p:cNvPr id="9" name="Rectangle 8"/>
          <p:cNvSpPr/>
          <p:nvPr/>
        </p:nvSpPr>
        <p:spPr>
          <a:xfrm>
            <a:off x="0" y="260648"/>
            <a:ext cx="9144000" cy="5713012"/>
          </a:xfrm>
          <a:prstGeom prst="rect">
            <a:avLst/>
          </a:prstGeom>
        </p:spPr>
        <p:txBody>
          <a:bodyPr wrap="square" lIns="540000" tIns="360000" rIns="540000" bIns="360000" numCol="1" spcCol="360000">
            <a:spAutoFit/>
          </a:bodyPr>
          <a:lstStyle/>
          <a:p>
            <a:pPr algn="just"/>
            <a:endParaRPr lang="en-GB" dirty="0" smtClean="0">
              <a:solidFill>
                <a:prstClr val="white"/>
              </a:solidFill>
            </a:endParaRPr>
          </a:p>
          <a:p>
            <a:pPr algn="just"/>
            <a:endParaRPr lang="en-GB" dirty="0">
              <a:solidFill>
                <a:prstClr val="white"/>
              </a:solidFill>
            </a:endParaRPr>
          </a:p>
          <a:p>
            <a:pPr algn="just"/>
            <a:r>
              <a:rPr lang="en-GB" sz="3200" dirty="0" smtClean="0">
                <a:solidFill>
                  <a:prstClr val="white"/>
                </a:solidFill>
              </a:rPr>
              <a:t>EAST v WEST</a:t>
            </a:r>
          </a:p>
          <a:p>
            <a:pPr algn="just"/>
            <a:endParaRPr lang="en-GB" sz="3200" dirty="0">
              <a:solidFill>
                <a:prstClr val="white"/>
              </a:solidFill>
            </a:endParaRPr>
          </a:p>
          <a:p>
            <a:pPr algn="just"/>
            <a:r>
              <a:rPr lang="en-GB" sz="3200" dirty="0" smtClean="0"/>
              <a:t>“…. Before the </a:t>
            </a:r>
            <a:r>
              <a:rPr lang="en-GB" sz="3200" dirty="0"/>
              <a:t>Bishop of London called attention to this most poverty-stricken parish, </a:t>
            </a:r>
            <a:r>
              <a:rPr lang="en-GB" sz="3200" dirty="0">
                <a:solidFill>
                  <a:srgbClr val="FFFF00"/>
                </a:solidFill>
              </a:rPr>
              <a:t>people at the West End knew as little of it as of the savages of Australia or the South Sea </a:t>
            </a:r>
            <a:r>
              <a:rPr lang="en-GB" sz="3200" dirty="0" smtClean="0">
                <a:solidFill>
                  <a:srgbClr val="FFFF00"/>
                </a:solidFill>
              </a:rPr>
              <a:t>Isles</a:t>
            </a:r>
            <a:r>
              <a:rPr lang="en-GB" sz="3200" dirty="0" smtClean="0"/>
              <a:t>.”</a:t>
            </a:r>
          </a:p>
          <a:p>
            <a:pPr algn="just"/>
            <a:endParaRPr lang="en-GB" sz="3200" dirty="0" smtClean="0"/>
          </a:p>
          <a:p>
            <a:pPr algn="r"/>
            <a:r>
              <a:rPr lang="en-GB" sz="3200" dirty="0" smtClean="0">
                <a:solidFill>
                  <a:prstClr val="white"/>
                </a:solidFill>
              </a:rPr>
              <a:t>-  G </a:t>
            </a:r>
            <a:r>
              <a:rPr lang="en-GB" sz="3200" dirty="0">
                <a:solidFill>
                  <a:prstClr val="white"/>
                </a:solidFill>
              </a:rPr>
              <a:t>Alston, </a:t>
            </a:r>
            <a:r>
              <a:rPr lang="en-GB" sz="3200" dirty="0" smtClean="0">
                <a:solidFill>
                  <a:prstClr val="white"/>
                </a:solidFill>
              </a:rPr>
              <a:t>cited by Engels, </a:t>
            </a:r>
            <a:r>
              <a:rPr lang="en-GB" sz="3200" i="1" dirty="0" smtClean="0">
                <a:solidFill>
                  <a:prstClr val="white"/>
                </a:solidFill>
              </a:rPr>
              <a:t>Condition of the Working Class</a:t>
            </a:r>
            <a:endParaRPr lang="en-GB" sz="3200" dirty="0">
              <a:solidFill>
                <a:prstClr val="white"/>
              </a:solidFill>
            </a:endParaRPr>
          </a:p>
        </p:txBody>
      </p:sp>
    </p:spTree>
    <p:extLst>
      <p:ext uri="{BB962C8B-B14F-4D97-AF65-F5344CB8AC3E}">
        <p14:creationId xmlns:p14="http://schemas.microsoft.com/office/powerpoint/2010/main" val="217986584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19" y="0"/>
            <a:ext cx="912859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5436013"/>
          </a:xfrm>
          <a:prstGeom prst="rect">
            <a:avLst/>
          </a:prstGeom>
        </p:spPr>
        <p:txBody>
          <a:bodyPr wrap="square" lIns="540000" tIns="360000" rIns="540000" bIns="360000" numCol="1" spcCol="360000">
            <a:spAutoFit/>
          </a:bodyPr>
          <a:lstStyle/>
          <a:p>
            <a:r>
              <a:rPr lang="en-GB" b="1" u="sng" dirty="0" smtClean="0">
                <a:solidFill>
                  <a:prstClr val="white"/>
                </a:solidFill>
              </a:rPr>
              <a:t>3. Colonial Gaze? ‘Darkest London’</a:t>
            </a:r>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b="1" i="1" dirty="0">
              <a:solidFill>
                <a:prstClr val="white"/>
              </a:solidFill>
            </a:endParaRPr>
          </a:p>
          <a:p>
            <a:endParaRPr lang="en-GB" b="1" dirty="0">
              <a:solidFill>
                <a:prstClr val="white"/>
              </a:solidFill>
            </a:endParaRPr>
          </a:p>
          <a:p>
            <a:endParaRPr lang="en-GB" b="1" dirty="0">
              <a:solidFill>
                <a:prstClr val="white"/>
              </a:solidFill>
            </a:endParaRPr>
          </a:p>
          <a:p>
            <a:endParaRPr lang="en-GB" b="1" dirty="0">
              <a:solidFill>
                <a:prstClr val="white"/>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462" y="692696"/>
            <a:ext cx="3390900" cy="2933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692696"/>
            <a:ext cx="4324350" cy="238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2714104"/>
            <a:ext cx="3831974" cy="3969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220678" y="3691911"/>
            <a:ext cx="4423330" cy="2000548"/>
          </a:xfrm>
          <a:prstGeom prst="rect">
            <a:avLst/>
          </a:prstGeom>
          <a:noFill/>
        </p:spPr>
        <p:txBody>
          <a:bodyPr wrap="square" rtlCol="0">
            <a:spAutoFit/>
          </a:bodyPr>
          <a:lstStyle/>
          <a:p>
            <a:r>
              <a:rPr lang="en-GB" sz="1600" i="1" dirty="0">
                <a:solidFill>
                  <a:prstClr val="white"/>
                </a:solidFill>
              </a:rPr>
              <a:t>Punch </a:t>
            </a:r>
            <a:r>
              <a:rPr lang="en-GB" sz="1600" dirty="0">
                <a:solidFill>
                  <a:prstClr val="white"/>
                </a:solidFill>
              </a:rPr>
              <a:t>cartoon – in response to Andrew </a:t>
            </a:r>
            <a:r>
              <a:rPr lang="en-GB" sz="1600" dirty="0" err="1">
                <a:solidFill>
                  <a:prstClr val="white"/>
                </a:solidFill>
              </a:rPr>
              <a:t>Mearns</a:t>
            </a:r>
            <a:r>
              <a:rPr lang="en-GB" sz="1600" dirty="0">
                <a:solidFill>
                  <a:prstClr val="white"/>
                </a:solidFill>
              </a:rPr>
              <a:t> et al, </a:t>
            </a:r>
            <a:r>
              <a:rPr lang="en-GB" sz="1600" i="1" dirty="0">
                <a:solidFill>
                  <a:prstClr val="white"/>
                </a:solidFill>
              </a:rPr>
              <a:t>Bitter Cry of Outcast London: An Inquiry into the Condition of the Abject Poor</a:t>
            </a:r>
            <a:r>
              <a:rPr lang="en-GB" sz="1600" dirty="0">
                <a:solidFill>
                  <a:prstClr val="white"/>
                </a:solidFill>
              </a:rPr>
              <a:t> (1883); </a:t>
            </a:r>
          </a:p>
          <a:p>
            <a:r>
              <a:rPr lang="en-GB" sz="1600" dirty="0">
                <a:solidFill>
                  <a:prstClr val="white"/>
                </a:solidFill>
              </a:rPr>
              <a:t>advertisement for WT Stead, ‘The Maiden Tribute of Modern Babylon’ in </a:t>
            </a:r>
            <a:r>
              <a:rPr lang="en-GB" sz="1600" i="1" dirty="0">
                <a:solidFill>
                  <a:prstClr val="white"/>
                </a:solidFill>
              </a:rPr>
              <a:t>Pall Mall Gazette </a:t>
            </a:r>
            <a:r>
              <a:rPr lang="en-GB" sz="1600" dirty="0">
                <a:solidFill>
                  <a:prstClr val="white"/>
                </a:solidFill>
              </a:rPr>
              <a:t>(1885); </a:t>
            </a:r>
          </a:p>
          <a:p>
            <a:r>
              <a:rPr lang="en-GB" sz="1600" dirty="0">
                <a:solidFill>
                  <a:prstClr val="white"/>
                </a:solidFill>
              </a:rPr>
              <a:t>poverty map from  Charles Booth, </a:t>
            </a:r>
            <a:r>
              <a:rPr lang="en-GB" sz="1600" i="1" dirty="0">
                <a:solidFill>
                  <a:prstClr val="white"/>
                </a:solidFill>
              </a:rPr>
              <a:t>Life and Labour of the People in London </a:t>
            </a:r>
            <a:r>
              <a:rPr lang="en-GB" sz="1600" dirty="0">
                <a:solidFill>
                  <a:prstClr val="white"/>
                </a:solidFill>
              </a:rPr>
              <a:t>(1889)</a:t>
            </a:r>
          </a:p>
          <a:p>
            <a:pPr algn="r"/>
            <a:r>
              <a:rPr lang="en-GB" sz="1200" dirty="0">
                <a:solidFill>
                  <a:prstClr val="white"/>
                </a:solidFill>
              </a:rPr>
              <a:t>  </a:t>
            </a:r>
          </a:p>
        </p:txBody>
      </p:sp>
      <p:pic>
        <p:nvPicPr>
          <p:cNvPr id="717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56854" y="5616075"/>
            <a:ext cx="3619500" cy="1019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93931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19" y="1"/>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25400" y="32327"/>
            <a:ext cx="9144000" cy="2389025"/>
          </a:xfrm>
          <a:prstGeom prst="rect">
            <a:avLst/>
          </a:prstGeom>
        </p:spPr>
        <p:txBody>
          <a:bodyPr wrap="square" lIns="540000" tIns="360000" rIns="540000" bIns="360000" numCol="1" spcCol="360000">
            <a:spAutoFit/>
          </a:bodyPr>
          <a:lstStyle/>
          <a:p>
            <a:r>
              <a:rPr lang="en-GB" b="1" u="sng" dirty="0" smtClean="0">
                <a:solidFill>
                  <a:prstClr val="white"/>
                </a:solidFill>
              </a:rPr>
              <a:t>3. Colonial Gaze? ‘</a:t>
            </a:r>
            <a:r>
              <a:rPr lang="en-GB" b="1" u="sng" dirty="0">
                <a:solidFill>
                  <a:prstClr val="white"/>
                </a:solidFill>
              </a:rPr>
              <a:t>Darkest London’</a:t>
            </a:r>
            <a:endParaRPr lang="en-GB" dirty="0">
              <a:solidFill>
                <a:prstClr val="white"/>
              </a:solidFill>
            </a:endParaRPr>
          </a:p>
          <a:p>
            <a:endParaRPr lang="en-GB" b="1" u="sng" dirty="0">
              <a:solidFill>
                <a:prstClr val="white"/>
              </a:solidFill>
            </a:endParaRPr>
          </a:p>
          <a:p>
            <a:endParaRPr lang="en-GB" b="1" i="1" dirty="0">
              <a:solidFill>
                <a:prstClr val="white"/>
              </a:solidFill>
            </a:endParaRPr>
          </a:p>
          <a:p>
            <a:endParaRPr lang="en-GB" b="1" dirty="0">
              <a:solidFill>
                <a:prstClr val="white"/>
              </a:solidFill>
            </a:endParaRPr>
          </a:p>
          <a:p>
            <a:endParaRPr lang="en-GB" b="1" dirty="0">
              <a:solidFill>
                <a:prstClr val="white"/>
              </a:solidFill>
            </a:endParaRPr>
          </a:p>
          <a:p>
            <a:endParaRPr lang="en-GB" b="1"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9879" y="260648"/>
            <a:ext cx="2513384" cy="2958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5400" y="260648"/>
            <a:ext cx="6901656" cy="6821007"/>
          </a:xfrm>
          <a:prstGeom prst="rect">
            <a:avLst/>
          </a:prstGeom>
        </p:spPr>
        <p:txBody>
          <a:bodyPr wrap="square" lIns="540000" tIns="360000" rIns="540000" bIns="360000" numCol="1" spcCol="360000">
            <a:spAutoFit/>
          </a:bodyPr>
          <a:lstStyle/>
          <a:p>
            <a:pPr algn="just"/>
            <a:endParaRPr lang="en-GB" sz="1600" dirty="0" smtClean="0">
              <a:solidFill>
                <a:prstClr val="white"/>
              </a:solidFill>
            </a:endParaRPr>
          </a:p>
          <a:p>
            <a:pPr algn="just"/>
            <a:r>
              <a:rPr lang="en-GB" sz="1600" dirty="0" smtClean="0">
                <a:solidFill>
                  <a:prstClr val="white"/>
                </a:solidFill>
              </a:rPr>
              <a:t>“The </a:t>
            </a:r>
            <a:r>
              <a:rPr lang="en-GB" sz="1600" dirty="0">
                <a:solidFill>
                  <a:prstClr val="white"/>
                </a:solidFill>
              </a:rPr>
              <a:t>civilised world has been arrested  by the story Mr [Henry Morton] Stanley has told of his </a:t>
            </a:r>
            <a:r>
              <a:rPr lang="en-GB" sz="1600" dirty="0" err="1">
                <a:solidFill>
                  <a:prstClr val="white"/>
                </a:solidFill>
              </a:rPr>
              <a:t>journeyings</a:t>
            </a:r>
            <a:r>
              <a:rPr lang="en-GB" sz="1600" dirty="0">
                <a:solidFill>
                  <a:prstClr val="white"/>
                </a:solidFill>
              </a:rPr>
              <a:t> across the heart of the Lost Continent. In all that spirited narrative … nothing has so impressed the imagination as his description of the immense forest, which offered an almost impenetrable barrier to his advance … Stanley vainly endeavours to bring home to us the full horror of that awful gloom.</a:t>
            </a:r>
          </a:p>
          <a:p>
            <a:pPr algn="just"/>
            <a:r>
              <a:rPr lang="en-GB" sz="1600" dirty="0">
                <a:solidFill>
                  <a:prstClr val="white"/>
                </a:solidFill>
              </a:rPr>
              <a:t>	</a:t>
            </a:r>
            <a:r>
              <a:rPr lang="en-GB" sz="1600" dirty="0" smtClean="0">
                <a:solidFill>
                  <a:prstClr val="white"/>
                </a:solidFill>
              </a:rPr>
              <a:t>“… </a:t>
            </a:r>
            <a:r>
              <a:rPr lang="en-GB" sz="1600" dirty="0">
                <a:solidFill>
                  <a:prstClr val="white"/>
                </a:solidFill>
              </a:rPr>
              <a:t>It is a terrible picture, and one that has engraved itself deep on the heart of civilisation. But while brooding over the awful presentation of life as it exists in the vast African forest, </a:t>
            </a:r>
            <a:r>
              <a:rPr lang="en-GB" sz="1600" dirty="0">
                <a:solidFill>
                  <a:srgbClr val="FFFF00"/>
                </a:solidFill>
              </a:rPr>
              <a:t>it seemed to  me only too vivid a picture of many parts of our own land. </a:t>
            </a:r>
            <a:r>
              <a:rPr lang="en-GB" sz="1600" b="1" dirty="0">
                <a:solidFill>
                  <a:srgbClr val="FFFF00"/>
                </a:solidFill>
                <a:effectLst>
                  <a:outerShdw blurRad="38100" dist="38100" dir="2700000" algn="tl">
                    <a:srgbClr val="000000">
                      <a:alpha val="43137"/>
                    </a:srgbClr>
                  </a:outerShdw>
                </a:effectLst>
              </a:rPr>
              <a:t>As there is a darkest Africa is there not also a darkest England? </a:t>
            </a:r>
            <a:r>
              <a:rPr lang="en-GB" sz="1600" dirty="0">
                <a:solidFill>
                  <a:srgbClr val="FFFF00"/>
                </a:solidFill>
              </a:rPr>
              <a:t>May we not find a parallel at our own doors, within a stone’s throw of our cathedrals and palaces, similar horrors to those Stanley found in the great Equatorial forest?</a:t>
            </a:r>
          </a:p>
          <a:p>
            <a:pPr algn="just"/>
            <a:r>
              <a:rPr lang="en-GB" sz="1600" dirty="0">
                <a:solidFill>
                  <a:prstClr val="white"/>
                </a:solidFill>
              </a:rPr>
              <a:t>	</a:t>
            </a:r>
            <a:r>
              <a:rPr lang="en-GB" sz="1600" dirty="0" smtClean="0">
                <a:solidFill>
                  <a:prstClr val="white"/>
                </a:solidFill>
              </a:rPr>
              <a:t>“… </a:t>
            </a:r>
            <a:r>
              <a:rPr lang="en-GB" sz="1600" dirty="0">
                <a:solidFill>
                  <a:prstClr val="white"/>
                </a:solidFill>
              </a:rPr>
              <a:t>Darkest England, like Darkest Africa, reeks with malaria. The  foul and fetid breath of our slums is almost as poisonous as that of the African swamp. Fever is almost as chronic there as on the Equator. Every year thousands of children are killed off by what is  called defects of our sanitary system. They are in reality starved and poisoned and, in many cases, it is  better for them that they were taken away from the trouble to come</a:t>
            </a:r>
            <a:r>
              <a:rPr lang="en-GB" sz="1600" dirty="0" smtClean="0">
                <a:solidFill>
                  <a:prstClr val="white"/>
                </a:solidFill>
              </a:rPr>
              <a:t>.”</a:t>
            </a:r>
            <a:endParaRPr lang="en-GB" sz="1600" dirty="0">
              <a:solidFill>
                <a:prstClr val="white"/>
              </a:solidFill>
            </a:endParaRPr>
          </a:p>
          <a:p>
            <a:pPr marL="285750" indent="-285750" algn="r">
              <a:buFontTx/>
              <a:buChar char="-"/>
            </a:pPr>
            <a:r>
              <a:rPr lang="en-GB" sz="1400" dirty="0">
                <a:solidFill>
                  <a:prstClr val="white"/>
                </a:solidFill>
              </a:rPr>
              <a:t>William Booth, </a:t>
            </a:r>
            <a:r>
              <a:rPr lang="en-GB" sz="1400" i="1" dirty="0">
                <a:solidFill>
                  <a:prstClr val="white"/>
                </a:solidFill>
              </a:rPr>
              <a:t>In Darkest England and the Way Out</a:t>
            </a:r>
            <a:r>
              <a:rPr lang="en-GB" sz="1400" dirty="0">
                <a:solidFill>
                  <a:prstClr val="white"/>
                </a:solidFill>
              </a:rPr>
              <a:t> (Funk &amp; </a:t>
            </a:r>
            <a:r>
              <a:rPr lang="en-GB" sz="1400" dirty="0" err="1">
                <a:solidFill>
                  <a:prstClr val="white"/>
                </a:solidFill>
              </a:rPr>
              <a:t>Wagnalls</a:t>
            </a:r>
            <a:r>
              <a:rPr lang="en-GB" sz="1400" dirty="0">
                <a:solidFill>
                  <a:prstClr val="white"/>
                </a:solidFill>
              </a:rPr>
              <a:t>: London, 1890), pp. 9, 11, 14.</a:t>
            </a:r>
            <a:endParaRPr lang="en-GB" b="1" dirty="0">
              <a:solidFill>
                <a:prstClr val="white"/>
              </a:solidFill>
            </a:endParaRPr>
          </a:p>
        </p:txBody>
      </p:sp>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4543" y="3429000"/>
            <a:ext cx="2624057" cy="1757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960154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19" y="1"/>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2389025"/>
          </a:xfrm>
          <a:prstGeom prst="rect">
            <a:avLst/>
          </a:prstGeom>
        </p:spPr>
        <p:txBody>
          <a:bodyPr wrap="square" lIns="540000" tIns="360000" rIns="540000" bIns="360000" numCol="1" spcCol="360000">
            <a:spAutoFit/>
          </a:bodyPr>
          <a:lstStyle/>
          <a:p>
            <a:r>
              <a:rPr lang="en-GB" b="1" u="sng" dirty="0" smtClean="0">
                <a:solidFill>
                  <a:prstClr val="white"/>
                </a:solidFill>
              </a:rPr>
              <a:t>3. Colonial Gaze? ‘</a:t>
            </a:r>
            <a:r>
              <a:rPr lang="en-GB" b="1" u="sng" dirty="0">
                <a:solidFill>
                  <a:prstClr val="white"/>
                </a:solidFill>
              </a:rPr>
              <a:t>Darkest London’</a:t>
            </a:r>
            <a:endParaRPr lang="en-GB" dirty="0">
              <a:solidFill>
                <a:prstClr val="white"/>
              </a:solidFill>
            </a:endParaRPr>
          </a:p>
          <a:p>
            <a:endParaRPr lang="en-GB" b="1" u="sng" dirty="0">
              <a:solidFill>
                <a:prstClr val="white"/>
              </a:solidFill>
            </a:endParaRPr>
          </a:p>
          <a:p>
            <a:endParaRPr lang="en-GB" b="1" i="1" u="sng" dirty="0">
              <a:solidFill>
                <a:prstClr val="white"/>
              </a:solidFill>
            </a:endParaRPr>
          </a:p>
          <a:p>
            <a:endParaRPr lang="en-GB" b="1" dirty="0">
              <a:solidFill>
                <a:prstClr val="white"/>
              </a:solidFill>
            </a:endParaRPr>
          </a:p>
          <a:p>
            <a:endParaRPr lang="en-GB" b="1" dirty="0">
              <a:solidFill>
                <a:prstClr val="white"/>
              </a:solidFill>
            </a:endParaRPr>
          </a:p>
          <a:p>
            <a:endParaRPr lang="en-GB" b="1" dirty="0">
              <a:solidFill>
                <a:prstClr val="white"/>
              </a:solidFill>
            </a:endParaRPr>
          </a:p>
        </p:txBody>
      </p:sp>
      <p:sp>
        <p:nvSpPr>
          <p:cNvPr id="9" name="Rectangle 8"/>
          <p:cNvSpPr/>
          <p:nvPr/>
        </p:nvSpPr>
        <p:spPr>
          <a:xfrm>
            <a:off x="-25401" y="260648"/>
            <a:ext cx="6391473" cy="7067228"/>
          </a:xfrm>
          <a:prstGeom prst="rect">
            <a:avLst/>
          </a:prstGeom>
        </p:spPr>
        <p:txBody>
          <a:bodyPr wrap="square" lIns="540000" tIns="360000" rIns="540000" bIns="360000" numCol="1" spcCol="360000">
            <a:spAutoFit/>
          </a:bodyPr>
          <a:lstStyle/>
          <a:p>
            <a:pPr algn="just"/>
            <a:endParaRPr lang="en-GB" sz="1400" dirty="0">
              <a:solidFill>
                <a:prstClr val="white"/>
              </a:solidFill>
            </a:endParaRPr>
          </a:p>
          <a:p>
            <a:pPr algn="just"/>
            <a:r>
              <a:rPr lang="en-GB" dirty="0" smtClean="0">
                <a:solidFill>
                  <a:prstClr val="white"/>
                </a:solidFill>
              </a:rPr>
              <a:t>“The </a:t>
            </a:r>
            <a:r>
              <a:rPr lang="en-GB" dirty="0">
                <a:solidFill>
                  <a:prstClr val="white"/>
                </a:solidFill>
              </a:rPr>
              <a:t>sea-reach </a:t>
            </a:r>
            <a:r>
              <a:rPr lang="en-GB" b="1" dirty="0">
                <a:solidFill>
                  <a:srgbClr val="FFFF00"/>
                </a:solidFill>
                <a:effectLst>
                  <a:outerShdw blurRad="38100" dist="38100" dir="2700000" algn="tl">
                    <a:srgbClr val="000000">
                      <a:alpha val="43137"/>
                    </a:srgbClr>
                  </a:outerShdw>
                </a:effectLst>
              </a:rPr>
              <a:t>of the Thames </a:t>
            </a:r>
            <a:r>
              <a:rPr lang="en-GB" dirty="0">
                <a:solidFill>
                  <a:prstClr val="white"/>
                </a:solidFill>
              </a:rPr>
              <a:t>stretched before us like the beginning of an interminable waterway. In the offing the sea and the sky were welded together without a joint, and in the luminous space the tanned sails of the barges drifting up with the tide seemed to stand still in red clusters of canvas sharply peaked, with gleams of varnished sprits. A haze rested on the low shores that ran out to sea in vanishing flatness. </a:t>
            </a:r>
            <a:r>
              <a:rPr lang="en-GB" dirty="0" smtClean="0">
                <a:solidFill>
                  <a:srgbClr val="FFFF00"/>
                </a:solidFill>
              </a:rPr>
              <a:t>The </a:t>
            </a:r>
            <a:r>
              <a:rPr lang="en-GB" dirty="0">
                <a:solidFill>
                  <a:srgbClr val="FFFF00"/>
                </a:solidFill>
              </a:rPr>
              <a:t>air was dark above Gravesend, and farther back still seemed condensed into a mournful gloom, brooding </a:t>
            </a:r>
            <a:r>
              <a:rPr lang="en-GB" dirty="0" smtClean="0">
                <a:solidFill>
                  <a:srgbClr val="FFFF00"/>
                </a:solidFill>
              </a:rPr>
              <a:t>motionless </a:t>
            </a:r>
            <a:r>
              <a:rPr lang="en-GB" dirty="0">
                <a:solidFill>
                  <a:srgbClr val="FFFF00"/>
                </a:solidFill>
              </a:rPr>
              <a:t>over the biggest, and the greatest, town on earth</a:t>
            </a:r>
            <a:r>
              <a:rPr lang="en-GB" dirty="0" smtClean="0">
                <a:solidFill>
                  <a:prstClr val="white"/>
                </a:solidFill>
              </a:rPr>
              <a:t>.”</a:t>
            </a:r>
            <a:endParaRPr lang="en-GB" dirty="0">
              <a:solidFill>
                <a:prstClr val="white"/>
              </a:solidFill>
            </a:endParaRPr>
          </a:p>
          <a:p>
            <a:pPr algn="just"/>
            <a:endParaRPr lang="en-GB" sz="800" dirty="0">
              <a:solidFill>
                <a:prstClr val="white"/>
              </a:solidFill>
            </a:endParaRPr>
          </a:p>
          <a:p>
            <a:pPr algn="just"/>
            <a:r>
              <a:rPr lang="en-GB" dirty="0" smtClean="0">
                <a:solidFill>
                  <a:prstClr val="white"/>
                </a:solidFill>
              </a:rPr>
              <a:t>“Marlow </a:t>
            </a:r>
            <a:r>
              <a:rPr lang="en-GB" dirty="0">
                <a:solidFill>
                  <a:prstClr val="white"/>
                </a:solidFill>
              </a:rPr>
              <a:t>ceased, and sat apart, indistinct and silent, in the pose of a meditating Buddha. Nobody moved for a time … I raised my head. </a:t>
            </a:r>
            <a:r>
              <a:rPr lang="en-GB" dirty="0">
                <a:solidFill>
                  <a:srgbClr val="FFFF00"/>
                </a:solidFill>
              </a:rPr>
              <a:t>The offing was barred by a black bank of clouds, and </a:t>
            </a:r>
            <a:r>
              <a:rPr lang="en-GB" sz="2000" b="1" dirty="0">
                <a:solidFill>
                  <a:srgbClr val="FFFF00"/>
                </a:solidFill>
                <a:effectLst>
                  <a:outerShdw blurRad="38100" dist="38100" dir="2700000" algn="tl">
                    <a:srgbClr val="000000">
                      <a:alpha val="43137"/>
                    </a:srgbClr>
                  </a:outerShdw>
                </a:effectLst>
              </a:rPr>
              <a:t>the tranquil waterway leading to the uttermost ends of the earth flowed sombre under an overcast sky—seemed to lead into the heart of an immense darkness</a:t>
            </a:r>
            <a:r>
              <a:rPr lang="en-GB" dirty="0" smtClean="0">
                <a:solidFill>
                  <a:prstClr val="white"/>
                </a:solidFill>
              </a:rPr>
              <a:t>.”</a:t>
            </a:r>
            <a:endParaRPr lang="en-GB" dirty="0">
              <a:solidFill>
                <a:prstClr val="white"/>
              </a:solidFill>
            </a:endParaRPr>
          </a:p>
          <a:p>
            <a:pPr marL="285750" indent="-285750" algn="just">
              <a:buFontTx/>
              <a:buChar char="-"/>
            </a:pPr>
            <a:r>
              <a:rPr lang="en-GB" sz="1600" dirty="0" smtClean="0">
                <a:solidFill>
                  <a:prstClr val="white"/>
                </a:solidFill>
              </a:rPr>
              <a:t>Joseph </a:t>
            </a:r>
            <a:r>
              <a:rPr lang="en-GB" sz="1600" dirty="0">
                <a:solidFill>
                  <a:prstClr val="white"/>
                </a:solidFill>
              </a:rPr>
              <a:t>Conrad, </a:t>
            </a:r>
            <a:r>
              <a:rPr lang="en-GB" sz="1600" i="1" dirty="0">
                <a:solidFill>
                  <a:prstClr val="white"/>
                </a:solidFill>
              </a:rPr>
              <a:t>Heart of Darkness </a:t>
            </a:r>
            <a:r>
              <a:rPr lang="en-GB" sz="1600" dirty="0">
                <a:solidFill>
                  <a:prstClr val="white"/>
                </a:solidFill>
              </a:rPr>
              <a:t>(Penguin: London, 1995 [1902]), pp. 1, 124 (second paragraph  and last paragraph)</a:t>
            </a:r>
          </a:p>
          <a:p>
            <a:pPr marL="285750" indent="-285750" algn="just">
              <a:buFontTx/>
              <a:buChar char="-"/>
            </a:pPr>
            <a:endParaRPr lang="en-GB" sz="1600" b="1" dirty="0">
              <a:solidFill>
                <a:prstClr val="white"/>
              </a:solidFill>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692696"/>
            <a:ext cx="27336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32905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0"/>
            <a:ext cx="9144000" cy="2943023"/>
          </a:xfrm>
          <a:prstGeom prst="rect">
            <a:avLst/>
          </a:prstGeom>
        </p:spPr>
        <p:txBody>
          <a:bodyPr wrap="square" lIns="540000" tIns="360000" rIns="540000" bIns="360000">
            <a:spAutoFit/>
          </a:bodyPr>
          <a:lstStyle/>
          <a:p>
            <a:r>
              <a:rPr lang="en-GB" b="1" u="sng" dirty="0">
                <a:solidFill>
                  <a:prstClr val="white"/>
                </a:solidFill>
              </a:rPr>
              <a:t>3. Colonial Gaze? ‘Darkest London’</a:t>
            </a:r>
            <a:endParaRPr lang="en-GB" dirty="0">
              <a:solidFill>
                <a:prstClr val="white"/>
              </a:solidFill>
            </a:endParaRP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369697" y="5017486"/>
            <a:ext cx="2978168" cy="923330"/>
          </a:xfrm>
          <a:prstGeom prst="rect">
            <a:avLst/>
          </a:prstGeom>
        </p:spPr>
        <p:txBody>
          <a:bodyPr wrap="square">
            <a:spAutoFit/>
          </a:bodyPr>
          <a:lstStyle/>
          <a:p>
            <a:r>
              <a:rPr lang="en-US" dirty="0">
                <a:solidFill>
                  <a:prstClr val="white"/>
                </a:solidFill>
              </a:rPr>
              <a:t>African </a:t>
            </a:r>
            <a:r>
              <a:rPr lang="en-US" dirty="0" smtClean="0">
                <a:solidFill>
                  <a:prstClr val="white"/>
                </a:solidFill>
              </a:rPr>
              <a:t>mask; self-portrait </a:t>
            </a:r>
            <a:r>
              <a:rPr lang="en-US" dirty="0">
                <a:solidFill>
                  <a:prstClr val="white"/>
                </a:solidFill>
              </a:rPr>
              <a:t>by Pablo Picasso; </a:t>
            </a:r>
            <a:r>
              <a:rPr lang="en-US" i="1" dirty="0">
                <a:solidFill>
                  <a:prstClr val="white"/>
                </a:solidFill>
              </a:rPr>
              <a:t>Les Demoiselles </a:t>
            </a:r>
            <a:r>
              <a:rPr lang="en-US" i="1" dirty="0" err="1">
                <a:solidFill>
                  <a:prstClr val="white"/>
                </a:solidFill>
              </a:rPr>
              <a:t>d’Avignon</a:t>
            </a:r>
            <a:r>
              <a:rPr lang="en-US" i="1" dirty="0">
                <a:solidFill>
                  <a:prstClr val="white"/>
                </a:solidFill>
              </a:rPr>
              <a:t> </a:t>
            </a:r>
            <a:r>
              <a:rPr lang="en-US" dirty="0">
                <a:solidFill>
                  <a:prstClr val="white"/>
                </a:solidFill>
              </a:rPr>
              <a:t>1907</a:t>
            </a:r>
          </a:p>
        </p:txBody>
      </p:sp>
      <p:pic>
        <p:nvPicPr>
          <p:cNvPr id="7" name="Picture 6"/>
          <p:cNvPicPr>
            <a:picLocks noChangeAspect="1"/>
          </p:cNvPicPr>
          <p:nvPr/>
        </p:nvPicPr>
        <p:blipFill rotWithShape="1">
          <a:blip r:embed="rId4"/>
          <a:srcRect l="5906" r="36508" b="4418"/>
          <a:stretch/>
        </p:blipFill>
        <p:spPr>
          <a:xfrm>
            <a:off x="5545880" y="0"/>
            <a:ext cx="3575508" cy="400481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064" y="1058533"/>
            <a:ext cx="5692381" cy="3768979"/>
          </a:xfrm>
          <a:prstGeom prst="rect">
            <a:avLst/>
          </a:prstGeom>
        </p:spPr>
      </p:pic>
    </p:spTree>
    <p:extLst>
      <p:ext uri="{BB962C8B-B14F-4D97-AF65-F5344CB8AC3E}">
        <p14:creationId xmlns:p14="http://schemas.microsoft.com/office/powerpoint/2010/main" val="243407166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233" y="1"/>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2943023"/>
          </a:xfrm>
          <a:prstGeom prst="rect">
            <a:avLst/>
          </a:prstGeom>
        </p:spPr>
        <p:txBody>
          <a:bodyPr wrap="square" lIns="540000" tIns="360000" rIns="540000" bIns="360000" numCol="1" spcCol="360000">
            <a:spAutoFit/>
          </a:bodyPr>
          <a:lstStyle/>
          <a:p>
            <a:r>
              <a:rPr lang="en-GB" b="1" u="sng" dirty="0" smtClean="0">
                <a:solidFill>
                  <a:prstClr val="white"/>
                </a:solidFill>
              </a:rPr>
              <a:t>3. Colonial Gaze? ‘</a:t>
            </a:r>
            <a:r>
              <a:rPr lang="en-GB" b="1" u="sng" dirty="0">
                <a:solidFill>
                  <a:prstClr val="white"/>
                </a:solidFill>
              </a:rPr>
              <a:t>Darkest London</a:t>
            </a:r>
            <a:r>
              <a:rPr lang="en-GB" b="1" u="sng" dirty="0" smtClean="0">
                <a:solidFill>
                  <a:prstClr val="white"/>
                </a:solidFill>
              </a:rPr>
              <a:t>’ </a:t>
            </a:r>
          </a:p>
          <a:p>
            <a:r>
              <a:rPr lang="en-GB" dirty="0" smtClean="0">
                <a:solidFill>
                  <a:srgbClr val="FFFF00"/>
                </a:solidFill>
              </a:rPr>
              <a:t>John </a:t>
            </a:r>
            <a:r>
              <a:rPr lang="en-GB" dirty="0">
                <a:solidFill>
                  <a:srgbClr val="FFFF00"/>
                </a:solidFill>
              </a:rPr>
              <a:t>Thomson,</a:t>
            </a:r>
            <a:r>
              <a:rPr lang="en-GB" i="1" dirty="0" smtClean="0">
                <a:solidFill>
                  <a:srgbClr val="FFFF00"/>
                </a:solidFill>
              </a:rPr>
              <a:t> Street Life in London </a:t>
            </a:r>
            <a:r>
              <a:rPr lang="en-GB" dirty="0" smtClean="0">
                <a:solidFill>
                  <a:srgbClr val="FFFF00"/>
                </a:solidFill>
              </a:rPr>
              <a:t>(1877)</a:t>
            </a:r>
            <a:endParaRPr lang="en-GB" dirty="0">
              <a:solidFill>
                <a:srgbClr val="FFFF00"/>
              </a:solidFill>
            </a:endParaRPr>
          </a:p>
          <a:p>
            <a:endParaRPr lang="en-GB" dirty="0">
              <a:solidFill>
                <a:prstClr val="white"/>
              </a:solidFill>
            </a:endParaRPr>
          </a:p>
          <a:p>
            <a:endParaRPr lang="en-GB" b="1" u="sng" dirty="0">
              <a:solidFill>
                <a:prstClr val="white"/>
              </a:solidFill>
            </a:endParaRPr>
          </a:p>
          <a:p>
            <a:endParaRPr lang="en-GB" b="1" i="1" u="sng" dirty="0">
              <a:solidFill>
                <a:prstClr val="white"/>
              </a:solidFill>
            </a:endParaRPr>
          </a:p>
          <a:p>
            <a:endParaRPr lang="en-GB" b="1" dirty="0">
              <a:solidFill>
                <a:prstClr val="white"/>
              </a:solidFill>
            </a:endParaRPr>
          </a:p>
          <a:p>
            <a:endParaRPr lang="en-GB" b="1" dirty="0">
              <a:solidFill>
                <a:prstClr val="white"/>
              </a:solidFill>
            </a:endParaRPr>
          </a:p>
          <a:p>
            <a:endParaRPr lang="en-GB" b="1" dirty="0">
              <a:solidFill>
                <a:prstClr val="white"/>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00" y="1992905"/>
            <a:ext cx="3736938" cy="4851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07904" y="964293"/>
            <a:ext cx="2292074" cy="30721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9978" y="1"/>
            <a:ext cx="3144022" cy="3985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8"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06847" y="3985810"/>
            <a:ext cx="3736975" cy="2859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7107232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3096911"/>
          </a:xfrm>
          <a:prstGeom prst="rect">
            <a:avLst/>
          </a:prstGeom>
        </p:spPr>
        <p:txBody>
          <a:bodyPr wrap="square" lIns="540000" tIns="360000" rIns="540000" bIns="360000" numCol="1" spcCol="360000">
            <a:spAutoFit/>
          </a:bodyPr>
          <a:lstStyle/>
          <a:p>
            <a:r>
              <a:rPr lang="en-GB" b="1" u="sng" dirty="0" smtClean="0">
                <a:solidFill>
                  <a:prstClr val="white"/>
                </a:solidFill>
              </a:rPr>
              <a:t>3. Colonial Gaze? ‘</a:t>
            </a:r>
            <a:r>
              <a:rPr lang="en-GB" b="1" u="sng" dirty="0">
                <a:solidFill>
                  <a:prstClr val="white"/>
                </a:solidFill>
              </a:rPr>
              <a:t>Darkest London</a:t>
            </a:r>
            <a:r>
              <a:rPr lang="en-GB" b="1" u="sng" dirty="0" smtClean="0">
                <a:solidFill>
                  <a:prstClr val="white"/>
                </a:solidFill>
              </a:rPr>
              <a:t>’ </a:t>
            </a:r>
          </a:p>
          <a:p>
            <a:r>
              <a:rPr lang="en-US" b="1" dirty="0" smtClean="0">
                <a:solidFill>
                  <a:srgbClr val="FFFF00"/>
                </a:solidFill>
              </a:rPr>
              <a:t>‘China </a:t>
            </a:r>
            <a:r>
              <a:rPr lang="en-US" b="1" dirty="0">
                <a:solidFill>
                  <a:srgbClr val="FFFF00"/>
                </a:solidFill>
              </a:rPr>
              <a:t>through the lens of John Thomson </a:t>
            </a:r>
            <a:r>
              <a:rPr lang="en-US" b="1" dirty="0" smtClean="0">
                <a:solidFill>
                  <a:srgbClr val="FFFF00"/>
                </a:solidFill>
              </a:rPr>
              <a:t>1868–1872’ </a:t>
            </a:r>
          </a:p>
          <a:p>
            <a:r>
              <a:rPr lang="en-US" sz="1400" b="1" dirty="0" smtClean="0"/>
              <a:t>(</a:t>
            </a:r>
            <a:r>
              <a:rPr lang="en-US" sz="1400" dirty="0" smtClean="0"/>
              <a:t>see Merseyside Maritime Museum: </a:t>
            </a:r>
            <a:r>
              <a:rPr lang="en-US" sz="1400" u="sng" dirty="0" smtClean="0">
                <a:hlinkClick r:id="rId3"/>
              </a:rPr>
              <a:t>http</a:t>
            </a:r>
            <a:r>
              <a:rPr lang="en-US" sz="1400" u="sng" dirty="0">
                <a:hlinkClick r:id="rId3"/>
              </a:rPr>
              <a:t>://www.liverpoolmuseums.org.uk/maritime/exhibitions/china/</a:t>
            </a:r>
            <a:r>
              <a:rPr lang="en-US" sz="1400" dirty="0"/>
              <a:t>)</a:t>
            </a:r>
            <a:endParaRPr lang="en-GB" sz="1400" dirty="0"/>
          </a:p>
          <a:p>
            <a:endParaRPr lang="en-GB" sz="1400" dirty="0">
              <a:solidFill>
                <a:prstClr val="white"/>
              </a:solidFill>
            </a:endParaRPr>
          </a:p>
          <a:p>
            <a:endParaRPr lang="en-GB" b="1" u="sng" dirty="0">
              <a:solidFill>
                <a:prstClr val="white"/>
              </a:solidFill>
            </a:endParaRPr>
          </a:p>
          <a:p>
            <a:endParaRPr lang="en-GB" b="1" i="1" u="sng" dirty="0">
              <a:solidFill>
                <a:prstClr val="white"/>
              </a:solidFill>
            </a:endParaRPr>
          </a:p>
          <a:p>
            <a:endParaRPr lang="en-GB" b="1" dirty="0">
              <a:solidFill>
                <a:prstClr val="white"/>
              </a:solidFill>
            </a:endParaRPr>
          </a:p>
          <a:p>
            <a:endParaRPr lang="en-GB" b="1" dirty="0">
              <a:solidFill>
                <a:prstClr val="white"/>
              </a:solidFill>
            </a:endParaRPr>
          </a:p>
          <a:p>
            <a:endParaRPr lang="en-GB" b="1" dirty="0">
              <a:solidFill>
                <a:prstClr val="white"/>
              </a:solidFill>
            </a:endParaRPr>
          </a:p>
        </p:txBody>
      </p:sp>
      <p:pic>
        <p:nvPicPr>
          <p:cNvPr id="6" name="Picture 5"/>
          <p:cNvPicPr/>
          <p:nvPr/>
        </p:nvPicPr>
        <p:blipFill>
          <a:blip r:embed="rId4" cstate="print"/>
          <a:srcRect/>
          <a:stretch>
            <a:fillRect/>
          </a:stretch>
        </p:blipFill>
        <p:spPr bwMode="auto">
          <a:xfrm>
            <a:off x="5845004" y="3897854"/>
            <a:ext cx="3244754" cy="2938117"/>
          </a:xfrm>
          <a:prstGeom prst="rect">
            <a:avLst/>
          </a:prstGeom>
          <a:noFill/>
          <a:ln w="9525">
            <a:noFill/>
            <a:miter lim="800000"/>
            <a:headEnd/>
            <a:tailEnd/>
          </a:ln>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57162" y="1190687"/>
            <a:ext cx="2421102" cy="3046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31640" y="3897854"/>
            <a:ext cx="2910657" cy="2925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 y="1247025"/>
            <a:ext cx="3059832" cy="3015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9912" y="1231892"/>
            <a:ext cx="2266941" cy="3046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531056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871</TotalTime>
  <Words>1903</Words>
  <Application>Microsoft Office PowerPoint</Application>
  <PresentationFormat>On-screen Show (4:3)</PresentationFormat>
  <Paragraphs>474</Paragraphs>
  <Slides>37</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Bauhaus 93</vt:lpstr>
      <vt:lpstr>Calibri</vt:lpstr>
      <vt:lpstr>Harlow Solid Italic</vt:lpstr>
      <vt:lpstr>Symbol</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45</cp:revision>
  <cp:lastPrinted>2016-02-04T14:38:22Z</cp:lastPrinted>
  <dcterms:created xsi:type="dcterms:W3CDTF">2016-02-02T10:02:36Z</dcterms:created>
  <dcterms:modified xsi:type="dcterms:W3CDTF">2018-02-15T15:59:53Z</dcterms:modified>
</cp:coreProperties>
</file>