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751" r:id="rId5"/>
  </p:sldMasterIdLst>
  <p:sldIdLst>
    <p:sldId id="256" r:id="rId6"/>
    <p:sldId id="264" r:id="rId7"/>
    <p:sldId id="263" r:id="rId8"/>
    <p:sldId id="262" r:id="rId9"/>
    <p:sldId id="265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11/28/2022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56359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11/28/2022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41695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93758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59855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11/28/2022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348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11/28/2022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82707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11/28/2022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736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91414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05841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27906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227448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9910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11/28/2022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087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11/28/2022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24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11/28/2022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0747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47" r:id="rId2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98899-9044-C828-566F-7B33D4B77B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5313400" cy="1978346"/>
          </a:xfrm>
        </p:spPr>
        <p:txBody>
          <a:bodyPr>
            <a:normAutofit/>
          </a:bodyPr>
          <a:lstStyle/>
          <a:p>
            <a:r>
              <a:rPr lang="en-GB"/>
              <a:t>Sigmund freud's psychosexual development theory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D68C5C-2346-3578-B7F4-EFB27188EB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5313400" cy="2418188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0000"/>
              </a:lnSpc>
            </a:pPr>
            <a:r>
              <a:rPr lang="en-GB" sz="1900" dirty="0"/>
              <a:t>This presentation is made with the intention of thoroughly discussing the psychosexual development theory made by Sigmund </a:t>
            </a:r>
            <a:r>
              <a:rPr lang="en-GB" sz="1900" dirty="0" err="1"/>
              <a:t>freud</a:t>
            </a:r>
            <a:r>
              <a:rPr lang="en-GB" sz="1900" dirty="0"/>
              <a:t> in the 1960s to the expected standard given in the assignment brief. As it is necessary, a conclusion, citations(included in the slides)and a reference list will be included in the end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Class code:BMHP4003</a:t>
            </a:r>
          </a:p>
          <a:p>
            <a:pPr>
              <a:lnSpc>
                <a:spcPct val="100000"/>
              </a:lnSpc>
            </a:pPr>
            <a:r>
              <a:rPr lang="en-GB" sz="1800" dirty="0" err="1"/>
              <a:t>Lecturer:Diya</a:t>
            </a:r>
            <a:r>
              <a:rPr lang="en-GB" sz="1800" dirty="0"/>
              <a:t> </a:t>
            </a:r>
            <a:r>
              <a:rPr lang="en-GB" sz="1800" dirty="0" err="1"/>
              <a:t>ganguly</a:t>
            </a:r>
            <a:endParaRPr lang="en-GB" sz="1800" dirty="0"/>
          </a:p>
          <a:p>
            <a:pPr>
              <a:lnSpc>
                <a:spcPct val="100000"/>
              </a:lnSpc>
            </a:pPr>
            <a:r>
              <a:rPr lang="en-GB" sz="1800" dirty="0"/>
              <a:t>Student name: Ayomide Oluwadamilare Adeshina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Student number: 2014219</a:t>
            </a:r>
          </a:p>
          <a:p>
            <a:pPr>
              <a:lnSpc>
                <a:spcPct val="100000"/>
              </a:lnSpc>
            </a:pPr>
            <a:endParaRPr lang="en-GB" sz="1800" dirty="0"/>
          </a:p>
          <a:p>
            <a:pPr>
              <a:lnSpc>
                <a:spcPct val="100000"/>
              </a:lnSpc>
            </a:pPr>
            <a:endParaRPr lang="en-GB" sz="1900" dirty="0"/>
          </a:p>
          <a:p>
            <a:pPr>
              <a:lnSpc>
                <a:spcPct val="100000"/>
              </a:lnSpc>
            </a:pPr>
            <a:endParaRPr lang="en-GB" sz="1900" dirty="0"/>
          </a:p>
          <a:p>
            <a:pPr>
              <a:lnSpc>
                <a:spcPct val="100000"/>
              </a:lnSpc>
            </a:pPr>
            <a:endParaRPr lang="en-GB" sz="1900" dirty="0"/>
          </a:p>
        </p:txBody>
      </p:sp>
      <p:sp>
        <p:nvSpPr>
          <p:cNvPr id="207" name="Freeform: Shape 10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-7670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8" name="Group 12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1701611" y="285553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09" name="Freeform: Shape 14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10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13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214" name="Picture 3">
            <a:extLst>
              <a:ext uri="{FF2B5EF4-FFF2-40B4-BE49-F238E27FC236}">
                <a16:creationId xmlns:a16="http://schemas.microsoft.com/office/drawing/2014/main" id="{E5C80E26-0091-4FD9-1303-67642A4DA2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60" r="23759" b="-1"/>
          <a:stretch/>
        </p:blipFill>
        <p:spPr>
          <a:xfrm>
            <a:off x="6522720" y="10"/>
            <a:ext cx="5669280" cy="6857990"/>
          </a:xfrm>
          <a:prstGeom prst="rect">
            <a:avLst/>
          </a:prstGeom>
        </p:spPr>
      </p:pic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D8B9D790-98D8-F36D-DF20-EBA04B9432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986" y="7671"/>
            <a:ext cx="59695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883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EF92653-5D6D-47E6-8744-0DAF76E04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745D9-7FB7-34B9-499D-090B521A88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4" y="871758"/>
            <a:ext cx="10283452" cy="387114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2"/>
                </a:solidFill>
                <a:latin typeface="Arial" panose="020B0604020202020204" pitchFamily="34" charset="0"/>
              </a:rPr>
              <a:t>Table of contents:</a:t>
            </a:r>
            <a:br>
              <a:rPr lang="en-GB" dirty="0">
                <a:solidFill>
                  <a:schemeClr val="bg2"/>
                </a:solidFill>
                <a:latin typeface="Arial" panose="020B0604020202020204" pitchFamily="34" charset="0"/>
              </a:rPr>
            </a:br>
            <a:r>
              <a:rPr lang="en-GB" sz="2800" dirty="0">
                <a:solidFill>
                  <a:schemeClr val="bg2"/>
                </a:solidFill>
                <a:latin typeface="Arial" panose="020B0604020202020204" pitchFamily="34" charset="0"/>
              </a:rPr>
              <a:t>Introduction</a:t>
            </a:r>
            <a:br>
              <a:rPr lang="en-GB" sz="2800" dirty="0">
                <a:solidFill>
                  <a:schemeClr val="bg2"/>
                </a:solidFill>
                <a:latin typeface="Arial" panose="020B0604020202020204" pitchFamily="34" charset="0"/>
              </a:rPr>
            </a:br>
            <a:r>
              <a:rPr lang="en-GB" sz="2800" dirty="0">
                <a:solidFill>
                  <a:schemeClr val="bg2"/>
                </a:solidFill>
                <a:latin typeface="Arial" panose="020B0604020202020204" pitchFamily="34" charset="0"/>
              </a:rPr>
              <a:t>ORAL(PSYCHOSEXUAL DEVELOPMENT THEORY)</a:t>
            </a:r>
            <a:br>
              <a:rPr lang="en-GB" sz="2800" dirty="0">
                <a:solidFill>
                  <a:schemeClr val="bg2"/>
                </a:solidFill>
                <a:latin typeface="Arial" panose="020B0604020202020204" pitchFamily="34" charset="0"/>
              </a:rPr>
            </a:br>
            <a:r>
              <a:rPr lang="en-GB" sz="2800" dirty="0">
                <a:solidFill>
                  <a:schemeClr val="bg2"/>
                </a:solidFill>
                <a:latin typeface="Arial" panose="020B0604020202020204" pitchFamily="34" charset="0"/>
              </a:rPr>
              <a:t>ANAL(PSYCHOSEXUAL DEVELOPMENT THEORY)</a:t>
            </a:r>
            <a:br>
              <a:rPr lang="en-GB" sz="2800" dirty="0">
                <a:solidFill>
                  <a:schemeClr val="bg2"/>
                </a:solidFill>
                <a:latin typeface="Arial" panose="020B0604020202020204" pitchFamily="34" charset="0"/>
              </a:rPr>
            </a:br>
            <a:r>
              <a:rPr lang="en-GB" sz="2800" dirty="0">
                <a:solidFill>
                  <a:schemeClr val="bg2"/>
                </a:solidFill>
                <a:latin typeface="Arial" panose="020B0604020202020204" pitchFamily="34" charset="0"/>
              </a:rPr>
              <a:t>CONCLUSION</a:t>
            </a:r>
            <a:br>
              <a:rPr lang="en-GB" sz="2800" dirty="0">
                <a:solidFill>
                  <a:schemeClr val="bg2"/>
                </a:solidFill>
                <a:latin typeface="Arial" panose="020B0604020202020204" pitchFamily="34" charset="0"/>
              </a:rPr>
            </a:br>
            <a:r>
              <a:rPr lang="en-GB" sz="2800" dirty="0">
                <a:solidFill>
                  <a:schemeClr val="bg2"/>
                </a:solidFill>
                <a:latin typeface="Arial" panose="020B0604020202020204" pitchFamily="34" charset="0"/>
              </a:rPr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055FF4-3206-9C6C-EB25-F2A2ACB254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742900"/>
            <a:ext cx="6991776" cy="1048299"/>
          </a:xfrm>
        </p:spPr>
        <p:txBody>
          <a:bodyPr>
            <a:normAutofit/>
          </a:bodyPr>
          <a:lstStyle/>
          <a:p>
            <a:r>
              <a:rPr lang="en-GB" b="0" i="0">
                <a:solidFill>
                  <a:schemeClr val="bg2"/>
                </a:solidFill>
                <a:effectLst/>
                <a:latin typeface="Roboto" panose="02000000000000000000" pitchFamily="2" charset="0"/>
              </a:rPr>
              <a:t>)</a:t>
            </a:r>
            <a:endParaRPr lang="en-GB">
              <a:solidFill>
                <a:schemeClr val="bg2"/>
              </a:solidFill>
            </a:endParaRPr>
          </a:p>
          <a:p>
            <a:endParaRPr lang="en-GB" b="0" i="0">
              <a:solidFill>
                <a:schemeClr val="bg2"/>
              </a:solidFill>
              <a:effectLst/>
              <a:latin typeface="EB Garamond" panose="020B0604020202020204" pitchFamily="2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CA98CE3-81A7-4FFE-A047-9AA65998D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8D91C2B-BDB9-49BE-9C44-E0CFE597A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0663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F92653-5D6D-47E6-8744-0DAF76E04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745D9-7FB7-34B9-499D-090B521A88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0102" y="960594"/>
            <a:ext cx="5828114" cy="4936812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latin typeface="Arial" panose="020B0604020202020204" pitchFamily="34" charset="0"/>
              </a:rPr>
              <a:t>ORAL:</a:t>
            </a:r>
            <a:br>
              <a:rPr lang="en-GB" dirty="0">
                <a:latin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055FF4-3206-9C6C-EB25-F2A2ACB254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02185" y="1390650"/>
            <a:ext cx="3019423" cy="4076700"/>
          </a:xfrm>
        </p:spPr>
        <p:txBody>
          <a:bodyPr anchor="ctr">
            <a:normAutofit fontScale="77500" lnSpcReduction="20000"/>
          </a:bodyPr>
          <a:lstStyle/>
          <a:p>
            <a:r>
              <a:rPr lang="en-GB" dirty="0">
                <a:solidFill>
                  <a:srgbClr val="00071B"/>
                </a:solidFill>
                <a:latin typeface="EB Garamond" panose="020B0604020202020204" pitchFamily="2" charset="0"/>
              </a:rPr>
              <a:t>The first stage of the psychosexual development within the human body as an infant, pleasure is found mostly through an organ of that of a mouth, specifically the receptors on the tooth, tongue, tonsil and etc when nourishments enter the mouth and is broken down by the organs</a:t>
            </a:r>
          </a:p>
          <a:p>
            <a:r>
              <a:rPr lang="en-GB" dirty="0" err="1"/>
              <a:t>Bozorgmehr</a:t>
            </a:r>
            <a:r>
              <a:rPr lang="en-GB" dirty="0"/>
              <a:t> M and </a:t>
            </a:r>
            <a:r>
              <a:rPr lang="en-GB" dirty="0" err="1"/>
              <a:t>Sabagh</a:t>
            </a:r>
            <a:r>
              <a:rPr lang="en-GB" dirty="0"/>
              <a:t> G (1991)</a:t>
            </a:r>
          </a:p>
          <a:p>
            <a:r>
              <a:rPr lang="en-GB" dirty="0"/>
              <a:t>Castles S, Haas H &amp; Miller M (2014) T</a:t>
            </a:r>
          </a:p>
          <a:p>
            <a:r>
              <a:rPr lang="en-GB" dirty="0"/>
              <a:t> </a:t>
            </a:r>
            <a:r>
              <a:rPr lang="en-GB" dirty="0" err="1"/>
              <a:t>Menjivar</a:t>
            </a:r>
            <a:r>
              <a:rPr lang="en-GB" dirty="0"/>
              <a:t> C (1993)</a:t>
            </a:r>
            <a:endParaRPr lang="en-GB" b="0" i="0" dirty="0">
              <a:solidFill>
                <a:srgbClr val="00071B"/>
              </a:solidFill>
              <a:effectLst/>
              <a:latin typeface="EB Garamond" panose="020B0604020202020204" pitchFamily="2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CA98CE3-81A7-4FFE-A047-9AA65998D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315200" y="1733549"/>
            <a:ext cx="0" cy="3390901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324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F92653-5D6D-47E6-8744-0DAF76E04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745D9-7FB7-34B9-499D-090B521A88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0102" y="960594"/>
            <a:ext cx="5828114" cy="4936812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latin typeface="Arial" panose="020B0604020202020204" pitchFamily="34" charset="0"/>
              </a:rPr>
              <a:t>Anal:</a:t>
            </a:r>
            <a:br>
              <a:rPr lang="en-GB" dirty="0">
                <a:latin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055FF4-3206-9C6C-EB25-F2A2ACB254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02185" y="1390650"/>
            <a:ext cx="3019423" cy="4076700"/>
          </a:xfrm>
        </p:spPr>
        <p:txBody>
          <a:bodyPr anchor="ctr">
            <a:normAutofit fontScale="85000" lnSpcReduction="20000"/>
          </a:bodyPr>
          <a:lstStyle/>
          <a:p>
            <a:r>
              <a:rPr lang="en-GB" b="0" i="0" dirty="0">
                <a:solidFill>
                  <a:srgbClr val="00071B"/>
                </a:solidFill>
                <a:effectLst/>
                <a:latin typeface="EB Garamond" panose="020B0604020202020204" pitchFamily="2" charset="0"/>
              </a:rPr>
              <a:t>The second stage of psychosexual development found within a child, pleasure is found mostly through the release of waste material from the anus, a sensation from the rectum is made as a result of the waste material releasing from the anus and rectum. </a:t>
            </a:r>
          </a:p>
          <a:p>
            <a:r>
              <a:rPr lang="en-GB" dirty="0"/>
              <a:t>Costa Meza, CA: Mazda Publishers(1995)</a:t>
            </a:r>
          </a:p>
          <a:p>
            <a:r>
              <a:rPr lang="en-GB" dirty="0"/>
              <a:t>Lee E (1966)</a:t>
            </a:r>
          </a:p>
          <a:p>
            <a:r>
              <a:rPr lang="en-GB" b="0" i="0" dirty="0" err="1">
                <a:solidFill>
                  <a:srgbClr val="00071B"/>
                </a:solidFill>
                <a:effectLst/>
                <a:latin typeface="EB Garamond" panose="020B0604020202020204" pitchFamily="2" charset="0"/>
              </a:rPr>
              <a:t>Piorre</a:t>
            </a:r>
            <a:r>
              <a:rPr lang="en-GB" b="0" i="0" dirty="0">
                <a:solidFill>
                  <a:srgbClr val="00071B"/>
                </a:solidFill>
                <a:effectLst/>
                <a:latin typeface="EB Garamond" panose="020B0604020202020204" pitchFamily="2" charset="0"/>
              </a:rPr>
              <a:t> M(1979)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CA98CE3-81A7-4FFE-A047-9AA65998D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315200" y="1733549"/>
            <a:ext cx="0" cy="3390901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39313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F92653-5D6D-47E6-8744-0DAF76E04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745D9-7FB7-34B9-499D-090B521A88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3543" y="960593"/>
            <a:ext cx="5828114" cy="4936812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latin typeface="Arial" panose="020B0604020202020204" pitchFamily="34" charset="0"/>
              </a:rPr>
              <a:t>Conclusion:</a:t>
            </a:r>
            <a:br>
              <a:rPr lang="en-GB" dirty="0">
                <a:latin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055FF4-3206-9C6C-EB25-F2A2ACB254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02185" y="1390650"/>
            <a:ext cx="3019423" cy="4076700"/>
          </a:xfrm>
        </p:spPr>
        <p:txBody>
          <a:bodyPr anchor="ctr">
            <a:normAutofit/>
          </a:bodyPr>
          <a:lstStyle/>
          <a:p>
            <a:r>
              <a:rPr lang="en-GB" b="0" i="0" dirty="0">
                <a:solidFill>
                  <a:srgbClr val="00071B"/>
                </a:solidFill>
                <a:effectLst/>
                <a:latin typeface="EB Garamond" panose="020B0604020202020204" pitchFamily="2" charset="0"/>
              </a:rPr>
              <a:t>Overall, I believe that I’ve thoroughly discussed the two factors of Sigmund Freud's</a:t>
            </a:r>
            <a:r>
              <a:rPr lang="en-GB" dirty="0">
                <a:solidFill>
                  <a:srgbClr val="00071B"/>
                </a:solidFill>
                <a:latin typeface="EB Garamond" panose="020B0604020202020204" pitchFamily="2" charset="0"/>
              </a:rPr>
              <a:t> psychosexual development theory to the necessary academic standards.</a:t>
            </a:r>
            <a:endParaRPr lang="en-GB" b="0" i="0" dirty="0">
              <a:solidFill>
                <a:srgbClr val="00071B"/>
              </a:solidFill>
              <a:effectLst/>
              <a:latin typeface="EB Garamond" panose="020B0604020202020204" pitchFamily="2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CA98CE3-81A7-4FFE-A047-9AA65998D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315200" y="1733549"/>
            <a:ext cx="0" cy="3390901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533614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102CF82-E685-C752-328B-07439F358BDE}"/>
              </a:ext>
            </a:extLst>
          </p:cNvPr>
          <p:cNvSpPr txBox="1"/>
          <p:nvPr/>
        </p:nvSpPr>
        <p:spPr>
          <a:xfrm>
            <a:off x="848299" y="1233889"/>
            <a:ext cx="6753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 list: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38E253-D964-5FB3-D8B3-41930DC020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 err="1"/>
              <a:t>Bozorgmehr</a:t>
            </a:r>
            <a:r>
              <a:rPr lang="en-GB" dirty="0"/>
              <a:t> M and </a:t>
            </a:r>
            <a:r>
              <a:rPr lang="en-GB" dirty="0" err="1"/>
              <a:t>Sabagh</a:t>
            </a:r>
            <a:r>
              <a:rPr lang="en-GB" dirty="0"/>
              <a:t> G (1991) Iranian Exiles and Immigrants in Los Angeles. In </a:t>
            </a:r>
            <a:r>
              <a:rPr lang="en-GB" dirty="0" err="1"/>
              <a:t>Fathi</a:t>
            </a:r>
            <a:r>
              <a:rPr lang="en-GB" dirty="0"/>
              <a:t> A (ed) Iranian Refugees and Exiles Since Khomeini.</a:t>
            </a:r>
          </a:p>
          <a:p>
            <a:r>
              <a:rPr lang="en-GB" dirty="0"/>
              <a:t> Costa Meza, CA: Mazda Publishers. Castles S, Haas H &amp; Miller M (2014) The Age of Migration. New York: Guildford Press. Goss J and Lindquist B (1995)</a:t>
            </a:r>
          </a:p>
          <a:p>
            <a:r>
              <a:rPr lang="en-GB" dirty="0"/>
              <a:t>Hagen-</a:t>
            </a:r>
            <a:r>
              <a:rPr lang="en-GB" dirty="0" err="1"/>
              <a:t>Zanker</a:t>
            </a:r>
            <a:r>
              <a:rPr lang="en-GB" dirty="0"/>
              <a:t> J (2008) Why do people migrate? A review of the theoretical literature. SSRN Electronic Journal: 1-25 https://papers.ssrn.com/sol3/papers.cfm?abstract_id=1105657. </a:t>
            </a:r>
          </a:p>
          <a:p>
            <a:r>
              <a:rPr lang="en-GB" dirty="0"/>
              <a:t>Lee E (1966) A Theory of Migration. Demography. 3(1): 47-57. Massey D, Arango J, Hugo G, </a:t>
            </a:r>
            <a:r>
              <a:rPr lang="en-GB" dirty="0" err="1"/>
              <a:t>Kouaouci</a:t>
            </a:r>
            <a:r>
              <a:rPr lang="en-GB" dirty="0"/>
              <a:t> A, Pellegrino A and Taylor J (1993) Theories of International Migration: A review and appraisal. Population and Development Review. 19(3): 431- 466.</a:t>
            </a:r>
          </a:p>
          <a:p>
            <a:r>
              <a:rPr lang="en-GB" dirty="0"/>
              <a:t> </a:t>
            </a:r>
            <a:r>
              <a:rPr lang="en-GB" dirty="0" err="1"/>
              <a:t>Menjivar</a:t>
            </a:r>
            <a:r>
              <a:rPr lang="en-GB" dirty="0"/>
              <a:t> C (1993) History, Economy and Politics: Macro and Micro-level Factors in Recent Salvadorean Migration to the US. Journal of Refugee Studies. 6(4): 350-371.</a:t>
            </a:r>
          </a:p>
          <a:p>
            <a:r>
              <a:rPr lang="en-GB" dirty="0" err="1"/>
              <a:t>Piore</a:t>
            </a:r>
            <a:r>
              <a:rPr lang="en-GB" dirty="0"/>
              <a:t> M (1979) Birds of Passage: Migrant Labour and Industrial Societies. Cambridge: Cambridge University Press. Prakash N (2009) The development impact of workers’ remittances in Fiji. https://mro.massey.ac.nz/%20xmlui/handle/10179/1281 Accessed: 4 February 2020.</a:t>
            </a:r>
          </a:p>
        </p:txBody>
      </p:sp>
    </p:spTree>
    <p:extLst>
      <p:ext uri="{BB962C8B-B14F-4D97-AF65-F5344CB8AC3E}">
        <p14:creationId xmlns:p14="http://schemas.microsoft.com/office/powerpoint/2010/main" val="13646055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RocaVTI">
  <a:themeElements>
    <a:clrScheme name="AnalogousFromRegularSeedLeftStep">
      <a:dk1>
        <a:srgbClr val="000000"/>
      </a:dk1>
      <a:lt1>
        <a:srgbClr val="FFFFFF"/>
      </a:lt1>
      <a:dk2>
        <a:srgbClr val="1B2430"/>
      </a:dk2>
      <a:lt2>
        <a:srgbClr val="F1F3F0"/>
      </a:lt2>
      <a:accent1>
        <a:srgbClr val="BF29E7"/>
      </a:accent1>
      <a:accent2>
        <a:srgbClr val="6521D7"/>
      </a:accent2>
      <a:accent3>
        <a:srgbClr val="2931E7"/>
      </a:accent3>
      <a:accent4>
        <a:srgbClr val="176ED5"/>
      </a:accent4>
      <a:accent5>
        <a:srgbClr val="25BCD1"/>
      </a:accent5>
      <a:accent6>
        <a:srgbClr val="15C491"/>
      </a:accent6>
      <a:hlink>
        <a:srgbClr val="4A9D34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ppt/theme/theme2.xml><?xml version="1.0" encoding="utf-8"?>
<a:theme xmlns:a="http://schemas.openxmlformats.org/drawingml/2006/main" name="ChronicleVTI">
  <a:themeElements>
    <a:clrScheme name="AnalogousFromLightSeedRightStep">
      <a:dk1>
        <a:srgbClr val="000000"/>
      </a:dk1>
      <a:lt1>
        <a:srgbClr val="FFFFFF"/>
      </a:lt1>
      <a:dk2>
        <a:srgbClr val="412624"/>
      </a:dk2>
      <a:lt2>
        <a:srgbClr val="E2E8E6"/>
      </a:lt2>
      <a:accent1>
        <a:srgbClr val="C696A7"/>
      </a:accent1>
      <a:accent2>
        <a:srgbClr val="BA827F"/>
      </a:accent2>
      <a:accent3>
        <a:srgbClr val="BC9E83"/>
      </a:accent3>
      <a:accent4>
        <a:srgbClr val="ABA575"/>
      </a:accent4>
      <a:accent5>
        <a:srgbClr val="9CA87F"/>
      </a:accent5>
      <a:accent6>
        <a:srgbClr val="85AD76"/>
      </a:accent6>
      <a:hlink>
        <a:srgbClr val="568F7B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4" ma:contentTypeDescription="Create a new document." ma:contentTypeScope="" ma:versionID="d7cce0f90e4921c43f517040c99fa8ad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0e277aa849ea6866d7a45111f304925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45E5A53-88CA-42E7-9F2E-1E7EBB6FB55E}">
  <ds:schemaRefs>
    <ds:schemaRef ds:uri="http://schemas.openxmlformats.org/package/2006/metadata/core-properties"/>
    <ds:schemaRef ds:uri="616eabd9-892f-425c-aaec-cee6893c8e0e"/>
    <ds:schemaRef ds:uri="1e817316-4aca-4b9e-ace6-40706940dca6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terms/"/>
    <ds:schemaRef ds:uri="http://purl.org/dc/elements/1.1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42986A5-4E66-4DFB-B900-60521E055DE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E621FE9-909D-4775-8524-9636B9C0B1A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e817316-4aca-4b9e-ace6-40706940dca6"/>
    <ds:schemaRef ds:uri="616eabd9-892f-425c-aaec-cee6893c8e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540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16" baseType="lpstr">
      <vt:lpstr>Arial</vt:lpstr>
      <vt:lpstr>Avenir Next LT Pro</vt:lpstr>
      <vt:lpstr>Avenir Next LT Pro Light</vt:lpstr>
      <vt:lpstr>Calisto MT</vt:lpstr>
      <vt:lpstr>EB Garamond</vt:lpstr>
      <vt:lpstr>Georgia Pro Semibold</vt:lpstr>
      <vt:lpstr>Roboto</vt:lpstr>
      <vt:lpstr>Univers Condensed</vt:lpstr>
      <vt:lpstr>RocaVTI</vt:lpstr>
      <vt:lpstr>ChronicleVTI</vt:lpstr>
      <vt:lpstr>Sigmund freud's psychosexual development theory</vt:lpstr>
      <vt:lpstr>Table of contents: Introduction ORAL(PSYCHOSEXUAL DEVELOPMENT THEORY) ANAL(PSYCHOSEXUAL DEVELOPMENT THEORY) CONCLUSION REFERENCE LIST</vt:lpstr>
      <vt:lpstr>ORAL: </vt:lpstr>
      <vt:lpstr>Anal: </vt:lpstr>
      <vt:lpstr>Conclusion: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Sigmund freud's psychosexual development theory</dc:title>
  <dc:creator>Ayomide Oluwadamilare Adeshina (2014219)</dc:creator>
  <cp:lastModifiedBy>Ayomide Oluwadamilare Adeshina (2014219)</cp:lastModifiedBy>
  <cp:revision>5</cp:revision>
  <dcterms:created xsi:type="dcterms:W3CDTF">2022-11-14T13:58:19Z</dcterms:created>
  <dcterms:modified xsi:type="dcterms:W3CDTF">2022-11-28T13:33:25Z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