
<file path=[Content_Types].xml><?xml version="1.0" encoding="utf-8"?>
<Types xmlns="http://schemas.openxmlformats.org/package/2006/content-types">
  <Default Extension="png" ContentType="image/png"/>
  <Default Extension="jpeg" ContentType="image/jpeg"/>
  <Default Extension="rels" ContentType="application/vnd.openxmlformats-package.relationships+xml"/>
  <Default Extension="xml" ContentType="application/xml"/>
  <Default Extension="jpg" ContentType="image/jpe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commentAuthors.xml" ContentType="application/vnd.openxmlformats-officedocument.presentationml.commentAuthors+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trictFirstAndLastChars="0" saveSubsetFonts="1">
  <p:sldMasterIdLst>
    <p:sldMasterId id="2147483660" r:id="rId1"/>
    <p:sldMasterId id="2147483945" r:id="rId2"/>
  </p:sldMasterIdLst>
  <p:notesMasterIdLst>
    <p:notesMasterId r:id="rId34"/>
  </p:notesMasterIdLst>
  <p:handoutMasterIdLst>
    <p:handoutMasterId r:id="rId35"/>
  </p:handoutMasterIdLst>
  <p:sldIdLst>
    <p:sldId id="500" r:id="rId3"/>
    <p:sldId id="541" r:id="rId4"/>
    <p:sldId id="952" r:id="rId5"/>
    <p:sldId id="980" r:id="rId6"/>
    <p:sldId id="953" r:id="rId7"/>
    <p:sldId id="954" r:id="rId8"/>
    <p:sldId id="955" r:id="rId9"/>
    <p:sldId id="956" r:id="rId10"/>
    <p:sldId id="981" r:id="rId11"/>
    <p:sldId id="957" r:id="rId12"/>
    <p:sldId id="967" r:id="rId13"/>
    <p:sldId id="918" r:id="rId14"/>
    <p:sldId id="920" r:id="rId15"/>
    <p:sldId id="968" r:id="rId16"/>
    <p:sldId id="958" r:id="rId17"/>
    <p:sldId id="959" r:id="rId18"/>
    <p:sldId id="978" r:id="rId19"/>
    <p:sldId id="979" r:id="rId20"/>
    <p:sldId id="960" r:id="rId21"/>
    <p:sldId id="961" r:id="rId22"/>
    <p:sldId id="969" r:id="rId23"/>
    <p:sldId id="962" r:id="rId24"/>
    <p:sldId id="970" r:id="rId25"/>
    <p:sldId id="971" r:id="rId26"/>
    <p:sldId id="972" r:id="rId27"/>
    <p:sldId id="973" r:id="rId28"/>
    <p:sldId id="974" r:id="rId29"/>
    <p:sldId id="975" r:id="rId30"/>
    <p:sldId id="935" r:id="rId31"/>
    <p:sldId id="977" r:id="rId32"/>
    <p:sldId id="681" r:id="rId33"/>
  </p:sldIdLst>
  <p:sldSz cx="9144000" cy="6858000" type="screen4x3"/>
  <p:notesSz cx="7010400" cy="9296400"/>
  <p:defaultTextStyle>
    <a:defPPr>
      <a:defRPr lang="en-US"/>
    </a:defPPr>
    <a:lvl1pPr algn="ctr" rtl="0" eaLnBrk="0" fontAlgn="base" hangingPunct="0">
      <a:lnSpc>
        <a:spcPct val="90000"/>
      </a:lnSpc>
      <a:spcBef>
        <a:spcPct val="0"/>
      </a:spcBef>
      <a:spcAft>
        <a:spcPct val="0"/>
      </a:spcAft>
      <a:defRPr sz="2400" kern="1200">
        <a:solidFill>
          <a:schemeClr val="tx1"/>
        </a:solidFill>
        <a:latin typeface="Arial" charset="0"/>
        <a:ea typeface="+mn-ea"/>
        <a:cs typeface="+mn-cs"/>
      </a:defRPr>
    </a:lvl1pPr>
    <a:lvl2pPr marL="4572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2pPr>
    <a:lvl3pPr marL="9144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3pPr>
    <a:lvl4pPr marL="13716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4pPr>
    <a:lvl5pPr marL="1828800" algn="ctr" rtl="0" eaLnBrk="0" fontAlgn="base" hangingPunct="0">
      <a:lnSpc>
        <a:spcPct val="90000"/>
      </a:lnSpc>
      <a:spcBef>
        <a:spcPct val="0"/>
      </a:spcBef>
      <a:spcAft>
        <a:spcPct val="0"/>
      </a:spcAft>
      <a:defRPr sz="2400" kern="1200">
        <a:solidFill>
          <a:schemeClr val="tx1"/>
        </a:solidFill>
        <a:latin typeface="Arial" charset="0"/>
        <a:ea typeface="+mn-ea"/>
        <a:cs typeface="+mn-cs"/>
      </a:defRPr>
    </a:lvl5pPr>
    <a:lvl6pPr marL="2286000" algn="l" defTabSz="914400" rtl="0" eaLnBrk="1" latinLnBrk="0" hangingPunct="1">
      <a:defRPr sz="2400" kern="1200">
        <a:solidFill>
          <a:schemeClr val="tx1"/>
        </a:solidFill>
        <a:latin typeface="Arial" charset="0"/>
        <a:ea typeface="+mn-ea"/>
        <a:cs typeface="+mn-cs"/>
      </a:defRPr>
    </a:lvl6pPr>
    <a:lvl7pPr marL="2743200" algn="l" defTabSz="914400" rtl="0" eaLnBrk="1" latinLnBrk="0" hangingPunct="1">
      <a:defRPr sz="2400" kern="1200">
        <a:solidFill>
          <a:schemeClr val="tx1"/>
        </a:solidFill>
        <a:latin typeface="Arial" charset="0"/>
        <a:ea typeface="+mn-ea"/>
        <a:cs typeface="+mn-cs"/>
      </a:defRPr>
    </a:lvl7pPr>
    <a:lvl8pPr marL="3200400" algn="l" defTabSz="914400" rtl="0" eaLnBrk="1" latinLnBrk="0" hangingPunct="1">
      <a:defRPr sz="2400" kern="1200">
        <a:solidFill>
          <a:schemeClr val="tx1"/>
        </a:solidFill>
        <a:latin typeface="Arial" charset="0"/>
        <a:ea typeface="+mn-ea"/>
        <a:cs typeface="+mn-cs"/>
      </a:defRPr>
    </a:lvl8pPr>
    <a:lvl9pPr marL="3657600" algn="l" defTabSz="914400" rtl="0" eaLnBrk="1" latinLnBrk="0" hangingPunct="1">
      <a:defRPr sz="2400" kern="1200">
        <a:solidFill>
          <a:schemeClr val="tx1"/>
        </a:solidFill>
        <a:latin typeface="Arial" charset="0"/>
        <a:ea typeface="+mn-ea"/>
        <a:cs typeface="+mn-cs"/>
      </a:defRPr>
    </a:lvl9pPr>
  </p:defaultTextStyle>
</p:presentation>
</file>

<file path=ppt/commentAuthors.xml><?xml version="1.0" encoding="utf-8"?>
<p:cmAuthorLst xmlns:a="http://schemas.openxmlformats.org/drawingml/2006/main" xmlns:r="http://schemas.openxmlformats.org/officeDocument/2006/relationships" xmlns:p="http://schemas.openxmlformats.org/presentationml/2006/main">
  <p:cmAuthor id="0" name="vittoria deloulay" initials="vd" lastIdx="3" clrIdx="0"/>
  <p:cmAuthor id="1" name="carykell" initials="c" lastIdx="3" clrIdx="1"/>
</p:cmAuthorLst>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srgbClr val="FF0000"/>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000000"/>
    <a:srgbClr val="C0C0C4"/>
    <a:srgbClr val="678DC5"/>
    <a:srgbClr val="3E67A4"/>
    <a:srgbClr val="3E8DC5"/>
    <a:srgbClr val="5F5F65"/>
    <a:srgbClr val="7E7E86"/>
    <a:srgbClr val="FFFF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9459" autoAdjust="0"/>
    <p:restoredTop sz="95086" autoAdjust="0"/>
  </p:normalViewPr>
  <p:slideViewPr>
    <p:cSldViewPr snapToGrid="0">
      <p:cViewPr>
        <p:scale>
          <a:sx n="60" d="100"/>
          <a:sy n="60" d="100"/>
        </p:scale>
        <p:origin x="-3408" y="-1194"/>
      </p:cViewPr>
      <p:guideLst>
        <p:guide orient="horz" pos="2160"/>
        <p:guide pos="2880"/>
      </p:guideLst>
    </p:cSldViewPr>
  </p:slideViewPr>
  <p:outlineViewPr>
    <p:cViewPr>
      <p:scale>
        <a:sx n="33" d="100"/>
        <a:sy n="33" d="100"/>
      </p:scale>
      <p:origin x="0" y="5022"/>
    </p:cViewPr>
  </p:outlineViewPr>
  <p:notesTextViewPr>
    <p:cViewPr>
      <p:scale>
        <a:sx n="125" d="100"/>
        <a:sy n="125" d="100"/>
      </p:scale>
      <p:origin x="0" y="0"/>
    </p:cViewPr>
  </p:notesTextViewPr>
  <p:sorterViewPr>
    <p:cViewPr>
      <p:scale>
        <a:sx n="100" d="100"/>
        <a:sy n="100" d="100"/>
      </p:scale>
      <p:origin x="0" y="7596"/>
    </p:cViewPr>
  </p:sorterViewPr>
  <p:notesViewPr>
    <p:cSldViewPr snapToGrid="0">
      <p:cViewPr varScale="1">
        <p:scale>
          <a:sx n="66" d="100"/>
          <a:sy n="66" d="100"/>
        </p:scale>
        <p:origin x="0" y="0"/>
      </p:cViewPr>
      <p:guideLst/>
    </p:cSldViewPr>
  </p:notesViewPr>
  <p:gridSpacing cx="76200" cy="76200"/>
</p:viewPr>
</file>

<file path=ppt/_rels/presentation.xml.rels><?xml version="1.0" encoding="UTF-8" standalone="yes"?>
<Relationships xmlns="http://schemas.openxmlformats.org/package/2006/relationships"><Relationship Id="rId13" Type="http://schemas.openxmlformats.org/officeDocument/2006/relationships/slide" Target="slides/slide11.xml"/><Relationship Id="rId18" Type="http://schemas.openxmlformats.org/officeDocument/2006/relationships/slide" Target="slides/slide16.xml"/><Relationship Id="rId26" Type="http://schemas.openxmlformats.org/officeDocument/2006/relationships/slide" Target="slides/slide24.xml"/><Relationship Id="rId39" Type="http://schemas.openxmlformats.org/officeDocument/2006/relationships/theme" Target="theme/theme1.xml"/><Relationship Id="rId21" Type="http://schemas.openxmlformats.org/officeDocument/2006/relationships/slide" Target="slides/slide19.xml"/><Relationship Id="rId34" Type="http://schemas.openxmlformats.org/officeDocument/2006/relationships/notesMaster" Target="notesMasters/notesMaster1.xml"/><Relationship Id="rId7" Type="http://schemas.openxmlformats.org/officeDocument/2006/relationships/slide" Target="slides/slide5.xml"/><Relationship Id="rId12" Type="http://schemas.openxmlformats.org/officeDocument/2006/relationships/slide" Target="slides/slide10.xml"/><Relationship Id="rId17" Type="http://schemas.openxmlformats.org/officeDocument/2006/relationships/slide" Target="slides/slide15.xml"/><Relationship Id="rId25" Type="http://schemas.openxmlformats.org/officeDocument/2006/relationships/slide" Target="slides/slide23.xml"/><Relationship Id="rId33" Type="http://schemas.openxmlformats.org/officeDocument/2006/relationships/slide" Target="slides/slide31.xml"/><Relationship Id="rId38" Type="http://schemas.openxmlformats.org/officeDocument/2006/relationships/viewProps" Target="viewProps.xml"/><Relationship Id="rId2" Type="http://schemas.openxmlformats.org/officeDocument/2006/relationships/slideMaster" Target="slideMasters/slideMaster2.xml"/><Relationship Id="rId16" Type="http://schemas.openxmlformats.org/officeDocument/2006/relationships/slide" Target="slides/slide14.xml"/><Relationship Id="rId20" Type="http://schemas.openxmlformats.org/officeDocument/2006/relationships/slide" Target="slides/slide18.xml"/><Relationship Id="rId29" Type="http://schemas.openxmlformats.org/officeDocument/2006/relationships/slide" Target="slides/slide27.xml"/><Relationship Id="rId1" Type="http://schemas.openxmlformats.org/officeDocument/2006/relationships/slideMaster" Target="slideMasters/slideMaster1.xml"/><Relationship Id="rId6" Type="http://schemas.openxmlformats.org/officeDocument/2006/relationships/slide" Target="slides/slide4.xml"/><Relationship Id="rId11" Type="http://schemas.openxmlformats.org/officeDocument/2006/relationships/slide" Target="slides/slide9.xml"/><Relationship Id="rId24" Type="http://schemas.openxmlformats.org/officeDocument/2006/relationships/slide" Target="slides/slide22.xml"/><Relationship Id="rId32" Type="http://schemas.openxmlformats.org/officeDocument/2006/relationships/slide" Target="slides/slide30.xml"/><Relationship Id="rId37" Type="http://schemas.openxmlformats.org/officeDocument/2006/relationships/presProps" Target="presProps.xml"/><Relationship Id="rId40" Type="http://schemas.openxmlformats.org/officeDocument/2006/relationships/tableStyles" Target="tableStyles.xml"/><Relationship Id="rId5" Type="http://schemas.openxmlformats.org/officeDocument/2006/relationships/slide" Target="slides/slide3.xml"/><Relationship Id="rId15" Type="http://schemas.openxmlformats.org/officeDocument/2006/relationships/slide" Target="slides/slide13.xml"/><Relationship Id="rId23" Type="http://schemas.openxmlformats.org/officeDocument/2006/relationships/slide" Target="slides/slide21.xml"/><Relationship Id="rId28" Type="http://schemas.openxmlformats.org/officeDocument/2006/relationships/slide" Target="slides/slide26.xml"/><Relationship Id="rId36" Type="http://schemas.openxmlformats.org/officeDocument/2006/relationships/commentAuthors" Target="commentAuthors.xml"/><Relationship Id="rId10" Type="http://schemas.openxmlformats.org/officeDocument/2006/relationships/slide" Target="slides/slide8.xml"/><Relationship Id="rId19" Type="http://schemas.openxmlformats.org/officeDocument/2006/relationships/slide" Target="slides/slide17.xml"/><Relationship Id="rId31" Type="http://schemas.openxmlformats.org/officeDocument/2006/relationships/slide" Target="slides/slide29.xml"/><Relationship Id="rId4" Type="http://schemas.openxmlformats.org/officeDocument/2006/relationships/slide" Target="slides/slide2.xml"/><Relationship Id="rId9" Type="http://schemas.openxmlformats.org/officeDocument/2006/relationships/slide" Target="slides/slide7.xml"/><Relationship Id="rId14" Type="http://schemas.openxmlformats.org/officeDocument/2006/relationships/slide" Target="slides/slide12.xml"/><Relationship Id="rId22" Type="http://schemas.openxmlformats.org/officeDocument/2006/relationships/slide" Target="slides/slide20.xml"/><Relationship Id="rId27" Type="http://schemas.openxmlformats.org/officeDocument/2006/relationships/slide" Target="slides/slide25.xml"/><Relationship Id="rId30" Type="http://schemas.openxmlformats.org/officeDocument/2006/relationships/slide" Target="slides/slide28.xml"/><Relationship Id="rId35" Type="http://schemas.openxmlformats.org/officeDocument/2006/relationships/handoutMaster" Target="handoutMasters/handoutMaster1.xml"/><Relationship Id="rId8" Type="http://schemas.openxmlformats.org/officeDocument/2006/relationships/slide" Target="slides/slide6.xml"/><Relationship Id="rId3" Type="http://schemas.openxmlformats.org/officeDocument/2006/relationships/slide" Target="slides/slide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4.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97282" name="Rectangle 11"/>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97283" name="Rectangle 12"/>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97284" name="Line 13"/>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97285" name="Rectangle 14"/>
          <p:cNvSpPr>
            <a:spLocks noChangeArrowheads="1"/>
          </p:cNvSpPr>
          <p:nvPr/>
        </p:nvSpPr>
        <p:spPr bwMode="auto">
          <a:xfrm>
            <a:off x="5929313" y="8680450"/>
            <a:ext cx="812800" cy="287338"/>
          </a:xfrm>
          <a:prstGeom prst="rect">
            <a:avLst/>
          </a:prstGeom>
          <a:noFill/>
          <a:ln w="9525">
            <a:noFill/>
            <a:miter lim="800000"/>
            <a:headEnd/>
            <a:tailEnd/>
          </a:ln>
        </p:spPr>
        <p:txBody>
          <a:bodyPr lIns="18819" tIns="0" rIns="18819" bIns="0" anchor="b"/>
          <a:lstStyle/>
          <a:p>
            <a:pPr algn="r" defTabSz="903288">
              <a:lnSpc>
                <a:spcPct val="100000"/>
              </a:lnSpc>
              <a:defRPr/>
            </a:pPr>
            <a:fld id="{BCC1ECAD-6CE1-4897-9CEF-F2ECC9BEA19E}" type="slidenum">
              <a:rPr lang="en-US" sz="800"/>
              <a:pPr algn="r" defTabSz="903288">
                <a:lnSpc>
                  <a:spcPct val="100000"/>
                </a:lnSpc>
                <a:defRPr/>
              </a:pPr>
              <a:t>‹#›</a:t>
            </a:fld>
            <a:endParaRPr lang="en-US" sz="800" dirty="0"/>
          </a:p>
        </p:txBody>
      </p:sp>
    </p:spTree>
    <p:extLst>
      <p:ext uri="{BB962C8B-B14F-4D97-AF65-F5344CB8AC3E}">
        <p14:creationId xmlns:p14="http://schemas.microsoft.com/office/powerpoint/2010/main" val="2805898397"/>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3.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02" name="Rectangle 8"/>
          <p:cNvSpPr>
            <a:spLocks noChangeArrowheads="1"/>
          </p:cNvSpPr>
          <p:nvPr/>
        </p:nvSpPr>
        <p:spPr bwMode="auto">
          <a:xfrm>
            <a:off x="6249988" y="8609013"/>
            <a:ext cx="449262" cy="212725"/>
          </a:xfrm>
          <a:prstGeom prst="rect">
            <a:avLst/>
          </a:prstGeom>
          <a:noFill/>
          <a:ln w="9525">
            <a:noFill/>
            <a:miter lim="800000"/>
            <a:headEnd/>
            <a:tailEnd/>
          </a:ln>
        </p:spPr>
        <p:txBody>
          <a:bodyPr wrap="none" anchor="ctr"/>
          <a:lstStyle/>
          <a:p>
            <a:pPr>
              <a:defRPr/>
            </a:pPr>
            <a:endParaRPr lang="en-US" dirty="0"/>
          </a:p>
        </p:txBody>
      </p:sp>
      <p:sp>
        <p:nvSpPr>
          <p:cNvPr id="51203" name="Rectangle 9"/>
          <p:cNvSpPr>
            <a:spLocks noChangeArrowheads="1"/>
          </p:cNvSpPr>
          <p:nvPr/>
        </p:nvSpPr>
        <p:spPr bwMode="auto">
          <a:xfrm>
            <a:off x="57150" y="8785225"/>
            <a:ext cx="2619375" cy="347663"/>
          </a:xfrm>
          <a:prstGeom prst="rect">
            <a:avLst/>
          </a:prstGeom>
          <a:noFill/>
          <a:ln w="9525">
            <a:noFill/>
            <a:miter lim="800000"/>
            <a:headEnd/>
            <a:tailEnd/>
          </a:ln>
        </p:spPr>
        <p:txBody>
          <a:bodyPr lIns="95667" tIns="50185" rIns="95667" bIns="50185">
            <a:spAutoFit/>
          </a:bodyPr>
          <a:lstStyle/>
          <a:p>
            <a:pPr algn="l" defTabSz="611188">
              <a:lnSpc>
                <a:spcPct val="100000"/>
              </a:lnSpc>
              <a:tabLst>
                <a:tab pos="2387600" algn="l"/>
                <a:tab pos="4830763" algn="l"/>
              </a:tabLst>
              <a:defRPr/>
            </a:pPr>
            <a:r>
              <a:rPr lang="en-US" sz="800" dirty="0"/>
              <a:t>© 2006, Cisco Systems, Inc. All rights reserved.</a:t>
            </a:r>
          </a:p>
          <a:p>
            <a:pPr algn="l" defTabSz="611188">
              <a:lnSpc>
                <a:spcPct val="100000"/>
              </a:lnSpc>
              <a:tabLst>
                <a:tab pos="2387600" algn="l"/>
                <a:tab pos="4830763" algn="l"/>
              </a:tabLst>
              <a:defRPr/>
            </a:pPr>
            <a:r>
              <a:rPr lang="en-US" sz="800" dirty="0"/>
              <a:t>Presentation_ID.scr</a:t>
            </a:r>
          </a:p>
        </p:txBody>
      </p:sp>
      <p:sp>
        <p:nvSpPr>
          <p:cNvPr id="51204" name="Line 10"/>
          <p:cNvSpPr>
            <a:spLocks noChangeShapeType="1"/>
          </p:cNvSpPr>
          <p:nvPr/>
        </p:nvSpPr>
        <p:spPr bwMode="auto">
          <a:xfrm>
            <a:off x="152400" y="8799513"/>
            <a:ext cx="6653213" cy="0"/>
          </a:xfrm>
          <a:prstGeom prst="line">
            <a:avLst/>
          </a:prstGeom>
          <a:noFill/>
          <a:ln w="12700">
            <a:solidFill>
              <a:schemeClr val="tx1"/>
            </a:solidFill>
            <a:round/>
            <a:headEnd type="none" w="sm" len="sm"/>
            <a:tailEnd type="none" w="sm" len="sm"/>
          </a:ln>
        </p:spPr>
        <p:txBody>
          <a:bodyPr wrap="none" anchor="ctr"/>
          <a:lstStyle/>
          <a:p>
            <a:pPr>
              <a:defRPr/>
            </a:pPr>
            <a:endParaRPr lang="en-US" dirty="0"/>
          </a:p>
        </p:txBody>
      </p:sp>
      <p:sp>
        <p:nvSpPr>
          <p:cNvPr id="183307" name="Rectangle 11"/>
          <p:cNvSpPr>
            <a:spLocks noGrp="1" noChangeArrowheads="1"/>
          </p:cNvSpPr>
          <p:nvPr>
            <p:ph type="sldNum" sz="quarter" idx="5"/>
          </p:nvPr>
        </p:nvSpPr>
        <p:spPr bwMode="auto">
          <a:xfrm>
            <a:off x="5929313" y="8680450"/>
            <a:ext cx="812800" cy="287338"/>
          </a:xfrm>
          <a:prstGeom prst="rect">
            <a:avLst/>
          </a:prstGeom>
          <a:noFill/>
          <a:ln w="9525">
            <a:noFill/>
            <a:miter lim="800000"/>
            <a:headEnd/>
            <a:tailEnd/>
          </a:ln>
          <a:effectLst/>
        </p:spPr>
        <p:txBody>
          <a:bodyPr vert="horz" wrap="square" lIns="18819" tIns="0" rIns="18819" bIns="0" numCol="1" anchor="b" anchorCtr="0" compatLnSpc="1">
            <a:prstTxWarp prst="textNoShape">
              <a:avLst/>
            </a:prstTxWarp>
          </a:bodyPr>
          <a:lstStyle>
            <a:lvl1pPr algn="r" defTabSz="903288">
              <a:lnSpc>
                <a:spcPct val="100000"/>
              </a:lnSpc>
              <a:defRPr sz="800"/>
            </a:lvl1pPr>
          </a:lstStyle>
          <a:p>
            <a:pPr>
              <a:defRPr/>
            </a:pPr>
            <a:fld id="{FB004549-1125-4930-988B-40FFE37DB1EA}" type="slidenum">
              <a:rPr lang="en-US"/>
              <a:pPr>
                <a:defRPr/>
              </a:pPr>
              <a:t>‹#›</a:t>
            </a:fld>
            <a:endParaRPr lang="en-US" dirty="0"/>
          </a:p>
        </p:txBody>
      </p:sp>
      <p:sp>
        <p:nvSpPr>
          <p:cNvPr id="31750" name="Rectangle 12"/>
          <p:cNvSpPr>
            <a:spLocks noGrp="1" noRot="1" noChangeAspect="1" noChangeArrowheads="1" noTextEdit="1"/>
          </p:cNvSpPr>
          <p:nvPr>
            <p:ph type="sldImg" idx="2"/>
          </p:nvPr>
        </p:nvSpPr>
        <p:spPr bwMode="auto">
          <a:xfrm>
            <a:off x="873125" y="244475"/>
            <a:ext cx="5321300" cy="3990975"/>
          </a:xfrm>
          <a:prstGeom prst="rect">
            <a:avLst/>
          </a:prstGeom>
          <a:noFill/>
          <a:ln w="12700">
            <a:solidFill>
              <a:schemeClr val="tx1"/>
            </a:solidFill>
            <a:miter lim="800000"/>
            <a:headEnd/>
            <a:tailEnd/>
          </a:ln>
        </p:spPr>
      </p:sp>
      <p:sp>
        <p:nvSpPr>
          <p:cNvPr id="183309" name="Rectangle 13"/>
          <p:cNvSpPr>
            <a:spLocks noGrp="1" noChangeArrowheads="1"/>
          </p:cNvSpPr>
          <p:nvPr>
            <p:ph type="body" sz="quarter" idx="3"/>
          </p:nvPr>
        </p:nvSpPr>
        <p:spPr bwMode="auto">
          <a:xfrm>
            <a:off x="768350" y="4378325"/>
            <a:ext cx="5468938" cy="4252913"/>
          </a:xfrm>
          <a:prstGeom prst="rect">
            <a:avLst/>
          </a:prstGeom>
          <a:noFill/>
          <a:ln w="9525">
            <a:noFill/>
            <a:miter lim="800000"/>
            <a:headEnd/>
            <a:tailEnd/>
          </a:ln>
          <a:effectLst/>
        </p:spPr>
        <p:txBody>
          <a:bodyPr vert="horz" wrap="square" lIns="95667" tIns="50185" rIns="95667" bIns="50185" numCol="1" anchor="t" anchorCtr="0" compatLnSpc="1">
            <a:prstTxWarp prst="textNoShape">
              <a:avLst/>
            </a:prstTxWarp>
          </a:bodyPr>
          <a:lstStyle/>
          <a:p>
            <a:pPr lvl="0"/>
            <a:r>
              <a:rPr lang="en-US" noProof="0" smtClean="0"/>
              <a:t>Body Text</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p>
        </p:txBody>
      </p:sp>
    </p:spTree>
    <p:extLst>
      <p:ext uri="{BB962C8B-B14F-4D97-AF65-F5344CB8AC3E}">
        <p14:creationId xmlns:p14="http://schemas.microsoft.com/office/powerpoint/2010/main" val="117663086"/>
      </p:ext>
    </p:extLst>
  </p:cSld>
  <p:clrMap bg1="lt1" tx1="dk1" bg2="lt2" tx2="dk2" accent1="accent1" accent2="accent2" accent3="accent3" accent4="accent4" accent5="accent5" accent6="accent6" hlink="hlink" folHlink="folHlink"/>
  <p:notesStyle>
    <a:lvl1pPr marL="112713" indent="-112713" algn="l" defTabSz="1020763" rtl="0" eaLnBrk="0" fontAlgn="base" hangingPunct="0">
      <a:lnSpc>
        <a:spcPct val="90000"/>
      </a:lnSpc>
      <a:spcBef>
        <a:spcPct val="50000"/>
      </a:spcBef>
      <a:spcAft>
        <a:spcPct val="0"/>
      </a:spcAft>
      <a:buSzPct val="100000"/>
      <a:buChar char="•"/>
      <a:defRPr sz="1200" kern="1200">
        <a:solidFill>
          <a:schemeClr val="tx1"/>
        </a:solidFill>
        <a:latin typeface="Arial" charset="0"/>
        <a:ea typeface="+mn-ea"/>
        <a:cs typeface="+mn-cs"/>
      </a:defRPr>
    </a:lvl1pPr>
    <a:lvl2pPr marL="482600" indent="-120650"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2pPr>
    <a:lvl3pPr marL="9667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3pPr>
    <a:lvl4pPr marL="14493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4pPr>
    <a:lvl5pPr marL="1931988" algn="l" defTabSz="1020763" rtl="0" eaLnBrk="0" fontAlgn="base" hangingPunct="0">
      <a:lnSpc>
        <a:spcPct val="90000"/>
      </a:lnSpc>
      <a:spcBef>
        <a:spcPct val="35000"/>
      </a:spcBef>
      <a:spcAft>
        <a:spcPct val="0"/>
      </a:spcAft>
      <a:buSzPct val="100000"/>
      <a:buChar char="•"/>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11"/>
          <p:cNvSpPr>
            <a:spLocks noGrp="1" noChangeArrowheads="1"/>
          </p:cNvSpPr>
          <p:nvPr>
            <p:ph type="sldNum" sz="quarter" idx="5"/>
          </p:nvPr>
        </p:nvSpPr>
        <p:spPr>
          <a:noFill/>
        </p:spPr>
        <p:txBody>
          <a:bodyPr/>
          <a:lstStyle/>
          <a:p>
            <a:fld id="{F9034988-36DD-4D34-B1CE-37AB851117A5}" type="slidenum">
              <a:rPr lang="en-US" smtClean="0"/>
              <a:pPr/>
              <a:t>1</a:t>
            </a:fld>
            <a:endParaRPr lang="en-US" dirty="0" smtClean="0"/>
          </a:p>
        </p:txBody>
      </p:sp>
      <p:sp>
        <p:nvSpPr>
          <p:cNvPr id="32771" name="Rectangle 2"/>
          <p:cNvSpPr>
            <a:spLocks noGrp="1" noRot="1" noChangeAspect="1" noChangeArrowheads="1" noTextEdit="1"/>
          </p:cNvSpPr>
          <p:nvPr>
            <p:ph type="sldImg"/>
          </p:nvPr>
        </p:nvSpPr>
        <p:spPr>
          <a:ln/>
        </p:spPr>
      </p:sp>
      <p:sp>
        <p:nvSpPr>
          <p:cNvPr id="32772" name="Rectangle 3"/>
          <p:cNvSpPr>
            <a:spLocks noGrp="1" noChangeArrowheads="1"/>
          </p:cNvSpPr>
          <p:nvPr>
            <p:ph type="body" idx="1"/>
          </p:nvPr>
        </p:nvSpPr>
        <p:spPr>
          <a:xfrm>
            <a:off x="404813" y="4378325"/>
            <a:ext cx="6121400" cy="4252913"/>
          </a:xfrm>
          <a:noFill/>
          <a:ln/>
        </p:spPr>
        <p:txBody>
          <a:bodyPr/>
          <a:lstStyle/>
          <a:p>
            <a:pPr>
              <a:buFontTx/>
              <a:buNone/>
            </a:pPr>
            <a:endParaRPr lang="en-GB" b="0" dirty="0" smtClean="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3794" name="Rectangle 11"/>
          <p:cNvSpPr>
            <a:spLocks noGrp="1" noChangeArrowheads="1"/>
          </p:cNvSpPr>
          <p:nvPr>
            <p:ph type="sldNum" sz="quarter" idx="5"/>
          </p:nvPr>
        </p:nvSpPr>
        <p:spPr>
          <a:noFill/>
        </p:spPr>
        <p:txBody>
          <a:bodyPr/>
          <a:lstStyle/>
          <a:p>
            <a:fld id="{470EE284-7961-42D5-9E4B-29540E276A78}" type="slidenum">
              <a:rPr lang="en-US" smtClean="0"/>
              <a:pPr/>
              <a:t>2</a:t>
            </a:fld>
            <a:endParaRPr lang="en-US" dirty="0" smtClean="0"/>
          </a:p>
        </p:txBody>
      </p:sp>
      <p:sp>
        <p:nvSpPr>
          <p:cNvPr id="33795" name="Rectangle 2"/>
          <p:cNvSpPr>
            <a:spLocks noGrp="1" noRot="1" noChangeAspect="1" noChangeArrowheads="1" noTextEdit="1"/>
          </p:cNvSpPr>
          <p:nvPr>
            <p:ph type="sldImg"/>
          </p:nvPr>
        </p:nvSpPr>
        <p:spPr>
          <a:ln/>
        </p:spPr>
      </p:sp>
      <p:sp>
        <p:nvSpPr>
          <p:cNvPr id="33796" name="Rectangle 3"/>
          <p:cNvSpPr>
            <a:spLocks noGrp="1" noChangeArrowheads="1"/>
          </p:cNvSpPr>
          <p:nvPr>
            <p:ph type="body" idx="1"/>
          </p:nvPr>
        </p:nvSpPr>
        <p:spPr>
          <a:noFill/>
          <a:ln/>
        </p:spPr>
        <p:txBody>
          <a:bodyPr/>
          <a:lstStyle/>
          <a:p>
            <a:pPr>
              <a:buFontTx/>
              <a:buNone/>
            </a:pPr>
            <a:endParaRPr lang="en-US" b="0" dirty="0" smtClean="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Cookie – sent by the server in an HTTP response in a set-cookie header field (RFC 2965)</a:t>
            </a:r>
          </a:p>
          <a:p>
            <a:r>
              <a:rPr lang="en-GB" dirty="0" smtClean="0"/>
              <a:t>Cookie poisoning – malicious clients and outside attackers</a:t>
            </a:r>
            <a:r>
              <a:rPr lang="en-GB" baseline="0" dirty="0" smtClean="0"/>
              <a:t> may try to elevate their permission by modifying a SID (cookie)</a:t>
            </a:r>
          </a:p>
          <a:p>
            <a:r>
              <a:rPr lang="en-GB" baseline="0" dirty="0" smtClean="0"/>
              <a:t>Privacy can be protected by configuring their browsers to control cookie placement</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4</a:t>
            </a:fld>
            <a:endParaRPr lang="en-US" dirty="0"/>
          </a:p>
        </p:txBody>
      </p:sp>
    </p:spTree>
    <p:extLst>
      <p:ext uri="{BB962C8B-B14F-4D97-AF65-F5344CB8AC3E}">
        <p14:creationId xmlns:p14="http://schemas.microsoft.com/office/powerpoint/2010/main" val="2440735244"/>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Server administrator – Concerned with the security of the server because</a:t>
            </a:r>
            <a:r>
              <a:rPr lang="en-GB" baseline="0" dirty="0" smtClean="0"/>
              <a:t> it can provide an easy means of getting into the local network.  Server act has an entry point into the network for malicious code such as viruses, worms, Trojans and rootkits. There may be unknown or undocumented options that are left unaddressed.</a:t>
            </a:r>
          </a:p>
          <a:p>
            <a:r>
              <a:rPr lang="en-GB" baseline="0" dirty="0" smtClean="0"/>
              <a:t>Network administrator – Concerned with the fallout from the problems the server administrator may introduce or overlook.  These security problems can lead to holes that can be exploited to gain access to the company network and the services on the servers.</a:t>
            </a:r>
          </a:p>
          <a:p>
            <a:r>
              <a:rPr lang="en-GB" baseline="0" dirty="0" smtClean="0"/>
              <a:t>End user – The individual who will work with the server the most to access content and services. Regular users just want to browse to a site and access their desired content; they do not think about things like Java and Active X and this may caused security threats.  The web browser use to access content can allow threats to bypass the company’s firewall and have a free ride into the local network.</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5</a:t>
            </a:fld>
            <a:endParaRPr lang="en-US" dirty="0"/>
          </a:p>
        </p:txBody>
      </p:sp>
    </p:spTree>
    <p:extLst>
      <p:ext uri="{BB962C8B-B14F-4D97-AF65-F5344CB8AC3E}">
        <p14:creationId xmlns:p14="http://schemas.microsoft.com/office/powerpoint/2010/main" val="3470961790"/>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Ping flooding attack – a computer sends ping to another system with the intention of uncovering information about the system</a:t>
            </a:r>
          </a:p>
          <a:p>
            <a:r>
              <a:rPr lang="en-GB" dirty="0" smtClean="0"/>
              <a:t>Smurf attack – a ping command is sent to an intermediate network where it is amplified and forward to the victim.  This becomes a virtual tsunami of traffic.</a:t>
            </a:r>
          </a:p>
          <a:p>
            <a:r>
              <a:rPr lang="en-GB" dirty="0" err="1" smtClean="0"/>
              <a:t>Syn</a:t>
            </a:r>
            <a:r>
              <a:rPr lang="en-GB" dirty="0" smtClean="0"/>
              <a:t> flooding – This is equivalent of sending a letter</a:t>
            </a:r>
            <a:r>
              <a:rPr lang="en-GB" baseline="0" dirty="0" smtClean="0"/>
              <a:t> that requires a return receipt; however, the return address is bogus. If a return is required and the return address is bogus, the </a:t>
            </a:r>
            <a:r>
              <a:rPr lang="en-GB" baseline="0" dirty="0" err="1" smtClean="0"/>
              <a:t>recept</a:t>
            </a:r>
            <a:r>
              <a:rPr lang="en-GB" baseline="0" dirty="0" smtClean="0"/>
              <a:t> will go nowhere, and the system will be waiting for confirmation and left in limbo for a period of time.  This can use all the connections and nothing else go through.</a:t>
            </a:r>
          </a:p>
          <a:p>
            <a:r>
              <a:rPr lang="en-GB" baseline="0" dirty="0" smtClean="0"/>
              <a:t>IP fragmentation – Requires an attacker with advanced knowledge of TCP/IP suit to break packets up into fragments that can bypass most IDS.  In some cases this type of attack can cause hangs, lock-ups, reboots, blue screens and other mischief.</a:t>
            </a:r>
            <a:endParaRPr lang="en-GB" dirty="0" smtClean="0"/>
          </a:p>
          <a:p>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8</a:t>
            </a:fld>
            <a:endParaRPr lang="en-US" dirty="0"/>
          </a:p>
        </p:txBody>
      </p:sp>
    </p:spTree>
    <p:extLst>
      <p:ext uri="{BB962C8B-B14F-4D97-AF65-F5344CB8AC3E}">
        <p14:creationId xmlns:p14="http://schemas.microsoft.com/office/powerpoint/2010/main" val="63524715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User Authentication (UAC)</a:t>
            </a:r>
          </a:p>
          <a:p>
            <a:r>
              <a:rPr lang="en-GB" dirty="0" smtClean="0"/>
              <a:t>SID – Session Identifier</a:t>
            </a:r>
          </a:p>
          <a:p>
            <a:r>
              <a:rPr lang="en-GB" dirty="0" smtClean="0"/>
              <a:t>TLS – Transport Layer Security</a:t>
            </a:r>
          </a:p>
          <a:p>
            <a:r>
              <a:rPr lang="en-GB" dirty="0" smtClean="0"/>
              <a:t>URL – Uniform Resource Locator</a:t>
            </a:r>
            <a:endParaRPr lang="en-GB"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9</a:t>
            </a:fld>
            <a:endParaRPr lang="en-US" dirty="0"/>
          </a:p>
        </p:txBody>
      </p:sp>
    </p:spTree>
    <p:extLst>
      <p:ext uri="{BB962C8B-B14F-4D97-AF65-F5344CB8AC3E}">
        <p14:creationId xmlns:p14="http://schemas.microsoft.com/office/powerpoint/2010/main" val="222484569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Cross-site scripting is an elevation of privilege attack that exploits the client’s trust in a server.</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err="1" smtClean="0"/>
              <a:t>Javascript</a:t>
            </a:r>
            <a:r>
              <a:rPr lang="en-US" b="0" dirty="0" smtClean="0"/>
              <a:t> Hijacking</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dirty="0" smtClean="0"/>
              <a:t>	AJAX – Asynchronous Java script and XML.  The browser sends JavaScript request to an AJAX engine which handles the</a:t>
            </a:r>
            <a:r>
              <a:rPr lang="en-US" b="0" baseline="0" dirty="0" smtClean="0"/>
              <a:t> communications between client and webserver.</a:t>
            </a:r>
          </a:p>
          <a:p>
            <a:pPr marL="0" marR="0" indent="0" algn="l" defTabSz="1020763" rtl="0" eaLnBrk="0" fontAlgn="base" latinLnBrk="0" hangingPunct="0">
              <a:lnSpc>
                <a:spcPct val="90000"/>
              </a:lnSpc>
              <a:spcBef>
                <a:spcPct val="50000"/>
              </a:spcBef>
              <a:spcAft>
                <a:spcPct val="0"/>
              </a:spcAft>
              <a:buClrTx/>
              <a:buSzPct val="100000"/>
              <a:buFontTx/>
              <a:buNone/>
              <a:tabLst/>
              <a:defRPr/>
            </a:pPr>
            <a:r>
              <a:rPr lang="en-US" b="0" baseline="0" dirty="0" smtClean="0"/>
              <a:t>	JSON – JavaScript Object Notation, is a format for data transport.</a:t>
            </a: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12</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indent="0" algn="l" defTabSz="1020763" rtl="0" eaLnBrk="0" fontAlgn="base" latinLnBrk="0" hangingPunct="0">
              <a:lnSpc>
                <a:spcPct val="90000"/>
              </a:lnSpc>
              <a:spcBef>
                <a:spcPct val="50000"/>
              </a:spcBef>
              <a:spcAft>
                <a:spcPct val="0"/>
              </a:spcAft>
              <a:buClrTx/>
              <a:buSzPct val="100000"/>
              <a:buFontTx/>
              <a:buNone/>
              <a:tabLst/>
              <a:defRPr/>
            </a:pPr>
            <a:endParaRPr lang="en-US" b="0"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13</a:t>
            </a:fld>
            <a:endParaRPr lang="en-US" dirty="0"/>
          </a:p>
        </p:txBody>
      </p:sp>
    </p:spTree>
    <p:extLst>
      <p:ext uri="{BB962C8B-B14F-4D97-AF65-F5344CB8AC3E}">
        <p14:creationId xmlns:p14="http://schemas.microsoft.com/office/powerpoint/2010/main" val="2480383224"/>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smtClean="0"/>
              <a:t>Some session management vulnerabilities</a:t>
            </a:r>
            <a:r>
              <a:rPr lang="en-GB" baseline="0" dirty="0" smtClean="0"/>
              <a:t> are:</a:t>
            </a:r>
          </a:p>
          <a:p>
            <a:pPr lvl="1"/>
            <a:r>
              <a:rPr lang="en-GB" baseline="0" dirty="0" smtClean="0"/>
              <a:t>Long-lived sessions</a:t>
            </a:r>
          </a:p>
          <a:p>
            <a:pPr lvl="1"/>
            <a:r>
              <a:rPr lang="en-GB" baseline="0" dirty="0" smtClean="0"/>
              <a:t>Logout features</a:t>
            </a:r>
          </a:p>
          <a:p>
            <a:pPr lvl="1"/>
            <a:r>
              <a:rPr lang="en-GB" baseline="0" dirty="0" smtClean="0"/>
              <a:t>Insecure or weak session identifiers</a:t>
            </a:r>
          </a:p>
          <a:p>
            <a:pPr lvl="1"/>
            <a:r>
              <a:rPr lang="en-GB" baseline="0" dirty="0" smtClean="0"/>
              <a:t>Granting session IDs to unauthorised users</a:t>
            </a:r>
          </a:p>
          <a:p>
            <a:pPr lvl="1"/>
            <a:r>
              <a:rPr lang="en-GB" baseline="0" dirty="0" smtClean="0"/>
              <a:t>Poor of lack of password change controls</a:t>
            </a:r>
          </a:p>
          <a:p>
            <a:pPr lvl="1"/>
            <a:r>
              <a:rPr lang="en-GB" baseline="0" dirty="0" smtClean="0"/>
              <a:t>Inclusive of and unprotected information in cookies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16</a:t>
            </a:fld>
            <a:endParaRPr lang="en-US" dirty="0"/>
          </a:p>
        </p:txBody>
      </p:sp>
    </p:spTree>
    <p:extLst>
      <p:ext uri="{BB962C8B-B14F-4D97-AF65-F5344CB8AC3E}">
        <p14:creationId xmlns:p14="http://schemas.microsoft.com/office/powerpoint/2010/main" val="4047055496"/>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dirty="0" smtClean="0"/>
              <a:t>The same threats highlighted in 2013 continue to plague businesses. A notable change is renaming the “SQL Injection” threat to “Input Injection” to reflect its relevance for Big Data technology.</a:t>
            </a:r>
          </a:p>
          <a:p>
            <a:pPr marL="112713" marR="0" indent="-112713" algn="l" defTabSz="1020763" rtl="0" eaLnBrk="0" fontAlgn="base" latinLnBrk="0" hangingPunct="0">
              <a:lnSpc>
                <a:spcPct val="90000"/>
              </a:lnSpc>
              <a:spcBef>
                <a:spcPct val="50000"/>
              </a:spcBef>
              <a:spcAft>
                <a:spcPct val="0"/>
              </a:spcAft>
              <a:buClrTx/>
              <a:buSzPct val="100000"/>
              <a:buFontTx/>
              <a:buChar char="•"/>
              <a:tabLst/>
              <a:defRPr/>
            </a:pPr>
            <a:r>
              <a:rPr lang="en-US" sz="1200" b="0" i="0" u="none" strike="noStrike" kern="1200" baseline="0" dirty="0" smtClean="0">
                <a:solidFill>
                  <a:schemeClr val="tx1"/>
                </a:solidFill>
                <a:latin typeface="Arial" charset="0"/>
                <a:ea typeface="+mn-ea"/>
                <a:cs typeface="+mn-cs"/>
              </a:rPr>
              <a:t>By addressing these top ten threats, organizations can meet global compliance requirements and industry best practices related to data protection and risk mitigation. The first nine can be addressed using an automated Database Auditing and Protection (DAP) platform, an approach which improves security, simplifies compliance, and increases operational efficiency.</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20</a:t>
            </a:fld>
            <a:endParaRPr lang="en-US" dirty="0"/>
          </a:p>
        </p:txBody>
      </p:sp>
    </p:spTree>
    <p:extLst>
      <p:ext uri="{BB962C8B-B14F-4D97-AF65-F5344CB8AC3E}">
        <p14:creationId xmlns:p14="http://schemas.microsoft.com/office/powerpoint/2010/main" val="2491214897"/>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1. Excessive and Unused Privileges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When someone is granted database privileges that exceed the requirements of their job function, these privileges can be abused. For example, a bank employee whose job requires the ability to change only accountholder contact information may take advantage of excessive database privileges and increase the account balance of a colleague’s savings account. Further, when someone leaves an organization, often his or her access rights to sensitive data do not change. And, if these workers depart on bad terms, they can use their old privileges to steal high value data or inflict damage.</a:t>
            </a:r>
          </a:p>
          <a:p>
            <a:r>
              <a:rPr lang="en-US" sz="1200" b="0" i="0" u="none" strike="noStrike" kern="1200" baseline="0" dirty="0" smtClean="0">
                <a:solidFill>
                  <a:schemeClr val="tx1"/>
                </a:solidFill>
                <a:latin typeface="Arial" charset="0"/>
                <a:ea typeface="+mn-ea"/>
                <a:cs typeface="+mn-cs"/>
              </a:rPr>
              <a:t>How do users end up with excessive privileges? Usually, it’s because privilege control mechanisms for job roles have not been well defined or maintained. As a result, users may be granted generic or default access privileges that far exceed their specific job requirements. This creates unnecessary risk.</a:t>
            </a:r>
          </a:p>
          <a:p>
            <a:r>
              <a:rPr lang="en-US" sz="1200" b="1" i="0" u="none" strike="noStrike" kern="1200" baseline="0" dirty="0" smtClean="0">
                <a:solidFill>
                  <a:schemeClr val="tx1"/>
                </a:solidFill>
                <a:latin typeface="Arial" charset="0"/>
                <a:ea typeface="+mn-ea"/>
                <a:cs typeface="+mn-cs"/>
              </a:rPr>
              <a:t>2. Privilege Abuse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Users will abuse legitimate database privileges for unauthorized purposes. Consider an internal healthcare application used to view individual patient records via a custom Web interface. The Web application normally limits users to viewing an individual patient’s healthcare history – multiple patient records cannot be viewed simultaneously and electronic copies are not allowed. However, a rogue user might be able to circumvent these restrictions by connecting to the database using an alternative client such as MS-Excel. Using Excel and their legitimate login credentials, the user could retrieve and save all patient records to their laptop. Once patient records reach a client machine, the data then becomes susceptible to a wide variety of possible breach scenarios.</a:t>
            </a:r>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21</a:t>
            </a:fld>
            <a:endParaRPr lang="en-US" dirty="0"/>
          </a:p>
        </p:txBody>
      </p:sp>
    </p:spTree>
    <p:extLst>
      <p:ext uri="{BB962C8B-B14F-4D97-AF65-F5344CB8AC3E}">
        <p14:creationId xmlns:p14="http://schemas.microsoft.com/office/powerpoint/2010/main" val="1487702090"/>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3. Input Injection (Formerly SQL Injection)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There are two major types of database injection attacks: 1) SQL Injection that targets traditional database systems and 2) NoSQL Injection that targets Big Data platforms. SQL Injection attacks usually involve inserting (or “injecting”) unauthorized or malicious statements into the input fields of Web applications. On the other hand, NoSQL injection attacks involve inserting malicious statements into Big Data components (e.g., Hive, </a:t>
            </a:r>
            <a:r>
              <a:rPr lang="en-US" sz="1200" b="0" i="0" u="none" strike="noStrike" kern="1200" baseline="0" dirty="0" err="1" smtClean="0">
                <a:solidFill>
                  <a:schemeClr val="tx1"/>
                </a:solidFill>
                <a:latin typeface="Arial" charset="0"/>
                <a:ea typeface="+mn-ea"/>
                <a:cs typeface="+mn-cs"/>
              </a:rPr>
              <a:t>MapReduce</a:t>
            </a:r>
            <a:r>
              <a:rPr lang="en-US" sz="1200" b="0" i="0" u="none" strike="noStrike" kern="1200" baseline="0" dirty="0" smtClean="0">
                <a:solidFill>
                  <a:schemeClr val="tx1"/>
                </a:solidFill>
                <a:latin typeface="Arial" charset="0"/>
                <a:ea typeface="+mn-ea"/>
                <a:cs typeface="+mn-cs"/>
              </a:rPr>
              <a:t>, etc.). A successful Input Injection attack can give an attacker unrestricted access to an entire database.</a:t>
            </a:r>
          </a:p>
          <a:p>
            <a:r>
              <a:rPr lang="en-US" sz="1200" b="0" i="0" u="none" strike="noStrike" kern="1200" baseline="0" dirty="0" smtClean="0">
                <a:solidFill>
                  <a:schemeClr val="tx1"/>
                </a:solidFill>
                <a:latin typeface="Arial" charset="0"/>
                <a:ea typeface="+mn-ea"/>
                <a:cs typeface="+mn-cs"/>
              </a:rPr>
              <a:t>It is important to note that there are misconceptions about Big Data being impervious to SQL Injection attacks. These misconceptions are partly true due to the fact that Big Data does not leverage SQL-based technologies. However, as mentioned earlier, Big Data’s underlying components are still susceptible to Input Injection attacks.</a:t>
            </a:r>
            <a:endParaRPr lang="en-US" dirty="0" smtClean="0"/>
          </a:p>
          <a:p>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22</a:t>
            </a:fld>
            <a:endParaRPr lang="en-US" dirty="0"/>
          </a:p>
        </p:txBody>
      </p:sp>
    </p:spTree>
    <p:extLst>
      <p:ext uri="{BB962C8B-B14F-4D97-AF65-F5344CB8AC3E}">
        <p14:creationId xmlns:p14="http://schemas.microsoft.com/office/powerpoint/2010/main" val="42554416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5. Weak Audit Trail</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Automated recording of database transactions involving sensitive data should be part of any database deployment. Failure to collect detailed audit records of database activity represents a serious organizational risk on many levels.</a:t>
            </a:r>
          </a:p>
          <a:p>
            <a:r>
              <a:rPr lang="en-US" sz="1200" b="0" i="0" u="none" strike="noStrike" kern="1200" baseline="0" dirty="0" smtClean="0">
                <a:solidFill>
                  <a:schemeClr val="tx1"/>
                </a:solidFill>
                <a:latin typeface="Arial" charset="0"/>
                <a:ea typeface="+mn-ea"/>
                <a:cs typeface="+mn-cs"/>
              </a:rPr>
              <a:t>Organizations with weak (or sometimes non-existent) database audit mechanisms will increasingly find that they are at odds with industry and government regulatory requirements. For example, Sarbanes-Oxley (SOX), which protects against accounting errors and fraudulent practices, and the Healthcare Information Portability and Accountability Act (HIPAA) in the healthcare sector, are just two examples of regulations with clear database audit requirements.</a:t>
            </a:r>
          </a:p>
          <a:p>
            <a:r>
              <a:rPr lang="en-US" sz="1200" b="0" i="0" u="none" strike="noStrike" kern="1200" baseline="0" dirty="0" smtClean="0">
                <a:solidFill>
                  <a:schemeClr val="tx1"/>
                </a:solidFill>
                <a:latin typeface="Arial" charset="0"/>
                <a:ea typeface="+mn-ea"/>
                <a:cs typeface="+mn-cs"/>
              </a:rPr>
              <a:t>Many enterprises will turn to native audit tools provided by their database vendors or rely on ad-hoc and manual solutions. These approaches do not record details necessary to support auditing, attack detection, and forensics. Furthermore, native database audit mechanisms are notorious for consuming CPU and disk resources forcing many organizations to scale back or eliminate auditing altogether. Finally, most native audit mechanisms are unique to a database server platform. For example, Oracle logs are different from MS-SQL, and MS-SQL logs are different form DB2. For organizations with heterogeneous database environments, this imposes a significant obstacle to implementing uniform, scalable audit processes.</a:t>
            </a:r>
          </a:p>
          <a:p>
            <a:r>
              <a:rPr lang="en-US" sz="1200" b="0" i="0" u="none" strike="noStrike" kern="1200" baseline="0" dirty="0" smtClean="0">
                <a:solidFill>
                  <a:schemeClr val="tx1"/>
                </a:solidFill>
                <a:latin typeface="Arial" charset="0"/>
                <a:ea typeface="+mn-ea"/>
                <a:cs typeface="+mn-cs"/>
              </a:rPr>
              <a:t>When users access the database via enterprise Web applications (such as SAP, Oracle E-Business Suite, or PeopleSoft) it can be challenging to understand what database access activity relates to a specific user. Most audit mechanisms have no awareness of who the end user is because all activity is associated with the Web application account name. Reporting, visibility, and forensic analysis are hampered because there is no link to the responsible user.</a:t>
            </a:r>
          </a:p>
          <a:p>
            <a:r>
              <a:rPr lang="en-US" sz="1200" b="0" i="0" u="none" strike="noStrike" kern="1200" baseline="0" dirty="0" smtClean="0">
                <a:solidFill>
                  <a:schemeClr val="tx1"/>
                </a:solidFill>
                <a:latin typeface="Arial" charset="0"/>
                <a:ea typeface="+mn-ea"/>
                <a:cs typeface="+mn-cs"/>
              </a:rPr>
              <a:t>Finally, users with administrative access to the database, either legitimately or maliciously obtained, can turn off native database auditing to hide fraudulent activity. Audit duties should ideally be separate from both database administrators and the database server platform to ensure strong separation of duties policies.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23</a:t>
            </a:fld>
            <a:endParaRPr lang="en-US" dirty="0"/>
          </a:p>
        </p:txBody>
      </p:sp>
    </p:spTree>
    <p:extLst>
      <p:ext uri="{BB962C8B-B14F-4D97-AF65-F5344CB8AC3E}">
        <p14:creationId xmlns:p14="http://schemas.microsoft.com/office/powerpoint/2010/main" val="1909031552"/>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7. Exploitation of Vulnerable, Misconfigured Databases</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It is common to find vulnerable and un-patched databases, or discover databases that still have default accounts and configuration parameters. Attackers know how to exploit these vulnerabilities to launch attacks against your organization. Unfortunately, organizations often struggle to stay on-top of maintaining database configurations even when patches are available. It generally takes organizations months to patch databases once a patch is available. During the time your databases are un-patched, they remain vulnerable.</a:t>
            </a:r>
          </a:p>
          <a:p>
            <a:r>
              <a:rPr lang="en-US" sz="1200" b="0" i="0" u="none" strike="noStrike" kern="1200" baseline="0" dirty="0" smtClean="0">
                <a:solidFill>
                  <a:schemeClr val="tx1"/>
                </a:solidFill>
                <a:latin typeface="Arial" charset="0"/>
                <a:ea typeface="+mn-ea"/>
                <a:cs typeface="+mn-cs"/>
              </a:rPr>
              <a:t>According to the 2012 Independent Oracle User Group (IOUG), 28 percent of Oracle users have never applied a Critical Patch Update or don’t know whether they’ve done so. Another 10 percent take a year or longer to apply their patches.2</a:t>
            </a:r>
          </a:p>
          <a:p>
            <a:r>
              <a:rPr lang="en-US" sz="1200" b="1" i="0" u="none" strike="noStrike" kern="1200" baseline="0" dirty="0" smtClean="0">
                <a:solidFill>
                  <a:schemeClr val="tx1"/>
                </a:solidFill>
                <a:latin typeface="Arial" charset="0"/>
                <a:ea typeface="+mn-ea"/>
                <a:cs typeface="+mn-cs"/>
              </a:rPr>
              <a:t>8. Unmanaged Sensitive Data</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Many companies struggle to maintain an accurate inventory of their databases and the critical data objects contained within them. Forgotten databases may contain sensitive information, and new databases can emerge – e.g., in application testing environments – without visibility to the security team. Sensitive data in these databases will be exposed to threats if the required controls and permissions are not implemented.</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24</a:t>
            </a:fld>
            <a:endParaRPr lang="en-US" dirty="0"/>
          </a:p>
        </p:txBody>
      </p:sp>
    </p:spTree>
    <p:extLst>
      <p:ext uri="{BB962C8B-B14F-4D97-AF65-F5344CB8AC3E}">
        <p14:creationId xmlns:p14="http://schemas.microsoft.com/office/powerpoint/2010/main" val="3181742787"/>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9. Denial of Service</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Denial of Service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is a general attack category in which access to network applications or data is denied to intended users.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conditions can be created via many techniques. The most common technique used in database environments is to overload server resources such as memory and CPU by flooding the network with database queries that ultimately cause the server to crash. The motivations behind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are often linked to extortion scams in which a remote attacker will repeatedly crash servers until the victim meets their demands. Whatever the source,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represents a serious threat for many organizations.</a:t>
            </a:r>
          </a:p>
          <a:p>
            <a:r>
              <a:rPr lang="en-US" sz="1200" b="1" i="0" u="none" strike="noStrike" kern="1200" baseline="0" dirty="0" smtClean="0">
                <a:solidFill>
                  <a:schemeClr val="tx1"/>
                </a:solidFill>
                <a:latin typeface="Arial" charset="0"/>
                <a:ea typeface="+mn-ea"/>
                <a:cs typeface="+mn-cs"/>
              </a:rPr>
              <a:t>10. Limited Security Expertise and Education</a:t>
            </a:r>
            <a:endParaRPr lang="en-US" sz="1200" b="0" i="0" u="none" strike="noStrike" kern="1200" baseline="0" dirty="0" smtClean="0">
              <a:solidFill>
                <a:schemeClr val="tx1"/>
              </a:solidFill>
              <a:latin typeface="Arial" charset="0"/>
              <a:ea typeface="+mn-ea"/>
              <a:cs typeface="+mn-cs"/>
            </a:endParaRPr>
          </a:p>
          <a:p>
            <a:r>
              <a:rPr lang="en-US" sz="1200" b="0" i="0" u="none" strike="noStrike" kern="1200" baseline="0" dirty="0" smtClean="0">
                <a:solidFill>
                  <a:schemeClr val="tx1"/>
                </a:solidFill>
                <a:latin typeface="Arial" charset="0"/>
                <a:ea typeface="+mn-ea"/>
                <a:cs typeface="+mn-cs"/>
              </a:rPr>
              <a:t>Internal security controls are not keeping pace with data growth and many organizations are ill-equipped to deal with a security breach. Often this is due to the lack of expertise required to implement security controls, policies, and training.</a:t>
            </a:r>
          </a:p>
          <a:p>
            <a:r>
              <a:rPr lang="en-US" sz="1200" b="0" i="0" u="none" strike="noStrike" kern="1200" baseline="0" dirty="0" smtClean="0">
                <a:solidFill>
                  <a:schemeClr val="tx1"/>
                </a:solidFill>
                <a:latin typeface="Arial" charset="0"/>
                <a:ea typeface="+mn-ea"/>
                <a:cs typeface="+mn-cs"/>
              </a:rPr>
              <a:t>According to PWC’s 2012 Information Security Breaches Survey, 75% of the organizations surveyed experienced staff-related breaches when a security policy was poorly understood and 54% of small businesses did not have a program for educating their staff about security risks.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25</a:t>
            </a:fld>
            <a:endParaRPr lang="en-US" dirty="0"/>
          </a:p>
        </p:txBody>
      </p:sp>
    </p:spTree>
    <p:extLst>
      <p:ext uri="{BB962C8B-B14F-4D97-AF65-F5344CB8AC3E}">
        <p14:creationId xmlns:p14="http://schemas.microsoft.com/office/powerpoint/2010/main" val="1959343008"/>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b="1" i="0" u="none" strike="noStrike" kern="1200" baseline="0" dirty="0" smtClean="0">
                <a:solidFill>
                  <a:schemeClr val="tx1"/>
                </a:solidFill>
                <a:latin typeface="Arial" charset="0"/>
                <a:ea typeface="+mn-ea"/>
                <a:cs typeface="+mn-cs"/>
              </a:rPr>
              <a:t>Discovery and Assessment</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Scan for Vulnerabilities</a:t>
            </a:r>
            <a:r>
              <a:rPr lang="en-US" sz="1200" b="0" i="0" u="none" strike="noStrike" kern="1200" baseline="0" dirty="0" smtClean="0">
                <a:solidFill>
                  <a:schemeClr val="tx1"/>
                </a:solidFill>
                <a:latin typeface="Arial" charset="0"/>
                <a:ea typeface="+mn-ea"/>
                <a:cs typeface="+mn-cs"/>
              </a:rPr>
              <a:t>: Understanding vulnerabilities that expose databases to input injection is essential. Malware may be looking to exploit known database vulnerabilities, making un-patched databases an easy target. Weak authentication rules can enable a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 by granting access to a database without needing a password. Use vulnerability assessment tools to detect security vulnerabilities, misconfigurations, and missing vendor patches. Assessments should use industry best practices for database security, such as DISA STIG and CIS benchmarks.</a:t>
            </a:r>
          </a:p>
          <a:p>
            <a:r>
              <a:rPr lang="en-US" sz="1200" b="1" i="0" u="none" strike="noStrike" kern="1200" baseline="0" dirty="0" smtClean="0">
                <a:solidFill>
                  <a:schemeClr val="tx1"/>
                </a:solidFill>
                <a:latin typeface="Arial" charset="0"/>
                <a:ea typeface="+mn-ea"/>
                <a:cs typeface="+mn-cs"/>
              </a:rPr>
              <a:t>Calculate Risk Scores</a:t>
            </a:r>
            <a:r>
              <a:rPr lang="en-US" sz="1200" b="0" i="0" u="none" strike="noStrike" kern="1200" baseline="0" dirty="0" smtClean="0">
                <a:solidFill>
                  <a:schemeClr val="tx1"/>
                </a:solidFill>
                <a:latin typeface="Arial" charset="0"/>
                <a:ea typeface="+mn-ea"/>
                <a:cs typeface="+mn-cs"/>
              </a:rPr>
              <a:t>: Score risks based on the severity of vulnerabilities and the sensitivity of the data. Severity values should be based on known systems such as the Common Vulnerability Scoring System (CVSS). Risk scores help prioritize risk, manage, and research vulnerabilities. In this case, higher risk scores would relate to input injection.</a:t>
            </a:r>
          </a:p>
          <a:p>
            <a:r>
              <a:rPr lang="en-US" sz="1200" b="1" i="0" u="none" strike="noStrike" kern="1200" baseline="0" dirty="0" smtClean="0">
                <a:solidFill>
                  <a:schemeClr val="tx1"/>
                </a:solidFill>
                <a:latin typeface="Arial" charset="0"/>
                <a:ea typeface="+mn-ea"/>
                <a:cs typeface="+mn-cs"/>
              </a:rPr>
              <a:t>Mitigate Vulnerabilities</a:t>
            </a:r>
            <a:r>
              <a:rPr lang="en-US" sz="1200" b="0" i="0" u="none" strike="noStrike" kern="1200" baseline="0" dirty="0" smtClean="0">
                <a:solidFill>
                  <a:schemeClr val="tx1"/>
                </a:solidFill>
                <a:latin typeface="Arial" charset="0"/>
                <a:ea typeface="+mn-ea"/>
                <a:cs typeface="+mn-cs"/>
              </a:rPr>
              <a:t>: If a vulnerability is discovered and the database vendor hasn’t released a patch, a virtual patching solution should be used. Applying virtual patches will block attempts to exploit vulnerabilities without requiring actual patches or changes to the current configuration of the server. Virtual patching will protect the database from exploit attempts until the patch is deployed. Again, focus on patching high-risk vulnerabilities that can facilitate a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or input injection attack.</a:t>
            </a:r>
          </a:p>
          <a:p>
            <a:r>
              <a:rPr lang="en-US" sz="1200" b="1" i="0" u="none" strike="noStrike" kern="1200" baseline="0" dirty="0" smtClean="0">
                <a:solidFill>
                  <a:schemeClr val="tx1"/>
                </a:solidFill>
                <a:latin typeface="Arial" charset="0"/>
                <a:ea typeface="+mn-ea"/>
                <a:cs typeface="+mn-cs"/>
              </a:rPr>
              <a:t>Identify Compromised Endpoints</a:t>
            </a:r>
            <a:r>
              <a:rPr lang="en-US" sz="1200" b="0" i="0" u="none" strike="noStrike" kern="1200" baseline="0" dirty="0" smtClean="0">
                <a:solidFill>
                  <a:schemeClr val="tx1"/>
                </a:solidFill>
                <a:latin typeface="Arial" charset="0"/>
                <a:ea typeface="+mn-ea"/>
                <a:cs typeface="+mn-cs"/>
              </a:rPr>
              <a:t>: Identify malware-infected hosts so that you can prevent these devices from accessing sensitive information in databases as well as unstructured data stores. Once you identify compromised devices, you should apply controls to sensitive data to restrict those devices from accessing and </a:t>
            </a:r>
            <a:r>
              <a:rPr lang="en-US" sz="1200" b="0" i="0" u="none" strike="noStrike" kern="1200" baseline="0" dirty="0" err="1" smtClean="0">
                <a:solidFill>
                  <a:schemeClr val="tx1"/>
                </a:solidFill>
                <a:latin typeface="Arial" charset="0"/>
                <a:ea typeface="+mn-ea"/>
                <a:cs typeface="+mn-cs"/>
              </a:rPr>
              <a:t>exfiltrating</a:t>
            </a:r>
            <a:r>
              <a:rPr lang="en-US" sz="1200" b="0" i="0" u="none" strike="noStrike" kern="1200" baseline="0" dirty="0" smtClean="0">
                <a:solidFill>
                  <a:schemeClr val="tx1"/>
                </a:solidFill>
                <a:latin typeface="Arial" charset="0"/>
                <a:ea typeface="+mn-ea"/>
                <a:cs typeface="+mn-cs"/>
              </a:rPr>
              <a:t> data.</a:t>
            </a:r>
          </a:p>
          <a:p>
            <a:r>
              <a:rPr lang="en-US" sz="1200" b="1" i="0" u="none" strike="noStrike" kern="1200" baseline="0" dirty="0" smtClean="0">
                <a:solidFill>
                  <a:schemeClr val="tx1"/>
                </a:solidFill>
                <a:latin typeface="Arial" charset="0"/>
                <a:ea typeface="+mn-ea"/>
                <a:cs typeface="+mn-cs"/>
              </a:rPr>
              <a:t>Analyze Risk and Prioritize Remediation Efforts</a:t>
            </a:r>
            <a:r>
              <a:rPr lang="en-US" sz="1200" b="0" i="0" u="none" strike="noStrike" kern="1200" baseline="0" dirty="0" smtClean="0">
                <a:solidFill>
                  <a:schemeClr val="tx1"/>
                </a:solidFill>
                <a:latin typeface="Arial" charset="0"/>
                <a:ea typeface="+mn-ea"/>
                <a:cs typeface="+mn-cs"/>
              </a:rPr>
              <a:t>: Use reports and analytical tools to understand risks and help prioritize remediation efforts.</a:t>
            </a:r>
          </a:p>
          <a:p>
            <a:r>
              <a:rPr lang="en-US" sz="1200" b="1" i="0" u="none" strike="noStrike" kern="1200" baseline="0" dirty="0" smtClean="0">
                <a:solidFill>
                  <a:schemeClr val="tx1"/>
                </a:solidFill>
                <a:latin typeface="Arial" charset="0"/>
                <a:ea typeface="+mn-ea"/>
                <a:cs typeface="+mn-cs"/>
              </a:rPr>
              <a:t>Discover Database Servers</a:t>
            </a:r>
            <a:r>
              <a:rPr lang="en-US" sz="1200" b="0" i="0" u="none" strike="noStrike" kern="1200" baseline="0" dirty="0" smtClean="0">
                <a:solidFill>
                  <a:schemeClr val="tx1"/>
                </a:solidFill>
                <a:latin typeface="Arial" charset="0"/>
                <a:ea typeface="+mn-ea"/>
                <a:cs typeface="+mn-cs"/>
              </a:rPr>
              <a:t>: In order to build and maintain an inventory of databases and isolate sensitive data contained within them, organizations should first catalog all databases in their data centers. Leverage discovery tools that scan enterprise networks and identify active database services. Look for solutions that can reduce scan duration by filtering on IP addresses and ranges and by specific database services (e.g. Oracle, Microsoft SQL, IBM DB2, etc.). Periodically re-run discovery scans to identify new or changed databases.</a:t>
            </a:r>
          </a:p>
          <a:p>
            <a:r>
              <a:rPr lang="en-US" sz="1200" b="1" i="0" u="none" strike="noStrike" kern="1200" baseline="0" dirty="0" smtClean="0">
                <a:solidFill>
                  <a:schemeClr val="tx1"/>
                </a:solidFill>
                <a:latin typeface="Arial" charset="0"/>
                <a:ea typeface="+mn-ea"/>
                <a:cs typeface="+mn-cs"/>
              </a:rPr>
              <a:t>Analyze Discovery Results</a:t>
            </a:r>
            <a:r>
              <a:rPr lang="en-US" sz="1200" b="0" i="0" u="none" strike="noStrike" kern="1200" baseline="0" dirty="0" smtClean="0">
                <a:solidFill>
                  <a:schemeClr val="tx1"/>
                </a:solidFill>
                <a:latin typeface="Arial" charset="0"/>
                <a:ea typeface="+mn-ea"/>
                <a:cs typeface="+mn-cs"/>
              </a:rPr>
              <a:t>: Review database discovery and classification results to determine which databases that store sensitive data need to be monitored.</a:t>
            </a:r>
          </a:p>
          <a:p>
            <a:r>
              <a:rPr lang="en-US" sz="1200" b="1" i="0" u="none" strike="noStrike" kern="1200" baseline="0" dirty="0" smtClean="0">
                <a:solidFill>
                  <a:schemeClr val="tx1"/>
                </a:solidFill>
                <a:latin typeface="Arial" charset="0"/>
                <a:ea typeface="+mn-ea"/>
                <a:cs typeface="+mn-cs"/>
              </a:rPr>
              <a:t>Identify and Classify Sensitive Data</a:t>
            </a:r>
            <a:r>
              <a:rPr lang="en-US" sz="1200" b="0" i="0" u="none" strike="noStrike" kern="1200" baseline="0" dirty="0" smtClean="0">
                <a:solidFill>
                  <a:schemeClr val="tx1"/>
                </a:solidFill>
                <a:latin typeface="Arial" charset="0"/>
                <a:ea typeface="+mn-ea"/>
                <a:cs typeface="+mn-cs"/>
              </a:rPr>
              <a:t>: Once you have constructed a catalog of databases, it is critical to understand which databases contain sensitive data. Scan the objects, rows, and columns of databases to pinpoint sensitive data. Use data classification solutions that are aware of data types such as credit cards, email addresses, and national identity numbers, and which enable users to add custom data types as well. Classification results should include the IP address and host name of the asset, and indicate the existence of sensitive data on that server. Automatically identifying sensitive data and personally identifiable information helps narrow the scope of security and compliance efforts</a:t>
            </a:r>
          </a:p>
          <a:p>
            <a:endParaRPr lang="en-GB"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User Rights Management</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Aggregate Access Rights</a:t>
            </a:r>
            <a:r>
              <a:rPr lang="en-US" sz="1200" b="0" i="0" u="none" strike="noStrike" kern="1200" baseline="0" dirty="0" smtClean="0">
                <a:solidFill>
                  <a:schemeClr val="tx1"/>
                </a:solidFill>
                <a:latin typeface="Arial" charset="0"/>
                <a:ea typeface="+mn-ea"/>
                <a:cs typeface="+mn-cs"/>
              </a:rPr>
              <a:t>: Scan databases for both granted and privileged user rights and extract details such as the actual access right (e.g. SELECT, DELETE, CONNECT, </a:t>
            </a:r>
            <a:r>
              <a:rPr lang="en-US" sz="1200" b="0" i="0" u="none" strike="noStrike" kern="1200" baseline="0" dirty="0" err="1" smtClean="0">
                <a:solidFill>
                  <a:schemeClr val="tx1"/>
                </a:solidFill>
                <a:latin typeface="Arial" charset="0"/>
                <a:ea typeface="+mn-ea"/>
                <a:cs typeface="+mn-cs"/>
              </a:rPr>
              <a:t>etc</a:t>
            </a:r>
            <a:r>
              <a:rPr lang="en-US" sz="1200" b="0" i="0" u="none" strike="noStrike" kern="1200" baseline="0" dirty="0" smtClean="0">
                <a:solidFill>
                  <a:schemeClr val="tx1"/>
                </a:solidFill>
                <a:latin typeface="Arial" charset="0"/>
                <a:ea typeface="+mn-ea"/>
                <a:cs typeface="+mn-cs"/>
              </a:rPr>
              <a:t>), who granted them, who received those rights, and objects to which rights have been granted. Aggregating user rights into a single repository helps streamline the reporting and analysis of user access to sensitive data.</a:t>
            </a:r>
          </a:p>
          <a:p>
            <a:r>
              <a:rPr lang="en-US" sz="1200" b="1" i="0" u="none" strike="noStrike" kern="1200" baseline="0" dirty="0" smtClean="0">
                <a:solidFill>
                  <a:schemeClr val="tx1"/>
                </a:solidFill>
                <a:latin typeface="Arial" charset="0"/>
                <a:ea typeface="+mn-ea"/>
                <a:cs typeface="+mn-cs"/>
              </a:rPr>
              <a:t>Enrich Access Rights Information with User Details and Data Sensitivity</a:t>
            </a:r>
            <a:r>
              <a:rPr lang="en-US" sz="1200" b="0" i="0" u="none" strike="noStrike" kern="1200" baseline="0" dirty="0" smtClean="0">
                <a:solidFill>
                  <a:schemeClr val="tx1"/>
                </a:solidFill>
                <a:latin typeface="Arial" charset="0"/>
                <a:ea typeface="+mn-ea"/>
                <a:cs typeface="+mn-cs"/>
              </a:rPr>
              <a:t>: Adding information related to user roles and their database behavior adds considerable value to user rights analysis and helps zero-in on the abuse of privileges. Collect and append contextual details to user rights information including the user name, department, database object sensitivity, and last time accessed. This allows you to focus your analysis on the access rights that represent the highest business risk.</a:t>
            </a:r>
          </a:p>
          <a:p>
            <a:r>
              <a:rPr lang="en-US" sz="1200" b="1" i="0" u="none" strike="noStrike" kern="1200" baseline="0" dirty="0" smtClean="0">
                <a:solidFill>
                  <a:schemeClr val="tx1"/>
                </a:solidFill>
                <a:latin typeface="Arial" charset="0"/>
                <a:ea typeface="+mn-ea"/>
                <a:cs typeface="+mn-cs"/>
              </a:rPr>
              <a:t>Identify and Remove Excessive Rights and Dormant Users</a:t>
            </a:r>
            <a:r>
              <a:rPr lang="en-US" sz="1200" b="0" i="0" u="none" strike="noStrike" kern="1200" baseline="0" dirty="0" smtClean="0">
                <a:solidFill>
                  <a:schemeClr val="tx1"/>
                </a:solidFill>
                <a:latin typeface="Arial" charset="0"/>
                <a:ea typeface="+mn-ea"/>
                <a:cs typeface="+mn-cs"/>
              </a:rPr>
              <a:t>: Identify users that have too many privileges and users who don’t use their privileges. This helps determine if user access rights are appropriately defined, find separation of duties issues, and remove excessive rights that are not required for users to do their job. Hackers use access rights to impersonate users and go after sensitive data stores. Therefore, reducing excessive rights helps protect against malware compromise.</a:t>
            </a:r>
          </a:p>
          <a:p>
            <a:r>
              <a:rPr lang="en-US" sz="1200" b="1" i="0" u="none" strike="noStrike" kern="1200" baseline="0" dirty="0" smtClean="0">
                <a:solidFill>
                  <a:schemeClr val="tx1"/>
                </a:solidFill>
                <a:latin typeface="Arial" charset="0"/>
                <a:ea typeface="+mn-ea"/>
                <a:cs typeface="+mn-cs"/>
              </a:rPr>
              <a:t>Review and Approve/Reject Individual User Rights</a:t>
            </a:r>
            <a:r>
              <a:rPr lang="en-US" sz="1200" b="0" i="0" u="none" strike="noStrike" kern="1200" baseline="0" dirty="0" smtClean="0">
                <a:solidFill>
                  <a:schemeClr val="tx1"/>
                </a:solidFill>
                <a:latin typeface="Arial" charset="0"/>
                <a:ea typeface="+mn-ea"/>
                <a:cs typeface="+mn-cs"/>
              </a:rPr>
              <a:t>: Perform an organized review of user rights to determine if they are appropriate. Reviewers should approve or reject rights, or assign them to another for review, and administrators can report on the review process. Conducting organized user rights reviews meets regulatory requirements and reduces risk by ensuring that user privileges are granted on a need-to-know basis.</a:t>
            </a:r>
          </a:p>
          <a:p>
            <a:r>
              <a:rPr lang="en-US" sz="1200" b="1" i="0" u="none" strike="noStrike" kern="1200" baseline="0" dirty="0" smtClean="0">
                <a:solidFill>
                  <a:schemeClr val="tx1"/>
                </a:solidFill>
                <a:latin typeface="Arial" charset="0"/>
                <a:ea typeface="+mn-ea"/>
                <a:cs typeface="+mn-cs"/>
              </a:rPr>
              <a:t>Extract “Real” User Identity</a:t>
            </a:r>
            <a:r>
              <a:rPr lang="en-US" sz="1200" b="0" i="0" u="none" strike="noStrike" kern="1200" baseline="0" dirty="0" smtClean="0">
                <a:solidFill>
                  <a:schemeClr val="tx1"/>
                </a:solidFill>
                <a:latin typeface="Arial" charset="0"/>
                <a:ea typeface="+mn-ea"/>
                <a:cs typeface="+mn-cs"/>
              </a:rPr>
              <a:t>: Leverage solutions that correlate user information with database transactions, also known as Universal User Tracking, or UUT. The resulting audit logs can then include unique application user names.</a:t>
            </a:r>
          </a:p>
          <a:p>
            <a:r>
              <a:rPr lang="en-US" sz="1200" b="1" i="0" u="none" strike="noStrike" kern="1200" baseline="0" dirty="0" smtClean="0">
                <a:solidFill>
                  <a:schemeClr val="tx1"/>
                </a:solidFill>
                <a:latin typeface="Arial" charset="0"/>
                <a:ea typeface="+mn-ea"/>
                <a:cs typeface="+mn-cs"/>
              </a:rPr>
              <a:t>Monitoring and Blocking</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Real-Time Alerting and Blocking</a:t>
            </a:r>
            <a:r>
              <a:rPr lang="en-US" sz="1200" b="0" i="0" u="none" strike="noStrike" kern="1200" baseline="0" dirty="0" smtClean="0">
                <a:solidFill>
                  <a:schemeClr val="tx1"/>
                </a:solidFill>
                <a:latin typeface="Arial" charset="0"/>
                <a:ea typeface="+mn-ea"/>
                <a:cs typeface="+mn-cs"/>
              </a:rPr>
              <a:t>: Monitor all database access activity and usage patterns in real time to detect data leakage, unauthorized SQL and Big Data transactions, and protocol and system attacks. When attempts to access unauthorized data occur, generate alerts or terminate the user session. Use a solution that leverages policies – both pre-defined and custom – that inspect database traffic to identify patterns that correspond to known attacks, such as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and unauthorized activities. Security policies are useful for not only detecting excessive privilege abuse by malicious, compromised, or dormant users, but also for preventing most of the other top ten database threats.</a:t>
            </a:r>
          </a:p>
          <a:p>
            <a:r>
              <a:rPr lang="en-US" sz="1200" b="1" i="0" u="none" strike="noStrike" kern="1200" baseline="0" dirty="0" smtClean="0">
                <a:solidFill>
                  <a:schemeClr val="tx1"/>
                </a:solidFill>
                <a:latin typeface="Arial" charset="0"/>
                <a:ea typeface="+mn-ea"/>
                <a:cs typeface="+mn-cs"/>
              </a:rPr>
              <a:t>Detect Unusual Access Activity</a:t>
            </a:r>
            <a:r>
              <a:rPr lang="en-US" sz="1200" b="0" i="0" u="none" strike="noStrike" kern="1200" baseline="0" dirty="0" smtClean="0">
                <a:solidFill>
                  <a:schemeClr val="tx1"/>
                </a:solidFill>
                <a:latin typeface="Arial" charset="0"/>
                <a:ea typeface="+mn-ea"/>
                <a:cs typeface="+mn-cs"/>
              </a:rPr>
              <a:t>: Establish a comprehensive profile of each database user’s normal activity. These baselines provide the basis for detecting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malware, input injection, and anomalous activities. If any user initiates an action that does not fit their profile, log the event, generate an alert or block the user. Creating activity-based user profiles increases the likelihood of detecting inappropriate access to sensitive data.</a:t>
            </a:r>
          </a:p>
          <a:p>
            <a:r>
              <a:rPr lang="en-US" sz="1200" b="1" i="0" u="none" strike="noStrike" kern="1200" baseline="0" dirty="0" smtClean="0">
                <a:solidFill>
                  <a:schemeClr val="tx1"/>
                </a:solidFill>
                <a:latin typeface="Arial" charset="0"/>
                <a:ea typeface="+mn-ea"/>
                <a:cs typeface="+mn-cs"/>
              </a:rPr>
              <a:t>Block Malicious Web Requests</a:t>
            </a:r>
            <a:r>
              <a:rPr lang="en-US" sz="1200" b="0" i="0" u="none" strike="noStrike" kern="1200" baseline="0" dirty="0" smtClean="0">
                <a:solidFill>
                  <a:schemeClr val="tx1"/>
                </a:solidFill>
                <a:latin typeface="Arial" charset="0"/>
                <a:ea typeface="+mn-ea"/>
                <a:cs typeface="+mn-cs"/>
              </a:rPr>
              <a:t>: Because Web applications are the most common vector for initiating a input injection attack; the first line of defense is to use a Web Application Firewall (WAF). A WAF will recognize and block input injection attack patterns that originate from Web applications.</a:t>
            </a:r>
          </a:p>
          <a:p>
            <a:r>
              <a:rPr lang="en-US" sz="1200" b="0" i="0" u="none" strike="noStrike" kern="1200" baseline="0" dirty="0" smtClean="0">
                <a:solidFill>
                  <a:schemeClr val="tx1"/>
                </a:solidFill>
                <a:latin typeface="Arial" charset="0"/>
                <a:ea typeface="+mn-ea"/>
                <a:cs typeface="+mn-cs"/>
              </a:rPr>
              <a:t>To protect against Input Injection attacks, a WAF should:</a:t>
            </a:r>
          </a:p>
          <a:p>
            <a:r>
              <a:rPr lang="en-US" sz="1200" b="0" i="0" u="none" strike="noStrike" kern="1200" baseline="0" dirty="0" smtClean="0">
                <a:solidFill>
                  <a:schemeClr val="tx1"/>
                </a:solidFill>
                <a:latin typeface="Arial" charset="0"/>
                <a:ea typeface="+mn-ea"/>
                <a:cs typeface="+mn-cs"/>
              </a:rPr>
              <a:t>Inspect HTTP parameter values for special characters like apostrophes and brackets and know whether these characters are expected or indicative of an attack.</a:t>
            </a:r>
          </a:p>
          <a:p>
            <a:r>
              <a:rPr lang="en-US" sz="1200" b="0" i="0" u="none" strike="noStrike" kern="1200" baseline="0" dirty="0" smtClean="0">
                <a:solidFill>
                  <a:schemeClr val="tx1"/>
                </a:solidFill>
                <a:latin typeface="Arial" charset="0"/>
                <a:ea typeface="+mn-ea"/>
                <a:cs typeface="+mn-cs"/>
              </a:rPr>
              <a:t>Use application signatures and policies of known input injection patterns to alert and block.</a:t>
            </a:r>
          </a:p>
          <a:p>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Monitor Local Database Activity</a:t>
            </a:r>
            <a:r>
              <a:rPr lang="en-US" sz="1200" b="0" i="0" u="none" strike="noStrike" kern="1200" baseline="0" dirty="0" smtClean="0">
                <a:solidFill>
                  <a:schemeClr val="tx1"/>
                </a:solidFill>
                <a:latin typeface="Arial" charset="0"/>
                <a:ea typeface="+mn-ea"/>
                <a:cs typeface="+mn-cs"/>
              </a:rPr>
              <a:t>: DAP solutions can audit and monitor the activities of your most highly privileged users – database and system administrators. These users have been granted the highest levels of access to your databases; they require this access in order to perform their jobs. Should they abuse their privileges or become compromised by malware, the risks of data theft and damage to your organization increases.</a:t>
            </a:r>
          </a:p>
          <a:p>
            <a:r>
              <a:rPr lang="en-US" sz="1200" b="1" i="0" u="none" strike="noStrike" kern="1200" baseline="0" dirty="0" smtClean="0">
                <a:solidFill>
                  <a:schemeClr val="tx1"/>
                </a:solidFill>
                <a:latin typeface="Arial" charset="0"/>
                <a:ea typeface="+mn-ea"/>
                <a:cs typeface="+mn-cs"/>
              </a:rPr>
              <a:t>Impose Connection Controls</a:t>
            </a:r>
            <a:r>
              <a:rPr lang="en-US" sz="1200" b="0" i="0" u="none" strike="noStrike" kern="1200" baseline="0" dirty="0" smtClean="0">
                <a:solidFill>
                  <a:schemeClr val="tx1"/>
                </a:solidFill>
                <a:latin typeface="Arial" charset="0"/>
                <a:ea typeface="+mn-ea"/>
                <a:cs typeface="+mn-cs"/>
              </a:rPr>
              <a:t>: Prevent server resource overload by limiting connection rates, query rates, and other variables for each database user.</a:t>
            </a:r>
          </a:p>
          <a:p>
            <a:r>
              <a:rPr lang="en-US" sz="1200" b="1" i="0" u="none" strike="noStrike" kern="1200" baseline="0" dirty="0" smtClean="0">
                <a:solidFill>
                  <a:schemeClr val="tx1"/>
                </a:solidFill>
                <a:latin typeface="Arial" charset="0"/>
                <a:ea typeface="+mn-ea"/>
                <a:cs typeface="+mn-cs"/>
              </a:rPr>
              <a:t>Validate Database Protocols</a:t>
            </a:r>
            <a:r>
              <a:rPr lang="en-US" sz="1200" b="0" i="0" u="none" strike="noStrike" kern="1200" baseline="0" dirty="0" smtClean="0">
                <a:solidFill>
                  <a:schemeClr val="tx1"/>
                </a:solidFill>
                <a:latin typeface="Arial" charset="0"/>
                <a:ea typeface="+mn-ea"/>
                <a:cs typeface="+mn-cs"/>
              </a:rPr>
              <a:t>: Leverage database activity monitoring solutions that can analyze the protocol and isolate random/anomalous communications. When atypical communication events are detected, the solution should trigger an alert or block the transaction.</a:t>
            </a:r>
          </a:p>
          <a:p>
            <a:r>
              <a:rPr lang="en-US" sz="1200" b="1" i="0" u="none" strike="noStrike" kern="1200" baseline="0" dirty="0" smtClean="0">
                <a:solidFill>
                  <a:schemeClr val="tx1"/>
                </a:solidFill>
                <a:latin typeface="Arial" charset="0"/>
                <a:ea typeface="+mn-ea"/>
                <a:cs typeface="+mn-cs"/>
              </a:rPr>
              <a:t>Response Timing</a:t>
            </a:r>
            <a:r>
              <a:rPr lang="en-US" sz="1200" b="0" i="0" u="none" strike="noStrike" kern="1200" baseline="0" dirty="0" smtClean="0">
                <a:solidFill>
                  <a:schemeClr val="tx1"/>
                </a:solidFill>
                <a:latin typeface="Arial" charset="0"/>
                <a:ea typeface="+mn-ea"/>
                <a:cs typeface="+mn-cs"/>
              </a:rPr>
              <a:t>: Database </a:t>
            </a:r>
            <a:r>
              <a:rPr lang="en-US" sz="1200" b="0" i="0" u="none" strike="noStrike" kern="1200" baseline="0" dirty="0" err="1" smtClean="0">
                <a:solidFill>
                  <a:schemeClr val="tx1"/>
                </a:solidFill>
                <a:latin typeface="Arial" charset="0"/>
                <a:ea typeface="+mn-ea"/>
                <a:cs typeface="+mn-cs"/>
              </a:rPr>
              <a:t>DoS</a:t>
            </a:r>
            <a:r>
              <a:rPr lang="en-US" sz="1200" b="0" i="0" u="none" strike="noStrike" kern="1200" baseline="0" dirty="0" smtClean="0">
                <a:solidFill>
                  <a:schemeClr val="tx1"/>
                </a:solidFill>
                <a:latin typeface="Arial" charset="0"/>
                <a:ea typeface="+mn-ea"/>
                <a:cs typeface="+mn-cs"/>
              </a:rPr>
              <a:t> attacks designed to overload server resources lead to delayed database responses. This includes delays in both individual query responses and the overall system. Use solutions that monitor response timing and generate alerts when response delays or system sluggishness is observed.</a:t>
            </a:r>
          </a:p>
          <a:p>
            <a:endParaRPr lang="en-GB"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Auditing</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Automate Auditing with a DAP Platform</a:t>
            </a:r>
            <a:r>
              <a:rPr lang="en-US" sz="1200" b="0" i="0" u="none" strike="noStrike" kern="1200" baseline="0" dirty="0" smtClean="0">
                <a:solidFill>
                  <a:schemeClr val="tx1"/>
                </a:solidFill>
                <a:latin typeface="Arial" charset="0"/>
                <a:ea typeface="+mn-ea"/>
                <a:cs typeface="+mn-cs"/>
              </a:rPr>
              <a:t>: Implement a DAP solution that delivers the performance, scalability, and flexibility to meet the needs of the most demanding environments. A DAP solution can address most of the weaknesses associated with native audit tools:</a:t>
            </a:r>
          </a:p>
          <a:p>
            <a:r>
              <a:rPr lang="en-US" sz="1200" b="1" i="0" u="none" strike="noStrike" kern="1200" baseline="0" dirty="0" smtClean="0">
                <a:solidFill>
                  <a:schemeClr val="tx1"/>
                </a:solidFill>
                <a:latin typeface="Arial" charset="0"/>
                <a:ea typeface="+mn-ea"/>
                <a:cs typeface="+mn-cs"/>
              </a:rPr>
              <a:t>Separation of Duties</a:t>
            </a:r>
            <a:r>
              <a:rPr lang="en-US" sz="1200" b="0" i="0" u="none" strike="noStrike" kern="1200" baseline="0" dirty="0" smtClean="0">
                <a:solidFill>
                  <a:schemeClr val="tx1"/>
                </a:solidFill>
                <a:latin typeface="Arial" charset="0"/>
                <a:ea typeface="+mn-ea"/>
                <a:cs typeface="+mn-cs"/>
              </a:rPr>
              <a:t>: DAP solutions operate independently of database administers, making it possible to separate audit duties from administrative duties. In addition, they operate independently of the database server and are invulnerable to privilege elevation attacks carried out by non-administrators.</a:t>
            </a:r>
          </a:p>
          <a:p>
            <a:r>
              <a:rPr lang="en-US" sz="1200" b="1" i="0" u="none" strike="noStrike" kern="1200" baseline="0" dirty="0" smtClean="0">
                <a:solidFill>
                  <a:schemeClr val="tx1"/>
                </a:solidFill>
                <a:latin typeface="Arial" charset="0"/>
                <a:ea typeface="+mn-ea"/>
                <a:cs typeface="+mn-cs"/>
              </a:rPr>
              <a:t>Cross-Platform Auditing</a:t>
            </a:r>
            <a:r>
              <a:rPr lang="en-US" sz="1200" b="0" i="0" u="none" strike="noStrike" kern="1200" baseline="0" dirty="0" smtClean="0">
                <a:solidFill>
                  <a:schemeClr val="tx1"/>
                </a:solidFill>
                <a:latin typeface="Arial" charset="0"/>
                <a:ea typeface="+mn-ea"/>
                <a:cs typeface="+mn-cs"/>
              </a:rPr>
              <a:t>: DAP solutions support database platforms from multiple vendors enabling uniform standards and centralized audit operations across large and distributed heterogeneous database environments.</a:t>
            </a:r>
          </a:p>
          <a:p>
            <a:r>
              <a:rPr lang="en-US" sz="1200" b="1" i="0" u="none" strike="noStrike" kern="1200" baseline="0" dirty="0" smtClean="0">
                <a:solidFill>
                  <a:schemeClr val="tx1"/>
                </a:solidFill>
                <a:latin typeface="Arial" charset="0"/>
                <a:ea typeface="+mn-ea"/>
                <a:cs typeface="+mn-cs"/>
              </a:rPr>
              <a:t>Performance</a:t>
            </a:r>
            <a:r>
              <a:rPr lang="en-US" sz="1200" b="0" i="0" u="none" strike="noStrike" kern="1200" baseline="0" dirty="0" smtClean="0">
                <a:solidFill>
                  <a:schemeClr val="tx1"/>
                </a:solidFill>
                <a:latin typeface="Arial" charset="0"/>
                <a:ea typeface="+mn-ea"/>
                <a:cs typeface="+mn-cs"/>
              </a:rPr>
              <a:t>: Leading DAP solutions can leverage high performance appliances that have zero impact on database performance. In fact, by offloading audit processes to network appliances rather than using native auditing, organizations can expect to improve database performance.</a:t>
            </a:r>
          </a:p>
          <a:p>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Capture Detailed Transactions</a:t>
            </a:r>
            <a:r>
              <a:rPr lang="en-US" sz="1200" b="0" i="0" u="none" strike="noStrike" kern="1200" baseline="0" dirty="0" smtClean="0">
                <a:solidFill>
                  <a:schemeClr val="tx1"/>
                </a:solidFill>
                <a:latin typeface="Arial" charset="0"/>
                <a:ea typeface="+mn-ea"/>
                <a:cs typeface="+mn-cs"/>
              </a:rPr>
              <a:t>: To support regulatory compliance requirements, advanced fraud detection, and forensic analysis, DAP solutions can capture audit logs that include details such as source application name, complete query text, query response attributes, source OS, source host name, and more. Use auditing rules to collect the required information needed for regulatory compliance (e.g. SOX, PCI DSS, and HIPPA) or to meet internal audit requirements.</a:t>
            </a:r>
          </a:p>
          <a:p>
            <a:r>
              <a:rPr lang="en-US" sz="1200" b="1" i="0" u="none" strike="noStrike" kern="1200" baseline="0" dirty="0" smtClean="0">
                <a:solidFill>
                  <a:schemeClr val="tx1"/>
                </a:solidFill>
                <a:latin typeface="Arial" charset="0"/>
                <a:ea typeface="+mn-ea"/>
                <a:cs typeface="+mn-cs"/>
              </a:rPr>
              <a:t>Generate Reports for Compliance and Forensics</a:t>
            </a:r>
            <a:r>
              <a:rPr lang="en-US" sz="1200" b="0" i="0" u="none" strike="noStrike" kern="1200" baseline="0" dirty="0" smtClean="0">
                <a:solidFill>
                  <a:schemeClr val="tx1"/>
                </a:solidFill>
                <a:latin typeface="Arial" charset="0"/>
                <a:ea typeface="+mn-ea"/>
                <a:cs typeface="+mn-cs"/>
              </a:rPr>
              <a:t>: Summarize and format database activity details into reports that help meet compliance requirements, conduct forensic investigations, communicate vital database activity statistics, and monitor system performance. Leverage DAP solutions that include reports for industry and government regulations which can be customized to meet business needs.</a:t>
            </a:r>
          </a:p>
          <a:p>
            <a:r>
              <a:rPr lang="en-US" sz="1200" b="1" i="0" u="none" strike="noStrike" kern="1200" baseline="0" dirty="0" smtClean="0">
                <a:solidFill>
                  <a:schemeClr val="tx1"/>
                </a:solidFill>
                <a:latin typeface="Arial" charset="0"/>
                <a:ea typeface="+mn-ea"/>
                <a:cs typeface="+mn-cs"/>
              </a:rPr>
              <a:t>Data Protection</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Archive External Data</a:t>
            </a:r>
            <a:r>
              <a:rPr lang="en-US" sz="1200" b="0" i="0" u="none" strike="noStrike" kern="1200" baseline="0" dirty="0" smtClean="0">
                <a:solidFill>
                  <a:schemeClr val="tx1"/>
                </a:solidFill>
                <a:latin typeface="Arial" charset="0"/>
                <a:ea typeface="+mn-ea"/>
                <a:cs typeface="+mn-cs"/>
              </a:rPr>
              <a:t>: Automate the long-term data archival processes. Use solutions that can be configured to periodically archive data to external mass storage systems. Data should be optionally compressed, encrypted, and signed prior to archival.</a:t>
            </a:r>
          </a:p>
          <a:p>
            <a:r>
              <a:rPr lang="en-US" sz="1200" b="1" i="0" u="none" strike="noStrike" kern="1200" baseline="0" dirty="0" smtClean="0">
                <a:solidFill>
                  <a:schemeClr val="tx1"/>
                </a:solidFill>
                <a:latin typeface="Arial" charset="0"/>
                <a:ea typeface="+mn-ea"/>
                <a:cs typeface="+mn-cs"/>
              </a:rPr>
              <a:t>Encrypt Databases</a:t>
            </a:r>
            <a:r>
              <a:rPr lang="en-US" sz="1200" b="0" i="0" u="none" strike="noStrike" kern="1200" baseline="0" dirty="0" smtClean="0">
                <a:solidFill>
                  <a:schemeClr val="tx1"/>
                </a:solidFill>
                <a:latin typeface="Arial" charset="0"/>
                <a:ea typeface="+mn-ea"/>
                <a:cs typeface="+mn-cs"/>
              </a:rPr>
              <a:t>: Encrypt sensitive data across heterogeneous database environments. This allows you to secure both production and backup copies of databases, then audit the activity of and control access to sensitive data from users who access databases at the operating system and storage tiers. By leveraging database auditing along with encryption, organizations can monitor and control users both inside and outside of the database.</a:t>
            </a:r>
          </a:p>
          <a:p>
            <a:r>
              <a:rPr lang="en-US" sz="1200" b="1" i="0" u="none" strike="noStrike" kern="1200" baseline="0" dirty="0" smtClean="0">
                <a:solidFill>
                  <a:schemeClr val="tx1"/>
                </a:solidFill>
                <a:latin typeface="Arial" charset="0"/>
                <a:ea typeface="+mn-ea"/>
                <a:cs typeface="+mn-cs"/>
              </a:rPr>
              <a:t>Non-Technical Security</a:t>
            </a:r>
            <a:endParaRPr lang="en-US" sz="1200" b="0" i="0" u="none" strike="noStrike" kern="1200" baseline="0" dirty="0" smtClean="0">
              <a:solidFill>
                <a:schemeClr val="tx1"/>
              </a:solidFill>
              <a:latin typeface="Arial" charset="0"/>
              <a:ea typeface="+mn-ea"/>
              <a:cs typeface="+mn-cs"/>
            </a:endParaRPr>
          </a:p>
          <a:p>
            <a:r>
              <a:rPr lang="en-US" sz="1200" b="1" i="0" u="none" strike="noStrike" kern="1200" baseline="0" dirty="0" smtClean="0">
                <a:solidFill>
                  <a:schemeClr val="tx1"/>
                </a:solidFill>
                <a:latin typeface="Arial" charset="0"/>
                <a:ea typeface="+mn-ea"/>
                <a:cs typeface="+mn-cs"/>
              </a:rPr>
              <a:t>Cultivate Experienced Security Professionals</a:t>
            </a:r>
            <a:r>
              <a:rPr lang="en-US" sz="1200" b="0" i="0" u="none" strike="noStrike" kern="1200" baseline="0" dirty="0" smtClean="0">
                <a:solidFill>
                  <a:schemeClr val="tx1"/>
                </a:solidFill>
                <a:latin typeface="Arial" charset="0"/>
                <a:ea typeface="+mn-ea"/>
                <a:cs typeface="+mn-cs"/>
              </a:rPr>
              <a:t>: To defend against a growing array of internal and external threats, hire information security personnel that are well versed in IT Security and have experience implementing, administering, and monitoring security solutions. Ongoing education and training are also important for growing deeper security knowledge and skills. Consider outside IT security and specialists to help with implementation, conduct security assessments and penetration tests, and provide training and support for your administrators.</a:t>
            </a:r>
          </a:p>
          <a:p>
            <a:r>
              <a:rPr lang="en-US" sz="1200" b="1" i="0" u="none" strike="noStrike" kern="1200" baseline="0" dirty="0" smtClean="0">
                <a:solidFill>
                  <a:schemeClr val="tx1"/>
                </a:solidFill>
                <a:latin typeface="Arial" charset="0"/>
                <a:ea typeface="+mn-ea"/>
                <a:cs typeface="+mn-cs"/>
              </a:rPr>
              <a:t>Educate Your Workforce</a:t>
            </a:r>
            <a:r>
              <a:rPr lang="en-US" sz="1200" b="0" i="0" u="none" strike="noStrike" kern="1200" baseline="0" dirty="0" smtClean="0">
                <a:solidFill>
                  <a:schemeClr val="tx1"/>
                </a:solidFill>
                <a:latin typeface="Arial" charset="0"/>
                <a:ea typeface="+mn-ea"/>
                <a:cs typeface="+mn-cs"/>
              </a:rPr>
              <a:t>: Train your workforce on risk mitigation techniques including how to recognize common cyber-threats (e.g. a spear-phishing attack), best practices around Internet and email usage, and password management. Failure to enforce training and create a “security conscious” work culture increases the chances of a security breach. The end result is well-informed users who are trained to securely function when connected to key systems.</a:t>
            </a: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28</a:t>
            </a:fld>
            <a:endParaRPr lang="en-US" dirty="0"/>
          </a:p>
        </p:txBody>
      </p:sp>
    </p:spTree>
    <p:extLst>
      <p:ext uri="{BB962C8B-B14F-4D97-AF65-F5344CB8AC3E}">
        <p14:creationId xmlns:p14="http://schemas.microsoft.com/office/powerpoint/2010/main" val="3992752034"/>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11"/>
          <p:cNvSpPr>
            <a:spLocks noGrp="1" noChangeArrowheads="1"/>
          </p:cNvSpPr>
          <p:nvPr>
            <p:ph type="sldNum" sz="quarter" idx="5"/>
          </p:nvPr>
        </p:nvSpPr>
        <p:spPr>
          <a:noFill/>
        </p:spPr>
        <p:txBody>
          <a:bodyPr/>
          <a:lstStyle/>
          <a:p>
            <a:fld id="{3D5F77EF-9F5D-4805-BD17-79024BE7C85C}" type="slidenum">
              <a:rPr lang="en-US" smtClean="0"/>
              <a:pPr/>
              <a:t>29</a:t>
            </a:fld>
            <a:endParaRPr lang="en-US" dirty="0" smtClean="0"/>
          </a:p>
        </p:txBody>
      </p:sp>
      <p:sp>
        <p:nvSpPr>
          <p:cNvPr id="57347" name="Rectangle 2"/>
          <p:cNvSpPr>
            <a:spLocks noGrp="1" noRot="1" noChangeAspect="1" noChangeArrowheads="1" noTextEdit="1"/>
          </p:cNvSpPr>
          <p:nvPr>
            <p:ph type="sldImg"/>
          </p:nvPr>
        </p:nvSpPr>
        <p:spPr>
          <a:ln/>
        </p:spPr>
      </p:sp>
      <p:sp>
        <p:nvSpPr>
          <p:cNvPr id="57348" name="Rectangle 3"/>
          <p:cNvSpPr>
            <a:spLocks noGrp="1" noChangeArrowheads="1"/>
          </p:cNvSpPr>
          <p:nvPr>
            <p:ph type="body" idx="1"/>
          </p:nvPr>
        </p:nvSpPr>
        <p:spPr>
          <a:noFill/>
          <a:ln/>
        </p:spPr>
        <p:txBody>
          <a:bodyPr/>
          <a:lstStyle/>
          <a:p>
            <a:pPr>
              <a:buFontTx/>
              <a:buNone/>
            </a:pPr>
            <a:endParaRPr lang="en-US" b="0" dirty="0" smtClean="0"/>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indent="0">
              <a:buNone/>
            </a:pPr>
            <a:endParaRPr lang="en-US" dirty="0"/>
          </a:p>
        </p:txBody>
      </p:sp>
      <p:sp>
        <p:nvSpPr>
          <p:cNvPr id="4" name="Slide Number Placeholder 3"/>
          <p:cNvSpPr>
            <a:spLocks noGrp="1"/>
          </p:cNvSpPr>
          <p:nvPr>
            <p:ph type="sldNum" sz="quarter" idx="10"/>
          </p:nvPr>
        </p:nvSpPr>
        <p:spPr/>
        <p:txBody>
          <a:bodyPr/>
          <a:lstStyle/>
          <a:p>
            <a:pPr>
              <a:defRPr/>
            </a:pPr>
            <a:fld id="{FB004549-1125-4930-988B-40FFE37DB1EA}" type="slidenum">
              <a:rPr lang="en-US" smtClean="0"/>
              <a:pPr>
                <a:defRPr/>
              </a:pPr>
              <a:t>31</a:t>
            </a:fld>
            <a:endParaRPr lang="en-US" dirty="0"/>
          </a:p>
        </p:txBody>
      </p:sp>
    </p:spTree>
    <p:extLst>
      <p:ext uri="{BB962C8B-B14F-4D97-AF65-F5344CB8AC3E}">
        <p14:creationId xmlns:p14="http://schemas.microsoft.com/office/powerpoint/2010/main" val="1564662104"/>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7.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8.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19.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0.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1.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2.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_rels/slideLayout23.xml.rels><?xml version="1.0" encoding="UTF-8" standalone="yes"?>
<Relationships xmlns="http://schemas.openxmlformats.org/package/2006/relationships"><Relationship Id="rId1" Type="http://schemas.openxmlformats.org/officeDocument/2006/relationships/slideMaster" Target="../slideMasters/slideMaster2.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8" name="Rectangle 6"/>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C31C4615-7F19-455B-A5C4-EA1B3B194C81}"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290247" name="Rectangle 7"/>
          <p:cNvSpPr>
            <a:spLocks noGrp="1" noChangeArrowheads="1"/>
          </p:cNvSpPr>
          <p:nvPr>
            <p:ph type="ctrTitle"/>
          </p:nvPr>
        </p:nvSpPr>
        <p:spPr bwMode="white">
          <a:xfrm>
            <a:off x="2604407" y="1960563"/>
            <a:ext cx="3768725" cy="830262"/>
          </a:xfrm>
          <a:ln/>
        </p:spPr>
        <p:txBody>
          <a:bodyPr anchor="ctr"/>
          <a:lstStyle>
            <a:lvl1pPr>
              <a:defRPr sz="3000" b="0" baseline="0">
                <a:solidFill>
                  <a:schemeClr val="tx1"/>
                </a:solidFill>
              </a:defRPr>
            </a:lvl1pPr>
          </a:lstStyle>
          <a:p>
            <a:r>
              <a:rPr lang="en-US" dirty="0"/>
              <a:t>Click To Edit Master Title Style</a:t>
            </a:r>
          </a:p>
        </p:txBody>
      </p:sp>
      <p:sp>
        <p:nvSpPr>
          <p:cNvPr id="1290248" name="Rectangle 8"/>
          <p:cNvSpPr>
            <a:spLocks noGrp="1" noChangeArrowheads="1"/>
          </p:cNvSpPr>
          <p:nvPr>
            <p:ph type="subTitle" idx="1"/>
          </p:nvPr>
        </p:nvSpPr>
        <p:spPr>
          <a:xfrm>
            <a:off x="2865664" y="4425271"/>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a:t>Click to Edit Master Subtitle Style</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US" noProof="0" dirty="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type="tbl" preserve="1">
  <p:cSld name="Title and Table">
    <p:spTree>
      <p:nvGrpSpPr>
        <p:cNvPr id="1" name=""/>
        <p:cNvGrpSpPr/>
        <p:nvPr/>
      </p:nvGrpSpPr>
      <p:grpSpPr>
        <a:xfrm>
          <a:off x="0" y="0"/>
          <a:ext cx="0" cy="0"/>
          <a:chOff x="0" y="0"/>
          <a:chExt cx="0" cy="0"/>
        </a:xfrm>
      </p:grpSpPr>
      <p:sp>
        <p:nvSpPr>
          <p:cNvPr id="2" name="Title 1"/>
          <p:cNvSpPr>
            <a:spLocks noGrp="1"/>
          </p:cNvSpPr>
          <p:nvPr>
            <p:ph type="title"/>
          </p:nvPr>
        </p:nvSpPr>
        <p:spPr>
          <a:xfrm>
            <a:off x="655638" y="798513"/>
            <a:ext cx="8145462" cy="838200"/>
          </a:xfrm>
        </p:spPr>
        <p:txBody>
          <a:bodyPr/>
          <a:lstStyle/>
          <a:p>
            <a:r>
              <a:rPr lang="en-US" smtClean="0"/>
              <a:t>Click to edit Master title style</a:t>
            </a:r>
            <a:endParaRPr lang="en-US"/>
          </a:p>
        </p:txBody>
      </p:sp>
      <p:sp>
        <p:nvSpPr>
          <p:cNvPr id="3" name="Table Placeholder 2"/>
          <p:cNvSpPr>
            <a:spLocks noGrp="1"/>
          </p:cNvSpPr>
          <p:nvPr>
            <p:ph type="tbl" idx="1"/>
          </p:nvPr>
        </p:nvSpPr>
        <p:spPr>
          <a:xfrm>
            <a:off x="655638" y="2014538"/>
            <a:ext cx="7940675" cy="3571875"/>
          </a:xfrm>
        </p:spPr>
        <p:txBody>
          <a:bodyPr/>
          <a:lstStyle/>
          <a:p>
            <a:pPr lvl="0"/>
            <a:endParaRPr lang="en-US" noProof="0" dirty="0" smtClean="0"/>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6" name="Rectangle 279"/>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
        <p:nvSpPr>
          <p:cNvPr id="8" name="Rectangle 281"/>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ACFA795C-7F0A-48D8-9FC3-F2BA5F8EB736}"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369873" name="Rectangle 209"/>
          <p:cNvSpPr>
            <a:spLocks noGrp="1" noChangeArrowheads="1"/>
          </p:cNvSpPr>
          <p:nvPr>
            <p:ph type="ctrTitle"/>
          </p:nvPr>
        </p:nvSpPr>
        <p:spPr bwMode="white">
          <a:xfrm>
            <a:off x="2488293" y="2337935"/>
            <a:ext cx="3768725" cy="830262"/>
          </a:xfrm>
          <a:ln/>
        </p:spPr>
        <p:txBody>
          <a:bodyPr anchor="ctr"/>
          <a:lstStyle>
            <a:lvl1pPr>
              <a:defRPr sz="3000" b="0" baseline="0">
                <a:solidFill>
                  <a:schemeClr val="tx1"/>
                </a:solidFill>
              </a:defRPr>
            </a:lvl1pPr>
          </a:lstStyle>
          <a:p>
            <a:r>
              <a:rPr lang="en-US" dirty="0" smtClean="0"/>
              <a:t>Click to edit Master title style</a:t>
            </a:r>
            <a:endParaRPr lang="en-US" dirty="0"/>
          </a:p>
        </p:txBody>
      </p:sp>
      <p:sp>
        <p:nvSpPr>
          <p:cNvPr id="369874" name="Rectangle 210"/>
          <p:cNvSpPr>
            <a:spLocks noGrp="1" noChangeArrowheads="1"/>
          </p:cNvSpPr>
          <p:nvPr>
            <p:ph type="subTitle" idx="1"/>
          </p:nvPr>
        </p:nvSpPr>
        <p:spPr>
          <a:xfrm>
            <a:off x="2459264" y="4642984"/>
            <a:ext cx="4103688" cy="658812"/>
          </a:xfrm>
          <a:ln/>
        </p:spPr>
        <p:txBody>
          <a:bodyPr/>
          <a:lstStyle>
            <a:lvl1pPr marL="0" indent="0">
              <a:lnSpc>
                <a:spcPct val="90000"/>
              </a:lnSpc>
              <a:buFont typeface="Wingdings" pitchFamily="2" charset="2"/>
              <a:buNone/>
              <a:defRPr sz="2000" b="1">
                <a:solidFill>
                  <a:schemeClr val="bg2"/>
                </a:solidFill>
              </a:defRPr>
            </a:lvl1pPr>
          </a:lstStyle>
          <a:p>
            <a:r>
              <a:rPr lang="en-US" smtClean="0"/>
              <a:t>Click to edit Master subtitle style</a:t>
            </a:r>
            <a:endParaRPr lang="en-US"/>
          </a:p>
        </p:txBody>
      </p:sp>
    </p:spTree>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Tree>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655638" y="2014538"/>
            <a:ext cx="3894137"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702175" y="2014538"/>
            <a:ext cx="3894138" cy="3571875"/>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7.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18.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Tree>
  </p:cSld>
  <p:clrMapOvr>
    <a:masterClrMapping/>
  </p:clrMapOvr>
</p:sldLayout>
</file>

<file path=ppt/slideLayouts/slideLayout19.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Tree>
  </p:cSld>
  <p:clrMapOvr>
    <a:masterClrMapping/>
  </p:clrMapOvr>
</p:sldLayout>
</file>

<file path=ppt/slideLayouts/slideLayout20.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1.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r>
              <a:rPr lang="en-US" noProof="0" dirty="0" smtClean="0"/>
              <a:t>Click icon to add picture</a:t>
            </a:r>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Tree>
  </p:cSld>
  <p:clrMapOvr>
    <a:masterClrMapping/>
  </p:clrMapOvr>
</p:sldLayout>
</file>

<file path=ppt/slideLayouts/slideLayout22.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Layouts/slideLayout23.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765925" y="798513"/>
            <a:ext cx="2035175" cy="4787900"/>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655638" y="798513"/>
            <a:ext cx="5957887" cy="4787900"/>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theme" Target="../theme/theme1.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image" Target="../media/image1.jpg"/></Relationships>
</file>

<file path=ppt/slideMasters/_rels/slideMaster2.xml.rels><?xml version="1.0" encoding="UTF-8" standalone="yes"?>
<Relationships xmlns="http://schemas.openxmlformats.org/package/2006/relationships"><Relationship Id="rId8" Type="http://schemas.openxmlformats.org/officeDocument/2006/relationships/slideLayout" Target="../slideLayouts/slideLayout20.xml"/><Relationship Id="rId13" Type="http://schemas.openxmlformats.org/officeDocument/2006/relationships/image" Target="../media/image1.jpg"/><Relationship Id="rId3" Type="http://schemas.openxmlformats.org/officeDocument/2006/relationships/slideLayout" Target="../slideLayouts/slideLayout15.xml"/><Relationship Id="rId7" Type="http://schemas.openxmlformats.org/officeDocument/2006/relationships/slideLayout" Target="../slideLayouts/slideLayout19.xml"/><Relationship Id="rId12" Type="http://schemas.openxmlformats.org/officeDocument/2006/relationships/theme" Target="../theme/theme2.xml"/><Relationship Id="rId2" Type="http://schemas.openxmlformats.org/officeDocument/2006/relationships/slideLayout" Target="../slideLayouts/slideLayout14.xml"/><Relationship Id="rId1" Type="http://schemas.openxmlformats.org/officeDocument/2006/relationships/slideLayout" Target="../slideLayouts/slideLayout13.xml"/><Relationship Id="rId6" Type="http://schemas.openxmlformats.org/officeDocument/2006/relationships/slideLayout" Target="../slideLayouts/slideLayout18.xml"/><Relationship Id="rId11" Type="http://schemas.openxmlformats.org/officeDocument/2006/relationships/slideLayout" Target="../slideLayouts/slideLayout23.xml"/><Relationship Id="rId5" Type="http://schemas.openxmlformats.org/officeDocument/2006/relationships/slideLayout" Target="../slideLayouts/slideLayout17.xml"/><Relationship Id="rId10" Type="http://schemas.openxmlformats.org/officeDocument/2006/relationships/slideLayout" Target="../slideLayouts/slideLayout22.xml"/><Relationship Id="rId4" Type="http://schemas.openxmlformats.org/officeDocument/2006/relationships/slideLayout" Target="../slideLayouts/slideLayout16.xml"/><Relationship Id="rId9" Type="http://schemas.openxmlformats.org/officeDocument/2006/relationships/slideLayout" Target="../slideLayouts/slideLayout21.xml"/></Relationships>
</file>

<file path=ppt/slideMasters/slideMaster1.xml><?xml version="1.0" encoding="utf-8"?>
<p:sldMaster xmlns:a="http://schemas.openxmlformats.org/drawingml/2006/main" xmlns:r="http://schemas.openxmlformats.org/officeDocument/2006/relationships" xmlns:p="http://schemas.openxmlformats.org/presentationml/2006/main" preserve="1">
  <p:cSld>
    <p:bg>
      <p:bgPr>
        <a:blipFill dpi="0" rotWithShape="1">
          <a:blip r:embed="rId14">
            <a:lum/>
          </a:blip>
          <a:srcRect/>
          <a:stretch>
            <a:fillRect/>
          </a:stretch>
        </a:blip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1028" name="Rectangle 5"/>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58EC189E-ADD4-420E-B89E-1E32C54438D7}"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1029" name="Rectangle 6"/>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Tree>
  </p:cSld>
  <p:clrMap bg1="lt1" tx1="dk1" bg2="lt2" tx2="dk2" accent1="accent1" accent2="accent2" accent3="accent3" accent4="accent4" accent5="accent5" accent6="accent6" hlink="hlink" folHlink="folHlink"/>
  <p:sldLayoutIdLst>
    <p:sldLayoutId id="2147484455" r:id="rId1"/>
    <p:sldLayoutId id="2147484434" r:id="rId2"/>
    <p:sldLayoutId id="2147484435" r:id="rId3"/>
    <p:sldLayoutId id="2147484436" r:id="rId4"/>
    <p:sldLayoutId id="2147484437" r:id="rId5"/>
    <p:sldLayoutId id="2147484438" r:id="rId6"/>
    <p:sldLayoutId id="2147484439" r:id="rId7"/>
    <p:sldLayoutId id="2147484440" r:id="rId8"/>
    <p:sldLayoutId id="2147484441" r:id="rId9"/>
    <p:sldLayoutId id="2147484442" r:id="rId10"/>
    <p:sldLayoutId id="2147484443" r:id="rId11"/>
    <p:sldLayoutId id="2147484444" r:id="rId12"/>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fontAlgn="base">
        <a:lnSpc>
          <a:spcPct val="90000"/>
        </a:lnSpc>
        <a:spcBef>
          <a:spcPct val="0"/>
        </a:spcBef>
        <a:spcAft>
          <a:spcPct val="0"/>
        </a:spcAft>
        <a:defRPr sz="3200" b="1">
          <a:solidFill>
            <a:srgbClr val="708CA1"/>
          </a:solidFill>
          <a:latin typeface="Arial" charset="0"/>
        </a:defRPr>
      </a:lvl6pPr>
      <a:lvl7pPr marL="914400" algn="l" defTabSz="814388" rtl="0" fontAlgn="base">
        <a:lnSpc>
          <a:spcPct val="90000"/>
        </a:lnSpc>
        <a:spcBef>
          <a:spcPct val="0"/>
        </a:spcBef>
        <a:spcAft>
          <a:spcPct val="0"/>
        </a:spcAft>
        <a:defRPr sz="3200" b="1">
          <a:solidFill>
            <a:srgbClr val="708CA1"/>
          </a:solidFill>
          <a:latin typeface="Arial" charset="0"/>
        </a:defRPr>
      </a:lvl7pPr>
      <a:lvl8pPr marL="1371600" algn="l" defTabSz="814388" rtl="0" fontAlgn="base">
        <a:lnSpc>
          <a:spcPct val="90000"/>
        </a:lnSpc>
        <a:spcBef>
          <a:spcPct val="0"/>
        </a:spcBef>
        <a:spcAft>
          <a:spcPct val="0"/>
        </a:spcAft>
        <a:defRPr sz="3200" b="1">
          <a:solidFill>
            <a:srgbClr val="708CA1"/>
          </a:solidFill>
          <a:latin typeface="Arial" charset="0"/>
        </a:defRPr>
      </a:lvl8pPr>
      <a:lvl9pPr marL="1828800" algn="l" defTabSz="814388" rtl="0" fontAlgn="base">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0" fontAlgn="base" hangingPunct="0">
        <a:lnSpc>
          <a:spcPct val="95000"/>
        </a:lnSpc>
        <a:spcBef>
          <a:spcPct val="35000"/>
        </a:spcBef>
        <a:spcAft>
          <a:spcPct val="0"/>
        </a:spcAft>
        <a:buClr>
          <a:srgbClr val="708CA1"/>
        </a:buClr>
        <a:defRPr sz="2000">
          <a:solidFill>
            <a:schemeClr val="tx1"/>
          </a:solidFill>
          <a:latin typeface="+mn-lt"/>
        </a:defRPr>
      </a:lvl6pPr>
      <a:lvl7pPr marL="2519363" algn="l" defTabSz="814388" rtl="0" eaLnBrk="0" fontAlgn="base" hangingPunct="0">
        <a:lnSpc>
          <a:spcPct val="95000"/>
        </a:lnSpc>
        <a:spcBef>
          <a:spcPct val="35000"/>
        </a:spcBef>
        <a:spcAft>
          <a:spcPct val="0"/>
        </a:spcAft>
        <a:buClr>
          <a:srgbClr val="708CA1"/>
        </a:buClr>
        <a:defRPr sz="2000">
          <a:solidFill>
            <a:schemeClr val="tx1"/>
          </a:solidFill>
          <a:latin typeface="+mn-lt"/>
        </a:defRPr>
      </a:lvl7pPr>
      <a:lvl8pPr marL="2976563" algn="l" defTabSz="814388" rtl="0" eaLnBrk="0" fontAlgn="base" hangingPunct="0">
        <a:lnSpc>
          <a:spcPct val="95000"/>
        </a:lnSpc>
        <a:spcBef>
          <a:spcPct val="35000"/>
        </a:spcBef>
        <a:spcAft>
          <a:spcPct val="0"/>
        </a:spcAft>
        <a:buClr>
          <a:srgbClr val="708CA1"/>
        </a:buClr>
        <a:defRPr sz="2000">
          <a:solidFill>
            <a:schemeClr val="tx1"/>
          </a:solidFill>
          <a:latin typeface="+mn-lt"/>
        </a:defRPr>
      </a:lvl8pPr>
      <a:lvl9pPr marL="3433763" algn="l" defTabSz="814388" rtl="0" eaLnBrk="0" fontAlgn="base" hangingPunct="0">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050" name="Rectangle 6146"/>
          <p:cNvSpPr>
            <a:spLocks noGrp="1" noChangeArrowheads="1"/>
          </p:cNvSpPr>
          <p:nvPr>
            <p:ph type="title"/>
          </p:nvPr>
        </p:nvSpPr>
        <p:spPr bwMode="auto">
          <a:xfrm>
            <a:off x="655638" y="798513"/>
            <a:ext cx="8145462" cy="838200"/>
          </a:xfrm>
          <a:prstGeom prst="rect">
            <a:avLst/>
          </a:prstGeom>
          <a:noFill/>
          <a:ln w="9525" algn="ctr">
            <a:noFill/>
            <a:miter lim="800000"/>
            <a:headEnd/>
            <a:tailEnd/>
          </a:ln>
        </p:spPr>
        <p:txBody>
          <a:bodyPr vert="horz" wrap="square" lIns="82124" tIns="41061" rIns="82124" bIns="41061" numCol="1" anchor="b" anchorCtr="0" compatLnSpc="1">
            <a:prstTxWarp prst="textNoShape">
              <a:avLst/>
            </a:prstTxWarp>
          </a:bodyPr>
          <a:lstStyle/>
          <a:p>
            <a:pPr lvl="0"/>
            <a:r>
              <a:rPr lang="en-US" smtClean="0"/>
              <a:t>Slide Title</a:t>
            </a:r>
          </a:p>
        </p:txBody>
      </p:sp>
      <p:sp>
        <p:nvSpPr>
          <p:cNvPr id="2052" name="Rectangle 6282"/>
          <p:cNvSpPr>
            <a:spLocks noChangeArrowheads="1"/>
          </p:cNvSpPr>
          <p:nvPr/>
        </p:nvSpPr>
        <p:spPr bwMode="auto">
          <a:xfrm>
            <a:off x="8596313" y="6626225"/>
            <a:ext cx="320675" cy="234950"/>
          </a:xfrm>
          <a:prstGeom prst="rect">
            <a:avLst/>
          </a:prstGeom>
          <a:noFill/>
          <a:ln w="9525" algn="ctr">
            <a:noFill/>
            <a:miter lim="800000"/>
            <a:headEnd/>
            <a:tailEnd/>
          </a:ln>
        </p:spPr>
        <p:txBody>
          <a:bodyPr wrap="none" lIns="82124" tIns="41061" rIns="82124" bIns="41061" anchor="b">
            <a:spAutoFit/>
          </a:bodyPr>
          <a:lstStyle/>
          <a:p>
            <a:pPr algn="r" defTabSz="814388">
              <a:lnSpc>
                <a:spcPct val="100000"/>
              </a:lnSpc>
              <a:defRPr/>
            </a:pPr>
            <a:fld id="{85C5E045-6C48-46C0-92AE-30A8710B0BBD}" type="slidenum">
              <a:rPr lang="en-US" sz="1000">
                <a:solidFill>
                  <a:srgbClr val="D3D3D3"/>
                </a:solidFill>
              </a:rPr>
              <a:pPr algn="r" defTabSz="814388">
                <a:lnSpc>
                  <a:spcPct val="100000"/>
                </a:lnSpc>
                <a:defRPr/>
              </a:pPr>
              <a:t>‹#›</a:t>
            </a:fld>
            <a:endParaRPr lang="en-US" sz="1000" dirty="0">
              <a:solidFill>
                <a:srgbClr val="D3D3D3"/>
              </a:solidFill>
            </a:endParaRPr>
          </a:p>
        </p:txBody>
      </p:sp>
      <p:sp>
        <p:nvSpPr>
          <p:cNvPr id="2053" name="Rectangle 6284"/>
          <p:cNvSpPr>
            <a:spLocks noGrp="1" noChangeArrowheads="1"/>
          </p:cNvSpPr>
          <p:nvPr>
            <p:ph type="body" idx="1"/>
          </p:nvPr>
        </p:nvSpPr>
        <p:spPr bwMode="auto">
          <a:xfrm>
            <a:off x="655638" y="2014538"/>
            <a:ext cx="7940675" cy="3571875"/>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p>
            <a:pPr lvl="0"/>
            <a:r>
              <a:rPr lang="en-US" smtClean="0"/>
              <a:t>Body Text</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2055" name="Rectangle 6313"/>
          <p:cNvSpPr>
            <a:spLocks noChangeArrowheads="1"/>
          </p:cNvSpPr>
          <p:nvPr/>
        </p:nvSpPr>
        <p:spPr bwMode="auto">
          <a:xfrm>
            <a:off x="6896100" y="6672263"/>
            <a:ext cx="877888" cy="188912"/>
          </a:xfrm>
          <a:prstGeom prst="rect">
            <a:avLst/>
          </a:prstGeom>
          <a:noFill/>
          <a:ln w="9525">
            <a:noFill/>
            <a:miter lim="800000"/>
            <a:headEnd/>
            <a:tailEnd/>
          </a:ln>
        </p:spPr>
        <p:txBody>
          <a:bodyPr wrap="none" lIns="82124" tIns="41061" rIns="82124" bIns="41061" anchor="b">
            <a:spAutoFit/>
          </a:bodyPr>
          <a:lstStyle/>
          <a:p>
            <a:pPr algn="r" defTabSz="814388">
              <a:lnSpc>
                <a:spcPct val="100000"/>
              </a:lnSpc>
              <a:defRPr/>
            </a:pPr>
            <a:r>
              <a:rPr lang="en-US" sz="700" dirty="0">
                <a:solidFill>
                  <a:srgbClr val="D3D3D3"/>
                </a:solidFill>
              </a:rPr>
              <a:t>Cisco Confidential</a:t>
            </a:r>
          </a:p>
        </p:txBody>
      </p:sp>
    </p:spTree>
  </p:cSld>
  <p:clrMap bg1="lt1" tx1="dk1" bg2="lt2" tx2="dk2" accent1="accent1" accent2="accent2" accent3="accent3" accent4="accent4" accent5="accent5" accent6="accent6" hlink="hlink" folHlink="folHlink"/>
  <p:sldLayoutIdLst>
    <p:sldLayoutId id="2147484456" r:id="rId1"/>
    <p:sldLayoutId id="2147484445" r:id="rId2"/>
    <p:sldLayoutId id="2147484446" r:id="rId3"/>
    <p:sldLayoutId id="2147484447" r:id="rId4"/>
    <p:sldLayoutId id="2147484448" r:id="rId5"/>
    <p:sldLayoutId id="2147484449" r:id="rId6"/>
    <p:sldLayoutId id="2147484450" r:id="rId7"/>
    <p:sldLayoutId id="2147484451" r:id="rId8"/>
    <p:sldLayoutId id="2147484452" r:id="rId9"/>
    <p:sldLayoutId id="2147484453" r:id="rId10"/>
    <p:sldLayoutId id="2147484454" r:id="rId11"/>
  </p:sldLayoutIdLst>
  <p:timing>
    <p:tnLst>
      <p:par>
        <p:cTn id="1" dur="indefinite" restart="never" nodeType="tmRoot"/>
      </p:par>
    </p:tnLst>
  </p:timing>
  <p:txStyles>
    <p:titleStyle>
      <a:lvl1pPr algn="l" defTabSz="814388" rtl="0" eaLnBrk="0" fontAlgn="base" hangingPunct="0">
        <a:lnSpc>
          <a:spcPct val="90000"/>
        </a:lnSpc>
        <a:spcBef>
          <a:spcPct val="0"/>
        </a:spcBef>
        <a:spcAft>
          <a:spcPct val="0"/>
        </a:spcAft>
        <a:defRPr sz="3200" b="1">
          <a:solidFill>
            <a:srgbClr val="708CA1"/>
          </a:solidFill>
          <a:latin typeface="+mj-lt"/>
          <a:ea typeface="+mj-ea"/>
          <a:cs typeface="+mj-cs"/>
        </a:defRPr>
      </a:lvl1pPr>
      <a:lvl2pPr algn="l" defTabSz="814388" rtl="0" eaLnBrk="0" fontAlgn="base" hangingPunct="0">
        <a:lnSpc>
          <a:spcPct val="90000"/>
        </a:lnSpc>
        <a:spcBef>
          <a:spcPct val="0"/>
        </a:spcBef>
        <a:spcAft>
          <a:spcPct val="0"/>
        </a:spcAft>
        <a:defRPr sz="3200" b="1">
          <a:solidFill>
            <a:srgbClr val="708CA1"/>
          </a:solidFill>
          <a:latin typeface="Arial" charset="0"/>
        </a:defRPr>
      </a:lvl2pPr>
      <a:lvl3pPr algn="l" defTabSz="814388" rtl="0" eaLnBrk="0" fontAlgn="base" hangingPunct="0">
        <a:lnSpc>
          <a:spcPct val="90000"/>
        </a:lnSpc>
        <a:spcBef>
          <a:spcPct val="0"/>
        </a:spcBef>
        <a:spcAft>
          <a:spcPct val="0"/>
        </a:spcAft>
        <a:defRPr sz="3200" b="1">
          <a:solidFill>
            <a:srgbClr val="708CA1"/>
          </a:solidFill>
          <a:latin typeface="Arial" charset="0"/>
        </a:defRPr>
      </a:lvl3pPr>
      <a:lvl4pPr algn="l" defTabSz="814388" rtl="0" eaLnBrk="0" fontAlgn="base" hangingPunct="0">
        <a:lnSpc>
          <a:spcPct val="90000"/>
        </a:lnSpc>
        <a:spcBef>
          <a:spcPct val="0"/>
        </a:spcBef>
        <a:spcAft>
          <a:spcPct val="0"/>
        </a:spcAft>
        <a:defRPr sz="3200" b="1">
          <a:solidFill>
            <a:srgbClr val="708CA1"/>
          </a:solidFill>
          <a:latin typeface="Arial" charset="0"/>
        </a:defRPr>
      </a:lvl4pPr>
      <a:lvl5pPr algn="l" defTabSz="814388" rtl="0" eaLnBrk="0" fontAlgn="base" hangingPunct="0">
        <a:lnSpc>
          <a:spcPct val="90000"/>
        </a:lnSpc>
        <a:spcBef>
          <a:spcPct val="0"/>
        </a:spcBef>
        <a:spcAft>
          <a:spcPct val="0"/>
        </a:spcAft>
        <a:defRPr sz="3200" b="1">
          <a:solidFill>
            <a:srgbClr val="708CA1"/>
          </a:solidFill>
          <a:latin typeface="Arial" charset="0"/>
        </a:defRPr>
      </a:lvl5pPr>
      <a:lvl6pPr marL="457200" algn="l" defTabSz="814388" rtl="0" eaLnBrk="1" fontAlgn="base" hangingPunct="1">
        <a:lnSpc>
          <a:spcPct val="90000"/>
        </a:lnSpc>
        <a:spcBef>
          <a:spcPct val="0"/>
        </a:spcBef>
        <a:spcAft>
          <a:spcPct val="0"/>
        </a:spcAft>
        <a:defRPr sz="3200" b="1">
          <a:solidFill>
            <a:srgbClr val="708CA1"/>
          </a:solidFill>
          <a:latin typeface="Arial" charset="0"/>
        </a:defRPr>
      </a:lvl6pPr>
      <a:lvl7pPr marL="914400" algn="l" defTabSz="814388" rtl="0" eaLnBrk="1" fontAlgn="base" hangingPunct="1">
        <a:lnSpc>
          <a:spcPct val="90000"/>
        </a:lnSpc>
        <a:spcBef>
          <a:spcPct val="0"/>
        </a:spcBef>
        <a:spcAft>
          <a:spcPct val="0"/>
        </a:spcAft>
        <a:defRPr sz="3200" b="1">
          <a:solidFill>
            <a:srgbClr val="708CA1"/>
          </a:solidFill>
          <a:latin typeface="Arial" charset="0"/>
        </a:defRPr>
      </a:lvl7pPr>
      <a:lvl8pPr marL="1371600" algn="l" defTabSz="814388" rtl="0" eaLnBrk="1" fontAlgn="base" hangingPunct="1">
        <a:lnSpc>
          <a:spcPct val="90000"/>
        </a:lnSpc>
        <a:spcBef>
          <a:spcPct val="0"/>
        </a:spcBef>
        <a:spcAft>
          <a:spcPct val="0"/>
        </a:spcAft>
        <a:defRPr sz="3200" b="1">
          <a:solidFill>
            <a:srgbClr val="708CA1"/>
          </a:solidFill>
          <a:latin typeface="Arial" charset="0"/>
        </a:defRPr>
      </a:lvl8pPr>
      <a:lvl9pPr marL="1828800" algn="l" defTabSz="814388" rtl="0" eaLnBrk="1" fontAlgn="base" hangingPunct="1">
        <a:lnSpc>
          <a:spcPct val="90000"/>
        </a:lnSpc>
        <a:spcBef>
          <a:spcPct val="0"/>
        </a:spcBef>
        <a:spcAft>
          <a:spcPct val="0"/>
        </a:spcAft>
        <a:defRPr sz="3200" b="1">
          <a:solidFill>
            <a:srgbClr val="708CA1"/>
          </a:solidFill>
          <a:latin typeface="Arial" charset="0"/>
        </a:defRPr>
      </a:lvl9pPr>
    </p:titleStyle>
    <p:body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3.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14.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4.xml.rels><?xml version="1.0" encoding="UTF-8" standalone="yes"?>
<Relationships xmlns="http://schemas.openxmlformats.org/package/2006/relationships"><Relationship Id="rId3" Type="http://schemas.openxmlformats.org/officeDocument/2006/relationships/image" Target="../media/image2.JPG"/><Relationship Id="rId2" Type="http://schemas.openxmlformats.org/officeDocument/2006/relationships/notesSlide" Target="../notesSlides/notesSlide3.xml"/><Relationship Id="rId1" Type="http://schemas.openxmlformats.org/officeDocument/2006/relationships/slideLayout" Target="../slideLayouts/slideLayout14.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14.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4.xml"/></Relationships>
</file>

<file path=ppt/slides/_rels/slide9.xml.rels><?xml version="1.0" encoding="UTF-8" standalone="yes"?>
<Relationships xmlns="http://schemas.openxmlformats.org/package/2006/relationships"><Relationship Id="rId3" Type="http://schemas.openxmlformats.org/officeDocument/2006/relationships/image" Target="../media/image3.JPG"/><Relationship Id="rId2" Type="http://schemas.openxmlformats.org/officeDocument/2006/relationships/notesSlide" Target="../notesSlides/notesSlide6.xml"/><Relationship Id="rId1" Type="http://schemas.openxmlformats.org/officeDocument/2006/relationships/slideLayout" Target="../slideLayouts/slideLayout1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2.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14.xml"/></Relationships>
</file>

<file path=ppt/slides/_rels/slide1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14.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16.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14.xml"/></Relationships>
</file>

<file path=ppt/slides/_rels/slide17.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14.xml"/></Relationships>
</file>

<file path=ppt/slides/_rels/slide18.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14.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0.xml.rels><?xml version="1.0" encoding="UTF-8" standalone="yes"?>
<Relationships xmlns="http://schemas.openxmlformats.org/package/2006/relationships"><Relationship Id="rId3" Type="http://schemas.openxmlformats.org/officeDocument/2006/relationships/image" Target="../media/image6.png"/><Relationship Id="rId2" Type="http://schemas.openxmlformats.org/officeDocument/2006/relationships/notesSlide" Target="../notesSlides/notesSlide10.xml"/><Relationship Id="rId1" Type="http://schemas.openxmlformats.org/officeDocument/2006/relationships/slideLayout" Target="../slideLayouts/slideLayout14.xml"/></Relationships>
</file>

<file path=ppt/slides/_rels/slide21.xml.rels><?xml version="1.0" encoding="UTF-8" standalone="yes"?>
<Relationships xmlns="http://schemas.openxmlformats.org/package/2006/relationships"><Relationship Id="rId2" Type="http://schemas.openxmlformats.org/officeDocument/2006/relationships/notesSlide" Target="../notesSlides/notesSlide11.xml"/><Relationship Id="rId1" Type="http://schemas.openxmlformats.org/officeDocument/2006/relationships/slideLayout" Target="../slideLayouts/slideLayout14.xml"/></Relationships>
</file>

<file path=ppt/slides/_rels/slide22.xml.rels><?xml version="1.0" encoding="UTF-8" standalone="yes"?>
<Relationships xmlns="http://schemas.openxmlformats.org/package/2006/relationships"><Relationship Id="rId2" Type="http://schemas.openxmlformats.org/officeDocument/2006/relationships/notesSlide" Target="../notesSlides/notesSlide12.xml"/><Relationship Id="rId1" Type="http://schemas.openxmlformats.org/officeDocument/2006/relationships/slideLayout" Target="../slideLayouts/slideLayout14.xml"/></Relationships>
</file>

<file path=ppt/slides/_rels/slide23.xml.rels><?xml version="1.0" encoding="UTF-8" standalone="yes"?>
<Relationships xmlns="http://schemas.openxmlformats.org/package/2006/relationships"><Relationship Id="rId2" Type="http://schemas.openxmlformats.org/officeDocument/2006/relationships/notesSlide" Target="../notesSlides/notesSlide13.xml"/><Relationship Id="rId1" Type="http://schemas.openxmlformats.org/officeDocument/2006/relationships/slideLayout" Target="../slideLayouts/slideLayout14.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14.xml"/><Relationship Id="rId1" Type="http://schemas.openxmlformats.org/officeDocument/2006/relationships/slideLayout" Target="../slideLayouts/slideLayout14.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14.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27.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14.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16.xml"/><Relationship Id="rId1" Type="http://schemas.openxmlformats.org/officeDocument/2006/relationships/slideLayout" Target="../slideLayouts/slideLayout14.xml"/></Relationships>
</file>

<file path=ppt/slides/_rels/slide29.xml.rels><?xml version="1.0" encoding="UTF-8" standalone="yes"?>
<Relationships xmlns="http://schemas.openxmlformats.org/package/2006/relationships"><Relationship Id="rId2" Type="http://schemas.openxmlformats.org/officeDocument/2006/relationships/notesSlide" Target="../notesSlides/notesSlide17.xml"/><Relationship Id="rId1" Type="http://schemas.openxmlformats.org/officeDocument/2006/relationships/slideLayout" Target="../slideLayouts/slideLayout14.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14.xml"/></Relationships>
</file>

<file path=ppt/slides/_rels/slide31.xml.rels><?xml version="1.0" encoding="UTF-8" standalone="yes"?>
<Relationships xmlns="http://schemas.openxmlformats.org/package/2006/relationships"><Relationship Id="rId2" Type="http://schemas.openxmlformats.org/officeDocument/2006/relationships/notesSlide" Target="../notesSlides/notesSlide18.xml"/><Relationship Id="rId1" Type="http://schemas.openxmlformats.org/officeDocument/2006/relationships/slideLayout" Target="../slideLayouts/slideLayout19.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ctrTitle"/>
          </p:nvPr>
        </p:nvSpPr>
        <p:spPr>
          <a:xfrm>
            <a:off x="3164114" y="1480005"/>
            <a:ext cx="3570514" cy="1481138"/>
          </a:xfrm>
        </p:spPr>
        <p:txBody>
          <a:bodyPr/>
          <a:lstStyle/>
          <a:p>
            <a:pPr eaLnBrk="1" hangingPunct="1"/>
            <a:r>
              <a:rPr lang="en-US" sz="2800" b="1" dirty="0" smtClean="0"/>
              <a:t>Internet Security</a:t>
            </a:r>
            <a:endParaRPr lang="en-US" sz="2800" b="1" dirty="0" smtClean="0">
              <a:solidFill>
                <a:schemeClr val="folHlink"/>
              </a:solidFill>
            </a:endParaRPr>
          </a:p>
        </p:txBody>
      </p:sp>
      <p:sp>
        <p:nvSpPr>
          <p:cNvPr id="5123" name="Rectangle 3"/>
          <p:cNvSpPr>
            <a:spLocks noGrp="1" noChangeArrowheads="1"/>
          </p:cNvSpPr>
          <p:nvPr>
            <p:ph type="subTitle" idx="1"/>
          </p:nvPr>
        </p:nvSpPr>
        <p:spPr>
          <a:xfrm>
            <a:off x="2815771" y="4381727"/>
            <a:ext cx="4239986" cy="658812"/>
          </a:xfrm>
        </p:spPr>
        <p:txBody>
          <a:bodyPr/>
          <a:lstStyle/>
          <a:p>
            <a:pPr eaLnBrk="1" hangingPunct="1"/>
            <a:r>
              <a:rPr lang="en-US" sz="2400" dirty="0" smtClean="0"/>
              <a:t>Web and Database attack</a:t>
            </a:r>
          </a:p>
        </p:txBody>
      </p:sp>
    </p:spTree>
  </p:cSld>
  <p:clrMapOvr>
    <a:masterClrMapping/>
  </p:clrMapOvr>
  <p:transition>
    <p:wipe dir="r"/>
  </p:transition>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6" name="Rectangle 2"/>
          <p:cNvSpPr>
            <a:spLocks noGrp="1" noChangeArrowheads="1"/>
          </p:cNvSpPr>
          <p:nvPr>
            <p:ph type="title"/>
          </p:nvPr>
        </p:nvSpPr>
        <p:spPr>
          <a:xfrm>
            <a:off x="1754727" y="1"/>
            <a:ext cx="6271985" cy="472966"/>
          </a:xfrm>
        </p:spPr>
        <p:txBody>
          <a:bodyPr/>
          <a:lstStyle/>
          <a:p>
            <a:pPr eaLnBrk="1" hangingPunct="1"/>
            <a:r>
              <a:rPr lang="en-GB" dirty="0" smtClean="0">
                <a:ea typeface="ＭＳ Ｐゴシック" pitchFamily="34" charset="-128"/>
              </a:rPr>
              <a:t>Content</a:t>
            </a:r>
            <a:endParaRPr lang="en-US" dirty="0" smtClean="0">
              <a:ea typeface="ＭＳ Ｐゴシック" pitchFamily="34" charset="-128"/>
            </a:endParaRPr>
          </a:p>
        </p:txBody>
      </p:sp>
      <p:sp>
        <p:nvSpPr>
          <p:cNvPr id="6147" name="Rectangle 3"/>
          <p:cNvSpPr>
            <a:spLocks noGrp="1" noChangeArrowheads="1"/>
          </p:cNvSpPr>
          <p:nvPr>
            <p:ph idx="1"/>
          </p:nvPr>
        </p:nvSpPr>
        <p:spPr>
          <a:xfrm>
            <a:off x="1300530" y="788276"/>
            <a:ext cx="7441974" cy="4603530"/>
          </a:xfrm>
        </p:spPr>
        <p:txBody>
          <a:bodyPr/>
          <a:lstStyle/>
          <a:p>
            <a:pPr eaLnBrk="1" hangingPunct="1">
              <a:lnSpc>
                <a:spcPct val="100000"/>
              </a:lnSpc>
              <a:spcBef>
                <a:spcPts val="0"/>
              </a:spcBef>
              <a:buFont typeface="Arial" panose="020B0604020202020204" pitchFamily="34" charset="0"/>
              <a:buChar char="•"/>
            </a:pPr>
            <a:r>
              <a:rPr lang="en-US" sz="2000" dirty="0" smtClean="0">
                <a:cs typeface="Arial" charset="0"/>
              </a:rPr>
              <a:t>Introduction</a:t>
            </a:r>
          </a:p>
          <a:p>
            <a:pPr eaLnBrk="1" hangingPunct="1">
              <a:lnSpc>
                <a:spcPct val="100000"/>
              </a:lnSpc>
              <a:spcBef>
                <a:spcPts val="0"/>
              </a:spcBef>
              <a:buFont typeface="Arial" panose="020B0604020202020204" pitchFamily="34" charset="0"/>
              <a:buChar char="•"/>
            </a:pPr>
            <a:r>
              <a:rPr lang="en-US" sz="2000" dirty="0" smtClean="0">
                <a:cs typeface="Arial" charset="0"/>
              </a:rPr>
              <a:t>Attacking Web Servers</a:t>
            </a:r>
          </a:p>
          <a:p>
            <a:pPr eaLnBrk="1" hangingPunct="1">
              <a:lnSpc>
                <a:spcPct val="100000"/>
              </a:lnSpc>
              <a:spcBef>
                <a:spcPts val="0"/>
              </a:spcBef>
              <a:buFont typeface="Arial" panose="020B0604020202020204" pitchFamily="34" charset="0"/>
              <a:buChar char="•"/>
            </a:pPr>
            <a:r>
              <a:rPr lang="en-US" sz="2000" dirty="0" smtClean="0">
                <a:cs typeface="Arial" charset="0"/>
              </a:rPr>
              <a:t>Categories of Risk</a:t>
            </a:r>
          </a:p>
          <a:p>
            <a:pPr eaLnBrk="1" hangingPunct="1">
              <a:lnSpc>
                <a:spcPct val="100000"/>
              </a:lnSpc>
              <a:spcBef>
                <a:spcPts val="0"/>
              </a:spcBef>
              <a:buFont typeface="Arial" panose="020B0604020202020204" pitchFamily="34" charset="0"/>
              <a:buChar char="•"/>
            </a:pPr>
            <a:r>
              <a:rPr lang="en-GB" sz="2000" dirty="0" smtClean="0">
                <a:cs typeface="Arial" charset="0"/>
              </a:rPr>
              <a:t>Vulnerability of Web Servers</a:t>
            </a:r>
            <a:endParaRPr lang="en-US" sz="2000" dirty="0" smtClean="0">
              <a:cs typeface="Arial" charset="0"/>
            </a:endParaRPr>
          </a:p>
          <a:p>
            <a:pPr eaLnBrk="1" hangingPunct="1">
              <a:lnSpc>
                <a:spcPct val="100000"/>
              </a:lnSpc>
              <a:spcBef>
                <a:spcPts val="0"/>
              </a:spcBef>
              <a:buFont typeface="Arial" panose="020B0604020202020204" pitchFamily="34" charset="0"/>
              <a:buChar char="•"/>
            </a:pPr>
            <a:r>
              <a:rPr lang="en-US" sz="2000" dirty="0" smtClean="0">
                <a:cs typeface="Arial" charset="0"/>
              </a:rPr>
              <a:t>SQL Injection</a:t>
            </a:r>
          </a:p>
          <a:p>
            <a:pPr eaLnBrk="1" hangingPunct="1">
              <a:lnSpc>
                <a:spcPct val="100000"/>
              </a:lnSpc>
              <a:spcBef>
                <a:spcPts val="0"/>
              </a:spcBef>
              <a:buFont typeface="Arial" panose="020B0604020202020204" pitchFamily="34" charset="0"/>
              <a:buChar char="•"/>
            </a:pPr>
            <a:r>
              <a:rPr lang="en-GB" sz="2000" dirty="0" smtClean="0"/>
              <a:t>Vandalizing Web Servers</a:t>
            </a:r>
          </a:p>
          <a:p>
            <a:pPr eaLnBrk="1" hangingPunct="1">
              <a:lnSpc>
                <a:spcPct val="100000"/>
              </a:lnSpc>
              <a:spcBef>
                <a:spcPts val="0"/>
              </a:spcBef>
              <a:buFont typeface="Arial" panose="020B0604020202020204" pitchFamily="34" charset="0"/>
              <a:buChar char="•"/>
            </a:pPr>
            <a:r>
              <a:rPr lang="en-GB" sz="2000" dirty="0" smtClean="0">
                <a:cs typeface="Arial" charset="0"/>
              </a:rPr>
              <a:t>Anatomy of Web Applications</a:t>
            </a:r>
          </a:p>
          <a:p>
            <a:pPr eaLnBrk="1" hangingPunct="1">
              <a:lnSpc>
                <a:spcPct val="100000"/>
              </a:lnSpc>
              <a:spcBef>
                <a:spcPts val="0"/>
              </a:spcBef>
              <a:buFont typeface="Arial" panose="020B0604020202020204" pitchFamily="34" charset="0"/>
              <a:buChar char="•"/>
            </a:pPr>
            <a:r>
              <a:rPr lang="en-GB" sz="2000" dirty="0"/>
              <a:t>Web Application Security </a:t>
            </a:r>
            <a:r>
              <a:rPr lang="en-GB" sz="2000" dirty="0" smtClean="0"/>
              <a:t>Risks</a:t>
            </a:r>
          </a:p>
          <a:p>
            <a:pPr eaLnBrk="1" hangingPunct="1">
              <a:lnSpc>
                <a:spcPct val="100000"/>
              </a:lnSpc>
              <a:spcBef>
                <a:spcPts val="0"/>
              </a:spcBef>
              <a:buFont typeface="Arial" panose="020B0604020202020204" pitchFamily="34" charset="0"/>
              <a:buChar char="•"/>
            </a:pPr>
            <a:r>
              <a:rPr lang="en-US" altLang="en-US" sz="2000" dirty="0"/>
              <a:t>Database Security </a:t>
            </a:r>
            <a:r>
              <a:rPr lang="en-US" altLang="en-US" sz="2000" dirty="0" smtClean="0"/>
              <a:t>Threats</a:t>
            </a:r>
          </a:p>
          <a:p>
            <a:pPr eaLnBrk="1" hangingPunct="1">
              <a:lnSpc>
                <a:spcPct val="100000"/>
              </a:lnSpc>
              <a:spcBef>
                <a:spcPts val="0"/>
              </a:spcBef>
              <a:buFont typeface="Arial" panose="020B0604020202020204" pitchFamily="34" charset="0"/>
              <a:buChar char="•"/>
            </a:pPr>
            <a:r>
              <a:rPr lang="en-US" sz="2000" dirty="0"/>
              <a:t>Top Ten Database Security </a:t>
            </a:r>
            <a:r>
              <a:rPr lang="en-US" sz="2000" dirty="0" smtClean="0"/>
              <a:t>Threats</a:t>
            </a:r>
          </a:p>
          <a:p>
            <a:pPr eaLnBrk="1" hangingPunct="1">
              <a:lnSpc>
                <a:spcPct val="100000"/>
              </a:lnSpc>
              <a:spcBef>
                <a:spcPts val="0"/>
              </a:spcBef>
              <a:buFont typeface="Arial" panose="020B0604020202020204" pitchFamily="34" charset="0"/>
              <a:buChar char="•"/>
            </a:pPr>
            <a:r>
              <a:rPr lang="en-US" sz="2000" dirty="0"/>
              <a:t>Multi-layered Database Security Defense </a:t>
            </a:r>
            <a:r>
              <a:rPr lang="en-US" sz="2000" dirty="0" smtClean="0"/>
              <a:t>Strategy</a:t>
            </a:r>
          </a:p>
          <a:p>
            <a:pPr eaLnBrk="1" hangingPunct="1">
              <a:lnSpc>
                <a:spcPct val="100000"/>
              </a:lnSpc>
              <a:spcBef>
                <a:spcPts val="0"/>
              </a:spcBef>
              <a:buFont typeface="Arial" panose="020B0604020202020204" pitchFamily="34" charset="0"/>
              <a:buChar char="•"/>
            </a:pPr>
            <a:r>
              <a:rPr lang="en-US" sz="2000" dirty="0"/>
              <a:t>Database Security Solutions Defined</a:t>
            </a:r>
            <a:r>
              <a:rPr lang="en-US" sz="2000" dirty="0" smtClean="0"/>
              <a:t> </a:t>
            </a:r>
            <a:endParaRPr lang="en-US" sz="2000" dirty="0" smtClean="0">
              <a:cs typeface="Arial" charset="0"/>
            </a:endParaRPr>
          </a:p>
          <a:p>
            <a:pPr eaLnBrk="1" hangingPunct="1">
              <a:lnSpc>
                <a:spcPct val="100000"/>
              </a:lnSpc>
              <a:spcBef>
                <a:spcPts val="0"/>
              </a:spcBef>
              <a:buFont typeface="Arial" panose="020B0604020202020204" pitchFamily="34" charset="0"/>
              <a:buChar char="•"/>
            </a:pPr>
            <a:r>
              <a:rPr lang="en-US" sz="2000" dirty="0" smtClean="0">
                <a:cs typeface="Arial" charset="0"/>
              </a:rPr>
              <a:t>Summary</a:t>
            </a:r>
          </a:p>
          <a:p>
            <a:pPr eaLnBrk="1" hangingPunct="1">
              <a:lnSpc>
                <a:spcPct val="100000"/>
              </a:lnSpc>
              <a:spcBef>
                <a:spcPts val="0"/>
              </a:spcBef>
              <a:buFont typeface="Arial" panose="020B0604020202020204" pitchFamily="34" charset="0"/>
              <a:buChar char="•"/>
            </a:pPr>
            <a:r>
              <a:rPr lang="en-GB" sz="2000" dirty="0" smtClean="0">
                <a:cs typeface="Arial" charset="0"/>
              </a:rPr>
              <a:t>References</a:t>
            </a:r>
            <a:endParaRPr lang="en-US" sz="2000" dirty="0" smtClean="0">
              <a:cs typeface="Arial" charset="0"/>
            </a:endParaRPr>
          </a:p>
        </p:txBody>
      </p:sp>
    </p:spTree>
  </p:cSld>
  <p:clrMapOvr>
    <a:masterClrMapping/>
  </p:clrMapOvr>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145374"/>
            <a:ext cx="7610929" cy="507773"/>
          </a:xfrm>
        </p:spPr>
        <p:txBody>
          <a:bodyPr/>
          <a:lstStyle/>
          <a:p>
            <a:r>
              <a:rPr lang="en-GB" dirty="0" smtClean="0"/>
              <a:t>Introduction</a:t>
            </a:r>
            <a:endParaRPr lang="en-US" dirty="0"/>
          </a:p>
        </p:txBody>
      </p:sp>
      <p:sp>
        <p:nvSpPr>
          <p:cNvPr id="3" name="Content Placeholder 2"/>
          <p:cNvSpPr>
            <a:spLocks noGrp="1"/>
          </p:cNvSpPr>
          <p:nvPr>
            <p:ph idx="1"/>
          </p:nvPr>
        </p:nvSpPr>
        <p:spPr>
          <a:xfrm>
            <a:off x="887862" y="725715"/>
            <a:ext cx="7940675" cy="4644571"/>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Security is essential to protect company data and resources from attack.</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Many security professionals have experience in networking but little or no experience in programming.</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Most System ignore the content of HTTP</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layer protection does  not protect application layer attacks from occurring</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Databases contains information about the site or application and is an attractive target for attackers</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Database is the heart of a number of web applications.</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 number of web application would not function without the database as their back end.</a:t>
            </a:r>
            <a:endParaRPr lang="en-GB" altLang="en-US"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2365598590"/>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7821" y="136352"/>
            <a:ext cx="7949764" cy="573087"/>
          </a:xfrm>
        </p:spPr>
        <p:txBody>
          <a:bodyPr/>
          <a:lstStyle/>
          <a:p>
            <a:r>
              <a:rPr lang="en-GB" sz="2800" dirty="0" smtClean="0"/>
              <a:t>Web server and Back-end server (database)</a:t>
            </a:r>
            <a:endParaRPr lang="en-GB" sz="2800" dirty="0"/>
          </a:p>
        </p:txBody>
      </p:sp>
      <p:pic>
        <p:nvPicPr>
          <p:cNvPr id="4" name="Content Placeholder 3"/>
          <p:cNvPicPr>
            <a:picLocks noGrp="1" noChangeAspect="1"/>
          </p:cNvPicPr>
          <p:nvPr>
            <p:ph idx="1"/>
          </p:nvPr>
        </p:nvPicPr>
        <p:blipFill rotWithShape="1">
          <a:blip r:embed="rId3">
            <a:clrChange>
              <a:clrFrom>
                <a:srgbClr val="FFFFFF"/>
              </a:clrFrom>
              <a:clrTo>
                <a:srgbClr val="FFFFFF">
                  <a:alpha val="0"/>
                </a:srgbClr>
              </a:clrTo>
            </a:clrChange>
            <a:extLst>
              <a:ext uri="{28A0092B-C50C-407E-A947-70E740481C1C}">
                <a14:useLocalDpi xmlns:a14="http://schemas.microsoft.com/office/drawing/2010/main" val="0"/>
              </a:ext>
            </a:extLst>
          </a:blip>
          <a:srcRect t="9678" b="6232"/>
          <a:stretch/>
        </p:blipFill>
        <p:spPr>
          <a:xfrm>
            <a:off x="687170" y="662138"/>
            <a:ext cx="7940675" cy="1876097"/>
          </a:xfrm>
        </p:spPr>
      </p:pic>
      <p:sp>
        <p:nvSpPr>
          <p:cNvPr id="5" name="Content Placeholder 2"/>
          <p:cNvSpPr txBox="1">
            <a:spLocks/>
          </p:cNvSpPr>
          <p:nvPr/>
        </p:nvSpPr>
        <p:spPr bwMode="auto">
          <a:xfrm>
            <a:off x="299544" y="2443654"/>
            <a:ext cx="8828690" cy="3294993"/>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kern="0" dirty="0" smtClean="0"/>
              <a:t>Transport protocol used between client and server</a:t>
            </a:r>
          </a:p>
          <a:p>
            <a:pPr lvl="1"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kern="0" dirty="0" smtClean="0"/>
              <a:t>Hypertext transfer protocol (HTTP)</a:t>
            </a:r>
          </a:p>
          <a:p>
            <a:pPr lvl="1"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kern="0" dirty="0" smtClean="0"/>
              <a:t>HTTP is  located at the application layer of the IP stack</a:t>
            </a:r>
            <a:endParaRPr lang="en-GB" altLang="en-US" sz="1800" kern="0" dirty="0"/>
          </a:p>
          <a:p>
            <a:r>
              <a:rPr lang="en-GB" sz="2000" dirty="0"/>
              <a:t>Cookie – sent by the server in an HTTP response in a set-cookie header field (RFC 2965)</a:t>
            </a:r>
          </a:p>
          <a:p>
            <a:r>
              <a:rPr lang="en-GB" sz="2000" dirty="0"/>
              <a:t>Cookie poisoning – malicious clients and outside attackers may try to elevate their permission by modifying a SID (cookie)</a:t>
            </a:r>
          </a:p>
          <a:p>
            <a:r>
              <a:rPr lang="en-GB" sz="2000" dirty="0"/>
              <a:t>Privacy can be protected by configuring their browsers to control cookie placement</a:t>
            </a:r>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smtClean="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a:p>
        </p:txBody>
      </p:sp>
    </p:spTree>
    <p:extLst>
      <p:ext uri="{BB962C8B-B14F-4D97-AF65-F5344CB8AC3E}">
        <p14:creationId xmlns:p14="http://schemas.microsoft.com/office/powerpoint/2010/main" val="1504207796"/>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33714" y="130857"/>
            <a:ext cx="7843158" cy="594858"/>
          </a:xfrm>
        </p:spPr>
        <p:txBody>
          <a:bodyPr/>
          <a:lstStyle/>
          <a:p>
            <a:r>
              <a:rPr lang="en-GB" dirty="0" smtClean="0"/>
              <a:t>Attacking Webservers</a:t>
            </a:r>
            <a:endParaRPr lang="en-US" dirty="0"/>
          </a:p>
        </p:txBody>
      </p:sp>
      <p:sp>
        <p:nvSpPr>
          <p:cNvPr id="3" name="Content Placeholder 2"/>
          <p:cNvSpPr>
            <a:spLocks noGrp="1"/>
          </p:cNvSpPr>
          <p:nvPr>
            <p:ph idx="1"/>
          </p:nvPr>
        </p:nvSpPr>
        <p:spPr>
          <a:xfrm>
            <a:off x="989464" y="1008992"/>
            <a:ext cx="7940675" cy="4288721"/>
          </a:xfrm>
        </p:spPr>
        <p:txBody>
          <a:body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Web server is the public face that customers and clients see first.</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Security of the server and sites contained on it becomes an issues to the security professionals.</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Attackers can attack  a webserver and steal information causing grief to an organisation.</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Who will be interacting or concerned with webserver?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Server administrator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Network administrator</a:t>
            </a:r>
          </a:p>
          <a:p>
            <a:pPr marL="800100" lvl="1" indent="-342900" algn="just">
              <a:lnSpc>
                <a:spcPct val="8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End users</a:t>
            </a:r>
            <a:endParaRPr lang="en-GB" altLang="en-US" dirty="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dirty="0"/>
          </a:p>
        </p:txBody>
      </p:sp>
    </p:spTree>
    <p:extLst>
      <p:ext uri="{BB962C8B-B14F-4D97-AF65-F5344CB8AC3E}">
        <p14:creationId xmlns:p14="http://schemas.microsoft.com/office/powerpoint/2010/main" val="378362873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77256" y="188913"/>
            <a:ext cx="7610929" cy="551316"/>
          </a:xfrm>
        </p:spPr>
        <p:txBody>
          <a:bodyPr/>
          <a:lstStyle/>
          <a:p>
            <a:r>
              <a:rPr lang="en-GB" dirty="0" smtClean="0"/>
              <a:t>Categories of risk</a:t>
            </a:r>
            <a:endParaRPr lang="en-US" dirty="0"/>
          </a:p>
        </p:txBody>
      </p:sp>
      <p:sp>
        <p:nvSpPr>
          <p:cNvPr id="3" name="Content Placeholder 2"/>
          <p:cNvSpPr>
            <a:spLocks noGrp="1"/>
          </p:cNvSpPr>
          <p:nvPr>
            <p:ph idx="1"/>
          </p:nvPr>
        </p:nvSpPr>
        <p:spPr>
          <a:xfrm>
            <a:off x="1018496" y="815604"/>
            <a:ext cx="7940675" cy="4859979"/>
          </a:xfrm>
        </p:spPr>
        <p:txBody>
          <a:bodyPr/>
          <a:lstStyle/>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Defects and misconfiguration risks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Ability to steal from server, run scripts or executables remotely, enumerate servers and carry out </a:t>
            </a:r>
            <a:r>
              <a:rPr lang="en-GB" altLang="en-US" dirty="0" err="1" smtClean="0"/>
              <a:t>DoS</a:t>
            </a:r>
            <a:r>
              <a:rPr lang="en-GB" altLang="en-US" dirty="0" smtClean="0"/>
              <a:t> attacks.</a:t>
            </a:r>
          </a:p>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Browser and network based risks	</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Attacker capturing network traffic between client (web browser) and server</a:t>
            </a:r>
          </a:p>
          <a:p>
            <a:pPr>
              <a:lnSpc>
                <a:spcPct val="124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Browser or client side risks</a:t>
            </a:r>
          </a:p>
          <a:p>
            <a:pPr marL="800100" lvl="1" indent="-342900">
              <a:lnSpc>
                <a:spcPct val="124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Affect the user’s system directly such as crashing the browser, stealing information, infecting the system or having some impact to t he system.</a:t>
            </a:r>
            <a:endParaRPr lang="en-GB" altLang="en-US" dirty="0"/>
          </a:p>
          <a:p>
            <a:endParaRPr lang="en-US" dirty="0"/>
          </a:p>
        </p:txBody>
      </p:sp>
    </p:spTree>
    <p:extLst>
      <p:ext uri="{BB962C8B-B14F-4D97-AF65-F5344CB8AC3E}">
        <p14:creationId xmlns:p14="http://schemas.microsoft.com/office/powerpoint/2010/main" val="57602220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85514" y="156131"/>
            <a:ext cx="7625443" cy="522287"/>
          </a:xfrm>
        </p:spPr>
        <p:txBody>
          <a:bodyPr/>
          <a:lstStyle/>
          <a:p>
            <a:r>
              <a:rPr lang="en-GB" dirty="0" smtClean="0"/>
              <a:t>Vulnerability</a:t>
            </a:r>
            <a:endParaRPr lang="en-US" dirty="0"/>
          </a:p>
        </p:txBody>
      </p:sp>
      <p:sp>
        <p:nvSpPr>
          <p:cNvPr id="3" name="Content Placeholder 2"/>
          <p:cNvSpPr>
            <a:spLocks noGrp="1"/>
          </p:cNvSpPr>
          <p:nvPr>
            <p:ph idx="1"/>
          </p:nvPr>
        </p:nvSpPr>
        <p:spPr>
          <a:xfrm>
            <a:off x="756745" y="790583"/>
            <a:ext cx="8229599" cy="4727348"/>
          </a:xfrm>
        </p:spPr>
        <p:txBody>
          <a:bodyPr/>
          <a:lstStyle/>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Improper web design</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Comments and hidden tags that are placed in a web page by the designer.  Attackers can observe these by viewing the source code of the page.</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Buffer overflow</a:t>
            </a:r>
          </a:p>
          <a:p>
            <a:pPr marL="800100" lvl="1" indent="-34290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Occurs when an application, process or program attempts to put more data in a buffer than it was designed to hold.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Banner information</a:t>
            </a:r>
          </a:p>
          <a:p>
            <a:pPr marL="742950" lvl="1" indent="-28575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800" dirty="0" smtClean="0"/>
              <a:t>A piece of software such as telnet or putty can be used to retrieve information about the server.</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Permissions</a:t>
            </a:r>
            <a:r>
              <a:rPr lang="en-GB" altLang="en-US" sz="2000" dirty="0" smtClean="0"/>
              <a:t> - c</a:t>
            </a:r>
            <a:r>
              <a:rPr lang="en-GB" altLang="en-US" sz="1800" dirty="0" smtClean="0"/>
              <a:t>an be incorrectly configured or assigned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Error messages</a:t>
            </a:r>
            <a:r>
              <a:rPr lang="en-GB" altLang="en-US" sz="2000" dirty="0" smtClean="0"/>
              <a:t>- can give vital information to an attacker</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Unnecessary features</a:t>
            </a:r>
            <a:r>
              <a:rPr lang="en-GB" altLang="en-US" sz="2000" dirty="0" smtClean="0"/>
              <a:t> – unnecessary features should be eliminated</a:t>
            </a:r>
          </a:p>
          <a:p>
            <a:pPr algn="just">
              <a:lnSpc>
                <a:spcPct val="100000"/>
              </a:lnSpc>
              <a:spcBef>
                <a:spcPts val="0"/>
              </a:spcBef>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2000" b="1" dirty="0" smtClean="0"/>
              <a:t>User accounts</a:t>
            </a:r>
          </a:p>
          <a:p>
            <a:pPr marL="742950" lvl="1" indent="-285750" algn="just">
              <a:lnSpc>
                <a:spcPct val="100000"/>
              </a:lnSpc>
              <a:spcBef>
                <a:spcPts val="0"/>
              </a:spcBef>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sz="1600" dirty="0" smtClean="0"/>
              <a:t>most OS comes preconfigured with a number of user accounts and groups already in place, through little research these can be discovered.</a:t>
            </a:r>
            <a:endParaRPr lang="en-GB" altLang="en-US" sz="1600" dirty="0"/>
          </a:p>
          <a:p>
            <a:endParaRPr lang="en-US" sz="2000" dirty="0"/>
          </a:p>
        </p:txBody>
      </p:sp>
    </p:spTree>
    <p:extLst>
      <p:ext uri="{BB962C8B-B14F-4D97-AF65-F5344CB8AC3E}">
        <p14:creationId xmlns:p14="http://schemas.microsoft.com/office/powerpoint/2010/main" val="210495828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465942" y="87327"/>
            <a:ext cx="7335157" cy="594858"/>
          </a:xfrm>
        </p:spPr>
        <p:txBody>
          <a:bodyPr/>
          <a:lstStyle/>
          <a:p>
            <a:r>
              <a:rPr lang="en-GB" dirty="0" smtClean="0"/>
              <a:t>Attacks</a:t>
            </a:r>
            <a:endParaRPr lang="en-US" dirty="0"/>
          </a:p>
        </p:txBody>
      </p:sp>
      <p:sp>
        <p:nvSpPr>
          <p:cNvPr id="3" name="Content Placeholder 2"/>
          <p:cNvSpPr>
            <a:spLocks noGrp="1"/>
          </p:cNvSpPr>
          <p:nvPr>
            <p:ph idx="1"/>
          </p:nvPr>
        </p:nvSpPr>
        <p:spPr>
          <a:xfrm>
            <a:off x="1018496" y="679223"/>
            <a:ext cx="7940675" cy="4749119"/>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Denial of Service (</a:t>
            </a:r>
            <a:r>
              <a:rPr lang="en-GB" altLang="en-US" dirty="0" err="1" smtClean="0"/>
              <a:t>DoS</a:t>
            </a:r>
            <a:r>
              <a:rPr lang="en-GB" altLang="en-US" dirty="0" smtClean="0"/>
              <a:t>)</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All resources on a web server can be rapidly consumed, slowing down the performance of a server.</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Distributed Denial of Service (</a:t>
            </a:r>
            <a:r>
              <a:rPr lang="en-GB" altLang="en-US" dirty="0" err="1" smtClean="0"/>
              <a:t>DDoS</a:t>
            </a:r>
            <a:r>
              <a:rPr lang="en-GB" altLang="en-US" dirty="0" smtClean="0"/>
              <a:t>)</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Many more systems are used to attack a target</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Some of the common </a:t>
            </a:r>
            <a:r>
              <a:rPr lang="en-GB" altLang="en-US" dirty="0" err="1" smtClean="0"/>
              <a:t>DDoS</a:t>
            </a:r>
            <a:r>
              <a:rPr lang="en-GB" altLang="en-US" dirty="0" smtClean="0"/>
              <a:t> attacks:</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Ping flooding attack</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Smurf attack</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err="1" smtClean="0"/>
              <a:t>Syn</a:t>
            </a:r>
            <a:r>
              <a:rPr lang="en-GB" altLang="en-US" dirty="0" smtClean="0"/>
              <a:t> flooding</a:t>
            </a:r>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IP fragmentation/fragmentation attack</a:t>
            </a:r>
            <a:endParaRPr lang="en-GB" altLang="en-US" dirty="0"/>
          </a:p>
        </p:txBody>
      </p:sp>
    </p:spTree>
    <p:extLst>
      <p:ext uri="{BB962C8B-B14F-4D97-AF65-F5344CB8AC3E}">
        <p14:creationId xmlns:p14="http://schemas.microsoft.com/office/powerpoint/2010/main" val="146489611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44824" y="262485"/>
            <a:ext cx="8145462" cy="838200"/>
          </a:xfrm>
        </p:spPr>
        <p:txBody>
          <a:bodyPr/>
          <a:lstStyle/>
          <a:p>
            <a:pPr algn="ctr"/>
            <a:r>
              <a:rPr lang="en-GB" dirty="0" smtClean="0"/>
              <a:t>Attacks</a:t>
            </a:r>
            <a:endParaRPr lang="en-GB" dirty="0"/>
          </a:p>
        </p:txBody>
      </p:sp>
      <p:pic>
        <p:nvPicPr>
          <p:cNvPr id="4" name="Content Placeholder 3"/>
          <p:cNvPicPr>
            <a:picLocks noGrp="1" noChangeAspect="1"/>
          </p:cNvPicPr>
          <p:nvPr>
            <p:ph idx="1"/>
          </p:nvPr>
        </p:nvPicPr>
        <p:blipFill>
          <a:blip r:embed="rId3">
            <a:extLst>
              <a:ext uri="{28A0092B-C50C-407E-A947-70E740481C1C}">
                <a14:useLocalDpi xmlns:a14="http://schemas.microsoft.com/office/drawing/2010/main" val="0"/>
              </a:ext>
            </a:extLst>
          </a:blip>
          <a:stretch>
            <a:fillRect/>
          </a:stretch>
        </p:blipFill>
        <p:spPr>
          <a:xfrm>
            <a:off x="750231" y="1149404"/>
            <a:ext cx="7940675" cy="2306695"/>
          </a:xfrm>
        </p:spPr>
      </p:pic>
      <p:sp>
        <p:nvSpPr>
          <p:cNvPr id="5" name="Content Placeholder 2"/>
          <p:cNvSpPr txBox="1">
            <a:spLocks/>
          </p:cNvSpPr>
          <p:nvPr/>
        </p:nvSpPr>
        <p:spPr bwMode="auto">
          <a:xfrm>
            <a:off x="299544" y="3358055"/>
            <a:ext cx="8828690" cy="2380592"/>
          </a:xfrm>
          <a:prstGeom prst="rect">
            <a:avLst/>
          </a:prstGeom>
          <a:noFill/>
          <a:ln w="9525" algn="ctr">
            <a:noFill/>
            <a:miter lim="800000"/>
            <a:headEnd/>
            <a:tailEnd/>
          </a:ln>
        </p:spPr>
        <p:txBody>
          <a:bodyPr vert="horz" wrap="square" lIns="82124" tIns="41061" rIns="82124" bIns="41061" numCol="1" anchor="t" anchorCtr="0" compatLnSpc="1">
            <a:prstTxWarp prst="textNoShape">
              <a:avLst/>
            </a:prstTxWarp>
          </a:bodyPr>
          <a:lstStyle>
            <a:lvl1pPr marL="236538" indent="-236538" algn="l" defTabSz="814388" rtl="0" eaLnBrk="0" fontAlgn="base" hangingPunct="0">
              <a:lnSpc>
                <a:spcPct val="95000"/>
              </a:lnSpc>
              <a:spcBef>
                <a:spcPct val="50000"/>
              </a:spcBef>
              <a:spcAft>
                <a:spcPct val="0"/>
              </a:spcAft>
              <a:buClr>
                <a:srgbClr val="708CA1"/>
              </a:buClr>
              <a:buFont typeface="Wingdings" pitchFamily="2" charset="2"/>
              <a:buChar char="§"/>
              <a:defRPr sz="2400">
                <a:solidFill>
                  <a:schemeClr val="tx1"/>
                </a:solidFill>
                <a:latin typeface="+mn-lt"/>
                <a:ea typeface="+mn-ea"/>
                <a:cs typeface="+mn-cs"/>
              </a:defRPr>
            </a:lvl1pPr>
            <a:lvl2pPr marL="57467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2pPr>
            <a:lvl3pPr marL="914400" algn="l" defTabSz="814388" rtl="0" eaLnBrk="0" fontAlgn="base" hangingPunct="0">
              <a:lnSpc>
                <a:spcPct val="95000"/>
              </a:lnSpc>
              <a:spcBef>
                <a:spcPct val="35000"/>
              </a:spcBef>
              <a:spcAft>
                <a:spcPct val="0"/>
              </a:spcAft>
              <a:buClr>
                <a:srgbClr val="708CA1"/>
              </a:buClr>
              <a:defRPr sz="2000">
                <a:solidFill>
                  <a:schemeClr val="tx1"/>
                </a:solidFill>
                <a:latin typeface="+mn-lt"/>
              </a:defRPr>
            </a:lvl3pPr>
            <a:lvl4pPr marL="1254125" indent="117475" algn="l" defTabSz="814388" rtl="0" eaLnBrk="0" fontAlgn="base" hangingPunct="0">
              <a:lnSpc>
                <a:spcPct val="95000"/>
              </a:lnSpc>
              <a:spcBef>
                <a:spcPct val="35000"/>
              </a:spcBef>
              <a:spcAft>
                <a:spcPct val="0"/>
              </a:spcAft>
              <a:buClr>
                <a:srgbClr val="708CA1"/>
              </a:buClr>
              <a:defRPr sz="2000">
                <a:solidFill>
                  <a:schemeClr val="tx1"/>
                </a:solidFill>
                <a:latin typeface="+mn-lt"/>
              </a:defRPr>
            </a:lvl4pPr>
            <a:lvl5pPr marL="1604963" indent="223838" algn="l" defTabSz="814388" rtl="0" eaLnBrk="0" fontAlgn="base" hangingPunct="0">
              <a:lnSpc>
                <a:spcPct val="95000"/>
              </a:lnSpc>
              <a:spcBef>
                <a:spcPct val="35000"/>
              </a:spcBef>
              <a:spcAft>
                <a:spcPct val="0"/>
              </a:spcAft>
              <a:buClr>
                <a:srgbClr val="708CA1"/>
              </a:buClr>
              <a:defRPr sz="2000">
                <a:solidFill>
                  <a:schemeClr val="tx1"/>
                </a:solidFill>
                <a:latin typeface="+mn-lt"/>
              </a:defRPr>
            </a:lvl5pPr>
            <a:lvl6pPr marL="2062163" algn="l" defTabSz="814388" rtl="0" eaLnBrk="1" fontAlgn="base" hangingPunct="1">
              <a:lnSpc>
                <a:spcPct val="95000"/>
              </a:lnSpc>
              <a:spcBef>
                <a:spcPct val="35000"/>
              </a:spcBef>
              <a:spcAft>
                <a:spcPct val="0"/>
              </a:spcAft>
              <a:buClr>
                <a:srgbClr val="708CA1"/>
              </a:buClr>
              <a:defRPr sz="2000">
                <a:solidFill>
                  <a:schemeClr val="tx1"/>
                </a:solidFill>
                <a:latin typeface="+mn-lt"/>
              </a:defRPr>
            </a:lvl6pPr>
            <a:lvl7pPr marL="2519363" algn="l" defTabSz="814388" rtl="0" eaLnBrk="1" fontAlgn="base" hangingPunct="1">
              <a:lnSpc>
                <a:spcPct val="95000"/>
              </a:lnSpc>
              <a:spcBef>
                <a:spcPct val="35000"/>
              </a:spcBef>
              <a:spcAft>
                <a:spcPct val="0"/>
              </a:spcAft>
              <a:buClr>
                <a:srgbClr val="708CA1"/>
              </a:buClr>
              <a:defRPr sz="2000">
                <a:solidFill>
                  <a:schemeClr val="tx1"/>
                </a:solidFill>
                <a:latin typeface="+mn-lt"/>
              </a:defRPr>
            </a:lvl7pPr>
            <a:lvl8pPr marL="2976563" algn="l" defTabSz="814388" rtl="0" eaLnBrk="1" fontAlgn="base" hangingPunct="1">
              <a:lnSpc>
                <a:spcPct val="95000"/>
              </a:lnSpc>
              <a:spcBef>
                <a:spcPct val="35000"/>
              </a:spcBef>
              <a:spcAft>
                <a:spcPct val="0"/>
              </a:spcAft>
              <a:buClr>
                <a:srgbClr val="708CA1"/>
              </a:buClr>
              <a:defRPr sz="2000">
                <a:solidFill>
                  <a:schemeClr val="tx1"/>
                </a:solidFill>
                <a:latin typeface="+mn-lt"/>
              </a:defRPr>
            </a:lvl8pPr>
            <a:lvl9pPr marL="3433763" algn="l" defTabSz="814388" rtl="0" eaLnBrk="1" fontAlgn="base" hangingPunct="1">
              <a:lnSpc>
                <a:spcPct val="95000"/>
              </a:lnSpc>
              <a:spcBef>
                <a:spcPct val="35000"/>
              </a:spcBef>
              <a:spcAft>
                <a:spcPct val="0"/>
              </a:spcAft>
              <a:buClr>
                <a:srgbClr val="708CA1"/>
              </a:buClr>
              <a:defRPr sz="2000">
                <a:solidFill>
                  <a:schemeClr val="tx1"/>
                </a:solidFill>
                <a:latin typeface="+mn-lt"/>
              </a:defRPr>
            </a:lvl9pPr>
          </a:lstStyle>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endParaRPr lang="en-GB" altLang="en-US" kern="0" dirty="0" smtClean="0"/>
          </a:p>
          <a:p>
            <a:pPr algn="just">
              <a:lnSpc>
                <a:spcPct val="8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kern="0" dirty="0" smtClean="0"/>
              <a:t>When a user is tricked into opening a TLS session with an attacker, a man-in-the-middle attack becomes possible.</a:t>
            </a:r>
            <a:endParaRPr lang="en-GB" altLang="en-US" kern="0" dirty="0"/>
          </a:p>
        </p:txBody>
      </p:sp>
    </p:spTree>
    <p:extLst>
      <p:ext uri="{BB962C8B-B14F-4D97-AF65-F5344CB8AC3E}">
        <p14:creationId xmlns:p14="http://schemas.microsoft.com/office/powerpoint/2010/main" val="183109660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83780" y="130856"/>
            <a:ext cx="8676978" cy="565830"/>
          </a:xfrm>
        </p:spPr>
        <p:txBody>
          <a:bodyPr/>
          <a:lstStyle/>
          <a:p>
            <a:r>
              <a:rPr lang="en-GB" dirty="0" smtClean="0"/>
              <a:t>Structured Query Language (SQL) Injection</a:t>
            </a:r>
            <a:endParaRPr lang="en-US" dirty="0"/>
          </a:p>
        </p:txBody>
      </p:sp>
      <p:sp>
        <p:nvSpPr>
          <p:cNvPr id="3" name="Content Placeholder 2"/>
          <p:cNvSpPr>
            <a:spLocks noGrp="1"/>
          </p:cNvSpPr>
          <p:nvPr>
            <p:ph idx="1"/>
          </p:nvPr>
        </p:nvSpPr>
        <p:spPr>
          <a:xfrm>
            <a:off x="945924" y="853395"/>
            <a:ext cx="7940675" cy="5452812"/>
          </a:xfrm>
        </p:spPr>
        <p:txBody>
          <a:bodyPr/>
          <a:lstStyle/>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Designed to exploit applications that solicit the client to supply data that is processed in the form of SQL statement.</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Exploit in which the attacker injects SQL code into an input box or form with the goal of gaining unauthorised access or alter data.</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Can be used to inject SQL commands to exploit on-validated input vulnerabilities in a web app database.</a:t>
            </a:r>
            <a:endParaRPr lang="en-GB" altLang="en-US" dirty="0"/>
          </a:p>
          <a:p>
            <a:pPr marL="800100" lvl="1" indent="-342900">
              <a:lnSpc>
                <a:spcPct val="100000"/>
              </a:lnSpc>
              <a:buFont typeface="Wingdings" panose="05000000000000000000" pitchFamily="2" charset="2"/>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Can be used to execute arbitrary SQL command through a web application.</a:t>
            </a:r>
            <a:endParaRPr lang="en-GB" altLang="en-US" dirty="0"/>
          </a:p>
          <a:p>
            <a:pPr>
              <a:lnSpc>
                <a:spcPct val="100000"/>
              </a:lnSpc>
              <a:buFont typeface="Arial" panose="020B0604020202020204" pitchFamily="34" charset="0"/>
              <a:buChar char="•"/>
              <a:tabLst>
                <a:tab pos="446088" algn="l"/>
                <a:tab pos="895350" algn="l"/>
                <a:tab pos="1344613" algn="l"/>
                <a:tab pos="1793875" algn="l"/>
                <a:tab pos="2243138" algn="l"/>
                <a:tab pos="2692400" algn="l"/>
                <a:tab pos="3141663" algn="l"/>
                <a:tab pos="3590925" algn="l"/>
                <a:tab pos="4040188" algn="l"/>
                <a:tab pos="4489450" algn="l"/>
                <a:tab pos="4938713" algn="l"/>
                <a:tab pos="5387975" algn="l"/>
                <a:tab pos="5837238" algn="l"/>
                <a:tab pos="6286500" algn="l"/>
                <a:tab pos="6735763" algn="l"/>
                <a:tab pos="7185025" algn="l"/>
                <a:tab pos="7634288" algn="l"/>
                <a:tab pos="8083550" algn="l"/>
                <a:tab pos="8532813" algn="l"/>
                <a:tab pos="8982075" algn="l"/>
              </a:tabLst>
            </a:pPr>
            <a:r>
              <a:rPr lang="en-GB" altLang="en-US" dirty="0" smtClean="0"/>
              <a:t>SQL injections are common and serious issues with any web site that uses a database as its back end.</a:t>
            </a:r>
            <a:endParaRPr lang="en-GB" altLang="en-US" dirty="0"/>
          </a:p>
          <a:p>
            <a:endParaRPr lang="en-US" dirty="0"/>
          </a:p>
        </p:txBody>
      </p:sp>
    </p:spTree>
    <p:extLst>
      <p:ext uri="{BB962C8B-B14F-4D97-AF65-F5344CB8AC3E}">
        <p14:creationId xmlns:p14="http://schemas.microsoft.com/office/powerpoint/2010/main" val="138007686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198" y="83571"/>
            <a:ext cx="7668986" cy="565830"/>
          </a:xfrm>
        </p:spPr>
        <p:txBody>
          <a:bodyPr/>
          <a:lstStyle/>
          <a:p>
            <a:r>
              <a:rPr lang="en-GB" dirty="0" smtClean="0"/>
              <a:t>Vandalizing Web Servers</a:t>
            </a:r>
            <a:endParaRPr lang="en-US" dirty="0"/>
          </a:p>
        </p:txBody>
      </p:sp>
      <p:sp>
        <p:nvSpPr>
          <p:cNvPr id="3" name="Content Placeholder 2"/>
          <p:cNvSpPr>
            <a:spLocks noGrp="1"/>
          </p:cNvSpPr>
          <p:nvPr>
            <p:ph idx="1"/>
          </p:nvPr>
        </p:nvSpPr>
        <p:spPr>
          <a:xfrm>
            <a:off x="898634" y="737282"/>
            <a:ext cx="8056680" cy="4875242"/>
          </a:xfrm>
        </p:spPr>
        <p:txBody>
          <a:bodyPr/>
          <a:lstStyle/>
          <a:p>
            <a:pPr algn="just">
              <a:buFont typeface="Arial" panose="020B0604020202020204" pitchFamily="34" charset="0"/>
              <a:buChar char="•"/>
            </a:pPr>
            <a:r>
              <a:rPr lang="en-US" dirty="0" smtClean="0"/>
              <a:t>The most common vandalism is defacement. Defacement can be very aggressive or subtle, depending on the goal of the attacker.</a:t>
            </a:r>
          </a:p>
          <a:p>
            <a:pPr algn="just">
              <a:buFont typeface="Arial" panose="020B0604020202020204" pitchFamily="34" charset="0"/>
              <a:buChar char="•"/>
            </a:pPr>
            <a:r>
              <a:rPr lang="en-US" dirty="0" smtClean="0"/>
              <a:t>Any of the following method can be used to deface a website:</a:t>
            </a:r>
          </a:p>
          <a:p>
            <a:pPr marL="800100" lvl="1" indent="-342900" algn="just">
              <a:spcBef>
                <a:spcPts val="0"/>
              </a:spcBef>
              <a:buFont typeface="Wingdings" panose="05000000000000000000" pitchFamily="2" charset="2"/>
              <a:buChar char="§"/>
            </a:pPr>
            <a:r>
              <a:rPr lang="en-US" dirty="0" smtClean="0"/>
              <a:t>Credentials through man-in-the-middle attacks</a:t>
            </a:r>
          </a:p>
          <a:p>
            <a:pPr marL="800100" lvl="1" indent="-342900" algn="just">
              <a:spcBef>
                <a:spcPts val="0"/>
              </a:spcBef>
              <a:buFont typeface="Wingdings" panose="05000000000000000000" pitchFamily="2" charset="2"/>
              <a:buChar char="§"/>
            </a:pPr>
            <a:r>
              <a:rPr lang="en-US" dirty="0" smtClean="0"/>
              <a:t>Password brute force Administrator account</a:t>
            </a:r>
          </a:p>
          <a:p>
            <a:pPr marL="800100" lvl="1" indent="-342900" algn="just">
              <a:spcBef>
                <a:spcPts val="0"/>
              </a:spcBef>
              <a:buFont typeface="Wingdings" panose="05000000000000000000" pitchFamily="2" charset="2"/>
              <a:buChar char="§"/>
            </a:pPr>
            <a:r>
              <a:rPr lang="en-US" dirty="0" smtClean="0"/>
              <a:t>FTP server exploits</a:t>
            </a:r>
          </a:p>
          <a:p>
            <a:pPr marL="800100" lvl="1" indent="-342900" algn="just">
              <a:spcBef>
                <a:spcPts val="0"/>
              </a:spcBef>
              <a:buFont typeface="Wingdings" panose="05000000000000000000" pitchFamily="2" charset="2"/>
              <a:buChar char="§"/>
            </a:pPr>
            <a:r>
              <a:rPr lang="en-US" dirty="0" smtClean="0"/>
              <a:t>Webserver bugs</a:t>
            </a:r>
          </a:p>
          <a:p>
            <a:pPr marL="800100" lvl="1" indent="-342900" algn="just">
              <a:spcBef>
                <a:spcPts val="0"/>
              </a:spcBef>
              <a:buFont typeface="Wingdings" panose="05000000000000000000" pitchFamily="2" charset="2"/>
              <a:buChar char="§"/>
            </a:pPr>
            <a:r>
              <a:rPr lang="en-US" dirty="0" smtClean="0"/>
              <a:t>Incorrectly assigned or configured permissions</a:t>
            </a:r>
          </a:p>
          <a:p>
            <a:pPr marL="800100" lvl="1" indent="-342900" algn="just">
              <a:spcBef>
                <a:spcPts val="0"/>
              </a:spcBef>
              <a:buFont typeface="Wingdings" panose="05000000000000000000" pitchFamily="2" charset="2"/>
              <a:buChar char="§"/>
            </a:pPr>
            <a:r>
              <a:rPr lang="en-US" dirty="0" smtClean="0"/>
              <a:t>SQL injection</a:t>
            </a:r>
          </a:p>
          <a:p>
            <a:pPr marL="800100" lvl="1" indent="-342900" algn="just">
              <a:spcBef>
                <a:spcPts val="0"/>
              </a:spcBef>
              <a:buFont typeface="Wingdings" panose="05000000000000000000" pitchFamily="2" charset="2"/>
              <a:buChar char="§"/>
            </a:pPr>
            <a:r>
              <a:rPr lang="en-US" dirty="0" smtClean="0"/>
              <a:t>URL poisoning</a:t>
            </a:r>
          </a:p>
          <a:p>
            <a:pPr marL="800100" lvl="1" indent="-342900" algn="just">
              <a:spcBef>
                <a:spcPts val="0"/>
              </a:spcBef>
              <a:buFont typeface="Wingdings" panose="05000000000000000000" pitchFamily="2" charset="2"/>
              <a:buChar char="§"/>
            </a:pPr>
            <a:r>
              <a:rPr lang="en-US" dirty="0" smtClean="0"/>
              <a:t>Webserver extension exploits</a:t>
            </a:r>
          </a:p>
          <a:p>
            <a:pPr marL="800100" lvl="1" indent="-342900" algn="just">
              <a:spcBef>
                <a:spcPts val="0"/>
              </a:spcBef>
              <a:buFont typeface="Wingdings" panose="05000000000000000000" pitchFamily="2" charset="2"/>
              <a:buChar char="§"/>
            </a:pPr>
            <a:r>
              <a:rPr lang="en-US" dirty="0" smtClean="0"/>
              <a:t>Remote service exploits</a:t>
            </a:r>
            <a:endParaRPr lang="en-US" dirty="0"/>
          </a:p>
        </p:txBody>
      </p:sp>
    </p:spTree>
    <p:extLst>
      <p:ext uri="{BB962C8B-B14F-4D97-AF65-F5344CB8AC3E}">
        <p14:creationId xmlns:p14="http://schemas.microsoft.com/office/powerpoint/2010/main" val="149288030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19200" y="188685"/>
            <a:ext cx="7605486" cy="537029"/>
          </a:xfrm>
        </p:spPr>
        <p:txBody>
          <a:bodyPr/>
          <a:lstStyle/>
          <a:p>
            <a:r>
              <a:rPr lang="en-GB" dirty="0"/>
              <a:t>Vandalizing Web Servers</a:t>
            </a:r>
            <a:endParaRPr lang="en-US" sz="4000" dirty="0"/>
          </a:p>
        </p:txBody>
      </p:sp>
      <p:sp>
        <p:nvSpPr>
          <p:cNvPr id="4" name="Content Placeholder 2"/>
          <p:cNvSpPr>
            <a:spLocks noGrp="1"/>
          </p:cNvSpPr>
          <p:nvPr>
            <p:ph idx="1"/>
          </p:nvPr>
        </p:nvSpPr>
        <p:spPr>
          <a:xfrm>
            <a:off x="1103585" y="756743"/>
            <a:ext cx="7694553" cy="4866864"/>
          </a:xfrm>
        </p:spPr>
        <p:txBody>
          <a:bodyPr/>
          <a:lstStyle/>
          <a:p>
            <a:pPr algn="just">
              <a:spcBef>
                <a:spcPts val="600"/>
              </a:spcBef>
              <a:buFont typeface="Arial" panose="020B0604020202020204" pitchFamily="34" charset="0"/>
              <a:buChar char="•"/>
            </a:pPr>
            <a:r>
              <a:rPr lang="en-US" sz="2000" b="1" dirty="0" smtClean="0"/>
              <a:t>Input validation </a:t>
            </a:r>
          </a:p>
          <a:p>
            <a:pPr marL="566738" lvl="1" indent="-334963" algn="just" defTabSz="623888">
              <a:spcBef>
                <a:spcPts val="600"/>
              </a:spcBef>
              <a:buFont typeface="Wingdings" pitchFamily="2" charset="2"/>
              <a:buChar char="§"/>
              <a:tabLst>
                <a:tab pos="508000" algn="l"/>
                <a:tab pos="566738" algn="l"/>
              </a:tabLst>
            </a:pPr>
            <a:r>
              <a:rPr lang="en-US" dirty="0" smtClean="0"/>
              <a:t>Mistakes both intentional and unintentional will be entered into the system and can lead to problems later on such as the following:</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System crashes</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Databases manipulation</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Database corruption</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Buffer overflows</a:t>
            </a:r>
          </a:p>
          <a:p>
            <a:pPr lvl="2" indent="-342900" algn="just" defTabSz="623888">
              <a:spcBef>
                <a:spcPts val="600"/>
              </a:spcBef>
              <a:buFont typeface="Courier New" panose="02070309020205020404" pitchFamily="49" charset="0"/>
              <a:buChar char="o"/>
              <a:tabLst>
                <a:tab pos="508000" algn="l"/>
                <a:tab pos="566738" algn="l"/>
              </a:tabLst>
            </a:pPr>
            <a:r>
              <a:rPr lang="en-GB" dirty="0" smtClean="0"/>
              <a:t>Inconsistent data</a:t>
            </a:r>
          </a:p>
          <a:p>
            <a:pPr indent="-342900" algn="just" defTabSz="623888">
              <a:spcBef>
                <a:spcPts val="600"/>
              </a:spcBef>
              <a:buFont typeface="Arial" panose="020B0604020202020204" pitchFamily="34" charset="0"/>
              <a:buChar char="•"/>
              <a:tabLst>
                <a:tab pos="508000" algn="l"/>
                <a:tab pos="566738" algn="l"/>
              </a:tabLst>
            </a:pPr>
            <a:r>
              <a:rPr lang="en-GB" dirty="0"/>
              <a:t>Cross-Site Scripting (XSS)</a:t>
            </a:r>
          </a:p>
          <a:p>
            <a:pPr lvl="1" indent="-342900" algn="just" defTabSz="623888">
              <a:spcBef>
                <a:spcPts val="600"/>
              </a:spcBef>
              <a:buFont typeface="Wingdings" panose="05000000000000000000" pitchFamily="2" charset="2"/>
              <a:buChar char="§"/>
              <a:tabLst>
                <a:tab pos="508000" algn="l"/>
                <a:tab pos="566738" algn="l"/>
              </a:tabLst>
            </a:pPr>
            <a:r>
              <a:rPr lang="en-GB" dirty="0" smtClean="0"/>
              <a:t>Relies on a variation of the input validation attack. The goal is to go after user instead of application or data. An example of XSS uses scripting methods to execute a </a:t>
            </a:r>
            <a:r>
              <a:rPr lang="en-GB" dirty="0" err="1" smtClean="0"/>
              <a:t>trojan</a:t>
            </a:r>
            <a:r>
              <a:rPr lang="en-GB" dirty="0" smtClean="0"/>
              <a:t> with a target’s web browser.</a:t>
            </a:r>
            <a:endParaRPr lang="en-US" dirty="0" smtClean="0"/>
          </a:p>
        </p:txBody>
      </p:sp>
    </p:spTree>
    <p:extLst>
      <p:ext uri="{BB962C8B-B14F-4D97-AF65-F5344CB8AC3E}">
        <p14:creationId xmlns:p14="http://schemas.microsoft.com/office/powerpoint/2010/main" val="2167809687"/>
      </p:ext>
    </p:extLst>
  </p:cSld>
  <p:clrMapOvr>
    <a:masterClrMapping/>
  </p:clrMapOvr>
  <p:transition spd="slow"/>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8229" y="130628"/>
            <a:ext cx="7678057" cy="421165"/>
          </a:xfrm>
        </p:spPr>
        <p:txBody>
          <a:bodyPr/>
          <a:lstStyle/>
          <a:p>
            <a:r>
              <a:rPr lang="en-US" sz="1800" dirty="0" smtClean="0">
                <a:ea typeface="ＭＳ Ｐゴシック" pitchFamily="34" charset="-128"/>
              </a:rPr>
              <a:t/>
            </a:r>
            <a:br>
              <a:rPr lang="en-US" sz="1800" dirty="0" smtClean="0">
                <a:ea typeface="ＭＳ Ｐゴシック" pitchFamily="34" charset="-128"/>
              </a:rPr>
            </a:br>
            <a:r>
              <a:rPr lang="en-US" dirty="0" smtClean="0">
                <a:ea typeface="ＭＳ Ｐゴシック" pitchFamily="34" charset="-128"/>
              </a:rPr>
              <a:t>Anatomy of Web Applications</a:t>
            </a:r>
            <a:endParaRPr lang="en-US" dirty="0"/>
          </a:p>
        </p:txBody>
      </p:sp>
      <p:sp>
        <p:nvSpPr>
          <p:cNvPr id="4" name="Content Placeholder 2"/>
          <p:cNvSpPr>
            <a:spLocks noGrp="1"/>
          </p:cNvSpPr>
          <p:nvPr>
            <p:ph idx="1"/>
          </p:nvPr>
        </p:nvSpPr>
        <p:spPr>
          <a:xfrm>
            <a:off x="650640" y="566307"/>
            <a:ext cx="8090208" cy="4912128"/>
          </a:xfrm>
        </p:spPr>
        <p:txBody>
          <a:bodyPr/>
          <a:lstStyle/>
          <a:p>
            <a:pPr algn="just">
              <a:spcBef>
                <a:spcPts val="0"/>
              </a:spcBef>
              <a:buFont typeface="Arial" panose="020B0604020202020204" pitchFamily="34" charset="0"/>
              <a:buChar char="•"/>
            </a:pPr>
            <a:r>
              <a:rPr lang="en-US" sz="2000" dirty="0" smtClean="0"/>
              <a:t>Web applications can be constructed with a variety of application platforms, such as Microsoft, .NET, Sun JAVA etc. </a:t>
            </a:r>
          </a:p>
          <a:p>
            <a:pPr algn="just">
              <a:spcBef>
                <a:spcPts val="0"/>
              </a:spcBef>
              <a:buFont typeface="Arial" panose="020B0604020202020204" pitchFamily="34" charset="0"/>
              <a:buChar char="•"/>
            </a:pPr>
            <a:endParaRPr lang="en-US" sz="2000" dirty="0" smtClean="0"/>
          </a:p>
          <a:p>
            <a:pPr algn="just">
              <a:spcBef>
                <a:spcPts val="0"/>
              </a:spcBef>
              <a:buFont typeface="Arial" panose="020B0604020202020204" pitchFamily="34" charset="0"/>
              <a:buChar char="•"/>
            </a:pPr>
            <a:r>
              <a:rPr lang="en-GB" sz="2000" dirty="0" smtClean="0"/>
              <a:t>Exploitative behaviours:</a:t>
            </a:r>
          </a:p>
          <a:p>
            <a:pPr marL="742950" lvl="1" indent="-285750" algn="just">
              <a:spcBef>
                <a:spcPts val="0"/>
              </a:spcBef>
              <a:buFont typeface="Wingdings" panose="05000000000000000000" pitchFamily="2" charset="2"/>
              <a:buChar char="§"/>
            </a:pPr>
            <a:r>
              <a:rPr lang="en-GB" sz="1600" dirty="0" smtClean="0"/>
              <a:t>Theft of information such as credit cards or other sensitive data</a:t>
            </a:r>
          </a:p>
          <a:p>
            <a:pPr marL="742950" lvl="1" indent="-285750" algn="just">
              <a:spcBef>
                <a:spcPts val="0"/>
              </a:spcBef>
              <a:buFont typeface="Wingdings" panose="05000000000000000000" pitchFamily="2" charset="2"/>
              <a:buChar char="§"/>
            </a:pPr>
            <a:r>
              <a:rPr lang="en-GB" sz="1600" dirty="0" smtClean="0"/>
              <a:t>The ability to update application and site content</a:t>
            </a:r>
          </a:p>
          <a:p>
            <a:pPr marL="742950" lvl="1" indent="-285750" algn="just">
              <a:spcBef>
                <a:spcPts val="0"/>
              </a:spcBef>
              <a:buFont typeface="Wingdings" panose="05000000000000000000" pitchFamily="2" charset="2"/>
              <a:buChar char="§"/>
            </a:pPr>
            <a:r>
              <a:rPr lang="en-GB" sz="1600" dirty="0" smtClean="0"/>
              <a:t>Server-side scripting exploits</a:t>
            </a:r>
          </a:p>
          <a:p>
            <a:pPr marL="742950" lvl="1" indent="-285750" algn="just">
              <a:spcBef>
                <a:spcPts val="0"/>
              </a:spcBef>
              <a:buFont typeface="Wingdings" panose="05000000000000000000" pitchFamily="2" charset="2"/>
              <a:buChar char="§"/>
            </a:pPr>
            <a:r>
              <a:rPr lang="en-GB" sz="1600" dirty="0" smtClean="0"/>
              <a:t>Buffer overflows</a:t>
            </a:r>
          </a:p>
          <a:p>
            <a:pPr marL="742950" lvl="1" indent="-285750" algn="just">
              <a:spcBef>
                <a:spcPts val="0"/>
              </a:spcBef>
              <a:buFont typeface="Wingdings" panose="05000000000000000000" pitchFamily="2" charset="2"/>
              <a:buChar char="§"/>
            </a:pPr>
            <a:r>
              <a:rPr lang="en-GB" sz="1600" dirty="0" smtClean="0"/>
              <a:t>Domain Name Server (DNS) attacks</a:t>
            </a:r>
          </a:p>
          <a:p>
            <a:pPr marL="742950" lvl="1" indent="-285750" algn="just">
              <a:spcBef>
                <a:spcPts val="0"/>
              </a:spcBef>
              <a:buFont typeface="Wingdings" panose="05000000000000000000" pitchFamily="2" charset="2"/>
              <a:buChar char="§"/>
            </a:pPr>
            <a:r>
              <a:rPr lang="en-GB" sz="1600" dirty="0" smtClean="0"/>
              <a:t>Destruction of data</a:t>
            </a:r>
          </a:p>
          <a:p>
            <a:pPr marL="742950" lvl="1" indent="-285750" algn="just">
              <a:spcBef>
                <a:spcPts val="0"/>
              </a:spcBef>
              <a:buFont typeface="Wingdings" panose="05000000000000000000" pitchFamily="2" charset="2"/>
              <a:buChar char="§"/>
            </a:pPr>
            <a:endParaRPr lang="en-US" sz="1600" dirty="0" smtClean="0"/>
          </a:p>
          <a:p>
            <a:pPr algn="just">
              <a:spcBef>
                <a:spcPts val="0"/>
              </a:spcBef>
              <a:buFont typeface="Arial" panose="020B0604020202020204" pitchFamily="34" charset="0"/>
              <a:buChar char="•"/>
            </a:pPr>
            <a:r>
              <a:rPr lang="en-GB" sz="2000" dirty="0" smtClean="0"/>
              <a:t>Web application vulnerability can be confined to the following categories:</a:t>
            </a:r>
          </a:p>
          <a:p>
            <a:pPr marL="742950" lvl="1" indent="-285750" algn="just">
              <a:spcBef>
                <a:spcPts val="0"/>
              </a:spcBef>
              <a:buFont typeface="Wingdings" panose="05000000000000000000" pitchFamily="2" charset="2"/>
              <a:buChar char="§"/>
            </a:pPr>
            <a:r>
              <a:rPr lang="en-GB" sz="1600" dirty="0" smtClean="0"/>
              <a:t>Authentication issues</a:t>
            </a:r>
          </a:p>
          <a:p>
            <a:pPr marL="742950" lvl="1" indent="-285750" algn="just">
              <a:spcBef>
                <a:spcPts val="0"/>
              </a:spcBef>
              <a:buFont typeface="Wingdings" panose="05000000000000000000" pitchFamily="2" charset="2"/>
              <a:buChar char="§"/>
            </a:pPr>
            <a:r>
              <a:rPr lang="en-GB" sz="1600" dirty="0" smtClean="0"/>
              <a:t>Authorization configuration</a:t>
            </a:r>
          </a:p>
          <a:p>
            <a:pPr marL="742950" lvl="1" indent="-285750" algn="just">
              <a:spcBef>
                <a:spcPts val="0"/>
              </a:spcBef>
              <a:buFont typeface="Wingdings" panose="05000000000000000000" pitchFamily="2" charset="2"/>
              <a:buChar char="§"/>
            </a:pPr>
            <a:r>
              <a:rPr lang="en-GB" sz="1600" dirty="0" smtClean="0"/>
              <a:t>Session management issues</a:t>
            </a:r>
          </a:p>
          <a:p>
            <a:pPr marL="742950" lvl="1" indent="-285750" algn="just">
              <a:spcBef>
                <a:spcPts val="0"/>
              </a:spcBef>
              <a:buFont typeface="Wingdings" panose="05000000000000000000" pitchFamily="2" charset="2"/>
              <a:buChar char="§"/>
            </a:pPr>
            <a:r>
              <a:rPr lang="en-GB" sz="1600" dirty="0" smtClean="0"/>
              <a:t>Encryption strength and implementation</a:t>
            </a:r>
          </a:p>
          <a:p>
            <a:pPr marL="742950" lvl="1" indent="-285750" algn="just">
              <a:spcBef>
                <a:spcPts val="0"/>
              </a:spcBef>
              <a:buFont typeface="Wingdings" panose="05000000000000000000" pitchFamily="2" charset="2"/>
              <a:buChar char="§"/>
            </a:pPr>
            <a:r>
              <a:rPr lang="en-GB" sz="1600" dirty="0" smtClean="0"/>
              <a:t>Environment-specific problems</a:t>
            </a:r>
            <a:endParaRPr lang="en-US" sz="1600" dirty="0"/>
          </a:p>
        </p:txBody>
      </p:sp>
    </p:spTree>
    <p:extLst>
      <p:ext uri="{BB962C8B-B14F-4D97-AF65-F5344CB8AC3E}">
        <p14:creationId xmlns:p14="http://schemas.microsoft.com/office/powerpoint/2010/main" val="3236920382"/>
      </p:ext>
    </p:extLst>
  </p:cSld>
  <p:clrMapOvr>
    <a:masterClrMapping/>
  </p:clrMapOvr>
  <p:transition spd="slow"/>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87366" y="136362"/>
            <a:ext cx="7618686" cy="620383"/>
          </a:xfrm>
        </p:spPr>
        <p:txBody>
          <a:bodyPr/>
          <a:lstStyle/>
          <a:p>
            <a:r>
              <a:rPr lang="en-GB" dirty="0" smtClean="0"/>
              <a:t>Insecure Logon System</a:t>
            </a:r>
            <a:endParaRPr lang="en-US" dirty="0"/>
          </a:p>
        </p:txBody>
      </p:sp>
      <p:sp>
        <p:nvSpPr>
          <p:cNvPr id="3" name="Content Placeholder 2"/>
          <p:cNvSpPr>
            <a:spLocks noGrp="1"/>
          </p:cNvSpPr>
          <p:nvPr>
            <p:ph idx="1"/>
          </p:nvPr>
        </p:nvSpPr>
        <p:spPr>
          <a:xfrm>
            <a:off x="829059" y="847885"/>
            <a:ext cx="7940675" cy="4496625"/>
          </a:xfrm>
        </p:spPr>
        <p:txBody>
          <a:bodyPr/>
          <a:lstStyle/>
          <a:p>
            <a:pPr algn="just">
              <a:lnSpc>
                <a:spcPct val="100000"/>
              </a:lnSpc>
              <a:spcBef>
                <a:spcPts val="0"/>
              </a:spcBef>
              <a:buFont typeface="Arial" panose="020B0604020202020204" pitchFamily="34" charset="0"/>
              <a:buChar char="•"/>
            </a:pPr>
            <a:r>
              <a:rPr lang="en-GB" dirty="0" smtClean="0"/>
              <a:t>An application must be design properly to handled invalid logons and passwords. </a:t>
            </a:r>
          </a:p>
          <a:p>
            <a:pPr algn="just">
              <a:lnSpc>
                <a:spcPct val="100000"/>
              </a:lnSpc>
              <a:spcBef>
                <a:spcPts val="0"/>
              </a:spcBef>
              <a:buFont typeface="Arial" panose="020B0604020202020204" pitchFamily="34" charset="0"/>
              <a:buChar char="•"/>
            </a:pPr>
            <a:r>
              <a:rPr lang="en-GB" dirty="0" smtClean="0"/>
              <a:t>Applications can track information relating to improper or incorrect logons by users if enabled. This comes in log form such as:</a:t>
            </a:r>
          </a:p>
          <a:p>
            <a:pPr marL="800100" lvl="1" indent="-342900" algn="just">
              <a:lnSpc>
                <a:spcPct val="100000"/>
              </a:lnSpc>
              <a:spcBef>
                <a:spcPts val="0"/>
              </a:spcBef>
              <a:buFont typeface="Wingdings" panose="05000000000000000000" pitchFamily="2" charset="2"/>
              <a:buChar char="§"/>
            </a:pPr>
            <a:r>
              <a:rPr lang="en-GB" dirty="0" smtClean="0"/>
              <a:t>Entry of an invalid user ID with a valid password</a:t>
            </a:r>
          </a:p>
          <a:p>
            <a:pPr marL="800100" lvl="1" indent="-342900" algn="just">
              <a:lnSpc>
                <a:spcPct val="100000"/>
              </a:lnSpc>
              <a:spcBef>
                <a:spcPts val="0"/>
              </a:spcBef>
              <a:buFont typeface="Wingdings" panose="05000000000000000000" pitchFamily="2" charset="2"/>
              <a:buChar char="§"/>
            </a:pPr>
            <a:r>
              <a:rPr lang="en-GB" dirty="0" smtClean="0"/>
              <a:t>Entry of an valid user ID with an invalid password</a:t>
            </a:r>
          </a:p>
          <a:p>
            <a:pPr marL="800100" lvl="1" indent="-342900" algn="just">
              <a:lnSpc>
                <a:spcPct val="100000"/>
              </a:lnSpc>
              <a:spcBef>
                <a:spcPts val="0"/>
              </a:spcBef>
              <a:buFont typeface="Wingdings" panose="05000000000000000000" pitchFamily="2" charset="2"/>
              <a:buChar char="§"/>
            </a:pPr>
            <a:r>
              <a:rPr lang="en-GB" dirty="0" smtClean="0"/>
              <a:t>Entry of an invalid user ID and password</a:t>
            </a:r>
          </a:p>
          <a:p>
            <a:pPr marL="461963" indent="-342900" algn="just">
              <a:lnSpc>
                <a:spcPct val="100000"/>
              </a:lnSpc>
              <a:spcBef>
                <a:spcPts val="0"/>
              </a:spcBef>
              <a:buFont typeface="Arial" panose="020B0604020202020204" pitchFamily="34" charset="0"/>
              <a:buChar char="•"/>
            </a:pPr>
            <a:r>
              <a:rPr lang="en-GB" dirty="0" smtClean="0"/>
              <a:t>Application should be designed to return very generic information that does not reveal information such as correct usernames.</a:t>
            </a:r>
            <a:endParaRPr lang="en-US" dirty="0"/>
          </a:p>
        </p:txBody>
      </p:sp>
    </p:spTree>
    <p:extLst>
      <p:ext uri="{BB962C8B-B14F-4D97-AF65-F5344CB8AC3E}">
        <p14:creationId xmlns:p14="http://schemas.microsoft.com/office/powerpoint/2010/main" val="141379843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50883" y="94317"/>
            <a:ext cx="7882446" cy="493258"/>
          </a:xfrm>
        </p:spPr>
        <p:txBody>
          <a:bodyPr/>
          <a:lstStyle/>
          <a:p>
            <a:r>
              <a:rPr lang="en-US" altLang="en-US" dirty="0" smtClean="0"/>
              <a:t>Scripting Errors</a:t>
            </a:r>
            <a:endParaRPr lang="en-US" dirty="0"/>
          </a:p>
        </p:txBody>
      </p:sp>
      <p:sp>
        <p:nvSpPr>
          <p:cNvPr id="3" name="Content Placeholder 2"/>
          <p:cNvSpPr>
            <a:spLocks noGrp="1"/>
          </p:cNvSpPr>
          <p:nvPr>
            <p:ph idx="1"/>
          </p:nvPr>
        </p:nvSpPr>
        <p:spPr>
          <a:xfrm>
            <a:off x="728210" y="630621"/>
            <a:ext cx="7940675" cy="4754179"/>
          </a:xfrm>
        </p:spPr>
        <p:txBody>
          <a:bodyPr/>
          <a:lstStyle/>
          <a:p>
            <a:pPr algn="just">
              <a:buFont typeface="Arial" panose="020B0604020202020204" pitchFamily="34" charset="0"/>
              <a:buChar char="•"/>
            </a:pPr>
            <a:r>
              <a:rPr lang="en-US" altLang="en-US" dirty="0" smtClean="0"/>
              <a:t>A savvy attacker can use a number of methods to cause grief to an administrator including:</a:t>
            </a:r>
          </a:p>
          <a:p>
            <a:pPr marL="800100" lvl="1" indent="-342900" algn="just">
              <a:buFont typeface="Wingdings" panose="05000000000000000000" pitchFamily="2" charset="2"/>
              <a:buChar char="§"/>
            </a:pPr>
            <a:r>
              <a:rPr lang="en-GB" altLang="en-US" dirty="0" smtClean="0"/>
              <a:t>Upload bombing</a:t>
            </a:r>
          </a:p>
          <a:p>
            <a:pPr marL="1139825" lvl="2" indent="-342900" algn="just">
              <a:buFont typeface="Courier New" panose="02070309020205020404" pitchFamily="49" charset="0"/>
              <a:buChar char="o"/>
            </a:pPr>
            <a:r>
              <a:rPr lang="en-GB" altLang="en-US" sz="1600" dirty="0" smtClean="0"/>
              <a:t>Upload masses of files to a server with the goal of filling up the hard drive on the server, the application will cease to function and crash.</a:t>
            </a:r>
          </a:p>
          <a:p>
            <a:pPr marL="800100" lvl="1" indent="-342900" algn="just">
              <a:buFont typeface="Wingdings" panose="05000000000000000000" pitchFamily="2" charset="2"/>
              <a:buChar char="§"/>
            </a:pPr>
            <a:r>
              <a:rPr lang="en-GB" altLang="en-US" dirty="0" smtClean="0"/>
              <a:t>Poison null byte attack</a:t>
            </a:r>
          </a:p>
          <a:p>
            <a:pPr marL="1139825" lvl="2" indent="-342900" algn="just">
              <a:buFont typeface="Courier New" panose="02070309020205020404" pitchFamily="49" charset="0"/>
              <a:buChar char="o"/>
            </a:pPr>
            <a:r>
              <a:rPr lang="en-GB" altLang="en-US" sz="1600" dirty="0" smtClean="0"/>
              <a:t>Passes special characters that the scripts may not be designed to handle properly. When this happen the script may grant access that it would not normally grant access</a:t>
            </a:r>
            <a:r>
              <a:rPr lang="en-GB" altLang="en-US" dirty="0" smtClean="0"/>
              <a:t>.</a:t>
            </a:r>
          </a:p>
          <a:p>
            <a:pPr marL="800100" lvl="1" indent="-342900" algn="just">
              <a:buFont typeface="Wingdings" panose="05000000000000000000" pitchFamily="2" charset="2"/>
              <a:buChar char="§"/>
            </a:pPr>
            <a:r>
              <a:rPr lang="en-GB" altLang="en-US" dirty="0" smtClean="0"/>
              <a:t>Default scripts</a:t>
            </a:r>
          </a:p>
          <a:p>
            <a:pPr marL="1139825" lvl="2" indent="-342900" algn="just">
              <a:buFont typeface="Courier New" panose="02070309020205020404" pitchFamily="49" charset="0"/>
              <a:buChar char="o"/>
            </a:pPr>
            <a:r>
              <a:rPr lang="en-GB" altLang="en-US" sz="1600" dirty="0" smtClean="0"/>
              <a:t>Default scripts are uploaded to the server, in such case an attacker can analyse an exploit the configuration and gain access.</a:t>
            </a:r>
          </a:p>
          <a:p>
            <a:pPr marL="800100" lvl="1" indent="-342900" algn="just">
              <a:buFont typeface="Wingdings" panose="05000000000000000000" pitchFamily="2" charset="2"/>
              <a:buChar char="§"/>
            </a:pPr>
            <a:r>
              <a:rPr lang="en-GB" altLang="en-US" dirty="0" smtClean="0"/>
              <a:t>Sample scripts</a:t>
            </a:r>
          </a:p>
          <a:p>
            <a:pPr marL="800100" lvl="1" indent="-342900" algn="just">
              <a:buFont typeface="Wingdings" panose="05000000000000000000" pitchFamily="2" charset="2"/>
              <a:buChar char="§"/>
            </a:pPr>
            <a:r>
              <a:rPr lang="en-GB" altLang="en-US" dirty="0" smtClean="0"/>
              <a:t>Poorly written or questionable script</a:t>
            </a:r>
            <a:endParaRPr lang="en-US" altLang="en-US"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3669098737"/>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303" y="81065"/>
            <a:ext cx="7665478" cy="518022"/>
          </a:xfrm>
        </p:spPr>
        <p:txBody>
          <a:bodyPr/>
          <a:lstStyle/>
          <a:p>
            <a:r>
              <a:rPr lang="en-US" altLang="en-US" dirty="0" smtClean="0"/>
              <a:t>Other web application issues</a:t>
            </a:r>
            <a:endParaRPr lang="en-US" dirty="0"/>
          </a:p>
        </p:txBody>
      </p:sp>
      <p:sp>
        <p:nvSpPr>
          <p:cNvPr id="3" name="Content Placeholder 2"/>
          <p:cNvSpPr>
            <a:spLocks noGrp="1"/>
          </p:cNvSpPr>
          <p:nvPr>
            <p:ph idx="1"/>
          </p:nvPr>
        </p:nvSpPr>
        <p:spPr>
          <a:xfrm>
            <a:off x="979206" y="631872"/>
            <a:ext cx="7940675" cy="4164013"/>
          </a:xfrm>
        </p:spPr>
        <p:txBody>
          <a:bodyPr/>
          <a:lstStyle/>
          <a:p>
            <a:pPr algn="just">
              <a:buFont typeface="Arial" panose="020B0604020202020204" pitchFamily="34" charset="0"/>
              <a:buChar char="•"/>
            </a:pPr>
            <a:r>
              <a:rPr lang="en-GB" altLang="en-US" sz="2600" dirty="0" smtClean="0"/>
              <a:t>Session Management</a:t>
            </a:r>
          </a:p>
          <a:p>
            <a:pPr marL="800100" lvl="1" indent="-342900" algn="just">
              <a:buFont typeface="Wingdings" panose="05000000000000000000" pitchFamily="2" charset="2"/>
              <a:buChar char="§"/>
            </a:pPr>
            <a:r>
              <a:rPr lang="en-GB" altLang="en-US" sz="1600" dirty="0" smtClean="0"/>
              <a:t>A session represents the connection that a client has with the server application. The session application that is maintained between client and server in important and can give attackers access to confidential information if compromised.</a:t>
            </a:r>
          </a:p>
          <a:p>
            <a:pPr algn="just">
              <a:buFont typeface="Arial" panose="020B0604020202020204" pitchFamily="34" charset="0"/>
              <a:buChar char="•"/>
            </a:pPr>
            <a:r>
              <a:rPr lang="en-GB" altLang="en-US" sz="2600" dirty="0" smtClean="0"/>
              <a:t>Encryption weakness</a:t>
            </a:r>
          </a:p>
          <a:p>
            <a:pPr marL="800100" lvl="1" indent="-342900" algn="just">
              <a:buFont typeface="Wingdings" panose="05000000000000000000" pitchFamily="2" charset="2"/>
              <a:buChar char="§"/>
            </a:pPr>
            <a:r>
              <a:rPr lang="en-GB" altLang="en-US" sz="1600" dirty="0" smtClean="0"/>
              <a:t>Encryption plays a vital role because sensitive information is frequently exchange between client and server in the form of logons and other types if information. When considering encryption and its impact on the application the following areas are of concern:</a:t>
            </a:r>
          </a:p>
          <a:p>
            <a:pPr marL="1139825" lvl="2" indent="-342900" algn="just">
              <a:buFont typeface="Courier New" panose="02070309020205020404" pitchFamily="49" charset="0"/>
              <a:buChar char="o"/>
            </a:pPr>
            <a:r>
              <a:rPr lang="en-GB" altLang="en-US" sz="1600" dirty="0" smtClean="0"/>
              <a:t>Weak Ciphers</a:t>
            </a:r>
          </a:p>
          <a:p>
            <a:pPr marL="1139825" lvl="2" indent="-342900" algn="just">
              <a:buFont typeface="Courier New" panose="02070309020205020404" pitchFamily="49" charset="0"/>
              <a:buChar char="o"/>
            </a:pPr>
            <a:r>
              <a:rPr lang="en-GB" altLang="en-US" sz="1600" dirty="0" smtClean="0"/>
              <a:t>Vulnerable software</a:t>
            </a:r>
            <a:endParaRPr lang="en-US" altLang="en-US" sz="1600" dirty="0"/>
          </a:p>
          <a:p>
            <a:pPr algn="just">
              <a:buFont typeface="Arial" panose="020B0604020202020204" pitchFamily="34" charset="0"/>
              <a:buChar char="•"/>
            </a:pPr>
            <a:endParaRPr lang="en-US" sz="2800" dirty="0"/>
          </a:p>
        </p:txBody>
      </p:sp>
    </p:spTree>
    <p:extLst>
      <p:ext uri="{BB962C8B-B14F-4D97-AF65-F5344CB8AC3E}">
        <p14:creationId xmlns:p14="http://schemas.microsoft.com/office/powerpoint/2010/main" val="320420331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718700" y="152127"/>
            <a:ext cx="8145462" cy="604617"/>
          </a:xfrm>
        </p:spPr>
        <p:txBody>
          <a:bodyPr/>
          <a:lstStyle/>
          <a:p>
            <a:r>
              <a:rPr lang="en-GB" dirty="0" smtClean="0"/>
              <a:t>Web Application Security Risks</a:t>
            </a:r>
            <a:endParaRPr lang="en-US" dirty="0"/>
          </a:p>
        </p:txBody>
      </p:sp>
      <p:sp>
        <p:nvSpPr>
          <p:cNvPr id="3" name="Content Placeholder 2"/>
          <p:cNvSpPr>
            <a:spLocks noGrp="1"/>
          </p:cNvSpPr>
          <p:nvPr>
            <p:ph idx="1"/>
          </p:nvPr>
        </p:nvSpPr>
        <p:spPr>
          <a:xfrm>
            <a:off x="765996" y="1257793"/>
            <a:ext cx="7940675" cy="3571875"/>
          </a:xfrm>
        </p:spPr>
        <p:txBody>
          <a:bodyPr/>
          <a:lstStyle/>
          <a:p>
            <a:endParaRPr lang="en-US"/>
          </a:p>
        </p:txBody>
      </p:sp>
      <p:pic>
        <p:nvPicPr>
          <p:cNvPr id="3074"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73418" y="756744"/>
            <a:ext cx="8875986" cy="4871545"/>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1782279403"/>
      </p:ext>
    </p:extLst>
  </p:cSld>
  <p:clrMapOvr>
    <a:masterClrMapping/>
  </p:clrMapOvr>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998538" y="0"/>
            <a:ext cx="8145462" cy="838200"/>
          </a:xfrm>
        </p:spPr>
        <p:txBody>
          <a:bodyPr/>
          <a:lstStyle/>
          <a:p>
            <a:endParaRPr lang="en-US" dirty="0"/>
          </a:p>
        </p:txBody>
      </p:sp>
      <p:sp>
        <p:nvSpPr>
          <p:cNvPr id="3" name="Content Placeholder 2"/>
          <p:cNvSpPr>
            <a:spLocks noGrp="1"/>
          </p:cNvSpPr>
          <p:nvPr>
            <p:ph idx="1"/>
          </p:nvPr>
        </p:nvSpPr>
        <p:spPr/>
        <p:txBody>
          <a:bodyPr/>
          <a:lstStyle/>
          <a:p>
            <a:endParaRPr lang="en-US"/>
          </a:p>
        </p:txBody>
      </p:sp>
      <p:pic>
        <p:nvPicPr>
          <p:cNvPr id="1026" name="Picture 2"/>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5766" y="32681"/>
            <a:ext cx="9033641" cy="6746486"/>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3112823941"/>
      </p:ext>
    </p:extLst>
  </p:cSld>
  <p:clrMapOvr>
    <a:masterClrMapping/>
  </p:clrMapOvr>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873352" y="348570"/>
            <a:ext cx="8145462" cy="551316"/>
          </a:xfrm>
        </p:spPr>
        <p:txBody>
          <a:bodyPr/>
          <a:lstStyle/>
          <a:p>
            <a:r>
              <a:rPr lang="en-US" altLang="en-US" dirty="0" smtClean="0"/>
              <a:t>Database Security Threats</a:t>
            </a:r>
            <a:endParaRPr lang="en-US" dirty="0"/>
          </a:p>
        </p:txBody>
      </p:sp>
      <p:sp>
        <p:nvSpPr>
          <p:cNvPr id="3" name="Content Placeholder 2"/>
          <p:cNvSpPr>
            <a:spLocks noGrp="1"/>
          </p:cNvSpPr>
          <p:nvPr>
            <p:ph idx="1"/>
          </p:nvPr>
        </p:nvSpPr>
        <p:spPr>
          <a:xfrm>
            <a:off x="804041" y="1100138"/>
            <a:ext cx="8155129" cy="4370496"/>
          </a:xfrm>
        </p:spPr>
        <p:txBody>
          <a:bodyPr/>
          <a:lstStyle/>
          <a:p>
            <a:pPr algn="just">
              <a:buFont typeface="Arial" panose="020B0604020202020204" pitchFamily="34" charset="0"/>
              <a:buChar char="•"/>
            </a:pPr>
            <a:r>
              <a:rPr lang="en-US" dirty="0" smtClean="0"/>
              <a:t> </a:t>
            </a:r>
            <a:r>
              <a:rPr lang="en-US" dirty="0"/>
              <a:t>Databases are one of the most compromised </a:t>
            </a:r>
            <a:r>
              <a:rPr lang="en-US" dirty="0" smtClean="0"/>
              <a:t>assets.</a:t>
            </a:r>
          </a:p>
          <a:p>
            <a:pPr algn="just">
              <a:buFont typeface="Arial" panose="020B0604020202020204" pitchFamily="34" charset="0"/>
              <a:buChar char="•"/>
            </a:pPr>
            <a:r>
              <a:rPr lang="en-US" dirty="0" smtClean="0"/>
              <a:t>The </a:t>
            </a:r>
            <a:r>
              <a:rPr lang="en-US" dirty="0"/>
              <a:t>reason databases are targeted is </a:t>
            </a:r>
            <a:r>
              <a:rPr lang="en-US" dirty="0" smtClean="0"/>
              <a:t>that: </a:t>
            </a:r>
          </a:p>
          <a:p>
            <a:pPr marL="800100" lvl="1" indent="-342900" algn="just">
              <a:buFont typeface="Wingdings" panose="05000000000000000000" pitchFamily="2" charset="2"/>
              <a:buChar char="§"/>
            </a:pPr>
            <a:r>
              <a:rPr lang="en-US" dirty="0" smtClean="0"/>
              <a:t>Databases </a:t>
            </a:r>
            <a:r>
              <a:rPr lang="en-US" dirty="0"/>
              <a:t>are at the heart of any organization, storing </a:t>
            </a:r>
            <a:r>
              <a:rPr lang="en-US" dirty="0" smtClean="0"/>
              <a:t>customer </a:t>
            </a:r>
            <a:r>
              <a:rPr lang="en-US" dirty="0"/>
              <a:t>records and other confidential business data. </a:t>
            </a:r>
            <a:endParaRPr lang="en-US" dirty="0" smtClean="0"/>
          </a:p>
          <a:p>
            <a:pPr algn="just">
              <a:buFont typeface="Arial" panose="020B0604020202020204" pitchFamily="34" charset="0"/>
              <a:buChar char="•"/>
            </a:pPr>
            <a:r>
              <a:rPr lang="en-US" dirty="0" smtClean="0"/>
              <a:t> </a:t>
            </a:r>
            <a:r>
              <a:rPr lang="en-US" dirty="0"/>
              <a:t>When hackers and malicious insiders gain access to sensitive </a:t>
            </a:r>
            <a:r>
              <a:rPr lang="en-US" dirty="0" smtClean="0"/>
              <a:t>data: </a:t>
            </a:r>
          </a:p>
          <a:p>
            <a:pPr marL="800100" lvl="1" indent="-342900" algn="just">
              <a:buFont typeface="Wingdings" panose="05000000000000000000" pitchFamily="2" charset="2"/>
              <a:buChar char="§"/>
            </a:pPr>
            <a:r>
              <a:rPr lang="en-US" dirty="0" smtClean="0"/>
              <a:t>They </a:t>
            </a:r>
            <a:r>
              <a:rPr lang="en-US" dirty="0"/>
              <a:t>can quickly extract value, inflict damage, or impact business operations. </a:t>
            </a:r>
            <a:endParaRPr lang="en-US" dirty="0" smtClean="0"/>
          </a:p>
          <a:p>
            <a:pPr marL="800100" lvl="1" indent="-342900" algn="just">
              <a:buFont typeface="Wingdings" panose="05000000000000000000" pitchFamily="2" charset="2"/>
              <a:buChar char="§"/>
            </a:pPr>
            <a:r>
              <a:rPr lang="en-US" dirty="0" smtClean="0"/>
              <a:t>In </a:t>
            </a:r>
            <a:r>
              <a:rPr lang="en-US" dirty="0"/>
              <a:t>addition to financial loss or reputation damage, breaches can result in regulatory violations, fines, and legal fees. </a:t>
            </a:r>
            <a:endParaRPr lang="en-GB" dirty="0"/>
          </a:p>
          <a:p>
            <a:pPr algn="just">
              <a:buFont typeface="Arial" panose="020B0604020202020204" pitchFamily="34" charset="0"/>
              <a:buChar char="•"/>
            </a:pPr>
            <a:endParaRPr lang="en-US" dirty="0"/>
          </a:p>
        </p:txBody>
      </p:sp>
    </p:spTree>
    <p:extLst>
      <p:ext uri="{BB962C8B-B14F-4D97-AF65-F5344CB8AC3E}">
        <p14:creationId xmlns:p14="http://schemas.microsoft.com/office/powerpoint/2010/main" val="1745040489"/>
      </p:ext>
    </p:extLst>
  </p:cSld>
  <p:clrMapOvr>
    <a:masterClrMapping/>
  </p:clrMapOvr>
  <p:timing>
    <p:tnLst>
      <p:par>
        <p:cTn id="1" dur="indefinite" restart="never" nodeType="tmRoot"/>
      </p:par>
    </p:tnLst>
  </p:timing>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04954" y="77312"/>
            <a:ext cx="8860220" cy="474478"/>
          </a:xfrm>
        </p:spPr>
        <p:txBody>
          <a:bodyPr/>
          <a:lstStyle/>
          <a:p>
            <a:r>
              <a:rPr lang="en-US" sz="2800" dirty="0"/>
              <a:t>Top Ten Database Security Threats: 2013 vs. 2014</a:t>
            </a:r>
          </a:p>
        </p:txBody>
      </p:sp>
      <p:sp>
        <p:nvSpPr>
          <p:cNvPr id="3" name="Content Placeholder 2"/>
          <p:cNvSpPr>
            <a:spLocks noGrp="1"/>
          </p:cNvSpPr>
          <p:nvPr>
            <p:ph idx="1"/>
          </p:nvPr>
        </p:nvSpPr>
        <p:spPr>
          <a:xfrm>
            <a:off x="315314" y="528820"/>
            <a:ext cx="8686800" cy="3571875"/>
          </a:xfrm>
        </p:spPr>
        <p:txBody>
          <a:bodyPr/>
          <a:lstStyle/>
          <a:p>
            <a:pPr algn="just">
              <a:buFont typeface="Arial" panose="020B0604020202020204" pitchFamily="34" charset="0"/>
              <a:buChar char="•"/>
            </a:pPr>
            <a:r>
              <a:rPr lang="en-US" sz="2000" dirty="0"/>
              <a:t>This </a:t>
            </a:r>
            <a:r>
              <a:rPr lang="en-US" sz="2000" dirty="0" smtClean="0"/>
              <a:t>IMPERVA whitepaper </a:t>
            </a:r>
            <a:r>
              <a:rPr lang="en-US" sz="2000" dirty="0"/>
              <a:t>highlights the ten most critical database threats as identified by the </a:t>
            </a:r>
            <a:r>
              <a:rPr lang="en-US" sz="2000" dirty="0" err="1"/>
              <a:t>Imperva</a:t>
            </a:r>
            <a:r>
              <a:rPr lang="en-US" sz="2000" dirty="0"/>
              <a:t> Application Defense Center. </a:t>
            </a:r>
          </a:p>
        </p:txBody>
      </p:sp>
      <p:pic>
        <p:nvPicPr>
          <p:cNvPr id="5" name="Picture 2"/>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141886" y="1261241"/>
            <a:ext cx="8923283" cy="422926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516396645"/>
      </p:ext>
    </p:extLst>
  </p:cSld>
  <p:clrMapOvr>
    <a:masterClrMapping/>
  </p:clrMapOvr>
  <p:timing>
    <p:tnLst>
      <p:par>
        <p:cTn id="1" dur="indefinite" restart="never" nodeType="tmRoot"/>
      </p:par>
    </p:tnLst>
  </p:timing>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4302" y="73296"/>
            <a:ext cx="7819697" cy="620387"/>
          </a:xfrm>
        </p:spPr>
        <p:txBody>
          <a:bodyPr/>
          <a:lstStyle/>
          <a:p>
            <a:r>
              <a:rPr lang="en-US" sz="2800" dirty="0"/>
              <a:t>Top Ten Database Security </a:t>
            </a:r>
            <a:r>
              <a:rPr lang="en-US" sz="2800" dirty="0" smtClean="0"/>
              <a:t>Threats</a:t>
            </a:r>
            <a:endParaRPr lang="en-US" sz="2800" dirty="0"/>
          </a:p>
        </p:txBody>
      </p:sp>
      <p:sp>
        <p:nvSpPr>
          <p:cNvPr id="3" name="Content Placeholder 2"/>
          <p:cNvSpPr>
            <a:spLocks noGrp="1"/>
          </p:cNvSpPr>
          <p:nvPr>
            <p:ph idx="1"/>
          </p:nvPr>
        </p:nvSpPr>
        <p:spPr>
          <a:xfrm>
            <a:off x="788277" y="958249"/>
            <a:ext cx="8123348" cy="4496620"/>
          </a:xfrm>
        </p:spPr>
        <p:txBody>
          <a:bodyPr/>
          <a:lstStyle/>
          <a:p>
            <a:pPr marL="457200" indent="-457200">
              <a:buFont typeface="+mj-lt"/>
              <a:buAutoNum type="arabicPeriod"/>
            </a:pPr>
            <a:r>
              <a:rPr lang="en-US" b="1" dirty="0" smtClean="0"/>
              <a:t>Excessive </a:t>
            </a:r>
            <a:r>
              <a:rPr lang="en-US" b="1" dirty="0"/>
              <a:t>and Unused Privileges</a:t>
            </a:r>
            <a:endParaRPr lang="en-US" dirty="0"/>
          </a:p>
          <a:p>
            <a:pPr marL="800100" lvl="1" indent="-342900" algn="just">
              <a:buFont typeface="Arial" panose="020B0604020202020204" pitchFamily="34" charset="0"/>
              <a:buChar char="•"/>
            </a:pPr>
            <a:r>
              <a:rPr lang="en-US" dirty="0"/>
              <a:t>When someone is granted database privileges that exceed the requirements of their job </a:t>
            </a:r>
            <a:r>
              <a:rPr lang="en-US" dirty="0" smtClean="0"/>
              <a:t>function</a:t>
            </a:r>
          </a:p>
          <a:p>
            <a:pPr marL="800100" lvl="1" indent="-342900" algn="just">
              <a:buFont typeface="Arial" panose="020B0604020202020204" pitchFamily="34" charset="0"/>
              <a:buChar char="•"/>
            </a:pPr>
            <a:r>
              <a:rPr lang="en-US" dirty="0" smtClean="0"/>
              <a:t>When </a:t>
            </a:r>
            <a:r>
              <a:rPr lang="en-US" dirty="0"/>
              <a:t>someone leaves an </a:t>
            </a:r>
            <a:r>
              <a:rPr lang="en-US" dirty="0" smtClean="0"/>
              <a:t>organization.</a:t>
            </a:r>
          </a:p>
          <a:p>
            <a:pPr marL="800100" lvl="1" indent="-342900" algn="just">
              <a:buFont typeface="Arial" panose="020B0604020202020204" pitchFamily="34" charset="0"/>
              <a:buChar char="•"/>
            </a:pPr>
            <a:r>
              <a:rPr lang="en-US" dirty="0" smtClean="0"/>
              <a:t>How </a:t>
            </a:r>
            <a:r>
              <a:rPr lang="en-US" dirty="0"/>
              <a:t>do users end up with excessive privileges? Usually, it’s because privilege control mechanisms for job roles have not been well defined or maintained. </a:t>
            </a:r>
            <a:endParaRPr lang="en-US" dirty="0" smtClean="0"/>
          </a:p>
          <a:p>
            <a:pPr marL="576263" indent="-457200" algn="just">
              <a:buFont typeface="+mj-lt"/>
              <a:buAutoNum type="arabicPeriod"/>
            </a:pPr>
            <a:r>
              <a:rPr lang="en-US" b="1" dirty="0" smtClean="0"/>
              <a:t>Privilege </a:t>
            </a:r>
            <a:r>
              <a:rPr lang="en-US" b="1" dirty="0"/>
              <a:t>Abuse</a:t>
            </a:r>
            <a:endParaRPr lang="en-US" dirty="0"/>
          </a:p>
          <a:p>
            <a:pPr marL="800100" lvl="1" indent="-342900" algn="just">
              <a:buFont typeface="Arial" panose="020B0604020202020204" pitchFamily="34" charset="0"/>
              <a:buChar char="•"/>
            </a:pPr>
            <a:r>
              <a:rPr lang="en-US" dirty="0"/>
              <a:t>Users will abuse legitimate database privileges for unauthorized purposes</a:t>
            </a:r>
            <a:r>
              <a:rPr lang="en-US" dirty="0" smtClean="0"/>
              <a:t>. </a:t>
            </a:r>
          </a:p>
          <a:p>
            <a:pPr marL="800100" lvl="1" indent="-342900" algn="just">
              <a:buFont typeface="Arial" panose="020B0604020202020204" pitchFamily="34" charset="0"/>
              <a:buChar char="•"/>
            </a:pPr>
            <a:r>
              <a:rPr lang="en-US" dirty="0" smtClean="0"/>
              <a:t>A </a:t>
            </a:r>
            <a:r>
              <a:rPr lang="en-US" dirty="0"/>
              <a:t>rogue user might be able to circumvent these restrictions by connecting to the database using an alternative </a:t>
            </a:r>
            <a:r>
              <a:rPr lang="en-US" dirty="0" smtClean="0"/>
              <a:t>user, </a:t>
            </a:r>
            <a:endParaRPr lang="en-US" dirty="0"/>
          </a:p>
          <a:p>
            <a:endParaRPr lang="en-US" dirty="0"/>
          </a:p>
        </p:txBody>
      </p:sp>
    </p:spTree>
    <p:extLst>
      <p:ext uri="{BB962C8B-B14F-4D97-AF65-F5344CB8AC3E}">
        <p14:creationId xmlns:p14="http://schemas.microsoft.com/office/powerpoint/2010/main" val="2140270078"/>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21550" y="0"/>
            <a:ext cx="7538358" cy="565830"/>
          </a:xfrm>
        </p:spPr>
        <p:txBody>
          <a:bodyPr/>
          <a:lstStyle/>
          <a:p>
            <a:r>
              <a:rPr lang="en-US" dirty="0"/>
              <a:t>Top Ten Database Security Threats</a:t>
            </a:r>
          </a:p>
        </p:txBody>
      </p:sp>
      <p:sp>
        <p:nvSpPr>
          <p:cNvPr id="5" name="Content Placeholder 2"/>
          <p:cNvSpPr txBox="1">
            <a:spLocks/>
          </p:cNvSpPr>
          <p:nvPr/>
        </p:nvSpPr>
        <p:spPr>
          <a:xfrm>
            <a:off x="910229" y="1328546"/>
            <a:ext cx="4024064" cy="3705275"/>
          </a:xfrm>
          <a:prstGeom prst="rect">
            <a:avLst/>
          </a:prstGeom>
        </p:spPr>
        <p:txBody>
          <a:bodyPr vert="horz" lIns="91440" tIns="45720" rIns="91440" bIns="45720" rtlCol="0">
            <a:normAutofit/>
          </a:bodyPr>
          <a:lst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a:lstStyle>
          <a:p>
            <a:endParaRPr lang="en-GB" sz="2400" dirty="0"/>
          </a:p>
        </p:txBody>
      </p:sp>
      <p:sp>
        <p:nvSpPr>
          <p:cNvPr id="3" name="Content Placeholder 2"/>
          <p:cNvSpPr>
            <a:spLocks noGrp="1"/>
          </p:cNvSpPr>
          <p:nvPr>
            <p:ph idx="1"/>
          </p:nvPr>
        </p:nvSpPr>
        <p:spPr>
          <a:xfrm>
            <a:off x="910229" y="627173"/>
            <a:ext cx="7994401" cy="4796165"/>
          </a:xfrm>
        </p:spPr>
        <p:txBody>
          <a:bodyPr/>
          <a:lstStyle/>
          <a:p>
            <a:pPr marL="457200" indent="-457200">
              <a:buFont typeface="+mj-lt"/>
              <a:buAutoNum type="arabicPeriod" startAt="3"/>
            </a:pPr>
            <a:r>
              <a:rPr lang="en-US" b="1" dirty="0" smtClean="0"/>
              <a:t>Input </a:t>
            </a:r>
            <a:r>
              <a:rPr lang="en-US" b="1" dirty="0"/>
              <a:t>Injection (Formerly SQL Injection)</a:t>
            </a:r>
            <a:endParaRPr lang="en-US" dirty="0"/>
          </a:p>
          <a:p>
            <a:pPr marL="800100" lvl="1" indent="-342900">
              <a:buFont typeface="Arial" panose="020B0604020202020204" pitchFamily="34" charset="0"/>
              <a:buChar char="•"/>
            </a:pPr>
            <a:r>
              <a:rPr lang="en-US" dirty="0"/>
              <a:t>There are two major types of database injection attacks: </a:t>
            </a:r>
            <a:endParaRPr lang="en-US" dirty="0" smtClean="0"/>
          </a:p>
          <a:p>
            <a:pPr marL="1257300" lvl="2" indent="-342900">
              <a:buFont typeface="Wingdings" panose="05000000000000000000" pitchFamily="2" charset="2"/>
              <a:buChar char="§"/>
            </a:pPr>
            <a:r>
              <a:rPr lang="en-US" dirty="0" smtClean="0"/>
              <a:t>1</a:t>
            </a:r>
            <a:r>
              <a:rPr lang="en-US" dirty="0"/>
              <a:t>) SQL Injection that targets traditional database </a:t>
            </a:r>
            <a:r>
              <a:rPr lang="en-US" dirty="0" smtClean="0"/>
              <a:t>systems</a:t>
            </a:r>
          </a:p>
          <a:p>
            <a:pPr marL="1257300" lvl="2" indent="-342900">
              <a:buFont typeface="Wingdings" panose="05000000000000000000" pitchFamily="2" charset="2"/>
              <a:buChar char="§"/>
            </a:pPr>
            <a:r>
              <a:rPr lang="en-US" dirty="0" smtClean="0"/>
              <a:t>2</a:t>
            </a:r>
            <a:r>
              <a:rPr lang="en-US" dirty="0"/>
              <a:t>) NoSQL Injection that targets Big Data platforms. </a:t>
            </a:r>
          </a:p>
          <a:p>
            <a:pPr marL="457200" indent="-457200">
              <a:buFont typeface="+mj-lt"/>
              <a:buAutoNum type="arabicPeriod" startAt="4"/>
            </a:pPr>
            <a:r>
              <a:rPr lang="en-US" b="1" dirty="0" smtClean="0"/>
              <a:t>Malware</a:t>
            </a:r>
            <a:endParaRPr lang="en-US" dirty="0"/>
          </a:p>
          <a:p>
            <a:pPr marL="800100" lvl="1" indent="-342900" algn="just">
              <a:buFont typeface="Arial" panose="020B0604020202020204" pitchFamily="34" charset="0"/>
              <a:buChar char="•"/>
            </a:pPr>
            <a:r>
              <a:rPr lang="en-US" dirty="0"/>
              <a:t>Cybercriminals, state-sponsored hackers, and spies use advanced attacks that blend multiple tactics – such as spear phishing emails and malware – to penetrate organizations and steal sensitive data. Unaware that malware has infected their device, legitimate users become a conduit for these groups to access your networks and sensitive data.</a:t>
            </a:r>
          </a:p>
        </p:txBody>
      </p:sp>
    </p:spTree>
    <p:extLst>
      <p:ext uri="{BB962C8B-B14F-4D97-AF65-F5344CB8AC3E}">
        <p14:creationId xmlns:p14="http://schemas.microsoft.com/office/powerpoint/2010/main" val="5078935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87821" y="120596"/>
            <a:ext cx="7870934" cy="478494"/>
          </a:xfrm>
        </p:spPr>
        <p:txBody>
          <a:bodyPr/>
          <a:lstStyle/>
          <a:p>
            <a:r>
              <a:rPr lang="en-US" dirty="0"/>
              <a:t>Top Ten Database Security Threats</a:t>
            </a:r>
          </a:p>
        </p:txBody>
      </p:sp>
      <p:sp>
        <p:nvSpPr>
          <p:cNvPr id="3" name="Content Placeholder 2"/>
          <p:cNvSpPr>
            <a:spLocks noGrp="1"/>
          </p:cNvSpPr>
          <p:nvPr>
            <p:ph idx="1"/>
          </p:nvPr>
        </p:nvSpPr>
        <p:spPr>
          <a:xfrm>
            <a:off x="520263" y="551793"/>
            <a:ext cx="8438668" cy="4792717"/>
          </a:xfrm>
        </p:spPr>
        <p:txBody>
          <a:bodyPr/>
          <a:lstStyle/>
          <a:p>
            <a:pPr marL="457200" indent="-457200">
              <a:buFont typeface="+mj-lt"/>
              <a:buAutoNum type="arabicPeriod" startAt="5"/>
            </a:pPr>
            <a:r>
              <a:rPr lang="en-US" b="1" dirty="0" smtClean="0"/>
              <a:t>Weak </a:t>
            </a:r>
            <a:r>
              <a:rPr lang="en-US" b="1" dirty="0"/>
              <a:t>Audit Trail</a:t>
            </a:r>
            <a:endParaRPr lang="en-US" dirty="0"/>
          </a:p>
          <a:p>
            <a:pPr marL="800100" lvl="1" indent="-342900" algn="just">
              <a:buFont typeface="Arial" panose="020B0604020202020204" pitchFamily="34" charset="0"/>
              <a:buChar char="•"/>
            </a:pPr>
            <a:r>
              <a:rPr lang="en-US" sz="1600" dirty="0"/>
              <a:t>Automated recording of database transactions involving sensitive data should be part of any database deployment. Failure to collect detailed audit records of database activity represents a serious organizational risk on many levels.</a:t>
            </a:r>
          </a:p>
          <a:p>
            <a:pPr marL="800100" lvl="1" indent="-342900" algn="just">
              <a:buFont typeface="Arial" panose="020B0604020202020204" pitchFamily="34" charset="0"/>
              <a:buChar char="•"/>
            </a:pPr>
            <a:r>
              <a:rPr lang="en-US" sz="1600" dirty="0" smtClean="0"/>
              <a:t>Many </a:t>
            </a:r>
            <a:r>
              <a:rPr lang="en-US" sz="1600" dirty="0"/>
              <a:t>enterprises will turn to native audit tools provided by their database vendors or rely on ad-hoc and manual solutions. </a:t>
            </a:r>
            <a:r>
              <a:rPr lang="en-US" sz="1600" dirty="0" smtClean="0"/>
              <a:t>implementing </a:t>
            </a:r>
            <a:r>
              <a:rPr lang="en-US" sz="1600" dirty="0"/>
              <a:t>uniform, scalable audit processes</a:t>
            </a:r>
            <a:r>
              <a:rPr lang="en-US" sz="1600" dirty="0" smtClean="0"/>
              <a:t>.</a:t>
            </a:r>
          </a:p>
          <a:p>
            <a:pPr marL="800100" lvl="1" indent="-342900" algn="just">
              <a:buFont typeface="Arial" panose="020B0604020202020204" pitchFamily="34" charset="0"/>
              <a:buChar char="•"/>
            </a:pPr>
            <a:r>
              <a:rPr lang="en-US" sz="1600" dirty="0" smtClean="0"/>
              <a:t> </a:t>
            </a:r>
            <a:r>
              <a:rPr lang="en-US" sz="1600" dirty="0"/>
              <a:t>Audit duties should ideally be separate from both database administrators and the database server platform to ensure strong separation of duties policies</a:t>
            </a:r>
            <a:r>
              <a:rPr lang="en-US" sz="1600" dirty="0" smtClean="0"/>
              <a:t>.</a:t>
            </a:r>
          </a:p>
          <a:p>
            <a:pPr marL="457200" indent="-457200">
              <a:buFont typeface="+mj-lt"/>
              <a:buAutoNum type="arabicPeriod" startAt="6"/>
            </a:pPr>
            <a:r>
              <a:rPr lang="en-US" sz="2000" b="1" dirty="0" smtClean="0"/>
              <a:t>Storage </a:t>
            </a:r>
            <a:r>
              <a:rPr lang="en-US" sz="2000" b="1" dirty="0"/>
              <a:t>Media Exposure</a:t>
            </a:r>
            <a:endParaRPr lang="en-US" sz="2000" dirty="0"/>
          </a:p>
          <a:p>
            <a:pPr marL="742950" lvl="1" indent="-285750" algn="just">
              <a:buFont typeface="Arial" panose="020B0604020202020204" pitchFamily="34" charset="0"/>
              <a:buChar char="•"/>
            </a:pPr>
            <a:r>
              <a:rPr lang="en-US" sz="1600" dirty="0"/>
              <a:t>Backup storage media is often completely unprotected from attack. As a result, numerous security breaches have involved the theft of database backup disks and tapes. Furthermore, failure to audit and monitor the activities of administrators who have low-level access to sensitive information can put </a:t>
            </a:r>
            <a:r>
              <a:rPr lang="en-US" sz="1600" dirty="0" smtClean="0"/>
              <a:t>the </a:t>
            </a:r>
            <a:r>
              <a:rPr lang="en-US" sz="1600" dirty="0"/>
              <a:t>data at risk. Taking the appropriate measures to protect backup copies of sensitive data and monitor </a:t>
            </a:r>
            <a:r>
              <a:rPr lang="en-US" sz="1600" dirty="0" smtClean="0"/>
              <a:t>the </a:t>
            </a:r>
            <a:r>
              <a:rPr lang="en-US" sz="1600" dirty="0"/>
              <a:t>most highly privileged users is not only a data security best practice, but also mandated by many regulations.</a:t>
            </a:r>
            <a:endParaRPr lang="en-US" sz="1800" dirty="0"/>
          </a:p>
        </p:txBody>
      </p:sp>
    </p:spTree>
    <p:extLst>
      <p:ext uri="{BB962C8B-B14F-4D97-AF65-F5344CB8AC3E}">
        <p14:creationId xmlns:p14="http://schemas.microsoft.com/office/powerpoint/2010/main" val="2971910300"/>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308538" y="89043"/>
            <a:ext cx="7492562" cy="573087"/>
          </a:xfrm>
        </p:spPr>
        <p:txBody>
          <a:bodyPr/>
          <a:lstStyle/>
          <a:p>
            <a:r>
              <a:rPr lang="en-US" dirty="0"/>
              <a:t>Top Ten Database Security Threats</a:t>
            </a:r>
          </a:p>
        </p:txBody>
      </p:sp>
      <p:sp>
        <p:nvSpPr>
          <p:cNvPr id="3" name="Content Placeholder 2"/>
          <p:cNvSpPr>
            <a:spLocks noGrp="1"/>
          </p:cNvSpPr>
          <p:nvPr>
            <p:ph idx="1"/>
          </p:nvPr>
        </p:nvSpPr>
        <p:spPr>
          <a:xfrm>
            <a:off x="923651" y="784827"/>
            <a:ext cx="7940675" cy="4496621"/>
          </a:xfrm>
        </p:spPr>
        <p:txBody>
          <a:bodyPr/>
          <a:lstStyle/>
          <a:p>
            <a:pPr marL="457200" indent="-457200">
              <a:buFont typeface="+mj-lt"/>
              <a:buAutoNum type="arabicPeriod" startAt="7"/>
            </a:pPr>
            <a:r>
              <a:rPr lang="en-US" sz="2000" b="1" dirty="0" smtClean="0"/>
              <a:t>Exploitation </a:t>
            </a:r>
            <a:r>
              <a:rPr lang="en-US" sz="2000" b="1" dirty="0"/>
              <a:t>of Vulnerable, Misconfigured Databases</a:t>
            </a:r>
            <a:endParaRPr lang="en-US" sz="2000" dirty="0"/>
          </a:p>
          <a:p>
            <a:pPr marL="800100" lvl="1" indent="-342900" algn="just">
              <a:buFont typeface="Arial" panose="020B0604020202020204" pitchFamily="34" charset="0"/>
              <a:buChar char="•"/>
            </a:pPr>
            <a:r>
              <a:rPr lang="en-US" dirty="0"/>
              <a:t>It is common to find vulnerable and un-patched databases, or discover databases that still have default accounts and configuration parameters. Attackers know how to exploit these vulnerabilities to launch attacks against </a:t>
            </a:r>
            <a:r>
              <a:rPr lang="en-US" dirty="0" smtClean="0"/>
              <a:t>organizations. </a:t>
            </a:r>
          </a:p>
          <a:p>
            <a:pPr marL="457200" indent="-457200">
              <a:buFont typeface="+mj-lt"/>
              <a:buAutoNum type="arabicPeriod" startAt="8"/>
            </a:pPr>
            <a:r>
              <a:rPr lang="en-US" sz="2000" b="1" dirty="0" smtClean="0"/>
              <a:t>Unmanaged </a:t>
            </a:r>
            <a:r>
              <a:rPr lang="en-US" sz="2000" b="1" dirty="0"/>
              <a:t>Sensitive Data</a:t>
            </a:r>
            <a:endParaRPr lang="en-US" sz="2000" dirty="0"/>
          </a:p>
          <a:p>
            <a:pPr marL="800100" lvl="1" indent="-342900" algn="just">
              <a:buFont typeface="Arial" panose="020B0604020202020204" pitchFamily="34" charset="0"/>
              <a:buChar char="•"/>
            </a:pPr>
            <a:r>
              <a:rPr lang="en-US" dirty="0"/>
              <a:t>Many companies struggle to maintain an accurate inventory of their databases and the critical data objects contained within them. Forgotten databases may contain sensitive information, and new databases can emerge – e.g., in application testing environments – without visibility to the security team. Sensitive data in these databases will be exposed to threats if the required controls and permissions are not implemented.</a:t>
            </a:r>
          </a:p>
        </p:txBody>
      </p:sp>
    </p:spTree>
    <p:extLst>
      <p:ext uri="{BB962C8B-B14F-4D97-AF65-F5344CB8AC3E}">
        <p14:creationId xmlns:p14="http://schemas.microsoft.com/office/powerpoint/2010/main" val="1327075518"/>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45476" y="120575"/>
            <a:ext cx="7555624" cy="510025"/>
          </a:xfrm>
        </p:spPr>
        <p:txBody>
          <a:bodyPr/>
          <a:lstStyle/>
          <a:p>
            <a:r>
              <a:rPr lang="en-US" dirty="0"/>
              <a:t>Top Ten Database Security Threats</a:t>
            </a:r>
          </a:p>
        </p:txBody>
      </p:sp>
      <p:sp>
        <p:nvSpPr>
          <p:cNvPr id="3" name="Content Placeholder 2"/>
          <p:cNvSpPr>
            <a:spLocks noGrp="1"/>
          </p:cNvSpPr>
          <p:nvPr>
            <p:ph idx="1"/>
          </p:nvPr>
        </p:nvSpPr>
        <p:spPr>
          <a:xfrm>
            <a:off x="923652" y="737531"/>
            <a:ext cx="7940675" cy="4528152"/>
          </a:xfrm>
        </p:spPr>
        <p:txBody>
          <a:bodyPr/>
          <a:lstStyle/>
          <a:p>
            <a:pPr marL="457200" indent="-457200">
              <a:buFont typeface="+mj-lt"/>
              <a:buAutoNum type="arabicPeriod" startAt="9"/>
            </a:pPr>
            <a:r>
              <a:rPr lang="en-US" b="1" dirty="0" smtClean="0"/>
              <a:t>Denial </a:t>
            </a:r>
            <a:r>
              <a:rPr lang="en-US" b="1" dirty="0"/>
              <a:t>of Service</a:t>
            </a:r>
            <a:endParaRPr lang="en-US" dirty="0"/>
          </a:p>
          <a:p>
            <a:pPr marL="800100" lvl="1" indent="-342900" algn="just">
              <a:buFont typeface="Arial" panose="020B0604020202020204" pitchFamily="34" charset="0"/>
              <a:buChar char="•"/>
            </a:pPr>
            <a:r>
              <a:rPr lang="en-US" dirty="0"/>
              <a:t>Denial of Service (</a:t>
            </a:r>
            <a:r>
              <a:rPr lang="en-US" dirty="0" err="1"/>
              <a:t>DoS</a:t>
            </a:r>
            <a:r>
              <a:rPr lang="en-US" dirty="0"/>
              <a:t>) is a general attack category in which access to network applications or data is denied to intended </a:t>
            </a:r>
            <a:r>
              <a:rPr lang="en-US" dirty="0" smtClean="0"/>
              <a:t>users. The </a:t>
            </a:r>
            <a:r>
              <a:rPr lang="en-US" dirty="0"/>
              <a:t>most common technique used in database environments is to overload server resources such as memory and CPU by flooding the network with database queries that ultimately cause the server to crash</a:t>
            </a:r>
            <a:r>
              <a:rPr lang="en-US" dirty="0" smtClean="0"/>
              <a:t>..</a:t>
            </a:r>
            <a:endParaRPr lang="en-US" dirty="0"/>
          </a:p>
          <a:p>
            <a:pPr marL="457200" indent="-457200">
              <a:buFont typeface="+mj-lt"/>
              <a:buAutoNum type="arabicPeriod" startAt="10"/>
            </a:pPr>
            <a:r>
              <a:rPr lang="en-US" b="1" dirty="0" smtClean="0"/>
              <a:t> </a:t>
            </a:r>
            <a:r>
              <a:rPr lang="en-US" b="1" dirty="0"/>
              <a:t>Limited Security Expertise and Education</a:t>
            </a:r>
            <a:endParaRPr lang="en-US" dirty="0"/>
          </a:p>
          <a:p>
            <a:pPr marL="800100" lvl="1" indent="-342900" algn="just">
              <a:buFont typeface="Arial" panose="020B0604020202020204" pitchFamily="34" charset="0"/>
              <a:buChar char="•"/>
            </a:pPr>
            <a:r>
              <a:rPr lang="en-US" dirty="0"/>
              <a:t>Internal security controls are not keeping pace with data growth and many organizations are ill-equipped to deal with a security breach. Often this is due to the lack of expertise required to implement security controls, policies, and training</a:t>
            </a:r>
            <a:r>
              <a:rPr lang="en-US" dirty="0" smtClean="0"/>
              <a:t>.</a:t>
            </a:r>
            <a:endParaRPr lang="en-US" dirty="0"/>
          </a:p>
        </p:txBody>
      </p:sp>
    </p:spTree>
    <p:extLst>
      <p:ext uri="{BB962C8B-B14F-4D97-AF65-F5344CB8AC3E}">
        <p14:creationId xmlns:p14="http://schemas.microsoft.com/office/powerpoint/2010/main" val="4145425780"/>
      </p:ext>
    </p:extLst>
  </p:cSld>
  <p:clrMapOvr>
    <a:masterClrMapping/>
  </p:clrMapOvr>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198179" y="325547"/>
            <a:ext cx="7945821" cy="998756"/>
          </a:xfrm>
        </p:spPr>
        <p:txBody>
          <a:bodyPr/>
          <a:lstStyle/>
          <a:p>
            <a:pPr algn="ctr"/>
            <a:r>
              <a:rPr lang="en-US" dirty="0"/>
              <a:t>Multi-layered Database Security Defense Strategy </a:t>
            </a:r>
          </a:p>
        </p:txBody>
      </p:sp>
      <p:sp>
        <p:nvSpPr>
          <p:cNvPr id="3" name="Content Placeholder 2"/>
          <p:cNvSpPr>
            <a:spLocks noGrp="1"/>
          </p:cNvSpPr>
          <p:nvPr>
            <p:ph idx="1"/>
          </p:nvPr>
        </p:nvSpPr>
        <p:spPr>
          <a:xfrm>
            <a:off x="914401" y="1762295"/>
            <a:ext cx="8008883" cy="3571875"/>
          </a:xfrm>
        </p:spPr>
        <p:txBody>
          <a:bodyPr/>
          <a:lstStyle/>
          <a:p>
            <a:pPr algn="just"/>
            <a:r>
              <a:rPr lang="en-US" dirty="0" smtClean="0"/>
              <a:t>Database </a:t>
            </a:r>
            <a:r>
              <a:rPr lang="en-US" dirty="0"/>
              <a:t>security threats can be prevented by implementing simple steps and following best practices and internal controls. </a:t>
            </a:r>
            <a:r>
              <a:rPr lang="en-US" dirty="0" smtClean="0"/>
              <a:t>The </a:t>
            </a:r>
            <a:r>
              <a:rPr lang="en-US" dirty="0"/>
              <a:t>matrix below identifies solutions for each of the top ten database threats</a:t>
            </a:r>
            <a:r>
              <a:rPr lang="en-US" dirty="0" smtClean="0"/>
              <a:t>..</a:t>
            </a:r>
            <a:endParaRPr lang="en-US" dirty="0"/>
          </a:p>
        </p:txBody>
      </p:sp>
    </p:spTree>
    <p:extLst>
      <p:ext uri="{BB962C8B-B14F-4D97-AF65-F5344CB8AC3E}">
        <p14:creationId xmlns:p14="http://schemas.microsoft.com/office/powerpoint/2010/main" val="2021672832"/>
      </p:ext>
    </p:extLst>
  </p:cSld>
  <p:clrMapOvr>
    <a:masterClrMapping/>
  </p:clrMapOvr>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endParaRPr lang="en-US"/>
          </a:p>
        </p:txBody>
      </p:sp>
      <p:sp>
        <p:nvSpPr>
          <p:cNvPr id="3" name="Content Placeholder 2"/>
          <p:cNvSpPr>
            <a:spLocks noGrp="1"/>
          </p:cNvSpPr>
          <p:nvPr>
            <p:ph idx="1"/>
          </p:nvPr>
        </p:nvSpPr>
        <p:spPr/>
        <p:txBody>
          <a:bodyPr/>
          <a:lstStyle/>
          <a:p>
            <a:endParaRPr lang="en-US"/>
          </a:p>
        </p:txBody>
      </p:sp>
      <p:pic>
        <p:nvPicPr>
          <p:cNvPr id="4" name="Picture 2"/>
          <p:cNvPicPr>
            <a:picLocks noChangeAspect="1" noChangeArrowheads="1"/>
          </p:cNvPicPr>
          <p:nvPr/>
        </p:nvPicPr>
        <p:blipFill rotWithShape="1">
          <a:blip r:embed="rId2">
            <a:extLst>
              <a:ext uri="{28A0092B-C50C-407E-A947-70E740481C1C}">
                <a14:useLocalDpi xmlns:a14="http://schemas.microsoft.com/office/drawing/2010/main" val="0"/>
              </a:ext>
            </a:extLst>
          </a:blip>
          <a:srcRect l="2931"/>
          <a:stretch/>
        </p:blipFill>
        <p:spPr bwMode="auto">
          <a:xfrm>
            <a:off x="0" y="0"/>
            <a:ext cx="9144000" cy="6653048"/>
          </a:xfrm>
          <a:prstGeom prst="rect">
            <a:avLst/>
          </a:prstGeom>
          <a:noFill/>
          <a:ln>
            <a:noFill/>
          </a:ln>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Lst>
        </p:spPr>
      </p:pic>
    </p:spTree>
    <p:extLst>
      <p:ext uri="{BB962C8B-B14F-4D97-AF65-F5344CB8AC3E}">
        <p14:creationId xmlns:p14="http://schemas.microsoft.com/office/powerpoint/2010/main" val="692611454"/>
      </p:ext>
    </p:extLst>
  </p:cSld>
  <p:clrMapOvr>
    <a:masterClrMapping/>
  </p:clrMapOvr>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040524" y="136341"/>
            <a:ext cx="7760576" cy="573087"/>
          </a:xfrm>
        </p:spPr>
        <p:txBody>
          <a:bodyPr/>
          <a:lstStyle/>
          <a:p>
            <a:r>
              <a:rPr lang="en-US" dirty="0"/>
              <a:t>Database Security Solutions Defined</a:t>
            </a:r>
          </a:p>
        </p:txBody>
      </p:sp>
      <p:sp>
        <p:nvSpPr>
          <p:cNvPr id="3" name="Content Placeholder 2"/>
          <p:cNvSpPr>
            <a:spLocks noGrp="1"/>
          </p:cNvSpPr>
          <p:nvPr>
            <p:ph idx="1"/>
          </p:nvPr>
        </p:nvSpPr>
        <p:spPr>
          <a:xfrm>
            <a:off x="740980" y="914400"/>
            <a:ext cx="8107590" cy="4672013"/>
          </a:xfrm>
        </p:spPr>
        <p:txBody>
          <a:bodyPr/>
          <a:lstStyle/>
          <a:p>
            <a:pPr marL="0" indent="0" algn="just">
              <a:buNone/>
            </a:pPr>
            <a:r>
              <a:rPr lang="en-US" sz="2000" dirty="0"/>
              <a:t>There are six different categories of solutions in the matrix above that align with </a:t>
            </a:r>
            <a:r>
              <a:rPr lang="en-US" sz="2000" dirty="0" smtClean="0"/>
              <a:t>an </a:t>
            </a:r>
            <a:r>
              <a:rPr lang="en-US" sz="2000" dirty="0"/>
              <a:t>organization’s compliance and security objectives.</a:t>
            </a:r>
          </a:p>
          <a:p>
            <a:pPr marL="457200" indent="-457200" algn="just">
              <a:buFont typeface="+mj-lt"/>
              <a:buAutoNum type="arabicPeriod"/>
            </a:pPr>
            <a:r>
              <a:rPr lang="en-US" sz="2000" b="1" dirty="0"/>
              <a:t>Discovery and Assessment </a:t>
            </a:r>
            <a:r>
              <a:rPr lang="en-US" sz="2000" dirty="0"/>
              <a:t>locate where database vulnerabilities and critical data reside.</a:t>
            </a:r>
          </a:p>
          <a:p>
            <a:pPr marL="457200" indent="-457200" algn="just">
              <a:buFont typeface="+mj-lt"/>
              <a:buAutoNum type="arabicPeriod"/>
            </a:pPr>
            <a:r>
              <a:rPr lang="en-US" sz="2000" b="1" dirty="0"/>
              <a:t>User Rights Management </a:t>
            </a:r>
            <a:r>
              <a:rPr lang="en-US" sz="2000" dirty="0"/>
              <a:t>identifies excessive rights over sensitive data.</a:t>
            </a:r>
          </a:p>
          <a:p>
            <a:pPr marL="457200" indent="-457200" algn="just">
              <a:buFont typeface="+mj-lt"/>
              <a:buAutoNum type="arabicPeriod"/>
            </a:pPr>
            <a:r>
              <a:rPr lang="en-US" sz="2000" b="1" dirty="0"/>
              <a:t>Monitoring and Blocking </a:t>
            </a:r>
            <a:r>
              <a:rPr lang="en-US" sz="2000" dirty="0"/>
              <a:t>protect databases from attacks, data loss and theft.</a:t>
            </a:r>
          </a:p>
          <a:p>
            <a:pPr marL="457200" indent="-457200" algn="just">
              <a:buFont typeface="+mj-lt"/>
              <a:buAutoNum type="arabicPeriod"/>
            </a:pPr>
            <a:r>
              <a:rPr lang="en-US" sz="2000" b="1" dirty="0"/>
              <a:t>Auditing </a:t>
            </a:r>
            <a:r>
              <a:rPr lang="en-US" sz="2000" dirty="0"/>
              <a:t>helps demonstrate compliance with industry regulations.</a:t>
            </a:r>
          </a:p>
          <a:p>
            <a:pPr marL="457200" indent="-457200" algn="just">
              <a:buFont typeface="+mj-lt"/>
              <a:buAutoNum type="arabicPeriod"/>
            </a:pPr>
            <a:r>
              <a:rPr lang="en-US" sz="2000" b="1" dirty="0"/>
              <a:t>Data Protection </a:t>
            </a:r>
            <a:r>
              <a:rPr lang="en-US" sz="2000" dirty="0"/>
              <a:t>ensures data integrity and confidentiality.</a:t>
            </a:r>
          </a:p>
          <a:p>
            <a:pPr marL="457200" indent="-457200" algn="just">
              <a:buFont typeface="+mj-lt"/>
              <a:buAutoNum type="arabicPeriod"/>
            </a:pPr>
            <a:r>
              <a:rPr lang="en-US" sz="2000" b="1" dirty="0"/>
              <a:t>Non-Technical Security </a:t>
            </a:r>
            <a:r>
              <a:rPr lang="en-US" sz="2000" dirty="0"/>
              <a:t>instills and reinforces a culture of security awareness and preparedness.</a:t>
            </a:r>
          </a:p>
          <a:p>
            <a:pPr marL="457200" indent="-457200">
              <a:buFont typeface="+mj-lt"/>
              <a:buAutoNum type="arabicPeriod"/>
            </a:pPr>
            <a:endParaRPr lang="en-US" dirty="0"/>
          </a:p>
        </p:txBody>
      </p:sp>
    </p:spTree>
    <p:extLst>
      <p:ext uri="{BB962C8B-B14F-4D97-AF65-F5344CB8AC3E}">
        <p14:creationId xmlns:p14="http://schemas.microsoft.com/office/powerpoint/2010/main" val="1754632405"/>
      </p:ext>
    </p:extLst>
  </p:cSld>
  <p:clrMapOvr>
    <a:masterClrMapping/>
  </p:clrMapOvr>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9698" name="Rectangle 2"/>
          <p:cNvSpPr>
            <a:spLocks noGrp="1" noChangeArrowheads="1"/>
          </p:cNvSpPr>
          <p:nvPr>
            <p:ph type="title"/>
          </p:nvPr>
        </p:nvSpPr>
        <p:spPr>
          <a:xfrm>
            <a:off x="1481959" y="168894"/>
            <a:ext cx="7068770" cy="524789"/>
          </a:xfrm>
        </p:spPr>
        <p:txBody>
          <a:bodyPr/>
          <a:lstStyle/>
          <a:p>
            <a:pPr eaLnBrk="1" hangingPunct="1"/>
            <a:r>
              <a:rPr lang="en-US" dirty="0" smtClean="0">
                <a:ea typeface="ＭＳ Ｐゴシック" pitchFamily="34" charset="-128"/>
              </a:rPr>
              <a:t>Summary</a:t>
            </a:r>
          </a:p>
        </p:txBody>
      </p:sp>
      <p:sp>
        <p:nvSpPr>
          <p:cNvPr id="6147" name="Rectangle 3"/>
          <p:cNvSpPr>
            <a:spLocks noGrp="1" noChangeArrowheads="1"/>
          </p:cNvSpPr>
          <p:nvPr>
            <p:ph idx="1"/>
          </p:nvPr>
        </p:nvSpPr>
        <p:spPr>
          <a:xfrm>
            <a:off x="779768" y="738726"/>
            <a:ext cx="8200571" cy="5181602"/>
          </a:xfrm>
        </p:spPr>
        <p:txBody>
          <a:bodyPr/>
          <a:lstStyle/>
          <a:p>
            <a:pPr algn="just"/>
            <a:r>
              <a:rPr lang="en-GB" sz="2000" dirty="0" smtClean="0"/>
              <a:t>A website being the first point of contact for customers is an attracting target for attackers.</a:t>
            </a:r>
          </a:p>
          <a:p>
            <a:pPr algn="just"/>
            <a:r>
              <a:rPr lang="en-GB" sz="2000" dirty="0" smtClean="0"/>
              <a:t>Security professionals are charged with the task of safeguarding company's assets and infrastructure.</a:t>
            </a:r>
          </a:p>
          <a:p>
            <a:pPr algn="just"/>
            <a:r>
              <a:rPr lang="en-GB" sz="2000" dirty="0" smtClean="0"/>
              <a:t>Defending a web server requires special care and knowledge to make information and content available but also to protect it from unnecessary exposure to threats.</a:t>
            </a:r>
            <a:endParaRPr lang="en-US" sz="2000" dirty="0" smtClean="0"/>
          </a:p>
          <a:p>
            <a:pPr algn="just"/>
            <a:r>
              <a:rPr lang="en-US" sz="2000" dirty="0" smtClean="0"/>
              <a:t>Failing </a:t>
            </a:r>
            <a:r>
              <a:rPr lang="en-US" sz="2000" dirty="0"/>
              <a:t>to safeguard databases that store sensitive data can cripple </a:t>
            </a:r>
            <a:r>
              <a:rPr lang="en-US" sz="2000" dirty="0" smtClean="0"/>
              <a:t>operations</a:t>
            </a:r>
            <a:r>
              <a:rPr lang="en-US" sz="2000" dirty="0"/>
              <a:t>, result in regulatory violations, and destroy </a:t>
            </a:r>
            <a:r>
              <a:rPr lang="en-US" sz="2000" dirty="0" smtClean="0"/>
              <a:t>company </a:t>
            </a:r>
            <a:r>
              <a:rPr lang="en-US" sz="2000" dirty="0"/>
              <a:t>brand. Understanding the top database threats and implementing the solutions outlined in this </a:t>
            </a:r>
            <a:r>
              <a:rPr lang="en-US" sz="2000" dirty="0" smtClean="0"/>
              <a:t>presentation </a:t>
            </a:r>
            <a:r>
              <a:rPr lang="en-US" sz="2000" dirty="0"/>
              <a:t>will enable you to recognize when </a:t>
            </a:r>
            <a:r>
              <a:rPr lang="en-US" sz="2000" dirty="0" smtClean="0"/>
              <a:t>there are vulnerabilities </a:t>
            </a:r>
            <a:r>
              <a:rPr lang="en-US" sz="2000" dirty="0"/>
              <a:t>or being attacked, maintain security best practices, and ensure that your most valuable assets are protected. </a:t>
            </a:r>
            <a:endParaRPr lang="en-US" sz="2000" dirty="0">
              <a:cs typeface="Arial" charset="0"/>
            </a:endParaRPr>
          </a:p>
          <a:p>
            <a:endParaRPr lang="en-US" sz="2000" dirty="0"/>
          </a:p>
          <a:p>
            <a:endParaRPr lang="en-US" sz="2000" dirty="0"/>
          </a:p>
        </p:txBody>
      </p:sp>
    </p:spTree>
    <p:extLst>
      <p:ext uri="{BB962C8B-B14F-4D97-AF65-F5344CB8AC3E}">
        <p14:creationId xmlns:p14="http://schemas.microsoft.com/office/powerpoint/2010/main" val="1718420214"/>
      </p:ext>
    </p:extLst>
  </p:cSld>
  <p:clrMapOvr>
    <a:masterClrMapping/>
  </p:clrMapOvr>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229710" y="372844"/>
            <a:ext cx="7571390" cy="478494"/>
          </a:xfrm>
        </p:spPr>
        <p:txBody>
          <a:bodyPr/>
          <a:lstStyle/>
          <a:p>
            <a:r>
              <a:rPr lang="en-GB" dirty="0" smtClean="0"/>
              <a:t>References</a:t>
            </a:r>
            <a:endParaRPr lang="en-US" dirty="0"/>
          </a:p>
        </p:txBody>
      </p:sp>
      <p:sp>
        <p:nvSpPr>
          <p:cNvPr id="3" name="Content Placeholder 2"/>
          <p:cNvSpPr>
            <a:spLocks noGrp="1"/>
          </p:cNvSpPr>
          <p:nvPr>
            <p:ph idx="1"/>
          </p:nvPr>
        </p:nvSpPr>
        <p:spPr>
          <a:xfrm>
            <a:off x="788273" y="1229710"/>
            <a:ext cx="8276897" cy="4240924"/>
          </a:xfrm>
        </p:spPr>
        <p:txBody>
          <a:bodyPr/>
          <a:lstStyle/>
          <a:p>
            <a:pPr algn="just"/>
            <a:r>
              <a:rPr lang="en-GB" sz="2000" dirty="0" smtClean="0"/>
              <a:t>D. </a:t>
            </a:r>
            <a:r>
              <a:rPr lang="en-GB" sz="2000" dirty="0" err="1" smtClean="0"/>
              <a:t>Gollmann</a:t>
            </a:r>
            <a:r>
              <a:rPr lang="en-GB" sz="2000" dirty="0" smtClean="0"/>
              <a:t>, Computer Security, 3</a:t>
            </a:r>
            <a:r>
              <a:rPr lang="en-GB" sz="2000" baseline="30000" dirty="0" smtClean="0"/>
              <a:t>rd</a:t>
            </a:r>
            <a:r>
              <a:rPr lang="en-GB" sz="2000" dirty="0" smtClean="0"/>
              <a:t> edition, 2011</a:t>
            </a:r>
          </a:p>
          <a:p>
            <a:pPr algn="just"/>
            <a:r>
              <a:rPr lang="en-GB" sz="2000" dirty="0" smtClean="0"/>
              <a:t>S-P</a:t>
            </a:r>
            <a:r>
              <a:rPr lang="en-GB" sz="2000" dirty="0"/>
              <a:t>. </a:t>
            </a:r>
            <a:r>
              <a:rPr lang="en-GB" sz="2000" dirty="0" err="1"/>
              <a:t>Oriyano</a:t>
            </a:r>
            <a:r>
              <a:rPr lang="en-GB" sz="2000" dirty="0"/>
              <a:t>, M. Gregg, (2011) </a:t>
            </a:r>
            <a:r>
              <a:rPr lang="en-GB" sz="2000" i="1" dirty="0"/>
              <a:t>Hacker Techniques, tools and incident Handling</a:t>
            </a:r>
            <a:r>
              <a:rPr lang="en-GB" sz="2000" dirty="0"/>
              <a:t>, Jones and Bartlett Learning</a:t>
            </a:r>
            <a:endParaRPr lang="en-US" sz="2000" dirty="0"/>
          </a:p>
          <a:p>
            <a:pPr algn="just"/>
            <a:r>
              <a:rPr lang="en-GB" sz="2000" dirty="0"/>
              <a:t>M. T. Simpson, K. </a:t>
            </a:r>
            <a:r>
              <a:rPr lang="en-GB" sz="2000" dirty="0" err="1"/>
              <a:t>Backman</a:t>
            </a:r>
            <a:r>
              <a:rPr lang="en-GB" sz="2000" dirty="0"/>
              <a:t>, J. E. Corley (2011) </a:t>
            </a:r>
            <a:r>
              <a:rPr lang="en-GB" sz="2000" i="1" dirty="0"/>
              <a:t>Hands-on Ethical Hacking and Network Defence</a:t>
            </a:r>
            <a:r>
              <a:rPr lang="en-GB" sz="2000" dirty="0"/>
              <a:t>, Cengage Learning</a:t>
            </a:r>
            <a:endParaRPr lang="en-US" sz="2000" dirty="0"/>
          </a:p>
          <a:p>
            <a:r>
              <a:rPr lang="en-US" sz="2000" dirty="0" smtClean="0"/>
              <a:t>The </a:t>
            </a:r>
            <a:r>
              <a:rPr lang="en-US" sz="2000" dirty="0"/>
              <a:t>Open Web Application Security Project (OWASP</a:t>
            </a:r>
            <a:r>
              <a:rPr lang="en-US" sz="2000" dirty="0" smtClean="0"/>
              <a:t>), Copyright </a:t>
            </a:r>
            <a:r>
              <a:rPr lang="en-US" sz="2000" dirty="0"/>
              <a:t>© 2003 – 2013 The OWASP </a:t>
            </a:r>
            <a:r>
              <a:rPr lang="en-US" sz="2000" dirty="0" smtClean="0"/>
              <a:t>Foundation, https</a:t>
            </a:r>
            <a:r>
              <a:rPr lang="en-US" sz="2000" dirty="0"/>
              <a:t>://www.owasp.org 	</a:t>
            </a:r>
          </a:p>
          <a:p>
            <a:pPr algn="just"/>
            <a:r>
              <a:rPr lang="en-US" sz="2000" dirty="0" smtClean="0"/>
              <a:t>IMPERVA whitepaper, © </a:t>
            </a:r>
            <a:r>
              <a:rPr lang="en-US" sz="2000" dirty="0"/>
              <a:t>Copyright 2014, </a:t>
            </a:r>
            <a:r>
              <a:rPr lang="en-US" sz="2000" dirty="0" err="1" smtClean="0"/>
              <a:t>Imperva</a:t>
            </a:r>
            <a:r>
              <a:rPr lang="en-US" sz="2000" dirty="0" smtClean="0"/>
              <a:t>, </a:t>
            </a:r>
            <a:r>
              <a:rPr lang="en-US" sz="2000" dirty="0"/>
              <a:t>www.imperva.com </a:t>
            </a:r>
            <a:endParaRPr lang="en-US" sz="2000" dirty="0" smtClean="0"/>
          </a:p>
          <a:p>
            <a:pPr marL="742950" lvl="1" indent="-285750" algn="just">
              <a:buFont typeface="Arial" panose="020B0604020202020204" pitchFamily="34" charset="0"/>
              <a:buChar char="•"/>
            </a:pPr>
            <a:r>
              <a:rPr lang="en-US" sz="1600" dirty="0" smtClean="0"/>
              <a:t>Worldwide </a:t>
            </a:r>
            <a:r>
              <a:rPr lang="en-US" sz="1600" dirty="0"/>
              <a:t>Security Products 2011–2014 Forecast (IDC—February 2011) </a:t>
            </a:r>
            <a:endParaRPr lang="en-US" sz="1600" dirty="0" smtClean="0"/>
          </a:p>
          <a:p>
            <a:pPr marL="742950" lvl="1" indent="-285750" algn="just">
              <a:buFont typeface="Arial" panose="020B0604020202020204" pitchFamily="34" charset="0"/>
              <a:buChar char="•"/>
            </a:pPr>
            <a:r>
              <a:rPr lang="en-US" sz="1600" dirty="0"/>
              <a:t>2012 IOUG Enterprise Data Security Survey, </a:t>
            </a:r>
            <a:r>
              <a:rPr lang="en-US" sz="1600" dirty="0" err="1"/>
              <a:t>Unisphere</a:t>
            </a:r>
            <a:r>
              <a:rPr lang="en-US" sz="1600" dirty="0"/>
              <a:t> Research, a Division of Information Today, Inc. November 2012</a:t>
            </a:r>
          </a:p>
          <a:p>
            <a:pPr marL="742950" lvl="1" indent="-285750" algn="just">
              <a:buFont typeface="Arial" panose="020B0604020202020204" pitchFamily="34" charset="0"/>
              <a:buChar char="•"/>
            </a:pPr>
            <a:r>
              <a:rPr lang="en-US" sz="1600" dirty="0" smtClean="0"/>
              <a:t>Information </a:t>
            </a:r>
            <a:r>
              <a:rPr lang="en-US" sz="1600" dirty="0"/>
              <a:t>security breaches survey – Technical report, PWC, April 2012</a:t>
            </a:r>
          </a:p>
        </p:txBody>
      </p:sp>
    </p:spTree>
    <p:extLst>
      <p:ext uri="{BB962C8B-B14F-4D97-AF65-F5344CB8AC3E}">
        <p14:creationId xmlns:p14="http://schemas.microsoft.com/office/powerpoint/2010/main" val="1807582558"/>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0722" name="Rectangle 2"/>
          <p:cNvSpPr>
            <a:spLocks noChangeArrowheads="1"/>
          </p:cNvSpPr>
          <p:nvPr/>
        </p:nvSpPr>
        <p:spPr bwMode="auto">
          <a:xfrm>
            <a:off x="0" y="2819400"/>
            <a:ext cx="9144000" cy="685800"/>
          </a:xfrm>
          <a:prstGeom prst="rect">
            <a:avLst/>
          </a:prstGeom>
          <a:solidFill>
            <a:srgbClr val="FFFFFF"/>
          </a:solidFill>
          <a:ln w="9525" algn="ctr">
            <a:noFill/>
            <a:miter lim="800000"/>
            <a:headEnd/>
            <a:tailEnd/>
          </a:ln>
        </p:spPr>
        <p:txBody>
          <a:bodyPr wrap="none" lIns="82124" tIns="41061" rIns="82124" bIns="41061" anchor="ctr"/>
          <a:lstStyle/>
          <a:p>
            <a:r>
              <a:rPr lang="en-GB" sz="4400" b="1" dirty="0" smtClean="0"/>
              <a:t>Questions?</a:t>
            </a:r>
            <a:endParaRPr lang="en-US" sz="4400" b="1" dirty="0"/>
          </a:p>
        </p:txBody>
      </p:sp>
    </p:spTree>
  </p:cSld>
  <p:clrMapOvr>
    <a:masterClrMapping/>
  </p:clrMapOvr>
  <p:transition spd="med">
    <p:wipe dir="r"/>
  </p:transition>
  <p:timing>
    <p:tnLst>
      <p:par>
        <p:cTn id="1" dur="indefinite" restart="never" nodeType="tmRoot"/>
      </p:par>
    </p:tnLst>
  </p:timing>
</p:sld>
</file>

<file path=ppt/theme/theme1.xml><?xml version="1.0" encoding="utf-8"?>
<a:theme xmlns:a="http://schemas.openxmlformats.org/drawingml/2006/main" name="PPT-TMPLT-WHT_C">
  <a:themeElements>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PPT-TMPLT-WHT_C">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PPT-TMPLT-WHT_C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NetAcad-4F_PPT-WHT_060408">
  <a:themeElements>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fontScheme name="Oct_2006_Cisco White Template">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spDef>
    <a:lnDef>
      <a:spPr bwMode="auto">
        <a:xfrm>
          <a:off x="0" y="0"/>
          <a:ext cx="1" cy="1"/>
        </a:xfrm>
        <a:custGeom>
          <a:avLst/>
          <a:gdLst/>
          <a:ahLst/>
          <a:cxnLst/>
          <a:rect l="0" t="0" r="0" b="0"/>
          <a:pathLst/>
        </a:custGeom>
        <a:solidFill>
          <a:schemeClr val="accent1"/>
        </a:solidFill>
        <a:ln w="9525" cap="flat" cmpd="sng" algn="ctr">
          <a:solidFill>
            <a:schemeClr val="tx1"/>
          </a:solidFill>
          <a:prstDash val="solid"/>
          <a:round/>
          <a:headEnd type="none" w="med" len="med"/>
          <a:tailEnd type="none" w="med" len="med"/>
        </a:ln>
        <a:effectLst/>
      </a:spPr>
      <a:bodyPr vert="horz" wrap="none" lIns="82124" tIns="41061" rIns="82124" bIns="41061" numCol="1" anchor="ctr" anchorCtr="0" compatLnSpc="1">
        <a:prstTxWarp prst="textNoShape">
          <a:avLst/>
        </a:prstTxWarp>
        <a:spAutoFit/>
      </a:bodyPr>
      <a:lstStyle>
        <a:defPPr marL="0" marR="0" indent="0" algn="ctr" defTabSz="814388" rtl="0" eaLnBrk="0" fontAlgn="base" latinLnBrk="0" hangingPunct="0">
          <a:lnSpc>
            <a:spcPct val="90000"/>
          </a:lnSpc>
          <a:spcBef>
            <a:spcPct val="0"/>
          </a:spcBef>
          <a:spcAft>
            <a:spcPct val="0"/>
          </a:spcAft>
          <a:buClrTx/>
          <a:buSzTx/>
          <a:buFontTx/>
          <a:buNone/>
          <a:tabLst/>
          <a:defRPr kumimoji="0" lang="en-US" sz="2400" b="0" i="0" u="none" strike="noStrike" cap="none" normalizeH="0" baseline="0" smtClean="0">
            <a:ln>
              <a:noFill/>
            </a:ln>
            <a:solidFill>
              <a:schemeClr val="tx1"/>
            </a:solidFill>
            <a:effectLst/>
            <a:latin typeface="Arial" charset="0"/>
          </a:defRPr>
        </a:defPPr>
      </a:lstStyle>
    </a:lnDef>
  </a:objectDefaults>
  <a:extraClrSchemeLst>
    <a:extraClrScheme>
      <a:clrScheme name="Oct_2006_Cisco White Template 1">
        <a:dk1>
          <a:srgbClr val="000000"/>
        </a:dk1>
        <a:lt1>
          <a:srgbClr val="FFFFFF"/>
        </a:lt1>
        <a:dk2>
          <a:srgbClr val="0183B7"/>
        </a:dk2>
        <a:lt2>
          <a:srgbClr val="000000"/>
        </a:lt2>
        <a:accent1>
          <a:srgbClr val="0183B7"/>
        </a:accent1>
        <a:accent2>
          <a:srgbClr val="B21A1A"/>
        </a:accent2>
        <a:accent3>
          <a:srgbClr val="FFFFFF"/>
        </a:accent3>
        <a:accent4>
          <a:srgbClr val="000000"/>
        </a:accent4>
        <a:accent5>
          <a:srgbClr val="AAC1D8"/>
        </a:accent5>
        <a:accent6>
          <a:srgbClr val="A11616"/>
        </a:accent6>
        <a:hlink>
          <a:srgbClr val="83A2CF"/>
        </a:hlink>
        <a:folHlink>
          <a:srgbClr val="EFB525"/>
        </a:folHlink>
      </a:clrScheme>
      <a:clrMap bg1="lt1" tx1="dk1" bg2="lt2" tx2="dk2" accent1="accent1" accent2="accent2" accent3="accent3" accent4="accent4" accent5="accent5" accent6="accent6" hlink="hlink" folHlink="folHlink"/>
    </a:extraClrScheme>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00CC99"/>
      </a:accent1>
      <a:accent2>
        <a:srgbClr val="3333CC"/>
      </a:accent2>
      <a:accent3>
        <a:srgbClr val="FFFFFF"/>
      </a:accent3>
      <a:accent4>
        <a:srgbClr val="000000"/>
      </a:accent4>
      <a:accent5>
        <a:srgbClr val="AAE2CA"/>
      </a:accent5>
      <a:accent6>
        <a:srgbClr val="2D2DB9"/>
      </a:accent6>
      <a:hlink>
        <a:srgbClr val="CCCCFF"/>
      </a:hlink>
      <a:folHlink>
        <a:srgbClr val="B2B2B2"/>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4.xml><?xml version="1.0" encoding="utf-8"?>
<a:theme xmlns:a="http://schemas.openxmlformats.org/drawingml/2006/main" name="Office Theme">
  <a:themeElements>
    <a:clrScheme name="">
      <a:dk1>
        <a:srgbClr val="000000"/>
      </a:dk1>
      <a:lt1>
        <a:srgbClr val="FFFFFF"/>
      </a:lt1>
      <a:dk2>
        <a:srgbClr val="000000"/>
      </a:dk2>
      <a:lt2>
        <a:srgbClr val="919191"/>
      </a:lt2>
      <a:accent1>
        <a:srgbClr val="618FFD"/>
      </a:accent1>
      <a:accent2>
        <a:srgbClr val="00AE00"/>
      </a:accent2>
      <a:accent3>
        <a:srgbClr val="FFFFFF"/>
      </a:accent3>
      <a:accent4>
        <a:srgbClr val="000000"/>
      </a:accent4>
      <a:accent5>
        <a:srgbClr val="B7C6FE"/>
      </a:accent5>
      <a:accent6>
        <a:srgbClr val="009D00"/>
      </a:accent6>
      <a:hlink>
        <a:srgbClr val="FC0128"/>
      </a:hlink>
      <a:folHlink>
        <a:srgbClr val="CECECE"/>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emplate/>
  <TotalTime>28675</TotalTime>
  <Pages>28</Pages>
  <Words>5838</Words>
  <Application>Microsoft Office PowerPoint</Application>
  <PresentationFormat>On-screen Show (4:3)</PresentationFormat>
  <Paragraphs>320</Paragraphs>
  <Slides>31</Slides>
  <Notes>18</Notes>
  <HiddenSlides>0</HiddenSlides>
  <MMClips>0</MMClips>
  <ScaleCrop>false</ScaleCrop>
  <HeadingPairs>
    <vt:vector size="4" baseType="variant">
      <vt:variant>
        <vt:lpstr>Theme</vt:lpstr>
      </vt:variant>
      <vt:variant>
        <vt:i4>2</vt:i4>
      </vt:variant>
      <vt:variant>
        <vt:lpstr>Slide Titles</vt:lpstr>
      </vt:variant>
      <vt:variant>
        <vt:i4>31</vt:i4>
      </vt:variant>
    </vt:vector>
  </HeadingPairs>
  <TitlesOfParts>
    <vt:vector size="33" baseType="lpstr">
      <vt:lpstr>PPT-TMPLT-WHT_C</vt:lpstr>
      <vt:lpstr>NetAcad-4F_PPT-WHT_060408</vt:lpstr>
      <vt:lpstr>Internet Security</vt:lpstr>
      <vt:lpstr>Content</vt:lpstr>
      <vt:lpstr>Introduction</vt:lpstr>
      <vt:lpstr>Web server and Back-end server (database)</vt:lpstr>
      <vt:lpstr>Attacking Webservers</vt:lpstr>
      <vt:lpstr>Categories of risk</vt:lpstr>
      <vt:lpstr>Vulnerability</vt:lpstr>
      <vt:lpstr>Attacks</vt:lpstr>
      <vt:lpstr>Attacks</vt:lpstr>
      <vt:lpstr>Structured Query Language (SQL) Injection</vt:lpstr>
      <vt:lpstr>Vandalizing Web Servers</vt:lpstr>
      <vt:lpstr>Vandalizing Web Servers</vt:lpstr>
      <vt:lpstr> Anatomy of Web Applications</vt:lpstr>
      <vt:lpstr>Insecure Logon System</vt:lpstr>
      <vt:lpstr>Scripting Errors</vt:lpstr>
      <vt:lpstr>Other web application issues</vt:lpstr>
      <vt:lpstr>Web Application Security Risks</vt:lpstr>
      <vt:lpstr>PowerPoint Presentation</vt:lpstr>
      <vt:lpstr>Database Security Threats</vt:lpstr>
      <vt:lpstr>Top Ten Database Security Threats: 2013 vs. 2014</vt:lpstr>
      <vt:lpstr>Top Ten Database Security Threats</vt:lpstr>
      <vt:lpstr>Top Ten Database Security Threats</vt:lpstr>
      <vt:lpstr>Top Ten Database Security Threats</vt:lpstr>
      <vt:lpstr>Top Ten Database Security Threats</vt:lpstr>
      <vt:lpstr>Top Ten Database Security Threats</vt:lpstr>
      <vt:lpstr>Multi-layered Database Security Defense Strategy </vt:lpstr>
      <vt:lpstr>PowerPoint Presentation</vt:lpstr>
      <vt:lpstr>Database Security Solutions Defined</vt:lpstr>
      <vt:lpstr>Summary</vt:lpstr>
      <vt:lpstr>References</vt:lpstr>
      <vt:lpstr>PowerPoint Presentation</vt:lpstr>
    </vt:vector>
  </TitlesOfParts>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ITE PC v4.0 Chapter 1</dc:title>
  <dc:creator>Karen Alderson</dc:creator>
  <cp:lastModifiedBy>sc-cc</cp:lastModifiedBy>
  <cp:revision>1524</cp:revision>
  <cp:lastPrinted>1999-01-27T00:54:54Z</cp:lastPrinted>
  <dcterms:created xsi:type="dcterms:W3CDTF">2006-10-23T15:07:30Z</dcterms:created>
  <dcterms:modified xsi:type="dcterms:W3CDTF">2015-11-17T14:43:44Z</dcterms:modified>
</cp:coreProperties>
</file>