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2" r:id="rId1"/>
  </p:sldMasterIdLst>
  <p:notesMasterIdLst>
    <p:notesMasterId r:id="rId14"/>
  </p:notesMasterIdLst>
  <p:sldIdLst>
    <p:sldId id="256" r:id="rId2"/>
    <p:sldId id="257" r:id="rId3"/>
    <p:sldId id="264" r:id="rId4"/>
    <p:sldId id="261" r:id="rId5"/>
    <p:sldId id="265" r:id="rId6"/>
    <p:sldId id="267" r:id="rId7"/>
    <p:sldId id="259" r:id="rId8"/>
    <p:sldId id="268" r:id="rId9"/>
    <p:sldId id="260" r:id="rId10"/>
    <p:sldId id="262" r:id="rId11"/>
    <p:sldId id="263" r:id="rId12"/>
    <p:sldId id="266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9" autoAdjust="0"/>
    <p:restoredTop sz="78475" autoAdjust="0"/>
  </p:normalViewPr>
  <p:slideViewPr>
    <p:cSldViewPr snapToGrid="0" snapToObjects="1">
      <p:cViewPr varScale="1">
        <p:scale>
          <a:sx n="60" d="100"/>
          <a:sy n="60" d="100"/>
        </p:scale>
        <p:origin x="-2440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notesMaster" Target="notesMasters/notesMaster1.xml"/><Relationship Id="rId15" Type="http://schemas.openxmlformats.org/officeDocument/2006/relationships/printerSettings" Target="printerSettings/printerSettings1.bin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04DC3E-8990-1740-BD1E-701FF51F3EDA}" type="datetimeFigureOut">
              <a:rPr lang="en-US" smtClean="0"/>
              <a:t>22/01/20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C3CCC3-83E1-504C-97B3-5392AEFC72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90646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The aim of my research is to compare the effectiveness of shock</a:t>
            </a:r>
            <a:r>
              <a:rPr lang="en-US" baseline="0" dirty="0" smtClean="0"/>
              <a:t> absorption technology in netball specific trainers and regular running trainers with similar components.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C3CCC3-83E1-504C-97B3-5392AEFC728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84865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Original research by</a:t>
            </a:r>
            <a:r>
              <a:rPr lang="en-US" baseline="0" dirty="0" smtClean="0"/>
              <a:t> Julie Steele stated that footwear may have some influence on reducing impact during landing however more recent results suggests there is no relationship between the two.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C3CCC3-83E1-504C-97B3-5392AEFC728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10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Aims and objectives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C3CCC3-83E1-504C-97B3-5392AEFC728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93572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Independent Variable- Trainers used (Netball and running).</a:t>
            </a:r>
          </a:p>
          <a:p>
            <a:r>
              <a:rPr lang="en-US" dirty="0" smtClean="0"/>
              <a:t>Dependent variable- Impact</a:t>
            </a:r>
            <a:r>
              <a:rPr lang="en-US" baseline="0" dirty="0" smtClean="0"/>
              <a:t> force. </a:t>
            </a:r>
            <a:endParaRPr lang="en-US" dirty="0" smtClean="0"/>
          </a:p>
          <a:p>
            <a:r>
              <a:rPr lang="en-US" dirty="0" smtClean="0"/>
              <a:t>Control Variable- Researcher,</a:t>
            </a:r>
            <a:r>
              <a:rPr lang="en-US" baseline="0" dirty="0" smtClean="0"/>
              <a:t> height trainers dropped from, weights added.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C3CCC3-83E1-504C-97B3-5392AEFC728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06080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- Weigh both shoes</a:t>
            </a:r>
          </a:p>
          <a:p>
            <a:r>
              <a:rPr lang="en-US" dirty="0" smtClean="0"/>
              <a:t>- Measure</a:t>
            </a:r>
            <a:r>
              <a:rPr lang="en-US" baseline="0" dirty="0" smtClean="0"/>
              <a:t> 3 heights for shoe to be dropped from- 3 most common heights to be jumped in a game</a:t>
            </a:r>
          </a:p>
          <a:p>
            <a:r>
              <a:rPr lang="en-US" baseline="0" dirty="0" smtClean="0"/>
              <a:t>- Line shoe up at first height and drop sole first onto force platform</a:t>
            </a:r>
          </a:p>
          <a:p>
            <a:r>
              <a:rPr lang="en-US" sz="1200" dirty="0" smtClean="0"/>
              <a:t>- Record the data from the force platform.</a:t>
            </a:r>
          </a:p>
          <a:p>
            <a:r>
              <a:rPr lang="en-US" sz="1200" dirty="0" smtClean="0"/>
              <a:t>- Repeat 3 times</a:t>
            </a:r>
          </a:p>
          <a:p>
            <a:r>
              <a:rPr lang="en-US" sz="1200" dirty="0" smtClean="0"/>
              <a:t>- Move up to next height and repeat 3 times</a:t>
            </a:r>
          </a:p>
          <a:p>
            <a:r>
              <a:rPr lang="en-US" sz="1200" dirty="0" smtClean="0"/>
              <a:t>- Move up to final height and repeat 3 times</a:t>
            </a:r>
          </a:p>
          <a:p>
            <a:r>
              <a:rPr lang="en-US" sz="1200" dirty="0" smtClean="0"/>
              <a:t>- Repeat all stages with second trainer</a:t>
            </a:r>
          </a:p>
          <a:p>
            <a:endParaRPr lang="en-US" baseline="0" dirty="0" smtClean="0"/>
          </a:p>
          <a:p>
            <a:endParaRPr lang="en-US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C3CCC3-83E1-504C-97B3-5392AEFC728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06080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How is the info</a:t>
            </a:r>
            <a:r>
              <a:rPr lang="en-US" baseline="0" dirty="0" smtClean="0"/>
              <a:t> going to be used?</a:t>
            </a:r>
          </a:p>
          <a:p>
            <a:r>
              <a:rPr lang="en-US" baseline="0" dirty="0" smtClean="0"/>
              <a:t>The data collected will be used for my university assignment only and will only be viewed by myself and my lectures.</a:t>
            </a:r>
          </a:p>
          <a:p>
            <a:endParaRPr lang="en-US" baseline="0" dirty="0" smtClean="0"/>
          </a:p>
          <a:p>
            <a:r>
              <a:rPr lang="en-US" baseline="0" dirty="0" smtClean="0"/>
              <a:t>How is the data stored?</a:t>
            </a:r>
          </a:p>
          <a:p>
            <a:r>
              <a:rPr lang="en-US" baseline="0" dirty="0" smtClean="0">
                <a:solidFill>
                  <a:srgbClr val="FF0000"/>
                </a:solidFill>
              </a:rPr>
              <a:t>The data will be stored</a:t>
            </a:r>
            <a:r>
              <a:rPr lang="mr-IN" baseline="0" dirty="0" smtClean="0">
                <a:solidFill>
                  <a:srgbClr val="FF0000"/>
                </a:solidFill>
              </a:rPr>
              <a:t>…</a:t>
            </a:r>
            <a:endParaRPr lang="en-GB" baseline="0" dirty="0" smtClean="0">
              <a:solidFill>
                <a:srgbClr val="FF0000"/>
              </a:solidFill>
            </a:endParaRPr>
          </a:p>
          <a:p>
            <a:endParaRPr lang="en-GB" baseline="0" dirty="0" smtClean="0">
              <a:solidFill>
                <a:srgbClr val="FF0000"/>
              </a:solidFill>
            </a:endParaRPr>
          </a:p>
          <a:p>
            <a:r>
              <a:rPr lang="en-GB" baseline="0" dirty="0" smtClean="0">
                <a:solidFill>
                  <a:srgbClr val="FF0000"/>
                </a:solidFill>
              </a:rPr>
              <a:t>Confidentiality?</a:t>
            </a:r>
          </a:p>
          <a:p>
            <a:r>
              <a:rPr lang="en-GB" baseline="0" dirty="0" smtClean="0">
                <a:solidFill>
                  <a:srgbClr val="FF0000"/>
                </a:solidFill>
              </a:rPr>
              <a:t>The names of the brands used will not be mentioned during the research paper.</a:t>
            </a:r>
          </a:p>
          <a:p>
            <a:endParaRPr lang="en-GB" baseline="0" dirty="0" smtClean="0">
              <a:solidFill>
                <a:srgbClr val="FF0000"/>
              </a:solidFill>
            </a:endParaRPr>
          </a:p>
          <a:p>
            <a:r>
              <a:rPr lang="en-GB" baseline="0" dirty="0" smtClean="0">
                <a:solidFill>
                  <a:srgbClr val="FF0000"/>
                </a:solidFill>
              </a:rPr>
              <a:t>Consent process?</a:t>
            </a:r>
          </a:p>
          <a:p>
            <a:r>
              <a:rPr lang="en-GB" baseline="0" dirty="0" smtClean="0">
                <a:solidFill>
                  <a:srgbClr val="FF0000"/>
                </a:solidFill>
              </a:rPr>
              <a:t>This will not be relevant as I will not be using any participants.</a:t>
            </a:r>
            <a:endParaRPr lang="en-US" baseline="0" dirty="0" smtClean="0">
              <a:solidFill>
                <a:srgbClr val="FF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C3CCC3-83E1-504C-97B3-5392AEFC728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47223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Small</a:t>
            </a:r>
            <a:r>
              <a:rPr lang="en-US" baseline="0" dirty="0" smtClean="0"/>
              <a:t> research sample:</a:t>
            </a:r>
          </a:p>
          <a:p>
            <a:r>
              <a:rPr lang="en-US" dirty="0" smtClean="0"/>
              <a:t>Only two brands being tested</a:t>
            </a:r>
          </a:p>
          <a:p>
            <a:endParaRPr lang="en-US" dirty="0" smtClean="0"/>
          </a:p>
          <a:p>
            <a:r>
              <a:rPr lang="en-US" dirty="0" smtClean="0"/>
              <a:t>Room and equipment</a:t>
            </a:r>
            <a:r>
              <a:rPr lang="en-US" baseline="0" dirty="0" smtClean="0"/>
              <a:t> availability: </a:t>
            </a:r>
          </a:p>
          <a:p>
            <a:r>
              <a:rPr lang="en-US" baseline="0" dirty="0" smtClean="0"/>
              <a:t>Force platform required and can’t be moved</a:t>
            </a:r>
          </a:p>
          <a:p>
            <a:endParaRPr lang="en-US" baseline="0" dirty="0" smtClean="0"/>
          </a:p>
          <a:p>
            <a:r>
              <a:rPr lang="en-US" baseline="0" dirty="0" smtClean="0"/>
              <a:t>Quality of products being used:</a:t>
            </a:r>
          </a:p>
          <a:p>
            <a:r>
              <a:rPr lang="en-US" baseline="0" dirty="0" smtClean="0"/>
              <a:t>Not brand new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C3CCC3-83E1-504C-97B3-5392AEFC728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00205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C3CCC3-83E1-504C-97B3-5392AEFC728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307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C3CCC3-83E1-504C-97B3-5392AEFC728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17300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4596-A4BA-C445-8BA3-95F64825B82C}" type="datetimeFigureOut">
              <a:rPr lang="en-US" smtClean="0"/>
              <a:t>22/01/20</a:t>
            </a:fld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7FB621C-EEEB-5647-8F84-A302BBD74D6C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4596-A4BA-C445-8BA3-95F64825B82C}" type="datetimeFigureOut">
              <a:rPr lang="en-US" smtClean="0"/>
              <a:t>22/01/20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B621C-EEEB-5647-8F84-A302BBD74D6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4596-A4BA-C445-8BA3-95F64825B82C}" type="datetimeFigureOut">
              <a:rPr lang="en-US" smtClean="0"/>
              <a:t>22/01/20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B621C-EEEB-5647-8F84-A302BBD74D6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4596-A4BA-C445-8BA3-95F64825B82C}" type="datetimeFigureOut">
              <a:rPr lang="en-US" smtClean="0"/>
              <a:t>22/01/20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B621C-EEEB-5647-8F84-A302BBD74D6C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4596-A4BA-C445-8BA3-95F64825B82C}" type="datetimeFigureOut">
              <a:rPr lang="en-US" smtClean="0"/>
              <a:t>22/01/20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B621C-EEEB-5647-8F84-A302BBD74D6C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4596-A4BA-C445-8BA3-95F64825B82C}" type="datetimeFigureOut">
              <a:rPr lang="en-US" smtClean="0"/>
              <a:t>22/01/20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B621C-EEEB-5647-8F84-A302BBD74D6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4596-A4BA-C445-8BA3-95F64825B82C}" type="datetimeFigureOut">
              <a:rPr lang="en-US" smtClean="0"/>
              <a:t>22/01/20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B621C-EEEB-5647-8F84-A302BBD74D6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4596-A4BA-C445-8BA3-95F64825B82C}" type="datetimeFigureOut">
              <a:rPr lang="en-US" smtClean="0"/>
              <a:t>22/01/20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B621C-EEEB-5647-8F84-A302BBD74D6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4596-A4BA-C445-8BA3-95F64825B82C}" type="datetimeFigureOut">
              <a:rPr lang="en-US" smtClean="0"/>
              <a:t>22/01/20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B621C-EEEB-5647-8F84-A302BBD74D6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4596-A4BA-C445-8BA3-95F64825B82C}" type="datetimeFigureOut">
              <a:rPr lang="en-US" smtClean="0"/>
              <a:t>22/01/20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B621C-EEEB-5647-8F84-A302BBD74D6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4596-A4BA-C445-8BA3-95F64825B82C}" type="datetimeFigureOut">
              <a:rPr lang="en-US" smtClean="0"/>
              <a:t>22/01/20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B621C-EEEB-5647-8F84-A302BBD74D6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E1644596-A4BA-C445-8BA3-95F64825B82C}" type="datetimeFigureOut">
              <a:rPr lang="en-US" smtClean="0"/>
              <a:t>22/01/20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87FB621C-EEEB-5647-8F84-A302BBD74D6C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437124"/>
            <a:ext cx="7315200" cy="2595025"/>
          </a:xfrm>
        </p:spPr>
        <p:txBody>
          <a:bodyPr>
            <a:normAutofit/>
          </a:bodyPr>
          <a:lstStyle/>
          <a:p>
            <a:r>
              <a:rPr lang="en-US" sz="6000" dirty="0" smtClean="0"/>
              <a:t>Research proposal</a:t>
            </a:r>
            <a:endParaRPr lang="en-US" sz="6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4212167"/>
            <a:ext cx="7315200" cy="2098995"/>
          </a:xfrm>
        </p:spPr>
        <p:txBody>
          <a:bodyPr>
            <a:normAutofit/>
          </a:bodyPr>
          <a:lstStyle/>
          <a:p>
            <a:r>
              <a:rPr lang="en-US" sz="2800" dirty="0" smtClean="0"/>
              <a:t>Name: Lauren </a:t>
            </a:r>
            <a:r>
              <a:rPr lang="en-US" sz="2800" dirty="0" smtClean="0"/>
              <a:t>Huxtable</a:t>
            </a:r>
          </a:p>
          <a:p>
            <a:r>
              <a:rPr lang="en-US" sz="2800" dirty="0" smtClean="0"/>
              <a:t>Student Number: </a:t>
            </a:r>
            <a:r>
              <a:rPr lang="en-US" sz="2800" dirty="0" smtClean="0"/>
              <a:t>1800607</a:t>
            </a:r>
            <a:endParaRPr lang="en-US" sz="2800" dirty="0"/>
          </a:p>
          <a:p>
            <a:r>
              <a:rPr lang="en-US" sz="2800" dirty="0" smtClean="0"/>
              <a:t>Module Code: SHSS5061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19785782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dirty="0" smtClean="0"/>
              <a:t>Research title</a:t>
            </a:r>
            <a:endParaRPr lang="en-US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947265"/>
            <a:ext cx="8229600" cy="2429068"/>
          </a:xfrm>
        </p:spPr>
        <p:txBody>
          <a:bodyPr>
            <a:noAutofit/>
          </a:bodyPr>
          <a:lstStyle/>
          <a:p>
            <a:pPr marL="45720" indent="0" algn="ctr">
              <a:buNone/>
            </a:pPr>
            <a:r>
              <a:rPr lang="en-US" sz="3600" dirty="0" smtClean="0"/>
              <a:t>‘A </a:t>
            </a:r>
            <a:r>
              <a:rPr lang="en-US" sz="3600" dirty="0" smtClean="0"/>
              <a:t>comparison between the impact absorption of netball specific trainers and regular running trainers</a:t>
            </a:r>
            <a:r>
              <a:rPr lang="en-US" sz="3600" dirty="0" smtClean="0"/>
              <a:t>.’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729894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6233" y="549882"/>
            <a:ext cx="7315200" cy="1154097"/>
          </a:xfrm>
        </p:spPr>
        <p:txBody>
          <a:bodyPr>
            <a:normAutofit/>
          </a:bodyPr>
          <a:lstStyle/>
          <a:p>
            <a:pPr algn="ctr"/>
            <a:r>
              <a:rPr lang="en-US" sz="6000" dirty="0" smtClean="0"/>
              <a:t>Rationale</a:t>
            </a:r>
            <a:endParaRPr lang="en-US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29367"/>
            <a:ext cx="8229600" cy="4241800"/>
          </a:xfrm>
        </p:spPr>
        <p:txBody>
          <a:bodyPr>
            <a:noAutofit/>
          </a:bodyPr>
          <a:lstStyle/>
          <a:p>
            <a:r>
              <a:rPr lang="en-US" sz="3000" dirty="0"/>
              <a:t>Footwear and court surface can reduce stress on musculoskeletal system although landing mechanics are the strongest influence. (</a:t>
            </a:r>
            <a:r>
              <a:rPr lang="en-US" sz="3000" dirty="0" smtClean="0"/>
              <a:t>Steele</a:t>
            </a:r>
            <a:r>
              <a:rPr lang="en-US" sz="3000" dirty="0"/>
              <a:t>,</a:t>
            </a:r>
            <a:r>
              <a:rPr lang="en-US" sz="3000" dirty="0" smtClean="0"/>
              <a:t> </a:t>
            </a:r>
            <a:r>
              <a:rPr lang="en-US" sz="3000" dirty="0"/>
              <a:t>1990)</a:t>
            </a:r>
          </a:p>
          <a:p>
            <a:endParaRPr lang="en-US" sz="3000" dirty="0" smtClean="0"/>
          </a:p>
          <a:p>
            <a:r>
              <a:rPr lang="en-US" sz="3000" dirty="0"/>
              <a:t>Ground Reaction Forces are reduced through landing mechanics rather than shoe type. (</a:t>
            </a:r>
            <a:r>
              <a:rPr lang="en-US" sz="3000" dirty="0" err="1"/>
              <a:t>Morthersole</a:t>
            </a:r>
            <a:r>
              <a:rPr lang="en-US" sz="3000" dirty="0"/>
              <a:t>, </a:t>
            </a:r>
            <a:r>
              <a:rPr lang="en-US" sz="3000" i="1" dirty="0"/>
              <a:t>et al</a:t>
            </a:r>
            <a:r>
              <a:rPr lang="en-US" sz="3000" dirty="0"/>
              <a:t>. 2013 )</a:t>
            </a:r>
          </a:p>
          <a:p>
            <a:endParaRPr lang="en-US" sz="3000" dirty="0"/>
          </a:p>
        </p:txBody>
      </p:sp>
    </p:spTree>
    <p:extLst>
      <p:ext uri="{BB962C8B-B14F-4D97-AF65-F5344CB8AC3E}">
        <p14:creationId xmlns:p14="http://schemas.microsoft.com/office/powerpoint/2010/main" val="97858782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311882"/>
            <a:ext cx="7315200" cy="1154097"/>
          </a:xfrm>
        </p:spPr>
        <p:txBody>
          <a:bodyPr>
            <a:normAutofit/>
          </a:bodyPr>
          <a:lstStyle/>
          <a:p>
            <a:pPr algn="ctr"/>
            <a:r>
              <a:rPr lang="en-US" sz="6000" dirty="0" smtClean="0"/>
              <a:t>Research question</a:t>
            </a:r>
            <a:endParaRPr lang="en-US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751666"/>
            <a:ext cx="8229600" cy="2836334"/>
          </a:xfrm>
        </p:spPr>
        <p:txBody>
          <a:bodyPr>
            <a:noAutofit/>
          </a:bodyPr>
          <a:lstStyle/>
          <a:p>
            <a:pPr marL="45720" indent="0" algn="ctr">
              <a:buNone/>
            </a:pPr>
            <a:r>
              <a:rPr lang="en-US" sz="4000" dirty="0" smtClean="0"/>
              <a:t>Are netball specific trainers any more beneficial than regular running trainers with similar impact absorption components? 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86774453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967666"/>
            <a:ext cx="7315200" cy="1154097"/>
          </a:xfrm>
        </p:spPr>
        <p:txBody>
          <a:bodyPr>
            <a:normAutofit/>
          </a:bodyPr>
          <a:lstStyle/>
          <a:p>
            <a:r>
              <a:rPr lang="en-US" sz="6000" dirty="0" smtClean="0"/>
              <a:t>Aims &amp; Objectives</a:t>
            </a:r>
            <a:endParaRPr lang="en-US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Aim: </a:t>
            </a:r>
            <a:endParaRPr lang="en-US" dirty="0" smtClean="0"/>
          </a:p>
          <a:p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To </a:t>
            </a:r>
            <a:r>
              <a:rPr lang="en-US" dirty="0"/>
              <a:t>evaluate whether or not netball players will benefit from using specific impact absorbing trainers instead of regular supportive running trainers.</a:t>
            </a:r>
          </a:p>
          <a:p>
            <a:endParaRPr lang="en-US" dirty="0"/>
          </a:p>
          <a:p>
            <a:r>
              <a:rPr lang="en-US" dirty="0"/>
              <a:t>Objectives:</a:t>
            </a:r>
          </a:p>
          <a:p>
            <a:endParaRPr lang="en-US" dirty="0"/>
          </a:p>
          <a:p>
            <a:pPr marL="0" lvl="0" indent="0">
              <a:buNone/>
            </a:pPr>
            <a:r>
              <a:rPr lang="en-GB" dirty="0"/>
              <a:t>1) W</a:t>
            </a:r>
            <a:r>
              <a:rPr lang="en-GB" dirty="0" smtClean="0"/>
              <a:t>hich trainer has better impact absorption from different heights</a:t>
            </a:r>
            <a:endParaRPr lang="en-GB" dirty="0"/>
          </a:p>
          <a:p>
            <a:pPr marL="0" lvl="0" indent="0">
              <a:buNone/>
            </a:pPr>
            <a:r>
              <a:rPr lang="en-GB" dirty="0"/>
              <a:t>2) </a:t>
            </a:r>
            <a:r>
              <a:rPr lang="en-GB" dirty="0" smtClean="0"/>
              <a:t>Which trainer has better impact absorption when </a:t>
            </a:r>
            <a:r>
              <a:rPr lang="en-GB" dirty="0"/>
              <a:t>added </a:t>
            </a:r>
            <a:r>
              <a:rPr lang="en-GB" dirty="0" smtClean="0"/>
              <a:t>with a weight</a:t>
            </a:r>
            <a:endParaRPr lang="en-GB" dirty="0"/>
          </a:p>
          <a:p>
            <a:pPr marL="0" lvl="0" indent="0">
              <a:buNone/>
            </a:pPr>
            <a:r>
              <a:rPr lang="en-GB" dirty="0"/>
              <a:t>3) </a:t>
            </a:r>
            <a:r>
              <a:rPr lang="en-GB" dirty="0" smtClean="0"/>
              <a:t>Which trainer performs better overall in absorbing impact force 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616095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967666"/>
            <a:ext cx="7315200" cy="1154097"/>
          </a:xfrm>
        </p:spPr>
        <p:txBody>
          <a:bodyPr>
            <a:normAutofit/>
          </a:bodyPr>
          <a:lstStyle/>
          <a:p>
            <a:r>
              <a:rPr lang="en-US" sz="6000" dirty="0" smtClean="0"/>
              <a:t>Method:</a:t>
            </a:r>
            <a:endParaRPr lang="en-US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2769833"/>
            <a:ext cx="3953933" cy="722667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en-US" sz="4000" dirty="0" smtClean="0"/>
              <a:t>-Research Design</a:t>
            </a:r>
            <a:endParaRPr lang="en-US" sz="4000" dirty="0"/>
          </a:p>
        </p:txBody>
      </p:sp>
      <p:sp>
        <p:nvSpPr>
          <p:cNvPr id="4" name="TextBox 3"/>
          <p:cNvSpPr txBox="1"/>
          <p:nvPr/>
        </p:nvSpPr>
        <p:spPr>
          <a:xfrm>
            <a:off x="914400" y="3937000"/>
            <a:ext cx="3953933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-Protocol</a:t>
            </a:r>
            <a:endParaRPr lang="en-US" sz="40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104887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7700" y="634548"/>
            <a:ext cx="7315200" cy="1154097"/>
          </a:xfrm>
        </p:spPr>
        <p:txBody>
          <a:bodyPr>
            <a:normAutofit/>
          </a:bodyPr>
          <a:lstStyle/>
          <a:p>
            <a:pPr algn="ctr"/>
            <a:r>
              <a:rPr lang="en-US" sz="6000" dirty="0" smtClean="0"/>
              <a:t>Research Design</a:t>
            </a:r>
            <a:endParaRPr lang="en-US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0667" y="2159000"/>
            <a:ext cx="6862233" cy="3767666"/>
          </a:xfrm>
        </p:spPr>
        <p:txBody>
          <a:bodyPr>
            <a:normAutofit/>
          </a:bodyPr>
          <a:lstStyle/>
          <a:p>
            <a:r>
              <a:rPr lang="en-US" sz="3600" dirty="0" smtClean="0"/>
              <a:t>Independent Variable</a:t>
            </a:r>
          </a:p>
          <a:p>
            <a:pPr marL="45720" indent="0">
              <a:buNone/>
            </a:pPr>
            <a:endParaRPr lang="en-US" sz="3600" dirty="0" smtClean="0"/>
          </a:p>
          <a:p>
            <a:r>
              <a:rPr lang="en-US" sz="3600" dirty="0" smtClean="0"/>
              <a:t>Dependent variable</a:t>
            </a:r>
          </a:p>
          <a:p>
            <a:pPr marL="45720" indent="0">
              <a:buNone/>
            </a:pPr>
            <a:endParaRPr lang="en-US" sz="3600" dirty="0" smtClean="0"/>
          </a:p>
          <a:p>
            <a:r>
              <a:rPr lang="en-US" sz="3600" dirty="0" smtClean="0"/>
              <a:t>Control Variable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35025598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7700" y="634548"/>
            <a:ext cx="7315200" cy="1154097"/>
          </a:xfrm>
        </p:spPr>
        <p:txBody>
          <a:bodyPr>
            <a:normAutofit/>
          </a:bodyPr>
          <a:lstStyle/>
          <a:p>
            <a:pPr algn="ctr"/>
            <a:r>
              <a:rPr lang="en-US" sz="6000" dirty="0" smtClean="0"/>
              <a:t>Protocol</a:t>
            </a:r>
            <a:endParaRPr lang="en-US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0667" y="2116791"/>
            <a:ext cx="6862233" cy="4360209"/>
          </a:xfrm>
        </p:spPr>
        <p:txBody>
          <a:bodyPr>
            <a:normAutofit fontScale="92500" lnSpcReduction="20000"/>
          </a:bodyPr>
          <a:lstStyle/>
          <a:p>
            <a:r>
              <a:rPr lang="en-US" sz="3600" dirty="0" smtClean="0"/>
              <a:t>Shoe will be dropped from 3 different heights</a:t>
            </a:r>
          </a:p>
          <a:p>
            <a:pPr marL="45720" indent="0">
              <a:buNone/>
            </a:pPr>
            <a:endParaRPr lang="en-US" sz="3600" dirty="0" smtClean="0"/>
          </a:p>
          <a:p>
            <a:r>
              <a:rPr lang="en-US" sz="3600" dirty="0" smtClean="0"/>
              <a:t>Repeated 3 times per height</a:t>
            </a:r>
          </a:p>
          <a:p>
            <a:endParaRPr lang="en-US" sz="3600" dirty="0"/>
          </a:p>
          <a:p>
            <a:r>
              <a:rPr lang="en-US" sz="3600" dirty="0" smtClean="0"/>
              <a:t>All heights repeated with an added weight </a:t>
            </a:r>
          </a:p>
          <a:p>
            <a:endParaRPr lang="en-US" sz="3600" dirty="0"/>
          </a:p>
          <a:p>
            <a:r>
              <a:rPr lang="en-US" sz="3600" dirty="0" smtClean="0"/>
              <a:t>Repeated 3 times again.</a:t>
            </a:r>
          </a:p>
          <a:p>
            <a:endParaRPr lang="en-US" sz="3600" dirty="0" smtClean="0"/>
          </a:p>
          <a:p>
            <a:endParaRPr lang="en-US" sz="3600" dirty="0" smtClean="0"/>
          </a:p>
          <a:p>
            <a:pPr marL="45720" indent="0">
              <a:buNone/>
            </a:pPr>
            <a:endParaRPr lang="en-US" sz="3600" dirty="0" smtClean="0"/>
          </a:p>
        </p:txBody>
      </p:sp>
    </p:spTree>
    <p:extLst>
      <p:ext uri="{BB962C8B-B14F-4D97-AF65-F5344CB8AC3E}">
        <p14:creationId xmlns:p14="http://schemas.microsoft.com/office/powerpoint/2010/main" val="416801311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952501"/>
            <a:ext cx="7315200" cy="1746312"/>
          </a:xfrm>
        </p:spPr>
        <p:txBody>
          <a:bodyPr>
            <a:noAutofit/>
          </a:bodyPr>
          <a:lstStyle/>
          <a:p>
            <a:pPr algn="ctr"/>
            <a:r>
              <a:rPr lang="en-US" sz="6000" dirty="0" smtClean="0"/>
              <a:t>Ethical </a:t>
            </a:r>
            <a:r>
              <a:rPr lang="en-US" sz="6000" dirty="0" smtClean="0"/>
              <a:t>Considerations </a:t>
            </a:r>
            <a:endParaRPr lang="en-US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US" sz="3300" dirty="0" smtClean="0"/>
              <a:t>How </a:t>
            </a:r>
            <a:r>
              <a:rPr lang="en-US" sz="3300" dirty="0" smtClean="0"/>
              <a:t>will the information be used?</a:t>
            </a:r>
          </a:p>
          <a:p>
            <a:endParaRPr lang="en-US" sz="3300" dirty="0"/>
          </a:p>
          <a:p>
            <a:r>
              <a:rPr lang="en-US" sz="3300" dirty="0" smtClean="0"/>
              <a:t>Confidentiality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054614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8733" y="1079048"/>
            <a:ext cx="7315200" cy="1154097"/>
          </a:xfrm>
        </p:spPr>
        <p:txBody>
          <a:bodyPr>
            <a:normAutofit/>
          </a:bodyPr>
          <a:lstStyle/>
          <a:p>
            <a:r>
              <a:rPr lang="en-US" sz="6000" dirty="0" smtClean="0"/>
              <a:t>Research Limitations</a:t>
            </a:r>
            <a:endParaRPr lang="en-US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6700" y="2878667"/>
            <a:ext cx="8229600" cy="3407833"/>
          </a:xfrm>
        </p:spPr>
        <p:txBody>
          <a:bodyPr/>
          <a:lstStyle/>
          <a:p>
            <a:r>
              <a:rPr lang="en-US" sz="3300" dirty="0" smtClean="0">
                <a:solidFill>
                  <a:srgbClr val="FFFFFF"/>
                </a:solidFill>
              </a:rPr>
              <a:t>Small research sample</a:t>
            </a:r>
          </a:p>
          <a:p>
            <a:endParaRPr lang="en-US" sz="3300" dirty="0">
              <a:solidFill>
                <a:srgbClr val="FFFFFF"/>
              </a:solidFill>
            </a:endParaRPr>
          </a:p>
          <a:p>
            <a:r>
              <a:rPr lang="en-US" sz="3300" dirty="0" smtClean="0">
                <a:solidFill>
                  <a:srgbClr val="FFFFFF"/>
                </a:solidFill>
              </a:rPr>
              <a:t>Room and equipment availability</a:t>
            </a:r>
          </a:p>
          <a:p>
            <a:endParaRPr lang="en-US" sz="3300" dirty="0">
              <a:solidFill>
                <a:srgbClr val="FFFFFF"/>
              </a:solidFill>
            </a:endParaRPr>
          </a:p>
          <a:p>
            <a:r>
              <a:rPr lang="en-US" sz="3300" dirty="0" smtClean="0">
                <a:solidFill>
                  <a:srgbClr val="FFFFFF"/>
                </a:solidFill>
              </a:rPr>
              <a:t>Quality of products tested</a:t>
            </a:r>
          </a:p>
          <a:p>
            <a:endParaRPr lang="en-US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31698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2733" y="99833"/>
            <a:ext cx="7315200" cy="1154097"/>
          </a:xfrm>
        </p:spPr>
        <p:txBody>
          <a:bodyPr>
            <a:normAutofit/>
          </a:bodyPr>
          <a:lstStyle/>
          <a:p>
            <a:r>
              <a:rPr lang="en-US" sz="6000" dirty="0" smtClean="0"/>
              <a:t>Proposed Timeline</a:t>
            </a:r>
            <a:endParaRPr lang="en-US" sz="6000" dirty="0"/>
          </a:p>
        </p:txBody>
      </p:sp>
      <p:sp>
        <p:nvSpPr>
          <p:cNvPr id="5" name="Process 4"/>
          <p:cNvSpPr/>
          <p:nvPr/>
        </p:nvSpPr>
        <p:spPr>
          <a:xfrm>
            <a:off x="1100665" y="1444430"/>
            <a:ext cx="2540001" cy="2095500"/>
          </a:xfrm>
          <a:prstGeom prst="flowChart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Begin Research:</a:t>
            </a:r>
          </a:p>
          <a:p>
            <a:pPr algn="ctr"/>
            <a:endParaRPr lang="en-US" sz="20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00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r>
              <a:rPr lang="en-US" sz="2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Mid February 2020</a:t>
            </a:r>
            <a:endParaRPr lang="en-US" sz="2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00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Process 6"/>
          <p:cNvSpPr/>
          <p:nvPr/>
        </p:nvSpPr>
        <p:spPr>
          <a:xfrm>
            <a:off x="5350932" y="1359764"/>
            <a:ext cx="2667001" cy="2180166"/>
          </a:xfrm>
          <a:prstGeom prst="flowChartProcess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Data analysis:</a:t>
            </a:r>
          </a:p>
          <a:p>
            <a:pPr algn="ctr"/>
            <a:endParaRPr lang="en-US" sz="20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00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r>
              <a:rPr lang="en-US" sz="2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mid </a:t>
            </a:r>
          </a:p>
          <a:p>
            <a:pPr algn="ctr"/>
            <a:r>
              <a:rPr lang="en-US" sz="2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March 2020</a:t>
            </a:r>
            <a:endParaRPr lang="en-US" sz="2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00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Process 7"/>
          <p:cNvSpPr/>
          <p:nvPr/>
        </p:nvSpPr>
        <p:spPr>
          <a:xfrm>
            <a:off x="1100665" y="4487332"/>
            <a:ext cx="2540001" cy="2264834"/>
          </a:xfrm>
          <a:prstGeom prst="flowChart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Entire completion:</a:t>
            </a:r>
          </a:p>
          <a:p>
            <a:pPr algn="ctr"/>
            <a:endParaRPr lang="en-US" sz="2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00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r>
              <a:rPr lang="en-US" sz="2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Beginning of  May 2020</a:t>
            </a:r>
            <a:endParaRPr lang="en-US" sz="2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00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Process 9"/>
          <p:cNvSpPr/>
          <p:nvPr/>
        </p:nvSpPr>
        <p:spPr>
          <a:xfrm>
            <a:off x="5350932" y="4487332"/>
            <a:ext cx="2667001" cy="2264834"/>
          </a:xfrm>
          <a:prstGeom prst="flowChartProcess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Begin write up:</a:t>
            </a:r>
          </a:p>
          <a:p>
            <a:pPr algn="ctr"/>
            <a:endParaRPr lang="en-US" sz="2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00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r>
              <a:rPr lang="en-US" sz="2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 Beginning of April 2020</a:t>
            </a:r>
            <a:endParaRPr lang="en-US" sz="2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00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3" name="Right Arrow 12"/>
          <p:cNvSpPr/>
          <p:nvPr/>
        </p:nvSpPr>
        <p:spPr>
          <a:xfrm rot="10800000">
            <a:off x="3932070" y="5291667"/>
            <a:ext cx="1020930" cy="634999"/>
          </a:xfrm>
          <a:prstGeom prst="righ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ight Arrow 13"/>
          <p:cNvSpPr/>
          <p:nvPr/>
        </p:nvSpPr>
        <p:spPr>
          <a:xfrm rot="5400000">
            <a:off x="6509373" y="3718355"/>
            <a:ext cx="614699" cy="590552"/>
          </a:xfrm>
          <a:prstGeom prst="rightArrow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ight Arrow 14"/>
          <p:cNvSpPr/>
          <p:nvPr/>
        </p:nvSpPr>
        <p:spPr>
          <a:xfrm rot="16200000">
            <a:off x="2026275" y="3718354"/>
            <a:ext cx="614699" cy="590552"/>
          </a:xfrm>
          <a:prstGeom prst="rightArrow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ight Arrow 15"/>
          <p:cNvSpPr/>
          <p:nvPr/>
        </p:nvSpPr>
        <p:spPr>
          <a:xfrm>
            <a:off x="3932069" y="2032002"/>
            <a:ext cx="1020930" cy="634999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903459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Bibliography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Mother sole, G., Cronin, J. and Harris, N (2013). Key Prerequisite Factors Influencing Landing Forces in Netball. </a:t>
            </a:r>
            <a:r>
              <a:rPr lang="en-US" i="1" dirty="0" smtClean="0"/>
              <a:t>Strength and conditioning Journal, </a:t>
            </a:r>
            <a:r>
              <a:rPr lang="en-US" dirty="0" smtClean="0"/>
              <a:t>35(2), pp.47-54</a:t>
            </a:r>
          </a:p>
          <a:p>
            <a:endParaRPr lang="en-US" dirty="0"/>
          </a:p>
          <a:p>
            <a:r>
              <a:rPr lang="en-US" dirty="0" smtClean="0"/>
              <a:t>Steele, J. (1990). Biomechanical Factors </a:t>
            </a:r>
            <a:r>
              <a:rPr lang="en-US" dirty="0"/>
              <a:t>A</a:t>
            </a:r>
            <a:r>
              <a:rPr lang="en-US" dirty="0" smtClean="0"/>
              <a:t>ffecting Performance in Netball. </a:t>
            </a:r>
            <a:r>
              <a:rPr lang="en-US" i="1" dirty="0" smtClean="0"/>
              <a:t>Sports Medicine, </a:t>
            </a:r>
            <a:r>
              <a:rPr lang="en-US" dirty="0" smtClean="0"/>
              <a:t>10(2), pp. 88-102</a:t>
            </a:r>
          </a:p>
        </p:txBody>
      </p:sp>
    </p:spTree>
    <p:extLst>
      <p:ext uri="{BB962C8B-B14F-4D97-AF65-F5344CB8AC3E}">
        <p14:creationId xmlns:p14="http://schemas.microsoft.com/office/powerpoint/2010/main" val="186461755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erspective">
  <a:themeElements>
    <a:clrScheme name="Genesis">
      <a:dk1>
        <a:sysClr val="windowText" lastClr="000000"/>
      </a:dk1>
      <a:lt1>
        <a:sysClr val="window" lastClr="FFFFFF"/>
      </a:lt1>
      <a:dk2>
        <a:srgbClr val="465466"/>
      </a:dk2>
      <a:lt2>
        <a:srgbClr val="BBD7F8"/>
      </a:lt2>
      <a:accent1>
        <a:srgbClr val="80B606"/>
      </a:accent1>
      <a:accent2>
        <a:srgbClr val="E29F1D"/>
      </a:accent2>
      <a:accent3>
        <a:srgbClr val="2397E2"/>
      </a:accent3>
      <a:accent4>
        <a:srgbClr val="35ACA2"/>
      </a:accent4>
      <a:accent5>
        <a:srgbClr val="5430BB"/>
      </a:accent5>
      <a:accent6>
        <a:srgbClr val="8D34E0"/>
      </a:accent6>
      <a:hlink>
        <a:srgbClr val="00B0F0"/>
      </a:hlink>
      <a:folHlink>
        <a:srgbClr val="0070C0"/>
      </a:folHlink>
    </a:clrScheme>
    <a:fontScheme name="Office Classic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erspectiv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4579</TotalTime>
  <Words>610</Words>
  <Application>Microsoft Macintosh PowerPoint</Application>
  <PresentationFormat>On-screen Show (4:3)</PresentationFormat>
  <Paragraphs>112</Paragraphs>
  <Slides>12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Perspective</vt:lpstr>
      <vt:lpstr>Research proposal</vt:lpstr>
      <vt:lpstr>Research title</vt:lpstr>
      <vt:lpstr>Rationale</vt:lpstr>
      <vt:lpstr>Research question</vt:lpstr>
      <vt:lpstr>Aims &amp; Objectives</vt:lpstr>
      <vt:lpstr>Method:</vt:lpstr>
      <vt:lpstr>Research Design</vt:lpstr>
      <vt:lpstr>Protocol</vt:lpstr>
      <vt:lpstr>Ethical Considerations </vt:lpstr>
      <vt:lpstr>Research Limitations</vt:lpstr>
      <vt:lpstr>Proposed Timeline</vt:lpstr>
      <vt:lpstr>Bibliography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proposal</dc:title>
  <dc:creator>Lauren Huxtable</dc:creator>
  <cp:lastModifiedBy>Lauren Huxtable</cp:lastModifiedBy>
  <cp:revision>33</cp:revision>
  <dcterms:created xsi:type="dcterms:W3CDTF">2020-01-20T14:57:46Z</dcterms:created>
  <dcterms:modified xsi:type="dcterms:W3CDTF">2020-01-24T14:40:14Z</dcterms:modified>
</cp:coreProperties>
</file>