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60" r:id="rId3"/>
    <p:sldId id="261" r:id="rId4"/>
  </p:sldIdLst>
  <p:sldSz cx="6858000" cy="12192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1" d="100"/>
          <a:sy n="41" d="100"/>
        </p:scale>
        <p:origin x="-2544" y="-126"/>
      </p:cViewPr>
      <p:guideLst>
        <p:guide orient="horz" pos="384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E90667-B488-499B-8EE2-5125C1E715B7}"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6A536D-E813-4465-AEA2-F86CA381E424}" type="slidenum">
              <a:rPr lang="en-US" smtClean="0"/>
              <a:t>‹#›</a:t>
            </a:fld>
            <a:endParaRPr lang="en-US"/>
          </a:p>
        </p:txBody>
      </p:sp>
    </p:spTree>
    <p:extLst>
      <p:ext uri="{BB962C8B-B14F-4D97-AF65-F5344CB8AC3E}">
        <p14:creationId xmlns:p14="http://schemas.microsoft.com/office/powerpoint/2010/main" val="7646398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E90667-B488-499B-8EE2-5125C1E715B7}"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6A536D-E813-4465-AEA2-F86CA381E424}" type="slidenum">
              <a:rPr lang="en-US" smtClean="0"/>
              <a:t>‹#›</a:t>
            </a:fld>
            <a:endParaRPr lang="en-US"/>
          </a:p>
        </p:txBody>
      </p:sp>
    </p:spTree>
    <p:extLst>
      <p:ext uri="{BB962C8B-B14F-4D97-AF65-F5344CB8AC3E}">
        <p14:creationId xmlns:p14="http://schemas.microsoft.com/office/powerpoint/2010/main" val="21662461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E90667-B488-499B-8EE2-5125C1E715B7}"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6A536D-E813-4465-AEA2-F86CA381E424}" type="slidenum">
              <a:rPr lang="en-US" smtClean="0"/>
              <a:t>‹#›</a:t>
            </a:fld>
            <a:endParaRPr lang="en-US"/>
          </a:p>
        </p:txBody>
      </p:sp>
    </p:spTree>
    <p:extLst>
      <p:ext uri="{BB962C8B-B14F-4D97-AF65-F5344CB8AC3E}">
        <p14:creationId xmlns:p14="http://schemas.microsoft.com/office/powerpoint/2010/main" val="2357048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E90667-B488-499B-8EE2-5125C1E715B7}"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6A536D-E813-4465-AEA2-F86CA381E424}" type="slidenum">
              <a:rPr lang="en-US" smtClean="0"/>
              <a:t>‹#›</a:t>
            </a:fld>
            <a:endParaRPr lang="en-US"/>
          </a:p>
        </p:txBody>
      </p:sp>
    </p:spTree>
    <p:extLst>
      <p:ext uri="{BB962C8B-B14F-4D97-AF65-F5344CB8AC3E}">
        <p14:creationId xmlns:p14="http://schemas.microsoft.com/office/powerpoint/2010/main" val="1875760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E90667-B488-499B-8EE2-5125C1E715B7}" type="datetimeFigureOut">
              <a:rPr lang="en-US" smtClean="0"/>
              <a:t>11/18/2022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6A536D-E813-4465-AEA2-F86CA381E424}" type="slidenum">
              <a:rPr lang="en-US" smtClean="0"/>
              <a:t>‹#›</a:t>
            </a:fld>
            <a:endParaRPr lang="en-US"/>
          </a:p>
        </p:txBody>
      </p:sp>
    </p:spTree>
    <p:extLst>
      <p:ext uri="{BB962C8B-B14F-4D97-AF65-F5344CB8AC3E}">
        <p14:creationId xmlns:p14="http://schemas.microsoft.com/office/powerpoint/2010/main" val="3606065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E90667-B488-499B-8EE2-5125C1E715B7}" type="datetimeFigureOut">
              <a:rPr lang="en-US" smtClean="0"/>
              <a:t>11/18/2022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6A536D-E813-4465-AEA2-F86CA381E424}" type="slidenum">
              <a:rPr lang="en-US" smtClean="0"/>
              <a:t>‹#›</a:t>
            </a:fld>
            <a:endParaRPr lang="en-US"/>
          </a:p>
        </p:txBody>
      </p:sp>
    </p:spTree>
    <p:extLst>
      <p:ext uri="{BB962C8B-B14F-4D97-AF65-F5344CB8AC3E}">
        <p14:creationId xmlns:p14="http://schemas.microsoft.com/office/powerpoint/2010/main" val="4168410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E90667-B488-499B-8EE2-5125C1E715B7}" type="datetimeFigureOut">
              <a:rPr lang="en-US" smtClean="0"/>
              <a:t>11/18/2022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6A536D-E813-4465-AEA2-F86CA381E424}" type="slidenum">
              <a:rPr lang="en-US" smtClean="0"/>
              <a:t>‹#›</a:t>
            </a:fld>
            <a:endParaRPr lang="en-US"/>
          </a:p>
        </p:txBody>
      </p:sp>
    </p:spTree>
    <p:extLst>
      <p:ext uri="{BB962C8B-B14F-4D97-AF65-F5344CB8AC3E}">
        <p14:creationId xmlns:p14="http://schemas.microsoft.com/office/powerpoint/2010/main" val="3516040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AE90667-B488-499B-8EE2-5125C1E715B7}"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6A536D-E813-4465-AEA2-F86CA381E424}" type="slidenum">
              <a:rPr lang="en-US" smtClean="0"/>
              <a:t>‹#›</a:t>
            </a:fld>
            <a:endParaRPr lang="en-US"/>
          </a:p>
        </p:txBody>
      </p:sp>
    </p:spTree>
    <p:extLst>
      <p:ext uri="{BB962C8B-B14F-4D97-AF65-F5344CB8AC3E}">
        <p14:creationId xmlns:p14="http://schemas.microsoft.com/office/powerpoint/2010/main" val="1125929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AE90667-B488-499B-8EE2-5125C1E715B7}"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6A536D-E813-4465-AEA2-F86CA381E424}" type="slidenum">
              <a:rPr lang="en-US" smtClean="0"/>
              <a:t>‹#›</a:t>
            </a:fld>
            <a:endParaRPr lang="en-US"/>
          </a:p>
        </p:txBody>
      </p:sp>
    </p:spTree>
    <p:extLst>
      <p:ext uri="{BB962C8B-B14F-4D97-AF65-F5344CB8AC3E}">
        <p14:creationId xmlns:p14="http://schemas.microsoft.com/office/powerpoint/2010/main" val="1064317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E90667-B488-499B-8EE2-5125C1E715B7}"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6A536D-E813-4465-AEA2-F86CA381E424}" type="slidenum">
              <a:rPr lang="en-US" smtClean="0"/>
              <a:t>‹#›</a:t>
            </a:fld>
            <a:endParaRPr lang="en-US"/>
          </a:p>
        </p:txBody>
      </p:sp>
    </p:spTree>
    <p:extLst>
      <p:ext uri="{BB962C8B-B14F-4D97-AF65-F5344CB8AC3E}">
        <p14:creationId xmlns:p14="http://schemas.microsoft.com/office/powerpoint/2010/main" val="357300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E90667-B488-499B-8EE2-5125C1E715B7}"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6A536D-E813-4465-AEA2-F86CA381E424}" type="slidenum">
              <a:rPr lang="en-US" smtClean="0"/>
              <a:t>‹#›</a:t>
            </a:fld>
            <a:endParaRPr lang="en-US"/>
          </a:p>
        </p:txBody>
      </p:sp>
    </p:spTree>
    <p:extLst>
      <p:ext uri="{BB962C8B-B14F-4D97-AF65-F5344CB8AC3E}">
        <p14:creationId xmlns:p14="http://schemas.microsoft.com/office/powerpoint/2010/main" val="409124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75000"/>
                  </a:schemeClr>
                </a:solidFill>
              </a:defRPr>
            </a:lvl1pPr>
          </a:lstStyle>
          <a:p>
            <a:fld id="{9AE90667-B488-499B-8EE2-5125C1E715B7}" type="datetimeFigureOut">
              <a:rPr lang="en-US" smtClean="0"/>
              <a:t>11/18/2022</a:t>
            </a:fld>
            <a:endParaRPr lang="en-US"/>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75000"/>
                  </a:schemeClr>
                </a:solidFill>
              </a:defRPr>
            </a:lvl1pPr>
          </a:lstStyle>
          <a:p>
            <a:fld id="{5F6A536D-E813-4465-AEA2-F86CA381E424}" type="slidenum">
              <a:rPr lang="en-US" smtClean="0"/>
              <a:t>‹#›</a:t>
            </a:fld>
            <a:endParaRPr lang="en-US"/>
          </a:p>
        </p:txBody>
      </p:sp>
    </p:spTree>
    <p:extLst>
      <p:ext uri="{BB962C8B-B14F-4D97-AF65-F5344CB8AC3E}">
        <p14:creationId xmlns:p14="http://schemas.microsoft.com/office/powerpoint/2010/main" val="318459070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p:cNvSpPr txBox="1"/>
          <p:nvPr/>
        </p:nvSpPr>
        <p:spPr>
          <a:xfrm>
            <a:off x="822960" y="666903"/>
            <a:ext cx="5306308" cy="1200329"/>
          </a:xfrm>
          <a:prstGeom prst="rect">
            <a:avLst/>
          </a:prstGeom>
          <a:noFill/>
        </p:spPr>
        <p:txBody>
          <a:bodyPr wrap="square" rtlCol="0">
            <a:spAutoFit/>
          </a:bodyPr>
          <a:lstStyle/>
          <a:p>
            <a:pPr algn="ctr"/>
            <a:r>
              <a:rPr lang="en-GB" sz="3600" b="1" dirty="0">
                <a:solidFill>
                  <a:schemeClr val="tx1">
                    <a:lumMod val="65000"/>
                  </a:schemeClr>
                </a:solidFill>
                <a:latin typeface="Book Antiqua" panose="02040602050305030304" pitchFamily="18" charset="0"/>
              </a:rPr>
              <a:t>Christmas Party </a:t>
            </a:r>
            <a:r>
              <a:rPr lang="en-GB" sz="3600" b="1" dirty="0" smtClean="0">
                <a:solidFill>
                  <a:schemeClr val="tx1">
                    <a:lumMod val="65000"/>
                  </a:schemeClr>
                </a:solidFill>
                <a:latin typeface="Book Antiqua" panose="02040602050305030304" pitchFamily="18" charset="0"/>
              </a:rPr>
              <a:t>Menu</a:t>
            </a:r>
          </a:p>
          <a:p>
            <a:pPr algn="ctr"/>
            <a:endParaRPr lang="en-US" sz="3600" b="1" dirty="0">
              <a:solidFill>
                <a:schemeClr val="tx1">
                  <a:lumMod val="65000"/>
                </a:schemeClr>
              </a:solidFill>
              <a:latin typeface="Book Antiqua" panose="02040602050305030304" pitchFamily="18" charset="0"/>
            </a:endParaRPr>
          </a:p>
        </p:txBody>
      </p:sp>
      <p:sp>
        <p:nvSpPr>
          <p:cNvPr id="4" name="TextBox 3"/>
          <p:cNvSpPr txBox="1"/>
          <p:nvPr/>
        </p:nvSpPr>
        <p:spPr>
          <a:xfrm>
            <a:off x="0" y="1313235"/>
            <a:ext cx="6858000" cy="1477328"/>
          </a:xfrm>
          <a:prstGeom prst="rect">
            <a:avLst/>
          </a:prstGeom>
          <a:noFill/>
        </p:spPr>
        <p:txBody>
          <a:bodyPr wrap="square" rtlCol="0">
            <a:spAutoFit/>
          </a:bodyPr>
          <a:lstStyle/>
          <a:p>
            <a:pPr algn="ctr"/>
            <a:r>
              <a:rPr lang="en-GB" dirty="0"/>
              <a:t>We prefer pre-ordering services</a:t>
            </a:r>
            <a:r>
              <a:rPr lang="en-GB" dirty="0" smtClean="0"/>
              <a:t>.</a:t>
            </a:r>
            <a:endParaRPr lang="en-GB" u="sng" dirty="0">
              <a:solidFill>
                <a:schemeClr val="tx1">
                  <a:lumMod val="65000"/>
                </a:schemeClr>
              </a:solidFill>
            </a:endParaRPr>
          </a:p>
          <a:p>
            <a:pPr algn="ctr"/>
            <a:r>
              <a:rPr lang="en-GB" u="sng" dirty="0">
                <a:solidFill>
                  <a:schemeClr val="tx1">
                    <a:lumMod val="65000"/>
                  </a:schemeClr>
                </a:solidFill>
              </a:rPr>
              <a:t>Time availability (24/7, over the Christmas period</a:t>
            </a:r>
            <a:r>
              <a:rPr lang="en-GB" u="sng" dirty="0" smtClean="0">
                <a:solidFill>
                  <a:schemeClr val="tx1">
                    <a:lumMod val="65000"/>
                  </a:schemeClr>
                </a:solidFill>
              </a:rPr>
              <a:t>.)</a:t>
            </a:r>
          </a:p>
          <a:p>
            <a:pPr algn="ctr"/>
            <a:r>
              <a:rPr lang="en-US" u="sng" dirty="0" smtClean="0">
                <a:solidFill>
                  <a:schemeClr val="tx1">
                    <a:lumMod val="65000"/>
                  </a:schemeClr>
                </a:solidFill>
              </a:rPr>
              <a:t>Student name: Maria </a:t>
            </a:r>
            <a:r>
              <a:rPr lang="en-US" u="sng" dirty="0" err="1" smtClean="0">
                <a:solidFill>
                  <a:schemeClr val="tx1">
                    <a:lumMod val="65000"/>
                  </a:schemeClr>
                </a:solidFill>
              </a:rPr>
              <a:t>Costine</a:t>
            </a:r>
            <a:r>
              <a:rPr lang="en-US" u="sng" dirty="0" err="1" smtClean="0">
                <a:solidFill>
                  <a:schemeClr val="tx1">
                    <a:lumMod val="65000"/>
                  </a:schemeClr>
                </a:solidFill>
              </a:rPr>
              <a:t>la</a:t>
            </a:r>
            <a:r>
              <a:rPr lang="en-US" u="sng" dirty="0" smtClean="0">
                <a:solidFill>
                  <a:schemeClr val="tx1">
                    <a:lumMod val="65000"/>
                  </a:schemeClr>
                </a:solidFill>
              </a:rPr>
              <a:t> </a:t>
            </a:r>
            <a:r>
              <a:rPr lang="en-US" u="sng" dirty="0" err="1" smtClean="0">
                <a:solidFill>
                  <a:schemeClr val="tx1">
                    <a:lumMod val="65000"/>
                  </a:schemeClr>
                </a:solidFill>
              </a:rPr>
              <a:t>Hurmuzache</a:t>
            </a:r>
            <a:endParaRPr lang="en-US" u="sng" dirty="0">
              <a:solidFill>
                <a:schemeClr val="tx1">
                  <a:lumMod val="65000"/>
                </a:schemeClr>
              </a:solidFill>
            </a:endParaRPr>
          </a:p>
          <a:p>
            <a:pPr algn="ctr"/>
            <a:r>
              <a:rPr lang="en-US" u="sng" dirty="0" smtClean="0">
                <a:solidFill>
                  <a:schemeClr val="tx1">
                    <a:lumMod val="65000"/>
                  </a:schemeClr>
                </a:solidFill>
              </a:rPr>
              <a:t>Tutor </a:t>
            </a:r>
            <a:r>
              <a:rPr lang="en-US" u="sng" dirty="0" err="1" smtClean="0">
                <a:solidFill>
                  <a:schemeClr val="tx1">
                    <a:lumMod val="65000"/>
                  </a:schemeClr>
                </a:solidFill>
              </a:rPr>
              <a:t>name:Charlotte</a:t>
            </a:r>
            <a:r>
              <a:rPr lang="en-US" u="sng" dirty="0" smtClean="0">
                <a:solidFill>
                  <a:schemeClr val="tx1">
                    <a:lumMod val="65000"/>
                  </a:schemeClr>
                </a:solidFill>
              </a:rPr>
              <a:t> Joyner</a:t>
            </a:r>
          </a:p>
          <a:p>
            <a:pPr algn="ctr"/>
            <a:r>
              <a:rPr lang="en-US" u="sng" dirty="0" smtClean="0">
                <a:solidFill>
                  <a:schemeClr val="tx1">
                    <a:lumMod val="65000"/>
                  </a:schemeClr>
                </a:solidFill>
              </a:rPr>
              <a:t>Student ID: 2125468</a:t>
            </a:r>
            <a:endParaRPr lang="en-US" u="sng" dirty="0">
              <a:solidFill>
                <a:schemeClr val="tx1">
                  <a:lumMod val="65000"/>
                </a:schemeClr>
              </a:solidFill>
            </a:endParaRPr>
          </a:p>
        </p:txBody>
      </p:sp>
      <p:sp>
        <p:nvSpPr>
          <p:cNvPr id="5" name="TextBox 4"/>
          <p:cNvSpPr txBox="1"/>
          <p:nvPr/>
        </p:nvSpPr>
        <p:spPr>
          <a:xfrm>
            <a:off x="450230" y="2739293"/>
            <a:ext cx="3093070" cy="4062651"/>
          </a:xfrm>
          <a:prstGeom prst="rect">
            <a:avLst/>
          </a:prstGeom>
          <a:noFill/>
        </p:spPr>
        <p:txBody>
          <a:bodyPr wrap="square" rtlCol="0">
            <a:spAutoFit/>
          </a:bodyPr>
          <a:lstStyle/>
          <a:p>
            <a:r>
              <a:rPr lang="en-GB" sz="2400" b="1" dirty="0">
                <a:solidFill>
                  <a:schemeClr val="tx1">
                    <a:lumMod val="65000"/>
                  </a:schemeClr>
                </a:solidFill>
              </a:rPr>
              <a:t>Starter</a:t>
            </a:r>
            <a:r>
              <a:rPr lang="en-GB" dirty="0">
                <a:solidFill>
                  <a:schemeClr val="tx1">
                    <a:lumMod val="65000"/>
                  </a:schemeClr>
                </a:solidFill>
              </a:rPr>
              <a:t> </a:t>
            </a:r>
            <a:endParaRPr lang="en-US" dirty="0">
              <a:solidFill>
                <a:schemeClr val="tx1">
                  <a:lumMod val="65000"/>
                </a:schemeClr>
              </a:solidFill>
            </a:endParaRPr>
          </a:p>
          <a:p>
            <a:pPr marL="285750" indent="-285750">
              <a:buFont typeface="Arial" panose="020B0604020202020204" pitchFamily="34" charset="0"/>
              <a:buChar char="•"/>
            </a:pPr>
            <a:r>
              <a:rPr lang="en-GB" dirty="0"/>
              <a:t>Crayfish and Prawn cocktail with fresh bread ………. £5</a:t>
            </a:r>
            <a:endParaRPr lang="en-US" dirty="0"/>
          </a:p>
          <a:p>
            <a:pPr marL="285750" indent="-285750">
              <a:buFont typeface="Arial" panose="020B0604020202020204" pitchFamily="34" charset="0"/>
              <a:buChar char="•"/>
            </a:pPr>
            <a:r>
              <a:rPr lang="en-GB" dirty="0"/>
              <a:t>Chicken liver served with welsh red onion marmalade …….. £10</a:t>
            </a:r>
            <a:endParaRPr lang="en-US" dirty="0"/>
          </a:p>
          <a:p>
            <a:pPr marL="285750" lvl="0" indent="-285750">
              <a:buFont typeface="Arial" panose="020B0604020202020204" pitchFamily="34" charset="0"/>
              <a:buChar char="•"/>
            </a:pPr>
            <a:r>
              <a:rPr lang="en-GB" dirty="0"/>
              <a:t>Butternut squash soup with parsnip crisps (v)………. £7</a:t>
            </a:r>
            <a:endParaRPr lang="en-US" dirty="0"/>
          </a:p>
          <a:p>
            <a:pPr marL="285750" lvl="0" indent="-285750">
              <a:buFont typeface="Arial" panose="020B0604020202020204" pitchFamily="34" charset="0"/>
              <a:buChar char="•"/>
            </a:pPr>
            <a:r>
              <a:rPr lang="en-GB" dirty="0"/>
              <a:t>Cranberry filo parcels with spiced apple chutney (v)……… £5</a:t>
            </a:r>
            <a:endParaRPr lang="en-US" dirty="0"/>
          </a:p>
          <a:p>
            <a:pPr marL="285750" indent="-285750">
              <a:buFont typeface="Arial" panose="020B0604020202020204" pitchFamily="34" charset="0"/>
              <a:buChar char="•"/>
            </a:pPr>
            <a:r>
              <a:rPr lang="en-GB" dirty="0"/>
              <a:t>Belly pork with black pudding crump ………. £10 </a:t>
            </a:r>
            <a:endParaRPr lang="en-US" dirty="0"/>
          </a:p>
          <a:p>
            <a:pPr marL="285750" indent="-285750">
              <a:buFont typeface="Arial" panose="020B0604020202020204" pitchFamily="34" charset="0"/>
              <a:buChar char="•"/>
            </a:pPr>
            <a:r>
              <a:rPr lang="en-GB" dirty="0"/>
              <a:t>King prawn …………. £15</a:t>
            </a:r>
            <a:endParaRPr lang="en-US" dirty="0"/>
          </a:p>
        </p:txBody>
      </p:sp>
      <p:sp>
        <p:nvSpPr>
          <p:cNvPr id="6" name="TextBox 5"/>
          <p:cNvSpPr txBox="1"/>
          <p:nvPr/>
        </p:nvSpPr>
        <p:spPr>
          <a:xfrm>
            <a:off x="3289610" y="6768464"/>
            <a:ext cx="3423424" cy="4062651"/>
          </a:xfrm>
          <a:prstGeom prst="rect">
            <a:avLst/>
          </a:prstGeom>
          <a:noFill/>
        </p:spPr>
        <p:txBody>
          <a:bodyPr wrap="square" rtlCol="0">
            <a:spAutoFit/>
          </a:bodyPr>
          <a:lstStyle/>
          <a:p>
            <a:r>
              <a:rPr lang="en-GB" sz="2400" b="1" dirty="0">
                <a:solidFill>
                  <a:schemeClr val="tx1">
                    <a:lumMod val="65000"/>
                  </a:schemeClr>
                </a:solidFill>
              </a:rPr>
              <a:t>Main</a:t>
            </a:r>
            <a:r>
              <a:rPr lang="en-GB" sz="2400" dirty="0">
                <a:solidFill>
                  <a:schemeClr val="tx1">
                    <a:lumMod val="65000"/>
                  </a:schemeClr>
                </a:solidFill>
              </a:rPr>
              <a:t> </a:t>
            </a:r>
            <a:r>
              <a:rPr lang="en-GB" sz="2400" b="1" dirty="0">
                <a:solidFill>
                  <a:schemeClr val="tx1">
                    <a:lumMod val="65000"/>
                  </a:schemeClr>
                </a:solidFill>
              </a:rPr>
              <a:t>course</a:t>
            </a:r>
            <a:endParaRPr lang="en-US" sz="2400" dirty="0">
              <a:solidFill>
                <a:schemeClr val="tx1">
                  <a:lumMod val="65000"/>
                </a:schemeClr>
              </a:solidFill>
            </a:endParaRPr>
          </a:p>
          <a:p>
            <a:pPr marL="285750" indent="-285750">
              <a:buFont typeface="Arial" panose="020B0604020202020204" pitchFamily="34" charset="0"/>
              <a:buChar char="•"/>
            </a:pPr>
            <a:r>
              <a:rPr lang="en-GB" dirty="0"/>
              <a:t>Chicken with Ouzo (prepare with lemon, cream, and ouzo) ………. £20</a:t>
            </a:r>
            <a:endParaRPr lang="en-US" dirty="0"/>
          </a:p>
          <a:p>
            <a:pPr marL="285750" indent="-285750">
              <a:buFont typeface="Arial" panose="020B0604020202020204" pitchFamily="34" charset="0"/>
              <a:buChar char="•"/>
            </a:pPr>
            <a:r>
              <a:rPr lang="en-GB" dirty="0"/>
              <a:t>Lamb shank (prepare with vegetable and wines) ………. £15</a:t>
            </a:r>
            <a:endParaRPr lang="en-US" dirty="0"/>
          </a:p>
          <a:p>
            <a:pPr marL="285750" indent="-285750">
              <a:buFont typeface="Arial" panose="020B0604020202020204" pitchFamily="34" charset="0"/>
              <a:buChar char="•"/>
            </a:pPr>
            <a:r>
              <a:rPr lang="en-GB" dirty="0" err="1"/>
              <a:t>Stifado</a:t>
            </a:r>
            <a:r>
              <a:rPr lang="en-GB" dirty="0"/>
              <a:t> (beef prepared with vinegar, herbs, and onions) …….. £12</a:t>
            </a:r>
            <a:endParaRPr lang="en-US" dirty="0"/>
          </a:p>
          <a:p>
            <a:pPr marL="285750" lvl="0" indent="-285750">
              <a:buFont typeface="Arial" panose="020B0604020202020204" pitchFamily="34" charset="0"/>
              <a:buChar char="•"/>
            </a:pPr>
            <a:r>
              <a:rPr lang="en-GB" dirty="0"/>
              <a:t>Grilled aubergines (prepare with tomato sauce and herbs) (v)……… £10 </a:t>
            </a:r>
            <a:endParaRPr lang="en-US" dirty="0"/>
          </a:p>
          <a:p>
            <a:pPr marL="285750" lvl="0" indent="-285750">
              <a:buFont typeface="Arial" panose="020B0604020202020204" pitchFamily="34" charset="0"/>
              <a:buChar char="•"/>
            </a:pPr>
            <a:r>
              <a:rPr lang="en-GB" dirty="0"/>
              <a:t>Goats cheese Risotto with garlic bread (v)……… £10</a:t>
            </a:r>
            <a:endParaRPr lang="en-US" dirty="0"/>
          </a:p>
        </p:txBody>
      </p:sp>
      <p:sp>
        <p:nvSpPr>
          <p:cNvPr id="7" name="TextBox 6"/>
          <p:cNvSpPr txBox="1"/>
          <p:nvPr/>
        </p:nvSpPr>
        <p:spPr>
          <a:xfrm>
            <a:off x="1421780" y="144861"/>
            <a:ext cx="3735659" cy="369332"/>
          </a:xfrm>
          <a:prstGeom prst="rect">
            <a:avLst/>
          </a:prstGeom>
          <a:noFill/>
        </p:spPr>
        <p:txBody>
          <a:bodyPr wrap="square" rtlCol="0">
            <a:spAutoFit/>
          </a:bodyPr>
          <a:lstStyle/>
          <a:p>
            <a:pPr algn="ctr"/>
            <a:r>
              <a:rPr lang="en-GB" dirty="0">
                <a:latin typeface="Baskerville Old Face" panose="02020602080505020303" pitchFamily="18" charset="0"/>
              </a:rPr>
              <a:t>Hotel of Trinity</a:t>
            </a:r>
            <a:endParaRPr lang="en-US" dirty="0">
              <a:latin typeface="Baskerville Old Face" panose="02020602080505020303" pitchFamily="18" charset="0"/>
            </a:endParaRPr>
          </a:p>
        </p:txBody>
      </p:sp>
      <p:pic>
        <p:nvPicPr>
          <p:cNvPr id="2" name="Picture 1"/>
          <p:cNvPicPr>
            <a:picLocks noChangeAspect="1"/>
          </p:cNvPicPr>
          <p:nvPr/>
        </p:nvPicPr>
        <p:blipFill>
          <a:blip r:embed="rId2"/>
          <a:stretch>
            <a:fillRect/>
          </a:stretch>
        </p:blipFill>
        <p:spPr>
          <a:xfrm>
            <a:off x="4870076" y="3233504"/>
            <a:ext cx="1264796" cy="1167995"/>
          </a:xfrm>
          <a:prstGeom prst="rect">
            <a:avLst/>
          </a:prstGeom>
        </p:spPr>
      </p:pic>
      <p:pic>
        <p:nvPicPr>
          <p:cNvPr id="1026" name="Picture 2">
            <a:extLst>
              <a:ext uri="{FF2B5EF4-FFF2-40B4-BE49-F238E27FC236}">
                <a16:creationId xmlns:a16="http://schemas.microsoft.com/office/drawing/2014/main" xmlns="" id="{5A435FF2-971C-6C45-D9AC-545084B6AB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864" y="7002007"/>
            <a:ext cx="2438113" cy="182267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0" y="11269980"/>
            <a:ext cx="6858000" cy="646331"/>
          </a:xfrm>
          <a:prstGeom prst="rect">
            <a:avLst/>
          </a:prstGeom>
          <a:noFill/>
        </p:spPr>
        <p:txBody>
          <a:bodyPr wrap="square" rtlCol="0">
            <a:spAutoFit/>
          </a:bodyPr>
          <a:lstStyle/>
          <a:p>
            <a:r>
              <a:rPr lang="en-US" b="1" dirty="0"/>
              <a:t>Seasonality of ingredients: </a:t>
            </a:r>
            <a:r>
              <a:rPr lang="en-US" dirty="0"/>
              <a:t>Over the Christmas period, we will offer a variety of seasonal dishes to our customers with discounts.</a:t>
            </a:r>
          </a:p>
        </p:txBody>
      </p:sp>
      <p:pic>
        <p:nvPicPr>
          <p:cNvPr id="9" name="Picture 2" descr="Prawn and crayfish cocktail recipe - BBC Food">
            <a:extLst>
              <a:ext uri="{FF2B5EF4-FFF2-40B4-BE49-F238E27FC236}">
                <a16:creationId xmlns:a16="http://schemas.microsoft.com/office/drawing/2014/main" xmlns="" id="{0DE4F014-BE74-6D8A-967C-120BD51274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93839" y="4729399"/>
            <a:ext cx="2395034"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oat Cheese Risotto">
            <a:extLst>
              <a:ext uri="{FF2B5EF4-FFF2-40B4-BE49-F238E27FC236}">
                <a16:creationId xmlns:a16="http://schemas.microsoft.com/office/drawing/2014/main" xmlns="" id="{30B2059F-4569-38F9-2444-B49362930E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864" y="8824686"/>
            <a:ext cx="2438113" cy="2055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2079984"/>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extBox 7"/>
          <p:cNvSpPr txBox="1"/>
          <p:nvPr/>
        </p:nvSpPr>
        <p:spPr>
          <a:xfrm>
            <a:off x="1" y="708660"/>
            <a:ext cx="3345366" cy="3231654"/>
          </a:xfrm>
          <a:prstGeom prst="rect">
            <a:avLst/>
          </a:prstGeom>
          <a:noFill/>
        </p:spPr>
        <p:txBody>
          <a:bodyPr wrap="square" rtlCol="0">
            <a:spAutoFit/>
          </a:bodyPr>
          <a:lstStyle/>
          <a:p>
            <a:r>
              <a:rPr lang="en-GB" sz="2400" b="1" dirty="0">
                <a:solidFill>
                  <a:schemeClr val="tx1">
                    <a:lumMod val="65000"/>
                  </a:schemeClr>
                </a:solidFill>
              </a:rPr>
              <a:t>Desserts</a:t>
            </a:r>
            <a:r>
              <a:rPr lang="en-GB" dirty="0"/>
              <a:t> </a:t>
            </a:r>
            <a:endParaRPr lang="en-US" dirty="0"/>
          </a:p>
          <a:p>
            <a:pPr marL="742950" lvl="1" indent="-285750">
              <a:buFont typeface="Arial" panose="020B0604020202020204" pitchFamily="34" charset="0"/>
              <a:buChar char="•"/>
            </a:pPr>
            <a:r>
              <a:rPr lang="en-GB" dirty="0"/>
              <a:t>Traditional pudding with brandy and sweet vanilla sauce……….. £5</a:t>
            </a:r>
            <a:endParaRPr lang="en-US" dirty="0"/>
          </a:p>
          <a:p>
            <a:pPr marL="742950" lvl="1" indent="-285750">
              <a:buFont typeface="Arial" panose="020B0604020202020204" pitchFamily="34" charset="0"/>
              <a:buChar char="•"/>
            </a:pPr>
            <a:r>
              <a:rPr lang="en-GB" dirty="0"/>
              <a:t>Vanilla ice cream……. £5</a:t>
            </a:r>
            <a:endParaRPr lang="en-US" dirty="0"/>
          </a:p>
          <a:p>
            <a:pPr marL="742950" lvl="1" indent="-285750">
              <a:buFont typeface="Arial" panose="020B0604020202020204" pitchFamily="34" charset="0"/>
              <a:buChar char="•"/>
            </a:pPr>
            <a:r>
              <a:rPr lang="en-GB" dirty="0"/>
              <a:t>Orange and chocolate cheesecake……… £5</a:t>
            </a:r>
            <a:endParaRPr lang="en-US" dirty="0"/>
          </a:p>
          <a:p>
            <a:pPr marL="742950" lvl="1" indent="-285750">
              <a:buFont typeface="Arial" panose="020B0604020202020204" pitchFamily="34" charset="0"/>
              <a:buChar char="•"/>
            </a:pPr>
            <a:r>
              <a:rPr lang="en-GB" dirty="0"/>
              <a:t>Raspberry chocolate with top of Chantilly cream…….. £5</a:t>
            </a:r>
            <a:endParaRPr lang="en-US" dirty="0"/>
          </a:p>
          <a:p>
            <a:pPr marL="742950" lvl="1" indent="-285750">
              <a:buFont typeface="Arial" panose="020B0604020202020204" pitchFamily="34" charset="0"/>
              <a:buChar char="•"/>
            </a:pPr>
            <a:r>
              <a:rPr lang="en-GB" dirty="0"/>
              <a:t>Tiramisu…………. £6 </a:t>
            </a:r>
            <a:endParaRPr lang="en-US" dirty="0"/>
          </a:p>
        </p:txBody>
      </p:sp>
      <p:sp>
        <p:nvSpPr>
          <p:cNvPr id="9" name="TextBox 8"/>
          <p:cNvSpPr txBox="1"/>
          <p:nvPr/>
        </p:nvSpPr>
        <p:spPr>
          <a:xfrm>
            <a:off x="3131820" y="4113310"/>
            <a:ext cx="3648122" cy="2677656"/>
          </a:xfrm>
          <a:prstGeom prst="rect">
            <a:avLst/>
          </a:prstGeom>
          <a:noFill/>
        </p:spPr>
        <p:txBody>
          <a:bodyPr wrap="square" rtlCol="0">
            <a:spAutoFit/>
          </a:bodyPr>
          <a:lstStyle/>
          <a:p>
            <a:r>
              <a:rPr lang="en-US" sz="2400" b="1" dirty="0">
                <a:solidFill>
                  <a:schemeClr val="tx1">
                    <a:lumMod val="65000"/>
                  </a:schemeClr>
                </a:solidFill>
              </a:rPr>
              <a:t>Beverages</a:t>
            </a:r>
            <a:endParaRPr lang="en-US" sz="2400" dirty="0">
              <a:solidFill>
                <a:schemeClr val="tx1">
                  <a:lumMod val="65000"/>
                </a:schemeClr>
              </a:solidFill>
            </a:endParaRPr>
          </a:p>
          <a:p>
            <a:pPr marL="742950" lvl="1" indent="-285750">
              <a:buFont typeface="Arial" panose="020B0604020202020204" pitchFamily="34" charset="0"/>
              <a:buChar char="•"/>
            </a:pPr>
            <a:r>
              <a:rPr lang="en-US" dirty="0"/>
              <a:t>Scotch whisky………….…£4</a:t>
            </a:r>
          </a:p>
          <a:p>
            <a:pPr marL="742950" lvl="1" indent="-285750">
              <a:buFont typeface="Arial" panose="020B0604020202020204" pitchFamily="34" charset="0"/>
              <a:buChar char="•"/>
            </a:pPr>
            <a:r>
              <a:rPr lang="en-US" dirty="0"/>
              <a:t>Buck fast Tonic Wine……………...£2</a:t>
            </a:r>
          </a:p>
          <a:p>
            <a:pPr marL="742950" lvl="1" indent="-285750">
              <a:buFont typeface="Arial" panose="020B0604020202020204" pitchFamily="34" charset="0"/>
              <a:buChar char="•"/>
            </a:pPr>
            <a:r>
              <a:rPr lang="en-US" dirty="0"/>
              <a:t>Soft drinks………£3</a:t>
            </a:r>
          </a:p>
          <a:p>
            <a:pPr marL="742950" lvl="1" indent="-285750">
              <a:buFont typeface="Arial" panose="020B0604020202020204" pitchFamily="34" charset="0"/>
              <a:buChar char="•"/>
            </a:pPr>
            <a:r>
              <a:rPr lang="en-US" dirty="0"/>
              <a:t>Stout………………£3</a:t>
            </a:r>
          </a:p>
          <a:p>
            <a:pPr marL="742950" lvl="1" indent="-285750">
              <a:buFont typeface="Arial" panose="020B0604020202020204" pitchFamily="34" charset="0"/>
              <a:buChar char="•"/>
            </a:pPr>
            <a:r>
              <a:rPr lang="en-US" dirty="0"/>
              <a:t>Mead………..……£4</a:t>
            </a:r>
          </a:p>
          <a:p>
            <a:pPr marL="742950" lvl="1" indent="-285750">
              <a:buFont typeface="Arial" panose="020B0604020202020204" pitchFamily="34" charset="0"/>
              <a:buChar char="•"/>
            </a:pPr>
            <a:r>
              <a:rPr lang="en-US" dirty="0"/>
              <a:t>Fruity Mocktail…………£1</a:t>
            </a:r>
          </a:p>
          <a:p>
            <a:endParaRPr lang="en-US" dirty="0"/>
          </a:p>
        </p:txBody>
      </p:sp>
      <p:sp>
        <p:nvSpPr>
          <p:cNvPr id="11" name="TextBox 10"/>
          <p:cNvSpPr txBox="1"/>
          <p:nvPr/>
        </p:nvSpPr>
        <p:spPr>
          <a:xfrm>
            <a:off x="282039" y="7065848"/>
            <a:ext cx="2849781" cy="1569660"/>
          </a:xfrm>
          <a:prstGeom prst="rect">
            <a:avLst/>
          </a:prstGeom>
          <a:noFill/>
        </p:spPr>
        <p:txBody>
          <a:bodyPr wrap="square" rtlCol="0">
            <a:spAutoFit/>
          </a:bodyPr>
          <a:lstStyle/>
          <a:p>
            <a:r>
              <a:rPr lang="en-US" sz="2400" dirty="0">
                <a:solidFill>
                  <a:schemeClr val="tx1">
                    <a:lumMod val="65000"/>
                  </a:schemeClr>
                </a:solidFill>
                <a:latin typeface="Book Antiqua" panose="02040602050305030304" pitchFamily="18" charset="0"/>
              </a:rPr>
              <a:t>Offer 1: </a:t>
            </a:r>
            <a:r>
              <a:rPr lang="en-US" sz="2400" dirty="0"/>
              <a:t>£30</a:t>
            </a:r>
            <a:endParaRPr lang="en-US" sz="2400" dirty="0">
              <a:solidFill>
                <a:schemeClr val="tx1">
                  <a:lumMod val="65000"/>
                </a:schemeClr>
              </a:solidFill>
              <a:latin typeface="Book Antiqua" panose="02040602050305030304" pitchFamily="18" charset="0"/>
            </a:endParaRPr>
          </a:p>
          <a:p>
            <a:pPr marL="285750" indent="-285750">
              <a:buFont typeface="Arial" panose="020B0604020202020204" pitchFamily="34" charset="0"/>
              <a:buChar char="•"/>
            </a:pPr>
            <a:r>
              <a:rPr lang="en-GB" dirty="0"/>
              <a:t>King prawn (VE).</a:t>
            </a:r>
          </a:p>
          <a:p>
            <a:pPr marL="285750" indent="-285750">
              <a:buFont typeface="Arial" panose="020B0604020202020204" pitchFamily="34" charset="0"/>
              <a:buChar char="•"/>
            </a:pPr>
            <a:r>
              <a:rPr lang="en-GB" dirty="0"/>
              <a:t>Lamb shank (VE).</a:t>
            </a:r>
          </a:p>
          <a:p>
            <a:pPr marL="285750" indent="-285750">
              <a:buFont typeface="Arial" panose="020B0604020202020204" pitchFamily="34" charset="0"/>
              <a:buChar char="•"/>
            </a:pPr>
            <a:r>
              <a:rPr lang="en-GB" dirty="0"/>
              <a:t>Vanilla ice cream.</a:t>
            </a:r>
          </a:p>
          <a:p>
            <a:pPr marL="285750" indent="-285750">
              <a:buFont typeface="Arial" panose="020B0604020202020204" pitchFamily="34" charset="0"/>
              <a:buChar char="•"/>
            </a:pPr>
            <a:r>
              <a:rPr lang="en-US" dirty="0"/>
              <a:t>Scotch whisky</a:t>
            </a:r>
            <a:endParaRPr lang="en-GB" dirty="0"/>
          </a:p>
        </p:txBody>
      </p:sp>
      <p:sp>
        <p:nvSpPr>
          <p:cNvPr id="13" name="TextBox 12"/>
          <p:cNvSpPr txBox="1"/>
          <p:nvPr/>
        </p:nvSpPr>
        <p:spPr>
          <a:xfrm>
            <a:off x="3345366" y="6963962"/>
            <a:ext cx="3267307" cy="1846659"/>
          </a:xfrm>
          <a:prstGeom prst="rect">
            <a:avLst/>
          </a:prstGeom>
          <a:noFill/>
        </p:spPr>
        <p:txBody>
          <a:bodyPr wrap="square" rtlCol="0">
            <a:spAutoFit/>
          </a:bodyPr>
          <a:lstStyle/>
          <a:p>
            <a:r>
              <a:rPr lang="en-US" sz="2400" dirty="0">
                <a:solidFill>
                  <a:schemeClr val="tx1">
                    <a:lumMod val="65000"/>
                  </a:schemeClr>
                </a:solidFill>
                <a:latin typeface="Book Antiqua" panose="02040602050305030304" pitchFamily="18" charset="0"/>
              </a:rPr>
              <a:t>Offer 2: </a:t>
            </a:r>
            <a:r>
              <a:rPr lang="en-US" sz="2400" dirty="0"/>
              <a:t>£20</a:t>
            </a:r>
            <a:endParaRPr lang="en-US" sz="2400" dirty="0">
              <a:solidFill>
                <a:schemeClr val="tx1">
                  <a:lumMod val="65000"/>
                </a:schemeClr>
              </a:solidFill>
              <a:latin typeface="Book Antiqua" panose="02040602050305030304" pitchFamily="18" charset="0"/>
            </a:endParaRPr>
          </a:p>
          <a:p>
            <a:pPr marL="285750" indent="-285750">
              <a:buFont typeface="Arial" panose="020B0604020202020204" pitchFamily="34" charset="0"/>
              <a:buChar char="•"/>
            </a:pPr>
            <a:r>
              <a:rPr lang="en-GB" dirty="0"/>
              <a:t>Butternut squash soup (v). </a:t>
            </a:r>
          </a:p>
          <a:p>
            <a:pPr marL="285750" indent="-285750">
              <a:buFont typeface="Arial" panose="020B0604020202020204" pitchFamily="34" charset="0"/>
              <a:buChar char="•"/>
            </a:pPr>
            <a:r>
              <a:rPr lang="en-GB" dirty="0"/>
              <a:t>Grilled aubergines (v).</a:t>
            </a:r>
          </a:p>
          <a:p>
            <a:pPr marL="285750" indent="-285750">
              <a:buFont typeface="Arial" panose="020B0604020202020204" pitchFamily="34" charset="0"/>
              <a:buChar char="•"/>
            </a:pPr>
            <a:r>
              <a:rPr lang="en-GB" dirty="0"/>
              <a:t>Tiramisu.</a:t>
            </a:r>
          </a:p>
          <a:p>
            <a:pPr marL="285750" indent="-285750">
              <a:buFont typeface="Arial" panose="020B0604020202020204" pitchFamily="34" charset="0"/>
              <a:buChar char="•"/>
            </a:pPr>
            <a:r>
              <a:rPr lang="en-US" dirty="0"/>
              <a:t>Wine</a:t>
            </a:r>
            <a:endParaRPr lang="en-GB" dirty="0"/>
          </a:p>
          <a:p>
            <a:endParaRPr lang="en-US" dirty="0"/>
          </a:p>
        </p:txBody>
      </p:sp>
      <p:sp>
        <p:nvSpPr>
          <p:cNvPr id="14" name="TextBox 13"/>
          <p:cNvSpPr txBox="1"/>
          <p:nvPr/>
        </p:nvSpPr>
        <p:spPr>
          <a:xfrm>
            <a:off x="1211580" y="11248018"/>
            <a:ext cx="4486693" cy="369332"/>
          </a:xfrm>
          <a:prstGeom prst="rect">
            <a:avLst/>
          </a:prstGeom>
          <a:noFill/>
        </p:spPr>
        <p:txBody>
          <a:bodyPr wrap="square" rtlCol="0">
            <a:spAutoFit/>
          </a:bodyPr>
          <a:lstStyle/>
          <a:p>
            <a:pPr algn="ctr"/>
            <a:r>
              <a:rPr lang="en-GB" dirty="0"/>
              <a:t>Vegan Sign: [v]</a:t>
            </a:r>
          </a:p>
        </p:txBody>
      </p:sp>
      <p:sp>
        <p:nvSpPr>
          <p:cNvPr id="6" name="TextBox 5">
            <a:extLst>
              <a:ext uri="{FF2B5EF4-FFF2-40B4-BE49-F238E27FC236}">
                <a16:creationId xmlns:a16="http://schemas.microsoft.com/office/drawing/2014/main" xmlns="" id="{D436D217-F4B9-DDE9-7A9F-F02E012BCEAB}"/>
              </a:ext>
            </a:extLst>
          </p:cNvPr>
          <p:cNvSpPr txBox="1"/>
          <p:nvPr/>
        </p:nvSpPr>
        <p:spPr>
          <a:xfrm>
            <a:off x="282040" y="9916500"/>
            <a:ext cx="6486758" cy="1331518"/>
          </a:xfrm>
          <a:prstGeom prst="rect">
            <a:avLst/>
          </a:prstGeom>
          <a:noFill/>
        </p:spPr>
        <p:txBody>
          <a:bodyPr wrap="square">
            <a:spAutoFit/>
          </a:bodyPr>
          <a:lstStyle/>
          <a:p>
            <a:pPr algn="just">
              <a:lnSpc>
                <a:spcPct val="150000"/>
              </a:lnSpc>
            </a:pPr>
            <a:r>
              <a:rPr lang="en-US" sz="1100" b="1" i="1" dirty="0">
                <a:solidFill>
                  <a:srgbClr val="FF0000"/>
                </a:solidFill>
                <a:effectLst/>
                <a:latin typeface="Times New Roman" panose="02020603050405020304" pitchFamily="18" charset="0"/>
              </a:rPr>
              <a:t>Allergens Statement</a:t>
            </a:r>
          </a:p>
          <a:p>
            <a:pPr algn="just">
              <a:lnSpc>
                <a:spcPct val="150000"/>
              </a:lnSpc>
            </a:pPr>
            <a:r>
              <a:rPr lang="en-US" sz="1100" dirty="0">
                <a:latin typeface="Times New Roman" panose="02020603050405020304" pitchFamily="18" charset="0"/>
                <a:ea typeface="Times New Roman" panose="02020603050405020304" pitchFamily="18" charset="0"/>
              </a:rPr>
              <a:t>There are certain parts that are missing from this compilation. Informing your server of any food allergies or intolerances is essential. A higher risk of foodborne disease, especially for those with preexisting medical conditions, is associated with eating raw or undercooked meats, poultry, shellfish, seafood, or eggs. If your immune system is weak, this is especially true for you.</a:t>
            </a:r>
          </a:p>
        </p:txBody>
      </p:sp>
      <p:sp>
        <p:nvSpPr>
          <p:cNvPr id="2" name="TextBox 1"/>
          <p:cNvSpPr txBox="1"/>
          <p:nvPr/>
        </p:nvSpPr>
        <p:spPr>
          <a:xfrm>
            <a:off x="245327" y="8656465"/>
            <a:ext cx="2771289" cy="1384995"/>
          </a:xfrm>
          <a:prstGeom prst="rect">
            <a:avLst/>
          </a:prstGeom>
          <a:noFill/>
        </p:spPr>
        <p:txBody>
          <a:bodyPr wrap="square" rtlCol="0">
            <a:spAutoFit/>
          </a:bodyPr>
          <a:lstStyle/>
          <a:p>
            <a:r>
              <a:rPr lang="en-US" dirty="0">
                <a:solidFill>
                  <a:schemeClr val="tx1">
                    <a:lumMod val="65000"/>
                  </a:schemeClr>
                </a:solidFill>
              </a:rPr>
              <a:t>Entertainment </a:t>
            </a:r>
          </a:p>
          <a:p>
            <a:pPr marL="285750" indent="-285750">
              <a:buFont typeface="Arial" panose="020B0604020202020204" pitchFamily="34" charset="0"/>
              <a:buChar char="•"/>
            </a:pPr>
            <a:r>
              <a:rPr lang="en-US" sz="1600" dirty="0"/>
              <a:t>Music</a:t>
            </a:r>
          </a:p>
          <a:p>
            <a:pPr marL="285750" indent="-285750">
              <a:buFont typeface="Arial" panose="020B0604020202020204" pitchFamily="34" charset="0"/>
              <a:buChar char="•"/>
            </a:pPr>
            <a:r>
              <a:rPr lang="en-US" sz="1600" dirty="0"/>
              <a:t>Slam poetry</a:t>
            </a:r>
          </a:p>
          <a:p>
            <a:pPr marL="285750" indent="-285750">
              <a:buFont typeface="Arial" panose="020B0604020202020204" pitchFamily="34" charset="0"/>
              <a:buChar char="•"/>
            </a:pPr>
            <a:r>
              <a:rPr lang="en-US" sz="1600" dirty="0"/>
              <a:t>Interactive art</a:t>
            </a:r>
          </a:p>
          <a:p>
            <a:pPr marL="285750" indent="-285750">
              <a:buFont typeface="Arial" panose="020B0604020202020204" pitchFamily="34" charset="0"/>
              <a:buChar char="•"/>
            </a:pPr>
            <a:r>
              <a:rPr lang="en-US" sz="1600" dirty="0"/>
              <a:t>Aerial skills</a:t>
            </a:r>
          </a:p>
        </p:txBody>
      </p:sp>
      <p:sp>
        <p:nvSpPr>
          <p:cNvPr id="5" name="TextBox 4"/>
          <p:cNvSpPr txBox="1"/>
          <p:nvPr/>
        </p:nvSpPr>
        <p:spPr>
          <a:xfrm>
            <a:off x="3131820" y="8781766"/>
            <a:ext cx="3648122" cy="646331"/>
          </a:xfrm>
          <a:prstGeom prst="rect">
            <a:avLst/>
          </a:prstGeom>
          <a:noFill/>
        </p:spPr>
        <p:txBody>
          <a:bodyPr wrap="square" rtlCol="0">
            <a:spAutoFit/>
          </a:bodyPr>
          <a:lstStyle/>
          <a:p>
            <a:r>
              <a:rPr lang="en-US" dirty="0">
                <a:solidFill>
                  <a:schemeClr val="tx1">
                    <a:lumMod val="65000"/>
                  </a:schemeClr>
                </a:solidFill>
              </a:rPr>
              <a:t>Discount for families</a:t>
            </a:r>
          </a:p>
          <a:p>
            <a:r>
              <a:rPr lang="en-US" dirty="0"/>
              <a:t>We are offering 30% off for families. </a:t>
            </a:r>
          </a:p>
        </p:txBody>
      </p:sp>
      <p:pic>
        <p:nvPicPr>
          <p:cNvPr id="7" name="Picture 6">
            <a:extLst>
              <a:ext uri="{FF2B5EF4-FFF2-40B4-BE49-F238E27FC236}">
                <a16:creationId xmlns:a16="http://schemas.microsoft.com/office/drawing/2014/main" xmlns="" id="{C3E6335F-719A-C7E0-0EE5-B8695E348974}"/>
              </a:ext>
            </a:extLst>
          </p:cNvPr>
          <p:cNvPicPr>
            <a:picLocks noChangeAspect="1"/>
          </p:cNvPicPr>
          <p:nvPr/>
        </p:nvPicPr>
        <p:blipFill>
          <a:blip r:embed="rId2"/>
          <a:stretch>
            <a:fillRect/>
          </a:stretch>
        </p:blipFill>
        <p:spPr>
          <a:xfrm>
            <a:off x="3525419" y="895553"/>
            <a:ext cx="2619375" cy="1631748"/>
          </a:xfrm>
          <a:prstGeom prst="rect">
            <a:avLst/>
          </a:prstGeom>
        </p:spPr>
      </p:pic>
      <p:pic>
        <p:nvPicPr>
          <p:cNvPr id="2050" name="Picture 2" descr="Chocolate Orange Cheesecake - Supergolden Bakes">
            <a:extLst>
              <a:ext uri="{FF2B5EF4-FFF2-40B4-BE49-F238E27FC236}">
                <a16:creationId xmlns:a16="http://schemas.microsoft.com/office/drawing/2014/main" xmlns="" id="{FA399A58-5416-7897-99DC-F8C04343CF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2635" y="2535075"/>
            <a:ext cx="2619375" cy="120890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n introduction to Scottish whisky – Lonely Planet - Lonely Planet">
            <a:extLst>
              <a:ext uri="{FF2B5EF4-FFF2-40B4-BE49-F238E27FC236}">
                <a16:creationId xmlns:a16="http://schemas.microsoft.com/office/drawing/2014/main" xmlns="" id="{4A719BC6-7F75-5EDF-77F9-5ED484F323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241" y="4013205"/>
            <a:ext cx="2619375" cy="125862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ummer mocktail recipes | BBC Good Food">
            <a:extLst>
              <a:ext uri="{FF2B5EF4-FFF2-40B4-BE49-F238E27FC236}">
                <a16:creationId xmlns:a16="http://schemas.microsoft.com/office/drawing/2014/main" xmlns="" id="{052754EA-4240-93D1-3013-AD85DD8FFE5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156" y="5271832"/>
            <a:ext cx="2599055" cy="1683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0405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205740" y="1074420"/>
            <a:ext cx="6446520" cy="523220"/>
          </a:xfrm>
          <a:prstGeom prst="rect">
            <a:avLst/>
          </a:prstGeom>
          <a:noFill/>
        </p:spPr>
        <p:txBody>
          <a:bodyPr wrap="square" rtlCol="0">
            <a:spAutoFit/>
          </a:bodyPr>
          <a:lstStyle/>
          <a:p>
            <a:pPr algn="ctr"/>
            <a:r>
              <a:rPr lang="en-US" sz="2800" b="1" dirty="0">
                <a:solidFill>
                  <a:schemeClr val="tx1">
                    <a:lumMod val="65000"/>
                  </a:schemeClr>
                </a:solidFill>
              </a:rPr>
              <a:t>References</a:t>
            </a:r>
          </a:p>
        </p:txBody>
      </p:sp>
      <p:sp>
        <p:nvSpPr>
          <p:cNvPr id="4" name="TextBox 3"/>
          <p:cNvSpPr txBox="1"/>
          <p:nvPr/>
        </p:nvSpPr>
        <p:spPr>
          <a:xfrm>
            <a:off x="800100" y="2125980"/>
            <a:ext cx="5852160" cy="5909310"/>
          </a:xfrm>
          <a:prstGeom prst="rect">
            <a:avLst/>
          </a:prstGeom>
          <a:noFill/>
        </p:spPr>
        <p:txBody>
          <a:bodyPr wrap="square" rtlCol="0">
            <a:spAutoFit/>
          </a:bodyPr>
          <a:lstStyle/>
          <a:p>
            <a:pPr marL="285750" indent="-285750">
              <a:buFont typeface="Arial" panose="020B0604020202020204" pitchFamily="34" charset="0"/>
              <a:buChar char="•"/>
            </a:pPr>
            <a:r>
              <a:rPr lang="en-US" dirty="0"/>
              <a:t>Rebecca., 2022, October 13. 8 essential restaurant menu design tips. Retrieved November 17, 2022, from 99designs website: https://99designs.co.uk/blog/tips/menu-design-roundup-tips/</a:t>
            </a:r>
          </a:p>
          <a:p>
            <a:pPr marL="285750" indent="-285750">
              <a:buFont typeface="Arial" panose="020B0604020202020204" pitchFamily="34" charset="0"/>
              <a:buChar char="•"/>
            </a:pPr>
            <a:r>
              <a:rPr lang="en-US" dirty="0" err="1"/>
              <a:t>Snaiderman</a:t>
            </a:r>
            <a:r>
              <a:rPr lang="en-US" dirty="0"/>
              <a:t>, 2021, September 2. 10 Restaurant Menu Design Tips You Should Follow. Retrieved November 17, 2022, from Toasttab.com website: https://pos.toasttab.com/blog/on-the-line/8-tips-for-effective-menu-design</a:t>
            </a:r>
          </a:p>
          <a:p>
            <a:pPr marL="285750" indent="-285750">
              <a:buFont typeface="Arial" panose="020B0604020202020204" pitchFamily="34" charset="0"/>
              <a:buChar char="•"/>
            </a:pPr>
            <a:r>
              <a:rPr lang="en-US" dirty="0"/>
              <a:t>7 traditional British dishes you need to try. 2022. Retrieved November 17, 2022, from Twinenglishcentres.com website: https://www.twinenglishcentres.com/blog/7-traditional-british-dishes-you-need-to-try</a:t>
            </a:r>
          </a:p>
          <a:p>
            <a:pPr marL="285750" indent="-285750">
              <a:buFont typeface="Arial" panose="020B0604020202020204" pitchFamily="34" charset="0"/>
              <a:buChar char="•"/>
            </a:pPr>
            <a:r>
              <a:rPr lang="en-US" dirty="0" err="1"/>
              <a:t>insanelygood</a:t>
            </a:r>
            <a:r>
              <a:rPr lang="en-US" dirty="0"/>
              <a:t>. 2020, December 2. 24 Traditional British Dessert Recipe Collection. Retrieved November 17, 2022, from Insanely Good Recipes website: https://insanelygoodrecipes.com/british-desserts/</a:t>
            </a:r>
          </a:p>
          <a:p>
            <a:r>
              <a:rPr lang="en-US" dirty="0"/>
              <a:t>‌</a:t>
            </a:r>
          </a:p>
          <a:p>
            <a:endParaRPr lang="en-US" dirty="0"/>
          </a:p>
        </p:txBody>
      </p:sp>
    </p:spTree>
    <p:extLst>
      <p:ext uri="{BB962C8B-B14F-4D97-AF65-F5344CB8AC3E}">
        <p14:creationId xmlns:p14="http://schemas.microsoft.com/office/powerpoint/2010/main" val="424408615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357</TotalTime>
  <Words>502</Words>
  <Application>Microsoft Office PowerPoint</Application>
  <PresentationFormat>Custom</PresentationFormat>
  <Paragraphs>60</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COSTINELA</dc:creator>
  <cp:lastModifiedBy>MariusBoss</cp:lastModifiedBy>
  <cp:revision>22</cp:revision>
  <dcterms:created xsi:type="dcterms:W3CDTF">2022-11-11T04:51:12Z</dcterms:created>
  <dcterms:modified xsi:type="dcterms:W3CDTF">2022-11-18T10:55:27Z</dcterms:modified>
</cp:coreProperties>
</file>