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</p:sldMasterIdLst>
  <p:notesMasterIdLst>
    <p:notesMasterId r:id="rId19"/>
  </p:notesMasterIdLst>
  <p:sldIdLst>
    <p:sldId id="257" r:id="rId2"/>
    <p:sldId id="308" r:id="rId3"/>
    <p:sldId id="309" r:id="rId4"/>
    <p:sldId id="310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9" r:id="rId14"/>
    <p:sldId id="322" r:id="rId15"/>
    <p:sldId id="320" r:id="rId16"/>
    <p:sldId id="321" r:id="rId17"/>
    <p:sldId id="323" r:id="rId1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6" d="100"/>
          <a:sy n="116" d="100"/>
        </p:scale>
        <p:origin x="-14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3506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56B2FB1-8DA9-4A42-BD14-B9CF71CCB315}" type="slidenum">
              <a:rPr lang="zh-CN" altLang="en-US"/>
              <a:pPr/>
              <a:t>2</a:t>
            </a:fld>
            <a:endParaRPr lang="en-US" altLang="zh-CN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919220F-07B5-4AB6-AC98-DEA4919A9FAA}" type="slidenum">
              <a:rPr lang="zh-CN" altLang="en-US"/>
              <a:pPr/>
              <a:t>3</a:t>
            </a:fld>
            <a:endParaRPr lang="en-US" altLang="zh-CN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2694082-93B3-493A-B50D-A2935C6D0FF4}" type="slidenum">
              <a:rPr lang="zh-CN" altLang="en-US"/>
              <a:pPr/>
              <a:t>4</a:t>
            </a:fld>
            <a:endParaRPr lang="en-US" altLang="zh-CN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E057B19-945D-4826-8792-2174D0DC4C6F}" type="slidenum">
              <a:rPr lang="zh-CN" altLang="en-US"/>
              <a:pPr/>
              <a:t>5</a:t>
            </a:fld>
            <a:endParaRPr lang="en-US" altLang="zh-CN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FFA4774-07AD-4F1E-A417-D2BF7864915D}" type="slidenum">
              <a:rPr lang="zh-CN" altLang="en-US"/>
              <a:pPr/>
              <a:t>6</a:t>
            </a:fld>
            <a:endParaRPr lang="en-US" altLang="zh-CN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994EB69-77E4-45DA-9681-715E84B01180}" type="slidenum">
              <a:rPr lang="zh-CN" altLang="en-US"/>
              <a:pPr/>
              <a:t>7</a:t>
            </a:fld>
            <a:endParaRPr lang="en-US" altLang="zh-CN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BCDACE-309A-46B5-A472-4A9FF94C36ED}" type="slidenum">
              <a:rPr lang="zh-CN" altLang="en-US"/>
              <a:pPr/>
              <a:t>8</a:t>
            </a:fld>
            <a:endParaRPr lang="en-US" altLang="zh-CN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C695BF-6820-4EE7-8592-A2C2E53CDFDB}" type="slidenum">
              <a:rPr lang="zh-CN" altLang="en-US"/>
              <a:pPr/>
              <a:t>9</a:t>
            </a:fld>
            <a:endParaRPr lang="en-US" altLang="zh-CN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119A10-57B3-4E5D-9108-B31EC8A87AB0}" type="slidenum">
              <a:rPr lang="zh-CN" altLang="en-US"/>
              <a:pPr/>
              <a:t>10</a:t>
            </a:fld>
            <a:endParaRPr lang="en-US" altLang="zh-CN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1CFCA87-AEA0-4507-B000-5A6DC90DF547}" type="slidenum">
              <a:rPr lang="zh-CN" altLang="en-US"/>
              <a:pPr/>
              <a:t>11</a:t>
            </a:fld>
            <a:endParaRPr lang="en-US" altLang="zh-CN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C56F44D-647A-4C70-BF29-2293A1986419}" type="slidenum">
              <a:rPr lang="zh-CN" altLang="en-US"/>
              <a:pPr/>
              <a:t>12</a:t>
            </a:fld>
            <a:endParaRPr lang="en-US" altLang="zh-CN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CFE7589-4AB2-4090-A843-FC31EE7F341A}" type="slidenum">
              <a:rPr lang="zh-CN" altLang="en-US"/>
              <a:pPr/>
              <a:t>13</a:t>
            </a:fld>
            <a:endParaRPr lang="en-US" altLang="zh-CN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CFE7589-4AB2-4090-A843-FC31EE7F341A}" type="slidenum">
              <a:rPr lang="zh-CN" altLang="en-US"/>
              <a:pPr/>
              <a:t>14</a:t>
            </a:fld>
            <a:endParaRPr lang="en-US" altLang="zh-CN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CF00ECC-CC52-4CA6-A800-5D418863579E}" type="slidenum">
              <a:rPr lang="zh-CN" altLang="en-US"/>
              <a:pPr/>
              <a:t>15</a:t>
            </a:fld>
            <a:endParaRPr lang="en-US" altLang="zh-CN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E0FA6E8-14EC-4A65-81E3-5E6844217233}" type="slidenum">
              <a:rPr lang="zh-CN" altLang="en-US"/>
              <a:pPr/>
              <a:t>16</a:t>
            </a:fld>
            <a:endParaRPr lang="en-US" altLang="zh-CN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>
                <a:solidFill>
                  <a:prstClr val="black"/>
                </a:solidFill>
              </a:rPr>
              <a:pPr/>
              <a:t>17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529060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529060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484784"/>
            <a:ext cx="8229600" cy="5089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Research &amp; Development Methods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Giving Presentations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Presentations are not scary!</a:t>
            </a:r>
            <a:endParaRPr lang="en-US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Good presentations are the result of good preparation, and skilful use of well-practised techniques.</a:t>
            </a:r>
          </a:p>
          <a:p>
            <a:r>
              <a:rPr lang="en-GB" smtClean="0"/>
              <a:t>Before you start panicking at the idea of making a presentation, remember:</a:t>
            </a:r>
          </a:p>
          <a:p>
            <a:pPr lvl="1"/>
            <a:r>
              <a:rPr lang="en-GB" smtClean="0"/>
              <a:t>You are in control.</a:t>
            </a:r>
          </a:p>
          <a:p>
            <a:pPr lvl="1"/>
            <a:r>
              <a:rPr lang="en-GB" smtClean="0"/>
              <a:t>You can practice it in advance.</a:t>
            </a:r>
          </a:p>
          <a:p>
            <a:pPr lvl="1"/>
            <a:r>
              <a:rPr lang="en-GB" smtClean="0"/>
              <a:t>You can get help and advice from friends.</a:t>
            </a:r>
          </a:p>
          <a:p>
            <a:pPr lvl="1"/>
            <a:r>
              <a:rPr lang="en-GB" smtClean="0"/>
              <a:t>You can follow set methods to help you organise your ideas well.</a:t>
            </a:r>
            <a:endParaRPr lang="en-US" altLang="zh-CN" dirty="0" smtClean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Structure of the presentation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All presentations should have:</a:t>
            </a:r>
          </a:p>
          <a:p>
            <a:endParaRPr lang="en-GB" smtClean="0"/>
          </a:p>
          <a:p>
            <a:pPr lvl="1"/>
            <a:r>
              <a:rPr lang="en-GB" smtClean="0"/>
              <a:t>An introduction</a:t>
            </a:r>
          </a:p>
          <a:p>
            <a:pPr lvl="1"/>
            <a:r>
              <a:rPr lang="en-GB" smtClean="0"/>
              <a:t>Main body</a:t>
            </a:r>
          </a:p>
          <a:p>
            <a:pPr lvl="1"/>
            <a:r>
              <a:rPr lang="en-GB" smtClean="0"/>
              <a:t>Conclusions / recommendations</a:t>
            </a:r>
            <a:endParaRPr lang="en-US" altLang="zh-CN" dirty="0" smtClean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Introduction section </a:t>
            </a:r>
            <a:endParaRPr lang="en-US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Introduce yourself and other team members if present.</a:t>
            </a:r>
          </a:p>
          <a:p>
            <a:endParaRPr lang="en-GB" dirty="0" smtClean="0"/>
          </a:p>
          <a:p>
            <a:r>
              <a:rPr lang="en-GB" dirty="0" smtClean="0"/>
              <a:t>Get attention and interest with a 'grabby' opening that outlines the content of the presentation (a flavour of what is to come). </a:t>
            </a:r>
          </a:p>
          <a:p>
            <a:endParaRPr lang="en-GB" dirty="0" smtClean="0"/>
          </a:p>
          <a:p>
            <a:r>
              <a:rPr lang="en-GB" dirty="0" smtClean="0"/>
              <a:t>Explain the relevance of the topic to your audience (possibly using an example).  </a:t>
            </a:r>
          </a:p>
          <a:p>
            <a:endParaRPr lang="en-GB" dirty="0" smtClean="0"/>
          </a:p>
          <a:p>
            <a:r>
              <a:rPr lang="en-GB" dirty="0" smtClean="0"/>
              <a:t>Follow with a general statement of the structure or themes that will be explored.</a:t>
            </a:r>
          </a:p>
          <a:p>
            <a:endParaRPr lang="en-GB" dirty="0" smtClean="0"/>
          </a:p>
          <a:p>
            <a:r>
              <a:rPr lang="en-GB" dirty="0" smtClean="0"/>
              <a:t>Will you accept questions from the audience as you go along, or at the end?</a:t>
            </a:r>
            <a:endParaRPr lang="en-US" altLang="zh-CN" dirty="0" smtClean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Main body</a:t>
            </a:r>
            <a:endParaRPr lang="en-US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mtClean="0"/>
              <a:t>This is where you discuss the findings of your research.  </a:t>
            </a:r>
          </a:p>
          <a:p>
            <a:pPr lvl="1"/>
            <a:r>
              <a:rPr lang="en-GB" smtClean="0"/>
              <a:t>You do not have to discuss everything, just the most important points. </a:t>
            </a:r>
          </a:p>
          <a:p>
            <a:pPr lvl="1"/>
            <a:r>
              <a:rPr lang="en-GB" smtClean="0"/>
              <a:t>Try to draw out the points that will engage the audience (the more interesting bits).</a:t>
            </a:r>
          </a:p>
          <a:p>
            <a:endParaRPr lang="en-US" altLang="zh-CN" smtClean="0"/>
          </a:p>
          <a:p>
            <a:r>
              <a:rPr lang="en-US" altLang="zh-CN" smtClean="0"/>
              <a:t>Avoid a biased review.  Try to cite references for and against particular arguments.</a:t>
            </a:r>
          </a:p>
          <a:p>
            <a:endParaRPr lang="en-US" altLang="zh-CN" smtClean="0"/>
          </a:p>
          <a:p>
            <a:r>
              <a:rPr lang="en-US" altLang="zh-CN" smtClean="0"/>
              <a:t>Be analytical.  Pick the RELEVANT views.  Try to compare and contrast views, and interpret what they mean. 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body</a:t>
            </a:r>
            <a:endParaRPr lang="en-US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zh-CN" smtClean="0"/>
              <a:t>Use the numeric referencing system to cite your sources; this avoids accusations of plagiarism, and reflects the breadth of your research.</a:t>
            </a:r>
          </a:p>
          <a:p>
            <a:endParaRPr lang="en-GB" smtClean="0"/>
          </a:p>
          <a:p>
            <a:r>
              <a:rPr lang="en-GB" smtClean="0"/>
              <a:t>If quoting figures, trends, etc., consider showing them graphically (more impact).</a:t>
            </a:r>
          </a:p>
          <a:p>
            <a:endParaRPr lang="en-GB" smtClean="0"/>
          </a:p>
          <a:p>
            <a:r>
              <a:rPr lang="en-GB" smtClean="0"/>
              <a:t>Use real-life examples, where possible, to illustrate points (something the audience can relate to).</a:t>
            </a:r>
          </a:p>
          <a:p>
            <a:endParaRPr lang="en-GB" smtClean="0"/>
          </a:p>
          <a:p>
            <a:r>
              <a:rPr lang="en-GB" smtClean="0"/>
              <a:t>Try to ensure that the separate 'themes' flow logically, with minimal repetition, and smooth transitions between speakers/themes.</a:t>
            </a:r>
            <a:endParaRPr lang="en-US" altLang="zh-CN" smtClean="0"/>
          </a:p>
          <a:p>
            <a:endParaRPr lang="en-US" altLang="zh-CN" smtClean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Conclusion</a:t>
            </a:r>
            <a:endParaRPr 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mtClean="0"/>
              <a:t>Endings need to round things off neatly. Give a very brief review/summary of what you have said, an evaluation of the work you have undertaken, and the conclusions you have drawn. </a:t>
            </a:r>
          </a:p>
          <a:p>
            <a:endParaRPr lang="en-GB" smtClean="0"/>
          </a:p>
          <a:p>
            <a:r>
              <a:rPr lang="en-US" altLang="zh-CN" smtClean="0"/>
              <a:t>Try not to just re-hash the discussion from the main body; ask yourself questions such as 'so what?', 'what does this mean?', 'what are the implications for the organisation…industry…the future…etc.?'</a:t>
            </a:r>
            <a:endParaRPr lang="en-GB" smtClean="0"/>
          </a:p>
          <a:p>
            <a:endParaRPr lang="en-GB" smtClean="0"/>
          </a:p>
          <a:p>
            <a:r>
              <a:rPr lang="en-GB" smtClean="0"/>
              <a:t>Conclude with impact.  Make it sound as if you have offered up equivalent findings to that of Einstein's Theory of Relativity.</a:t>
            </a:r>
          </a:p>
          <a:p>
            <a:endParaRPr lang="en-GB" smtClean="0"/>
          </a:p>
          <a:p>
            <a:r>
              <a:rPr lang="en-GB" smtClean="0"/>
              <a:t>Thank the audience for their attention.  Any questions?</a:t>
            </a:r>
            <a:r>
              <a:rPr lang="en-US" altLang="zh-CN" smtClean="0"/>
              <a:t>   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Timing</a:t>
            </a:r>
            <a:endParaRPr lang="en-US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must ensure that the presentation is not over-long or –short </a:t>
            </a:r>
          </a:p>
          <a:p>
            <a:r>
              <a:rPr lang="en-GB" dirty="0" smtClean="0"/>
              <a:t>Rehearse the presentation (in advance) to time yourself  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/>
            </a:r>
            <a:br>
              <a:rPr lang="en-GB" smtClean="0"/>
            </a:br>
            <a:r>
              <a:rPr lang="en-GB" smtClean="0"/>
              <a:t>Use of slides</a:t>
            </a:r>
            <a:br>
              <a:rPr lang="en-GB" smtClean="0"/>
            </a:br>
            <a:endParaRPr lang="en-US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mtClean="0"/>
              <a:t>Many people fear speaking in public more than anything. </a:t>
            </a:r>
          </a:p>
          <a:p>
            <a:r>
              <a:rPr lang="en-GB" smtClean="0"/>
              <a:t>The number two fear is wasting time sitting through a boring presentation. </a:t>
            </a:r>
          </a:p>
          <a:p>
            <a:r>
              <a:rPr lang="en-GB" smtClean="0"/>
              <a:t>Displaying a presentation along with your speech can provide an important crutch – visuals:</a:t>
            </a:r>
          </a:p>
          <a:p>
            <a:pPr lvl="1"/>
            <a:r>
              <a:rPr lang="en-GB" smtClean="0"/>
              <a:t>visuals can help structure your presentation so you do not have to memorise everything yourself.</a:t>
            </a:r>
          </a:p>
          <a:p>
            <a:pPr lvl="1"/>
            <a:r>
              <a:rPr lang="en-GB" smtClean="0"/>
              <a:t>you can display pretty charts and slides, and talk about each one without having the entire audience staring at you all the time.  </a:t>
            </a:r>
          </a:p>
          <a:p>
            <a:r>
              <a:rPr lang="en-GB" smtClean="0"/>
              <a:t>Slides also create some variety for the audience, and can liven up the presentation. </a:t>
            </a:r>
          </a:p>
          <a:p>
            <a:r>
              <a:rPr lang="en-GB" smtClean="0"/>
              <a:t>Remember to use a large font size on slides (min 20).</a:t>
            </a:r>
          </a:p>
          <a:p>
            <a:r>
              <a:rPr lang="en-GB" smtClean="0"/>
              <a:t>You might consider providing handouts </a:t>
            </a:r>
            <a:endParaRPr lang="en-US" altLang="zh-CN" smtClean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/>
            </a:r>
            <a:br>
              <a:rPr lang="en-GB" smtClean="0"/>
            </a:br>
            <a:r>
              <a:rPr lang="en-GB" smtClean="0"/>
              <a:t>Resources</a:t>
            </a:r>
            <a:br>
              <a:rPr lang="en-GB" smtClean="0"/>
            </a:br>
            <a:endParaRPr lang="en-US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following resources will be available for your presentation:</a:t>
            </a:r>
          </a:p>
          <a:p>
            <a:pPr lvl="1"/>
            <a:r>
              <a:rPr lang="en-GB" dirty="0" smtClean="0"/>
              <a:t>A computer and projector (PowerPoint</a:t>
            </a:r>
            <a:r>
              <a:rPr lang="en-GB" dirty="0" smtClean="0"/>
              <a:t>)</a:t>
            </a:r>
            <a:endParaRPr lang="en-GB" dirty="0" smtClean="0"/>
          </a:p>
          <a:p>
            <a:pPr lvl="1"/>
            <a:r>
              <a:rPr lang="en-GB" dirty="0" smtClean="0"/>
              <a:t>White board and whiteboard markers.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If you need alternative resources (e.g. flip-chart), please let me know in advance.</a:t>
            </a:r>
            <a:endParaRPr lang="en-US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/>
            </a:r>
            <a:br>
              <a:rPr lang="en-GB" smtClean="0"/>
            </a:br>
            <a:r>
              <a:rPr lang="en-GB" smtClean="0"/>
              <a:t>Body language</a:t>
            </a:r>
            <a:br>
              <a:rPr lang="en-GB" smtClean="0"/>
            </a:br>
            <a:endParaRPr lang="en-US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 smtClean="0"/>
              <a:t>85% of the impact of communication occurs non-verbally (body language, tone of voice, gestures). </a:t>
            </a:r>
          </a:p>
          <a:p>
            <a:pPr lvl="1"/>
            <a:r>
              <a:rPr lang="en-GB" sz="2000" dirty="0" smtClean="0"/>
              <a:t>You want to seem interesting, interested, relaxed and confident:</a:t>
            </a:r>
          </a:p>
          <a:p>
            <a:endParaRPr lang="en-GB" sz="2000" dirty="0" smtClean="0"/>
          </a:p>
          <a:p>
            <a:r>
              <a:rPr lang="en-GB" sz="2000" dirty="0" smtClean="0"/>
              <a:t>Stand well balanced on both feet, shoulders back, head up.  </a:t>
            </a:r>
          </a:p>
          <a:p>
            <a:pPr lvl="1"/>
            <a:r>
              <a:rPr lang="en-GB" sz="2000" dirty="0" smtClean="0"/>
              <a:t>Standing gives you more authority, and the audience can see you. </a:t>
            </a:r>
          </a:p>
          <a:p>
            <a:pPr lvl="1"/>
            <a:r>
              <a:rPr lang="en-GB" sz="2000" dirty="0" smtClean="0"/>
              <a:t>It allows you to breathe more easily and use effective gestures.  </a:t>
            </a:r>
          </a:p>
          <a:p>
            <a:pPr lvl="1"/>
            <a:r>
              <a:rPr lang="en-GB" sz="2000" dirty="0" smtClean="0"/>
              <a:t>Don't stand ram-rod straight and still.  </a:t>
            </a:r>
          </a:p>
          <a:p>
            <a:pPr lvl="1"/>
            <a:r>
              <a:rPr lang="en-GB" sz="2000" dirty="0" smtClean="0"/>
              <a:t>Be natural, use head and arm gestures and you will seem relaxed.</a:t>
            </a:r>
          </a:p>
          <a:p>
            <a:endParaRPr lang="en-GB" sz="2000" dirty="0" smtClean="0"/>
          </a:p>
          <a:p>
            <a:r>
              <a:rPr lang="en-GB" sz="2000" dirty="0" smtClean="0"/>
              <a:t>Maintain eye contact with the audience. Try to look at all areas of the room.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Body language</a:t>
            </a:r>
            <a:endParaRPr lang="en-US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Ask friends and family if you have any annoying physical mannerisms (frantic arm gestures, or fiddling with hair).  </a:t>
            </a:r>
          </a:p>
          <a:p>
            <a:r>
              <a:rPr lang="en-GB" dirty="0" smtClean="0"/>
              <a:t>Don't hold a 'clickable' pen in your hand, or play with loose change/keys in your pocket.</a:t>
            </a:r>
          </a:p>
          <a:p>
            <a:r>
              <a:rPr lang="en-GB" dirty="0" smtClean="0"/>
              <a:t>Your attitude is important.  If you are bored and resentful at having to make the presentation, it will show.  Be positive.</a:t>
            </a:r>
          </a:p>
          <a:p>
            <a:r>
              <a:rPr lang="en-GB" dirty="0" smtClean="0"/>
              <a:t>The audience's body language can tell you how your talk is going. </a:t>
            </a:r>
            <a:endParaRPr lang="en-US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Delivery/voice</a:t>
            </a:r>
            <a:endParaRPr lang="en-US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Try to speak clearly and project your voice so that all can hear.  </a:t>
            </a:r>
          </a:p>
          <a:p>
            <a:pPr lvl="1"/>
            <a:r>
              <a:rPr lang="en-GB" dirty="0" smtClean="0"/>
              <a:t>Do not mumble, gabble, or speak in a monotone - try to put some life (and interest) into your voice.</a:t>
            </a:r>
          </a:p>
          <a:p>
            <a:r>
              <a:rPr lang="en-GB" dirty="0" smtClean="0"/>
              <a:t>Be natural. Take a conversational tone.  </a:t>
            </a:r>
          </a:p>
          <a:p>
            <a:pPr lvl="1"/>
            <a:r>
              <a:rPr lang="en-GB" dirty="0" smtClean="0"/>
              <a:t>You don't have to be extremely formal, and use big, fancy words.  </a:t>
            </a:r>
          </a:p>
          <a:p>
            <a:pPr lvl="1"/>
            <a:r>
              <a:rPr lang="en-GB" dirty="0" smtClean="0"/>
              <a:t>The objective is that the audience understands what you are saying.  </a:t>
            </a:r>
          </a:p>
          <a:p>
            <a:pPr lvl="1"/>
            <a:r>
              <a:rPr lang="en-GB" dirty="0" smtClean="0"/>
              <a:t>A conversational tone also helps to relax the speaker, and build a rapport between the speaker and the audience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Delivery/voice</a:t>
            </a:r>
            <a:endParaRPr lang="en-US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Ask your friends and family if you have any annoying speech mannerisms, such as saying 'OK' , '</a:t>
            </a:r>
            <a:r>
              <a:rPr lang="en-GB" dirty="0" err="1" smtClean="0"/>
              <a:t>Y'know</a:t>
            </a:r>
            <a:r>
              <a:rPr lang="en-GB" dirty="0" smtClean="0"/>
              <a:t>' or 'yeah' at the end of every sentence.</a:t>
            </a:r>
          </a:p>
          <a:p>
            <a:r>
              <a:rPr lang="en-GB" dirty="0" smtClean="0"/>
              <a:t>Try not to read from a script. </a:t>
            </a:r>
          </a:p>
          <a:p>
            <a:pPr lvl="1"/>
            <a:r>
              <a:rPr lang="en-GB" dirty="0" smtClean="0"/>
              <a:t>It nearly always sounds flat and dull.  </a:t>
            </a:r>
          </a:p>
          <a:p>
            <a:pPr lvl="1"/>
            <a:r>
              <a:rPr lang="en-GB" dirty="0" smtClean="0"/>
              <a:t>Learn to talk from cue cards, or the prompts provided by the presentation slide keywords.</a:t>
            </a:r>
            <a:endParaRPr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944516034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Dealing with nerves</a:t>
            </a:r>
            <a:endParaRPr lang="en-US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 prepared.</a:t>
            </a:r>
          </a:p>
          <a:p>
            <a:r>
              <a:rPr lang="en-GB" dirty="0" smtClean="0"/>
              <a:t>Imagine you are walking into a room full of friends.  </a:t>
            </a:r>
          </a:p>
          <a:p>
            <a:r>
              <a:rPr lang="en-GB" dirty="0" smtClean="0"/>
              <a:t>If you are terrified of the audience, for whatever reason, then imagine them all naked or having a telling off from Mum.  It's a great leveller, and works wonders!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Dealing with nerves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 some ways, nervous stress is a good thing; it gets the adrenaline going and makes you perform better.  Nevertheless, you will probably want to control the signs:</a:t>
            </a:r>
          </a:p>
          <a:p>
            <a:pPr lvl="1"/>
            <a:r>
              <a:rPr lang="en-GB" dirty="0" smtClean="0"/>
              <a:t>Dry mouth. Sip some water.</a:t>
            </a:r>
          </a:p>
          <a:p>
            <a:pPr lvl="1"/>
            <a:r>
              <a:rPr lang="en-GB" dirty="0" smtClean="0"/>
              <a:t>Perspiration.  Wear an anti-</a:t>
            </a:r>
            <a:r>
              <a:rPr lang="en-GB" dirty="0" err="1" smtClean="0"/>
              <a:t>perspirant</a:t>
            </a:r>
            <a:r>
              <a:rPr lang="en-GB" dirty="0" smtClean="0"/>
              <a:t> and light-coloured or patterned, loose fitting shirt.</a:t>
            </a:r>
          </a:p>
          <a:p>
            <a:pPr lvl="1"/>
            <a:r>
              <a:rPr lang="en-GB" dirty="0" smtClean="0"/>
              <a:t>Drying-up/going blank.  Use presentation slides or cue cards as prompts.  Look down at your notes, take a deep breath, backtrack a little, and carry on.  You may think the silence lasted minutes, when in fact it is just a few seconds.</a:t>
            </a:r>
          </a:p>
          <a:p>
            <a:pPr lvl="1"/>
            <a:r>
              <a:rPr lang="en-GB" dirty="0" smtClean="0"/>
              <a:t>Shaking - do not hold a piece of paper, as it will magnify the effects.  Try to move around and use arm gestures, as if naturally, to hide the shaking.</a:t>
            </a:r>
            <a:endParaRPr lang="en-US" altLang="zh-CN" dirty="0" smtClean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based task: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 smtClean="0"/>
              <a:t>Just to ease you in gently: Produce an informal </a:t>
            </a:r>
            <a:r>
              <a:rPr lang="en-GB" sz="2000" dirty="0" err="1" smtClean="0"/>
              <a:t>powerpoint</a:t>
            </a:r>
            <a:r>
              <a:rPr lang="en-GB" sz="2000" dirty="0" smtClean="0"/>
              <a:t> that </a:t>
            </a:r>
            <a:r>
              <a:rPr lang="en-GB" sz="2000" dirty="0"/>
              <a:t>you can use to briefly introduce and describe yourself to the others in your group.</a:t>
            </a:r>
          </a:p>
          <a:p>
            <a:r>
              <a:rPr lang="en-GB" sz="2000" dirty="0" smtClean="0"/>
              <a:t>Start </a:t>
            </a:r>
            <a:r>
              <a:rPr lang="en-GB" sz="2000" dirty="0"/>
              <a:t>with your name. Where you grew up and have lived etc.</a:t>
            </a:r>
          </a:p>
          <a:p>
            <a:r>
              <a:rPr lang="en-GB" sz="2000" dirty="0" smtClean="0"/>
              <a:t>What </a:t>
            </a:r>
            <a:r>
              <a:rPr lang="en-GB" sz="2000" dirty="0"/>
              <a:t>are your hobbies and interests? </a:t>
            </a:r>
          </a:p>
          <a:p>
            <a:r>
              <a:rPr lang="en-GB" sz="2000" dirty="0" smtClean="0"/>
              <a:t>List </a:t>
            </a:r>
            <a:r>
              <a:rPr lang="en-GB" sz="2000" dirty="0"/>
              <a:t>your likes and dislikes.</a:t>
            </a:r>
          </a:p>
          <a:p>
            <a:r>
              <a:rPr lang="en-GB" sz="2000" dirty="0" smtClean="0"/>
              <a:t>Describe </a:t>
            </a:r>
            <a:r>
              <a:rPr lang="en-GB" sz="2000" dirty="0"/>
              <a:t>your personality.</a:t>
            </a:r>
          </a:p>
          <a:p>
            <a:r>
              <a:rPr lang="en-GB" sz="2000" dirty="0" smtClean="0"/>
              <a:t>What </a:t>
            </a:r>
            <a:r>
              <a:rPr lang="en-GB" sz="2000" dirty="0"/>
              <a:t>do you consider your strengths and </a:t>
            </a:r>
            <a:r>
              <a:rPr lang="en-GB" sz="2000" dirty="0" smtClean="0"/>
              <a:t>weaknesses</a:t>
            </a:r>
            <a:endParaRPr lang="en-GB" sz="2000" dirty="0"/>
          </a:p>
          <a:p>
            <a:r>
              <a:rPr lang="en-GB" sz="2000" dirty="0" smtClean="0"/>
              <a:t>Then </a:t>
            </a:r>
            <a:r>
              <a:rPr lang="en-GB" sz="2000" dirty="0"/>
              <a:t>describe what you hope to get out of your course, and where you would like to see yourself in the next 5-10 years.</a:t>
            </a:r>
          </a:p>
          <a:p>
            <a:r>
              <a:rPr lang="en-GB" sz="2000" dirty="0" smtClean="0"/>
              <a:t>Create </a:t>
            </a:r>
            <a:r>
              <a:rPr lang="en-GB" sz="2000" dirty="0"/>
              <a:t>enough material so you can talk for as close to 5 minutes as possible.</a:t>
            </a:r>
          </a:p>
          <a:p>
            <a:r>
              <a:rPr lang="en-GB" sz="2000" dirty="0" smtClean="0"/>
              <a:t>Follow </a:t>
            </a:r>
            <a:r>
              <a:rPr lang="en-GB" sz="2000" dirty="0"/>
              <a:t>the general guidelines discussed in class and in the supplementary Moodle notes</a:t>
            </a:r>
            <a:endParaRPr lang="en-US" sz="2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77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750</TotalTime>
  <Words>1266</Words>
  <Application>Microsoft Office PowerPoint</Application>
  <PresentationFormat>On-screen Show (4:3)</PresentationFormat>
  <Paragraphs>134</Paragraphs>
  <Slides>17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Nik2013</vt:lpstr>
      <vt:lpstr>Research &amp; Development Methods</vt:lpstr>
      <vt:lpstr>Presentations are not scary!</vt:lpstr>
      <vt:lpstr>Structure of the presentation</vt:lpstr>
      <vt:lpstr>Introduction section </vt:lpstr>
      <vt:lpstr>Main body</vt:lpstr>
      <vt:lpstr>Main body</vt:lpstr>
      <vt:lpstr>Conclusion</vt:lpstr>
      <vt:lpstr>Timing</vt:lpstr>
      <vt:lpstr> Use of slides </vt:lpstr>
      <vt:lpstr> Resources </vt:lpstr>
      <vt:lpstr> Body language </vt:lpstr>
      <vt:lpstr>Body language</vt:lpstr>
      <vt:lpstr>Delivery/voice</vt:lpstr>
      <vt:lpstr>Delivery/voice</vt:lpstr>
      <vt:lpstr>Dealing with nerves</vt:lpstr>
      <vt:lpstr>Dealing with nerves</vt:lpstr>
      <vt:lpstr>Student based task:</vt:lpstr>
    </vt:vector>
  </TitlesOfParts>
  <Company>University of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Giving Presentations</dc:title>
  <dc:subject>Data Representation</dc:subject>
  <dc:creator>Nik Whitehead</dc:creator>
  <cp:lastModifiedBy>Jones, Gareth</cp:lastModifiedBy>
  <cp:revision>86</cp:revision>
  <dcterms:created xsi:type="dcterms:W3CDTF">2006-01-28T12:00:35Z</dcterms:created>
  <dcterms:modified xsi:type="dcterms:W3CDTF">2015-10-08T14:31:00Z</dcterms:modified>
</cp:coreProperties>
</file>