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705" r:id="rId1"/>
  </p:sldMasterIdLst>
  <p:notesMasterIdLst>
    <p:notesMasterId r:id="rId6"/>
  </p:notesMasterIdLst>
  <p:sldIdLst>
    <p:sldId id="257" r:id="rId2"/>
    <p:sldId id="258" r:id="rId3"/>
    <p:sldId id="262"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202"/>
    <p:restoredTop sz="96301"/>
  </p:normalViewPr>
  <p:slideViewPr>
    <p:cSldViewPr snapToGrid="0">
      <p:cViewPr>
        <p:scale>
          <a:sx n="116" d="100"/>
          <a:sy n="116" d="100"/>
        </p:scale>
        <p:origin x="1632" y="10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35B7EA-747F-47F2-9C97-D1931AAEC654}"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4F331927-6A9C-46BA-B57A-C4EAC39DDC9B}">
      <dgm:prSet custT="1"/>
      <dgm:spPr/>
      <dgm:t>
        <a:bodyPr/>
        <a:lstStyle/>
        <a:p>
          <a:pPr>
            <a:lnSpc>
              <a:spcPct val="150000"/>
            </a:lnSpc>
          </a:pPr>
          <a:r>
            <a:rPr lang="en-GB" sz="1100" b="1" dirty="0">
              <a:latin typeface="Arial" panose="020B0604020202020204" pitchFamily="34" charset="0"/>
              <a:cs typeface="Arial" panose="020B0604020202020204" pitchFamily="34" charset="0"/>
            </a:rPr>
            <a:t>Introduction and ICD-11 classification</a:t>
          </a:r>
        </a:p>
        <a:p>
          <a:pPr>
            <a:lnSpc>
              <a:spcPct val="150000"/>
            </a:lnSpc>
          </a:pPr>
          <a:r>
            <a:rPr lang="en-GB" sz="1100" dirty="0">
              <a:latin typeface="Arial" panose="020B0604020202020204" pitchFamily="34" charset="0"/>
              <a:cs typeface="Arial" panose="020B0604020202020204" pitchFamily="34" charset="0"/>
            </a:rPr>
            <a:t>Anorexia nervosa is a serious eating disorder involving significantly low body weight and persistent </a:t>
          </a:r>
          <a:r>
            <a:rPr lang="en-GB" sz="1100" dirty="0" err="1">
              <a:latin typeface="Arial" panose="020B0604020202020204" pitchFamily="34" charset="0"/>
              <a:cs typeface="Arial" panose="020B0604020202020204" pitchFamily="34" charset="0"/>
            </a:rPr>
            <a:t>behaviors</a:t>
          </a:r>
          <a:r>
            <a:rPr lang="en-GB" sz="1100" dirty="0">
              <a:latin typeface="Arial" panose="020B0604020202020204" pitchFamily="34" charset="0"/>
              <a:cs typeface="Arial" panose="020B0604020202020204" pitchFamily="34" charset="0"/>
            </a:rPr>
            <a:t> that prevent weight restoration, including restrictive eating and other weight-control behaviours. Fear of weight gain may be present but is not universal. It is classified under feeding and eating disorders in ICD-11 (code 6B80) (World Health Organization, 2024).</a:t>
          </a:r>
        </a:p>
        <a:p>
          <a:pPr>
            <a:lnSpc>
              <a:spcPct val="150000"/>
            </a:lnSpc>
          </a:pP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Treatment must address physical and psychological needs. Despite progress, challenges remain in early identification, specialist access and long-term recovery (NICE, 2017).</a:t>
          </a:r>
          <a:endParaRPr lang="en-US" sz="1100" dirty="0">
            <a:latin typeface="Arial" panose="020B0604020202020204" pitchFamily="34" charset="0"/>
            <a:cs typeface="Arial" panose="020B0604020202020204" pitchFamily="34" charset="0"/>
          </a:endParaRPr>
        </a:p>
      </dgm:t>
    </dgm:pt>
    <dgm:pt modelId="{60237A23-14FD-4C9C-84E7-D7F565C5DACA}" type="parTrans" cxnId="{C2744BD6-5871-4D75-B3A8-68C236518FD1}">
      <dgm:prSet/>
      <dgm:spPr/>
      <dgm:t>
        <a:bodyPr/>
        <a:lstStyle/>
        <a:p>
          <a:endParaRPr lang="en-US"/>
        </a:p>
      </dgm:t>
    </dgm:pt>
    <dgm:pt modelId="{E6B23BDB-6FD3-4FF0-B47E-D1F7A1B780F9}" type="sibTrans" cxnId="{C2744BD6-5871-4D75-B3A8-68C236518FD1}">
      <dgm:prSet/>
      <dgm:spPr/>
      <dgm:t>
        <a:bodyPr/>
        <a:lstStyle/>
        <a:p>
          <a:pPr>
            <a:lnSpc>
              <a:spcPct val="100000"/>
            </a:lnSpc>
          </a:pPr>
          <a:endParaRPr lang="en-US"/>
        </a:p>
      </dgm:t>
    </dgm:pt>
    <dgm:pt modelId="{F01FB243-A27E-4621-BADD-C61DB9DEAB6C}">
      <dgm:prSet custT="1"/>
      <dgm:spPr/>
      <dgm:t>
        <a:bodyPr/>
        <a:lstStyle/>
        <a:p>
          <a:pPr>
            <a:lnSpc>
              <a:spcPct val="150000"/>
            </a:lnSpc>
          </a:pPr>
          <a:r>
            <a:rPr lang="en-GB" sz="1100" b="1" dirty="0">
              <a:latin typeface="Arial" panose="020B0604020202020204" pitchFamily="34" charset="0"/>
              <a:cs typeface="Arial" panose="020B0604020202020204" pitchFamily="34" charset="0"/>
            </a:rPr>
            <a:t>Historical understanding and treatment</a:t>
          </a:r>
        </a:p>
        <a:p>
          <a:pPr>
            <a:lnSpc>
              <a:spcPct val="150000"/>
            </a:lnSpc>
          </a:pPr>
          <a:r>
            <a:rPr lang="en-GB" sz="1100" b="0" dirty="0">
              <a:latin typeface="Arial" panose="020B0604020202020204" pitchFamily="34" charset="0"/>
              <a:cs typeface="Arial" panose="020B0604020202020204" pitchFamily="34" charset="0"/>
            </a:rPr>
            <a:t>Anorexia nervosa was formally described in the nineteenth century by William Gull (1874) and Ernest-Charles </a:t>
          </a:r>
          <a:r>
            <a:rPr lang="en-GB" sz="1100" b="0" dirty="0" err="1">
              <a:latin typeface="Arial" panose="020B0604020202020204" pitchFamily="34" charset="0"/>
              <a:cs typeface="Arial" panose="020B0604020202020204" pitchFamily="34" charset="0"/>
            </a:rPr>
            <a:t>Lasègue</a:t>
          </a:r>
          <a:r>
            <a:rPr lang="en-GB" sz="1100" b="0" dirty="0">
              <a:latin typeface="Arial" panose="020B0604020202020204" pitchFamily="34" charset="0"/>
              <a:cs typeface="Arial" panose="020B0604020202020204" pitchFamily="34" charset="0"/>
            </a:rPr>
            <a:t> (1873). Earlier accounts of self-starvation were documented by Richard Morton (Pearce, 2004; </a:t>
          </a:r>
          <a:r>
            <a:rPr lang="en-GB" sz="1100" b="0" dirty="0" err="1">
              <a:latin typeface="Arial" panose="020B0604020202020204" pitchFamily="34" charset="0"/>
              <a:cs typeface="Arial" panose="020B0604020202020204" pitchFamily="34" charset="0"/>
            </a:rPr>
            <a:t>Vandereycken</a:t>
          </a:r>
          <a:r>
            <a:rPr lang="en-GB" sz="1100" b="0" dirty="0">
              <a:latin typeface="Arial" panose="020B0604020202020204" pitchFamily="34" charset="0"/>
              <a:cs typeface="Arial" panose="020B0604020202020204" pitchFamily="34" charset="0"/>
            </a:rPr>
            <a:t> and Van Deth, 1994). Early treatment emphasised physical symptoms, weight restoration, rest and medical supervision.</a:t>
          </a:r>
        </a:p>
        <a:p>
          <a:pPr>
            <a:lnSpc>
              <a:spcPct val="150000"/>
            </a:lnSpc>
          </a:pPr>
          <a:br>
            <a:rPr lang="en-GB" sz="1100" b="0" dirty="0">
              <a:latin typeface="Arial" panose="020B0604020202020204" pitchFamily="34" charset="0"/>
              <a:cs typeface="Arial" panose="020B0604020202020204" pitchFamily="34" charset="0"/>
            </a:rPr>
          </a:br>
          <a:r>
            <a:rPr lang="en-GB" sz="1100" b="0" dirty="0">
              <a:latin typeface="Arial" panose="020B0604020202020204" pitchFamily="34" charset="0"/>
              <a:cs typeface="Arial" panose="020B0604020202020204" pitchFamily="34" charset="0"/>
            </a:rPr>
            <a:t>During the twentieth century, psychological and family-based approaches became more influential. Bruch (1973) explored autonomy and identity, while earlier approaches often overlooked patients’ experiences and social influences (Treasure, Claudino and Zucker, 2010).</a:t>
          </a:r>
        </a:p>
        <a:p>
          <a:pPr>
            <a:lnSpc>
              <a:spcPct val="150000"/>
            </a:lnSpc>
          </a:pPr>
          <a:br>
            <a:rPr lang="en-GB" sz="1100" b="0" dirty="0">
              <a:latin typeface="Arial" panose="020B0604020202020204" pitchFamily="34" charset="0"/>
              <a:cs typeface="Arial" panose="020B0604020202020204" pitchFamily="34" charset="0"/>
            </a:rPr>
          </a:br>
          <a:r>
            <a:rPr lang="en-GB" sz="1100" b="0" dirty="0">
              <a:latin typeface="Arial" panose="020B0604020202020204" pitchFamily="34" charset="0"/>
              <a:cs typeface="Arial" panose="020B0604020202020204" pitchFamily="34" charset="0"/>
            </a:rPr>
            <a:t>Modern multidisciplinary care reflects the interaction of biological, psychological and social factors (Treasure, Claudino and Zucker, 2010).</a:t>
          </a:r>
          <a:endParaRPr lang="en-US" sz="1100" dirty="0">
            <a:latin typeface="Arial" panose="020B0604020202020204" pitchFamily="34" charset="0"/>
            <a:cs typeface="Arial" panose="020B0604020202020204" pitchFamily="34" charset="0"/>
          </a:endParaRPr>
        </a:p>
      </dgm:t>
    </dgm:pt>
    <dgm:pt modelId="{B3B2255A-DF3C-4917-B39F-C98C0DDD1CD3}" type="parTrans" cxnId="{EB2C73EF-C5FB-436B-82A9-75AFE620EFDB}">
      <dgm:prSet/>
      <dgm:spPr/>
      <dgm:t>
        <a:bodyPr/>
        <a:lstStyle/>
        <a:p>
          <a:endParaRPr lang="en-US"/>
        </a:p>
      </dgm:t>
    </dgm:pt>
    <dgm:pt modelId="{FDDF23B6-3965-46F0-84DC-65E9A13DA75B}" type="sibTrans" cxnId="{EB2C73EF-C5FB-436B-82A9-75AFE620EFDB}">
      <dgm:prSet/>
      <dgm:spPr/>
      <dgm:t>
        <a:bodyPr/>
        <a:lstStyle/>
        <a:p>
          <a:endParaRPr lang="en-US"/>
        </a:p>
      </dgm:t>
    </dgm:pt>
    <dgm:pt modelId="{63F9E4DA-0EE3-DF4A-A270-D57733B0C776}" type="pres">
      <dgm:prSet presAssocID="{2E35B7EA-747F-47F2-9C97-D1931AAEC654}" presName="linear" presStyleCnt="0">
        <dgm:presLayoutVars>
          <dgm:animLvl val="lvl"/>
          <dgm:resizeHandles val="exact"/>
        </dgm:presLayoutVars>
      </dgm:prSet>
      <dgm:spPr/>
    </dgm:pt>
    <dgm:pt modelId="{2B27EA10-D7C0-874E-B3B9-A875D7BC811B}" type="pres">
      <dgm:prSet presAssocID="{4F331927-6A9C-46BA-B57A-C4EAC39DDC9B}" presName="parentText" presStyleLbl="node1" presStyleIdx="0" presStyleCnt="2" custLinFactY="-1264" custLinFactNeighborX="-418" custLinFactNeighborY="-100000">
        <dgm:presLayoutVars>
          <dgm:chMax val="0"/>
          <dgm:bulletEnabled val="1"/>
        </dgm:presLayoutVars>
      </dgm:prSet>
      <dgm:spPr/>
    </dgm:pt>
    <dgm:pt modelId="{7A4E3AF5-9EC6-C34E-8A92-C0BB8658751F}" type="pres">
      <dgm:prSet presAssocID="{E6B23BDB-6FD3-4FF0-B47E-D1F7A1B780F9}" presName="spacer" presStyleCnt="0"/>
      <dgm:spPr/>
    </dgm:pt>
    <dgm:pt modelId="{8251DAC5-448C-0C48-BCFA-3A9A32CB6F63}" type="pres">
      <dgm:prSet presAssocID="{F01FB243-A27E-4621-BADD-C61DB9DEAB6C}" presName="parentText" presStyleLbl="node1" presStyleIdx="1" presStyleCnt="2">
        <dgm:presLayoutVars>
          <dgm:chMax val="0"/>
          <dgm:bulletEnabled val="1"/>
        </dgm:presLayoutVars>
      </dgm:prSet>
      <dgm:spPr/>
    </dgm:pt>
  </dgm:ptLst>
  <dgm:cxnLst>
    <dgm:cxn modelId="{A176912F-49F6-1C43-B6DF-BE073581CD41}" type="presOf" srcId="{2E35B7EA-747F-47F2-9C97-D1931AAEC654}" destId="{63F9E4DA-0EE3-DF4A-A270-D57733B0C776}" srcOrd="0" destOrd="0" presId="urn:microsoft.com/office/officeart/2005/8/layout/vList2"/>
    <dgm:cxn modelId="{4C673137-76C8-3A42-B266-D420C6BA5B71}" type="presOf" srcId="{4F331927-6A9C-46BA-B57A-C4EAC39DDC9B}" destId="{2B27EA10-D7C0-874E-B3B9-A875D7BC811B}" srcOrd="0" destOrd="0" presId="urn:microsoft.com/office/officeart/2005/8/layout/vList2"/>
    <dgm:cxn modelId="{496396BA-8A38-3746-85F3-8241F0DABD6F}" type="presOf" srcId="{F01FB243-A27E-4621-BADD-C61DB9DEAB6C}" destId="{8251DAC5-448C-0C48-BCFA-3A9A32CB6F63}" srcOrd="0" destOrd="0" presId="urn:microsoft.com/office/officeart/2005/8/layout/vList2"/>
    <dgm:cxn modelId="{C2744BD6-5871-4D75-B3A8-68C236518FD1}" srcId="{2E35B7EA-747F-47F2-9C97-D1931AAEC654}" destId="{4F331927-6A9C-46BA-B57A-C4EAC39DDC9B}" srcOrd="0" destOrd="0" parTransId="{60237A23-14FD-4C9C-84E7-D7F565C5DACA}" sibTransId="{E6B23BDB-6FD3-4FF0-B47E-D1F7A1B780F9}"/>
    <dgm:cxn modelId="{EB2C73EF-C5FB-436B-82A9-75AFE620EFDB}" srcId="{2E35B7EA-747F-47F2-9C97-D1931AAEC654}" destId="{F01FB243-A27E-4621-BADD-C61DB9DEAB6C}" srcOrd="1" destOrd="0" parTransId="{B3B2255A-DF3C-4917-B39F-C98C0DDD1CD3}" sibTransId="{FDDF23B6-3965-46F0-84DC-65E9A13DA75B}"/>
    <dgm:cxn modelId="{4FC308FA-880C-E74C-8192-B47D32CAF097}" type="presParOf" srcId="{63F9E4DA-0EE3-DF4A-A270-D57733B0C776}" destId="{2B27EA10-D7C0-874E-B3B9-A875D7BC811B}" srcOrd="0" destOrd="0" presId="urn:microsoft.com/office/officeart/2005/8/layout/vList2"/>
    <dgm:cxn modelId="{03FC11CA-D548-AA46-8094-7D708507196A}" type="presParOf" srcId="{63F9E4DA-0EE3-DF4A-A270-D57733B0C776}" destId="{7A4E3AF5-9EC6-C34E-8A92-C0BB8658751F}" srcOrd="1" destOrd="0" presId="urn:microsoft.com/office/officeart/2005/8/layout/vList2"/>
    <dgm:cxn modelId="{C514DB63-3A58-4A46-912E-47BE77EA3EDF}" type="presParOf" srcId="{63F9E4DA-0EE3-DF4A-A270-D57733B0C776}" destId="{8251DAC5-448C-0C48-BCFA-3A9A32CB6F63}"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C5C5BB0-BB3F-446D-AE7A-06A7C9AB9C62}" type="doc">
      <dgm:prSet loTypeId="urn:microsoft.com/office/officeart/2005/8/layout/process4" loCatId="process" qsTypeId="urn:microsoft.com/office/officeart/2005/8/quickstyle/simple5" qsCatId="simple" csTypeId="urn:microsoft.com/office/officeart/2005/8/colors/accent3_2" csCatId="accent3" phldr="1"/>
      <dgm:spPr/>
      <dgm:t>
        <a:bodyPr/>
        <a:lstStyle/>
        <a:p>
          <a:endParaRPr lang="en-US"/>
        </a:p>
      </dgm:t>
    </dgm:pt>
    <dgm:pt modelId="{A78BCB1D-79C5-4FAE-87FC-6127C0EF9777}">
      <dgm:prSet/>
      <dgm:spPr/>
      <dgm:t>
        <a:bodyPr/>
        <a:lstStyle/>
        <a:p>
          <a:r>
            <a:rPr lang="en-US" b="1"/>
            <a:t>Contemporary treatment</a:t>
          </a:r>
          <a:endParaRPr lang="en-US"/>
        </a:p>
      </dgm:t>
    </dgm:pt>
    <dgm:pt modelId="{A568D7F2-E19B-4CDB-A16A-1BE7A3463B0C}" type="parTrans" cxnId="{9D8300BD-DFE5-4035-BFFB-750590783807}">
      <dgm:prSet/>
      <dgm:spPr/>
      <dgm:t>
        <a:bodyPr/>
        <a:lstStyle/>
        <a:p>
          <a:endParaRPr lang="en-US"/>
        </a:p>
      </dgm:t>
    </dgm:pt>
    <dgm:pt modelId="{899CD5FE-860D-4794-AA9A-8B0FF7D4F58C}" type="sibTrans" cxnId="{9D8300BD-DFE5-4035-BFFB-750590783807}">
      <dgm:prSet/>
      <dgm:spPr/>
      <dgm:t>
        <a:bodyPr/>
        <a:lstStyle/>
        <a:p>
          <a:endParaRPr lang="en-US"/>
        </a:p>
      </dgm:t>
    </dgm:pt>
    <dgm:pt modelId="{6DD885EB-79F5-4361-B937-5E2567296CD8}">
      <dgm:prSet custT="1"/>
      <dgm:spPr/>
      <dgm:t>
        <a:bodyPr/>
        <a:lstStyle/>
        <a:p>
          <a:r>
            <a:rPr lang="en-US" sz="1050" dirty="0">
              <a:latin typeface="Arial" panose="020B0604020202020204" pitchFamily="34" charset="0"/>
              <a:cs typeface="Arial" panose="020B0604020202020204" pitchFamily="34" charset="0"/>
            </a:rPr>
            <a:t>Contemporary care combines psychological therapy, nutritional rehabilitation and physical monitoring. For adults, NICE recommends CBT-ED, MANTRA or SSCM. For children and young people, FT-AN is an important option (NICE, 2017; Jewell et al., 2016). Care is tailored to clinical risk and personal circumstances, with family or carer involvement where appropriate (NICE, 2017).</a:t>
          </a:r>
        </a:p>
      </dgm:t>
    </dgm:pt>
    <dgm:pt modelId="{9C885B9C-FE33-46A1-8FB8-EE532BDD3E19}" type="parTrans" cxnId="{02A4BDB5-C517-4407-9739-892F2C734E44}">
      <dgm:prSet/>
      <dgm:spPr/>
      <dgm:t>
        <a:bodyPr/>
        <a:lstStyle/>
        <a:p>
          <a:endParaRPr lang="en-US"/>
        </a:p>
      </dgm:t>
    </dgm:pt>
    <dgm:pt modelId="{4D3A766C-E8A0-4DD8-B638-9D86C18A6818}" type="sibTrans" cxnId="{02A4BDB5-C517-4407-9739-892F2C734E44}">
      <dgm:prSet/>
      <dgm:spPr/>
      <dgm:t>
        <a:bodyPr/>
        <a:lstStyle/>
        <a:p>
          <a:endParaRPr lang="en-US"/>
        </a:p>
      </dgm:t>
    </dgm:pt>
    <dgm:pt modelId="{224F3DAB-3283-4A16-907A-98FC50CCF874}">
      <dgm:prSet/>
      <dgm:spPr/>
      <dgm:t>
        <a:bodyPr/>
        <a:lstStyle/>
        <a:p>
          <a:r>
            <a:rPr lang="en-US" b="1"/>
            <a:t>Critical analysis: why did treatment change?</a:t>
          </a:r>
          <a:endParaRPr lang="en-US"/>
        </a:p>
      </dgm:t>
    </dgm:pt>
    <dgm:pt modelId="{8B19FE51-89F8-4813-94DF-F5D37EDFF210}" type="parTrans" cxnId="{ACAE2579-A873-49DD-AD2A-4302A37A845D}">
      <dgm:prSet/>
      <dgm:spPr/>
      <dgm:t>
        <a:bodyPr/>
        <a:lstStyle/>
        <a:p>
          <a:endParaRPr lang="en-US"/>
        </a:p>
      </dgm:t>
    </dgm:pt>
    <dgm:pt modelId="{EAAE5C22-1C31-4187-A6D3-BB8F8947A61E}" type="sibTrans" cxnId="{ACAE2579-A873-49DD-AD2A-4302A37A845D}">
      <dgm:prSet/>
      <dgm:spPr/>
      <dgm:t>
        <a:bodyPr/>
        <a:lstStyle/>
        <a:p>
          <a:endParaRPr lang="en-US"/>
        </a:p>
      </dgm:t>
    </dgm:pt>
    <dgm:pt modelId="{2048D13B-D709-4652-91B6-B6C3DA80CD9D}">
      <dgm:prSet custT="1"/>
      <dgm:spPr/>
      <dgm:t>
        <a:bodyPr/>
        <a:lstStyle/>
        <a:p>
          <a:r>
            <a:rPr lang="en-US" sz="1000" dirty="0">
              <a:latin typeface="Arial" panose="020B0604020202020204" pitchFamily="34" charset="0"/>
              <a:cs typeface="Arial" panose="020B0604020202020204" pitchFamily="34" charset="0"/>
            </a:rPr>
            <a:t>Historical care </a:t>
          </a:r>
          <a:r>
            <a:rPr lang="en-US" sz="1000" dirty="0" err="1">
              <a:latin typeface="Arial" panose="020B0604020202020204" pitchFamily="34" charset="0"/>
              <a:cs typeface="Arial" panose="020B0604020202020204" pitchFamily="34" charset="0"/>
            </a:rPr>
            <a:t>prioritised</a:t>
          </a:r>
          <a:r>
            <a:rPr lang="en-US" sz="1000" dirty="0">
              <a:latin typeface="Arial" panose="020B0604020202020204" pitchFamily="34" charset="0"/>
              <a:cs typeface="Arial" panose="020B0604020202020204" pitchFamily="34" charset="0"/>
            </a:rPr>
            <a:t> physical restoration; modern services also address psychological and social needs. However, relapse, unequal access and variable outcomes remain challenges (Treasure, Claudino and Zucker, 2010; NICE, 2017). No single adult therapy is clearly superior for everyone (Treasure, Duarte and Schmidt, 2020). Compulsory treatment can create tension between autonomy and protection (Mental Health Act 1983).</a:t>
          </a:r>
        </a:p>
      </dgm:t>
    </dgm:pt>
    <dgm:pt modelId="{885A5857-C3A3-4136-883E-3C4F0977D7D7}" type="parTrans" cxnId="{152DA63C-DF80-46C2-81FA-F9FAAB29DA45}">
      <dgm:prSet/>
      <dgm:spPr/>
      <dgm:t>
        <a:bodyPr/>
        <a:lstStyle/>
        <a:p>
          <a:endParaRPr lang="en-US"/>
        </a:p>
      </dgm:t>
    </dgm:pt>
    <dgm:pt modelId="{E2FD22BF-2564-4360-B59C-611BFC1555C9}" type="sibTrans" cxnId="{152DA63C-DF80-46C2-81FA-F9FAAB29DA45}">
      <dgm:prSet/>
      <dgm:spPr/>
      <dgm:t>
        <a:bodyPr/>
        <a:lstStyle/>
        <a:p>
          <a:endParaRPr lang="en-US"/>
        </a:p>
      </dgm:t>
    </dgm:pt>
    <dgm:pt modelId="{43F53018-47F0-434E-B7FC-A982D4F5C721}" type="pres">
      <dgm:prSet presAssocID="{CC5C5BB0-BB3F-446D-AE7A-06A7C9AB9C62}" presName="Name0" presStyleCnt="0">
        <dgm:presLayoutVars>
          <dgm:dir/>
          <dgm:animLvl val="lvl"/>
          <dgm:resizeHandles val="exact"/>
        </dgm:presLayoutVars>
      </dgm:prSet>
      <dgm:spPr/>
    </dgm:pt>
    <dgm:pt modelId="{EA655CE8-5566-DC44-88AB-C2ACDB207D48}" type="pres">
      <dgm:prSet presAssocID="{2048D13B-D709-4652-91B6-B6C3DA80CD9D}" presName="boxAndChildren" presStyleCnt="0"/>
      <dgm:spPr/>
    </dgm:pt>
    <dgm:pt modelId="{B2E335AE-9829-B94E-8304-A84592C2311B}" type="pres">
      <dgm:prSet presAssocID="{2048D13B-D709-4652-91B6-B6C3DA80CD9D}" presName="parentTextBox" presStyleLbl="node1" presStyleIdx="0" presStyleCnt="4" custLinFactNeighborX="-1470" custLinFactNeighborY="-5722"/>
      <dgm:spPr/>
    </dgm:pt>
    <dgm:pt modelId="{44AF8DC7-2C24-9C42-A3E9-48F5ECD91166}" type="pres">
      <dgm:prSet presAssocID="{EAAE5C22-1C31-4187-A6D3-BB8F8947A61E}" presName="sp" presStyleCnt="0"/>
      <dgm:spPr/>
    </dgm:pt>
    <dgm:pt modelId="{82BCEA84-970F-DC47-B15E-62086848AB9A}" type="pres">
      <dgm:prSet presAssocID="{224F3DAB-3283-4A16-907A-98FC50CCF874}" presName="arrowAndChildren" presStyleCnt="0"/>
      <dgm:spPr/>
    </dgm:pt>
    <dgm:pt modelId="{FB3FACE7-106A-3A45-AD9B-73714E85D023}" type="pres">
      <dgm:prSet presAssocID="{224F3DAB-3283-4A16-907A-98FC50CCF874}" presName="parentTextArrow" presStyleLbl="node1" presStyleIdx="1" presStyleCnt="4"/>
      <dgm:spPr/>
    </dgm:pt>
    <dgm:pt modelId="{DE0CF94E-715C-9948-86BB-95EB689637B1}" type="pres">
      <dgm:prSet presAssocID="{4D3A766C-E8A0-4DD8-B638-9D86C18A6818}" presName="sp" presStyleCnt="0"/>
      <dgm:spPr/>
    </dgm:pt>
    <dgm:pt modelId="{B782D263-719D-4446-B604-770313BC050D}" type="pres">
      <dgm:prSet presAssocID="{6DD885EB-79F5-4361-B937-5E2567296CD8}" presName="arrowAndChildren" presStyleCnt="0"/>
      <dgm:spPr/>
    </dgm:pt>
    <dgm:pt modelId="{66E5D350-D064-6C43-B1F7-02A5EF602785}" type="pres">
      <dgm:prSet presAssocID="{6DD885EB-79F5-4361-B937-5E2567296CD8}" presName="parentTextArrow" presStyleLbl="node1" presStyleIdx="2" presStyleCnt="4"/>
      <dgm:spPr/>
    </dgm:pt>
    <dgm:pt modelId="{DA77AC96-461C-8142-850D-11DC3938EDD6}" type="pres">
      <dgm:prSet presAssocID="{899CD5FE-860D-4794-AA9A-8B0FF7D4F58C}" presName="sp" presStyleCnt="0"/>
      <dgm:spPr/>
    </dgm:pt>
    <dgm:pt modelId="{7F0F999E-0881-1348-87D1-9FAD9A1658F7}" type="pres">
      <dgm:prSet presAssocID="{A78BCB1D-79C5-4FAE-87FC-6127C0EF9777}" presName="arrowAndChildren" presStyleCnt="0"/>
      <dgm:spPr/>
    </dgm:pt>
    <dgm:pt modelId="{F5DABE50-940B-8340-B354-9E3A77453100}" type="pres">
      <dgm:prSet presAssocID="{A78BCB1D-79C5-4FAE-87FC-6127C0EF9777}" presName="parentTextArrow" presStyleLbl="node1" presStyleIdx="3" presStyleCnt="4"/>
      <dgm:spPr/>
    </dgm:pt>
  </dgm:ptLst>
  <dgm:cxnLst>
    <dgm:cxn modelId="{A9CF051D-90A7-5E4C-8910-20A471F175A2}" type="presOf" srcId="{A78BCB1D-79C5-4FAE-87FC-6127C0EF9777}" destId="{F5DABE50-940B-8340-B354-9E3A77453100}" srcOrd="0" destOrd="0" presId="urn:microsoft.com/office/officeart/2005/8/layout/process4"/>
    <dgm:cxn modelId="{D480FE22-F88A-0241-A495-9929F7C34118}" type="presOf" srcId="{2048D13B-D709-4652-91B6-B6C3DA80CD9D}" destId="{B2E335AE-9829-B94E-8304-A84592C2311B}" srcOrd="0" destOrd="0" presId="urn:microsoft.com/office/officeart/2005/8/layout/process4"/>
    <dgm:cxn modelId="{152DA63C-DF80-46C2-81FA-F9FAAB29DA45}" srcId="{CC5C5BB0-BB3F-446D-AE7A-06A7C9AB9C62}" destId="{2048D13B-D709-4652-91B6-B6C3DA80CD9D}" srcOrd="3" destOrd="0" parTransId="{885A5857-C3A3-4136-883E-3C4F0977D7D7}" sibTransId="{E2FD22BF-2564-4360-B59C-611BFC1555C9}"/>
    <dgm:cxn modelId="{69DBD170-228B-EB42-9303-82FD46525010}" type="presOf" srcId="{224F3DAB-3283-4A16-907A-98FC50CCF874}" destId="{FB3FACE7-106A-3A45-AD9B-73714E85D023}" srcOrd="0" destOrd="0" presId="urn:microsoft.com/office/officeart/2005/8/layout/process4"/>
    <dgm:cxn modelId="{77BA3A78-81BE-DA42-912D-B9D65D7EA7DB}" type="presOf" srcId="{6DD885EB-79F5-4361-B937-5E2567296CD8}" destId="{66E5D350-D064-6C43-B1F7-02A5EF602785}" srcOrd="0" destOrd="0" presId="urn:microsoft.com/office/officeart/2005/8/layout/process4"/>
    <dgm:cxn modelId="{ACAE2579-A873-49DD-AD2A-4302A37A845D}" srcId="{CC5C5BB0-BB3F-446D-AE7A-06A7C9AB9C62}" destId="{224F3DAB-3283-4A16-907A-98FC50CCF874}" srcOrd="2" destOrd="0" parTransId="{8B19FE51-89F8-4813-94DF-F5D37EDFF210}" sibTransId="{EAAE5C22-1C31-4187-A6D3-BB8F8947A61E}"/>
    <dgm:cxn modelId="{F6D5DCAC-E869-A04E-91FB-987575E00398}" type="presOf" srcId="{CC5C5BB0-BB3F-446D-AE7A-06A7C9AB9C62}" destId="{43F53018-47F0-434E-B7FC-A982D4F5C721}" srcOrd="0" destOrd="0" presId="urn:microsoft.com/office/officeart/2005/8/layout/process4"/>
    <dgm:cxn modelId="{02A4BDB5-C517-4407-9739-892F2C734E44}" srcId="{CC5C5BB0-BB3F-446D-AE7A-06A7C9AB9C62}" destId="{6DD885EB-79F5-4361-B937-5E2567296CD8}" srcOrd="1" destOrd="0" parTransId="{9C885B9C-FE33-46A1-8FB8-EE532BDD3E19}" sibTransId="{4D3A766C-E8A0-4DD8-B638-9D86C18A6818}"/>
    <dgm:cxn modelId="{9D8300BD-DFE5-4035-BFFB-750590783807}" srcId="{CC5C5BB0-BB3F-446D-AE7A-06A7C9AB9C62}" destId="{A78BCB1D-79C5-4FAE-87FC-6127C0EF9777}" srcOrd="0" destOrd="0" parTransId="{A568D7F2-E19B-4CDB-A16A-1BE7A3463B0C}" sibTransId="{899CD5FE-860D-4794-AA9A-8B0FF7D4F58C}"/>
    <dgm:cxn modelId="{0BA980C3-D474-FD42-9397-72A4A06C14F3}" type="presParOf" srcId="{43F53018-47F0-434E-B7FC-A982D4F5C721}" destId="{EA655CE8-5566-DC44-88AB-C2ACDB207D48}" srcOrd="0" destOrd="0" presId="urn:microsoft.com/office/officeart/2005/8/layout/process4"/>
    <dgm:cxn modelId="{451C301D-255C-2E4A-8583-4E85C41B06E1}" type="presParOf" srcId="{EA655CE8-5566-DC44-88AB-C2ACDB207D48}" destId="{B2E335AE-9829-B94E-8304-A84592C2311B}" srcOrd="0" destOrd="0" presId="urn:microsoft.com/office/officeart/2005/8/layout/process4"/>
    <dgm:cxn modelId="{F2B7BDD8-FAB7-5149-9BEC-9B60ACC29D67}" type="presParOf" srcId="{43F53018-47F0-434E-B7FC-A982D4F5C721}" destId="{44AF8DC7-2C24-9C42-A3E9-48F5ECD91166}" srcOrd="1" destOrd="0" presId="urn:microsoft.com/office/officeart/2005/8/layout/process4"/>
    <dgm:cxn modelId="{3D31254F-64A2-BC44-9BB2-2FFDEB2FA2F9}" type="presParOf" srcId="{43F53018-47F0-434E-B7FC-A982D4F5C721}" destId="{82BCEA84-970F-DC47-B15E-62086848AB9A}" srcOrd="2" destOrd="0" presId="urn:microsoft.com/office/officeart/2005/8/layout/process4"/>
    <dgm:cxn modelId="{4F71C95B-5EC1-7D4C-83C6-0D5D5469F709}" type="presParOf" srcId="{82BCEA84-970F-DC47-B15E-62086848AB9A}" destId="{FB3FACE7-106A-3A45-AD9B-73714E85D023}" srcOrd="0" destOrd="0" presId="urn:microsoft.com/office/officeart/2005/8/layout/process4"/>
    <dgm:cxn modelId="{DED06C87-CE5C-3A4C-AB8C-896DB0FD60DB}" type="presParOf" srcId="{43F53018-47F0-434E-B7FC-A982D4F5C721}" destId="{DE0CF94E-715C-9948-86BB-95EB689637B1}" srcOrd="3" destOrd="0" presId="urn:microsoft.com/office/officeart/2005/8/layout/process4"/>
    <dgm:cxn modelId="{7AB8FE3B-AA95-4440-8345-64EE576ACCBA}" type="presParOf" srcId="{43F53018-47F0-434E-B7FC-A982D4F5C721}" destId="{B782D263-719D-4446-B604-770313BC050D}" srcOrd="4" destOrd="0" presId="urn:microsoft.com/office/officeart/2005/8/layout/process4"/>
    <dgm:cxn modelId="{5E7433DC-6B99-D841-82B3-38CD39A5042D}" type="presParOf" srcId="{B782D263-719D-4446-B604-770313BC050D}" destId="{66E5D350-D064-6C43-B1F7-02A5EF602785}" srcOrd="0" destOrd="0" presId="urn:microsoft.com/office/officeart/2005/8/layout/process4"/>
    <dgm:cxn modelId="{1E6AE8F5-10FA-CB4D-8730-DE63D39E6B21}" type="presParOf" srcId="{43F53018-47F0-434E-B7FC-A982D4F5C721}" destId="{DA77AC96-461C-8142-850D-11DC3938EDD6}" srcOrd="5" destOrd="0" presId="urn:microsoft.com/office/officeart/2005/8/layout/process4"/>
    <dgm:cxn modelId="{2B16E492-96E9-0045-8CE9-CC96325E4AB1}" type="presParOf" srcId="{43F53018-47F0-434E-B7FC-A982D4F5C721}" destId="{7F0F999E-0881-1348-87D1-9FAD9A1658F7}" srcOrd="6" destOrd="0" presId="urn:microsoft.com/office/officeart/2005/8/layout/process4"/>
    <dgm:cxn modelId="{EA5B1084-D434-7D41-A177-831968C17A0E}" type="presParOf" srcId="{7F0F999E-0881-1348-87D1-9FAD9A1658F7}" destId="{F5DABE50-940B-8340-B354-9E3A77453100}"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27EA10-D7C0-874E-B3B9-A875D7BC811B}">
      <dsp:nvSpPr>
        <dsp:cNvPr id="0" name=""/>
        <dsp:cNvSpPr/>
      </dsp:nvSpPr>
      <dsp:spPr>
        <a:xfrm>
          <a:off x="0" y="0"/>
          <a:ext cx="10783186" cy="251794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150000"/>
            </a:lnSpc>
            <a:spcBef>
              <a:spcPct val="0"/>
            </a:spcBef>
            <a:spcAft>
              <a:spcPct val="35000"/>
            </a:spcAft>
            <a:buNone/>
          </a:pPr>
          <a:r>
            <a:rPr lang="en-GB" sz="1100" b="1" kern="1200" dirty="0">
              <a:latin typeface="Arial" panose="020B0604020202020204" pitchFamily="34" charset="0"/>
              <a:cs typeface="Arial" panose="020B0604020202020204" pitchFamily="34" charset="0"/>
            </a:rPr>
            <a:t>Introduction and ICD-11 classification</a:t>
          </a:r>
        </a:p>
        <a:p>
          <a:pPr marL="0" lvl="0" indent="0" algn="l" defTabSz="488950">
            <a:lnSpc>
              <a:spcPct val="150000"/>
            </a:lnSpc>
            <a:spcBef>
              <a:spcPct val="0"/>
            </a:spcBef>
            <a:spcAft>
              <a:spcPct val="35000"/>
            </a:spcAft>
            <a:buNone/>
          </a:pPr>
          <a:r>
            <a:rPr lang="en-GB" sz="1100" kern="1200" dirty="0">
              <a:latin typeface="Arial" panose="020B0604020202020204" pitchFamily="34" charset="0"/>
              <a:cs typeface="Arial" panose="020B0604020202020204" pitchFamily="34" charset="0"/>
            </a:rPr>
            <a:t>Anorexia nervosa is a serious eating disorder involving significantly low body weight and persistent </a:t>
          </a:r>
          <a:r>
            <a:rPr lang="en-GB" sz="1100" kern="1200" dirty="0" err="1">
              <a:latin typeface="Arial" panose="020B0604020202020204" pitchFamily="34" charset="0"/>
              <a:cs typeface="Arial" panose="020B0604020202020204" pitchFamily="34" charset="0"/>
            </a:rPr>
            <a:t>behaviors</a:t>
          </a:r>
          <a:r>
            <a:rPr lang="en-GB" sz="1100" kern="1200" dirty="0">
              <a:latin typeface="Arial" panose="020B0604020202020204" pitchFamily="34" charset="0"/>
              <a:cs typeface="Arial" panose="020B0604020202020204" pitchFamily="34" charset="0"/>
            </a:rPr>
            <a:t> that prevent weight restoration, including restrictive eating and other weight-control behaviours. Fear of weight gain may be present but is not universal. It is classified under feeding and eating disorders in ICD-11 (code 6B80) (World Health Organization, 2024).</a:t>
          </a:r>
        </a:p>
        <a:p>
          <a:pPr marL="0" lvl="0" indent="0" algn="l" defTabSz="488950">
            <a:lnSpc>
              <a:spcPct val="150000"/>
            </a:lnSpc>
            <a:spcBef>
              <a:spcPct val="0"/>
            </a:spcBef>
            <a:spcAft>
              <a:spcPct val="35000"/>
            </a:spcAft>
            <a:buNone/>
          </a:pPr>
          <a:br>
            <a:rPr lang="en-GB" sz="1100" kern="1200" dirty="0">
              <a:latin typeface="Arial" panose="020B0604020202020204" pitchFamily="34" charset="0"/>
              <a:cs typeface="Arial" panose="020B0604020202020204" pitchFamily="34" charset="0"/>
            </a:rPr>
          </a:br>
          <a:r>
            <a:rPr lang="en-GB" sz="1100" kern="1200" dirty="0">
              <a:latin typeface="Arial" panose="020B0604020202020204" pitchFamily="34" charset="0"/>
              <a:cs typeface="Arial" panose="020B0604020202020204" pitchFamily="34" charset="0"/>
            </a:rPr>
            <a:t>Treatment must address physical and psychological needs. Despite progress, challenges remain in early identification, specialist access and long-term recovery (NICE, 2017).</a:t>
          </a:r>
          <a:endParaRPr lang="en-US" sz="1100" kern="1200" dirty="0">
            <a:latin typeface="Arial" panose="020B0604020202020204" pitchFamily="34" charset="0"/>
            <a:cs typeface="Arial" panose="020B0604020202020204" pitchFamily="34" charset="0"/>
          </a:endParaRPr>
        </a:p>
      </dsp:txBody>
      <dsp:txXfrm>
        <a:off x="122916" y="122916"/>
        <a:ext cx="10537354" cy="2272113"/>
      </dsp:txXfrm>
    </dsp:sp>
    <dsp:sp modelId="{8251DAC5-448C-0C48-BCFA-3A9A32CB6F63}">
      <dsp:nvSpPr>
        <dsp:cNvPr id="0" name=""/>
        <dsp:cNvSpPr/>
      </dsp:nvSpPr>
      <dsp:spPr>
        <a:xfrm>
          <a:off x="0" y="2532588"/>
          <a:ext cx="10783186" cy="2517945"/>
        </a:xfrm>
        <a:prstGeom prst="roundRect">
          <a:avLst/>
        </a:prstGeom>
        <a:solidFill>
          <a:schemeClr val="accent5">
            <a:hueOff val="9114327"/>
            <a:satOff val="-4104"/>
            <a:lumOff val="-509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150000"/>
            </a:lnSpc>
            <a:spcBef>
              <a:spcPct val="0"/>
            </a:spcBef>
            <a:spcAft>
              <a:spcPct val="35000"/>
            </a:spcAft>
            <a:buNone/>
          </a:pPr>
          <a:r>
            <a:rPr lang="en-GB" sz="1100" b="1" kern="1200" dirty="0">
              <a:latin typeface="Arial" panose="020B0604020202020204" pitchFamily="34" charset="0"/>
              <a:cs typeface="Arial" panose="020B0604020202020204" pitchFamily="34" charset="0"/>
            </a:rPr>
            <a:t>Historical understanding and treatment</a:t>
          </a:r>
        </a:p>
        <a:p>
          <a:pPr marL="0" lvl="0" indent="0" algn="l" defTabSz="488950">
            <a:lnSpc>
              <a:spcPct val="150000"/>
            </a:lnSpc>
            <a:spcBef>
              <a:spcPct val="0"/>
            </a:spcBef>
            <a:spcAft>
              <a:spcPct val="35000"/>
            </a:spcAft>
            <a:buNone/>
          </a:pPr>
          <a:r>
            <a:rPr lang="en-GB" sz="1100" b="0" kern="1200" dirty="0">
              <a:latin typeface="Arial" panose="020B0604020202020204" pitchFamily="34" charset="0"/>
              <a:cs typeface="Arial" panose="020B0604020202020204" pitchFamily="34" charset="0"/>
            </a:rPr>
            <a:t>Anorexia nervosa was formally described in the nineteenth century by William Gull (1874) and Ernest-Charles </a:t>
          </a:r>
          <a:r>
            <a:rPr lang="en-GB" sz="1100" b="0" kern="1200" dirty="0" err="1">
              <a:latin typeface="Arial" panose="020B0604020202020204" pitchFamily="34" charset="0"/>
              <a:cs typeface="Arial" panose="020B0604020202020204" pitchFamily="34" charset="0"/>
            </a:rPr>
            <a:t>Lasègue</a:t>
          </a:r>
          <a:r>
            <a:rPr lang="en-GB" sz="1100" b="0" kern="1200" dirty="0">
              <a:latin typeface="Arial" panose="020B0604020202020204" pitchFamily="34" charset="0"/>
              <a:cs typeface="Arial" panose="020B0604020202020204" pitchFamily="34" charset="0"/>
            </a:rPr>
            <a:t> (1873). Earlier accounts of self-starvation were documented by Richard Morton (Pearce, 2004; </a:t>
          </a:r>
          <a:r>
            <a:rPr lang="en-GB" sz="1100" b="0" kern="1200" dirty="0" err="1">
              <a:latin typeface="Arial" panose="020B0604020202020204" pitchFamily="34" charset="0"/>
              <a:cs typeface="Arial" panose="020B0604020202020204" pitchFamily="34" charset="0"/>
            </a:rPr>
            <a:t>Vandereycken</a:t>
          </a:r>
          <a:r>
            <a:rPr lang="en-GB" sz="1100" b="0" kern="1200" dirty="0">
              <a:latin typeface="Arial" panose="020B0604020202020204" pitchFamily="34" charset="0"/>
              <a:cs typeface="Arial" panose="020B0604020202020204" pitchFamily="34" charset="0"/>
            </a:rPr>
            <a:t> and Van Deth, 1994). Early treatment emphasised physical symptoms, weight restoration, rest and medical supervision.</a:t>
          </a:r>
        </a:p>
        <a:p>
          <a:pPr marL="0" lvl="0" indent="0" algn="l" defTabSz="488950">
            <a:lnSpc>
              <a:spcPct val="150000"/>
            </a:lnSpc>
            <a:spcBef>
              <a:spcPct val="0"/>
            </a:spcBef>
            <a:spcAft>
              <a:spcPct val="35000"/>
            </a:spcAft>
            <a:buNone/>
          </a:pPr>
          <a:br>
            <a:rPr lang="en-GB" sz="1100" b="0" kern="1200" dirty="0">
              <a:latin typeface="Arial" panose="020B0604020202020204" pitchFamily="34" charset="0"/>
              <a:cs typeface="Arial" panose="020B0604020202020204" pitchFamily="34" charset="0"/>
            </a:rPr>
          </a:br>
          <a:r>
            <a:rPr lang="en-GB" sz="1100" b="0" kern="1200" dirty="0">
              <a:latin typeface="Arial" panose="020B0604020202020204" pitchFamily="34" charset="0"/>
              <a:cs typeface="Arial" panose="020B0604020202020204" pitchFamily="34" charset="0"/>
            </a:rPr>
            <a:t>During the twentieth century, psychological and family-based approaches became more influential. Bruch (1973) explored autonomy and identity, while earlier approaches often overlooked patients’ experiences and social influences (Treasure, Claudino and Zucker, 2010).</a:t>
          </a:r>
        </a:p>
        <a:p>
          <a:pPr marL="0" lvl="0" indent="0" algn="l" defTabSz="488950">
            <a:lnSpc>
              <a:spcPct val="150000"/>
            </a:lnSpc>
            <a:spcBef>
              <a:spcPct val="0"/>
            </a:spcBef>
            <a:spcAft>
              <a:spcPct val="35000"/>
            </a:spcAft>
            <a:buNone/>
          </a:pPr>
          <a:br>
            <a:rPr lang="en-GB" sz="1100" b="0" kern="1200" dirty="0">
              <a:latin typeface="Arial" panose="020B0604020202020204" pitchFamily="34" charset="0"/>
              <a:cs typeface="Arial" panose="020B0604020202020204" pitchFamily="34" charset="0"/>
            </a:rPr>
          </a:br>
          <a:r>
            <a:rPr lang="en-GB" sz="1100" b="0" kern="1200" dirty="0">
              <a:latin typeface="Arial" panose="020B0604020202020204" pitchFamily="34" charset="0"/>
              <a:cs typeface="Arial" panose="020B0604020202020204" pitchFamily="34" charset="0"/>
            </a:rPr>
            <a:t>Modern multidisciplinary care reflects the interaction of biological, psychological and social factors (Treasure, Claudino and Zucker, 2010).</a:t>
          </a:r>
          <a:endParaRPr lang="en-US" sz="1100" kern="1200" dirty="0">
            <a:latin typeface="Arial" panose="020B0604020202020204" pitchFamily="34" charset="0"/>
            <a:cs typeface="Arial" panose="020B0604020202020204" pitchFamily="34" charset="0"/>
          </a:endParaRPr>
        </a:p>
      </dsp:txBody>
      <dsp:txXfrm>
        <a:off x="122916" y="2655504"/>
        <a:ext cx="10537354" cy="227211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E335AE-9829-B94E-8304-A84592C2311B}">
      <dsp:nvSpPr>
        <dsp:cNvPr id="0" name=""/>
        <dsp:cNvSpPr/>
      </dsp:nvSpPr>
      <dsp:spPr>
        <a:xfrm>
          <a:off x="0" y="3721664"/>
          <a:ext cx="5075238" cy="824530"/>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1120" tIns="71120" rIns="71120" bIns="71120" numCol="1" spcCol="1270" anchor="ctr" anchorCtr="0">
          <a:noAutofit/>
        </a:bodyPr>
        <a:lstStyle/>
        <a:p>
          <a:pPr marL="0" lvl="0" indent="0" algn="ctr" defTabSz="444500">
            <a:lnSpc>
              <a:spcPct val="90000"/>
            </a:lnSpc>
            <a:spcBef>
              <a:spcPct val="0"/>
            </a:spcBef>
            <a:spcAft>
              <a:spcPct val="35000"/>
            </a:spcAft>
            <a:buNone/>
          </a:pPr>
          <a:r>
            <a:rPr lang="en-US" sz="1000" kern="1200" dirty="0">
              <a:latin typeface="Arial" panose="020B0604020202020204" pitchFamily="34" charset="0"/>
              <a:cs typeface="Arial" panose="020B0604020202020204" pitchFamily="34" charset="0"/>
            </a:rPr>
            <a:t>Historical care </a:t>
          </a:r>
          <a:r>
            <a:rPr lang="en-US" sz="1000" kern="1200" dirty="0" err="1">
              <a:latin typeface="Arial" panose="020B0604020202020204" pitchFamily="34" charset="0"/>
              <a:cs typeface="Arial" panose="020B0604020202020204" pitchFamily="34" charset="0"/>
            </a:rPr>
            <a:t>prioritised</a:t>
          </a:r>
          <a:r>
            <a:rPr lang="en-US" sz="1000" kern="1200" dirty="0">
              <a:latin typeface="Arial" panose="020B0604020202020204" pitchFamily="34" charset="0"/>
              <a:cs typeface="Arial" panose="020B0604020202020204" pitchFamily="34" charset="0"/>
            </a:rPr>
            <a:t> physical restoration; modern services also address psychological and social needs. However, relapse, unequal access and variable outcomes remain challenges (Treasure, Claudino and Zucker, 2010; NICE, 2017). No single adult therapy is clearly superior for everyone (Treasure, Duarte and Schmidt, 2020). Compulsory treatment can create tension between autonomy and protection (Mental Health Act 1983).</a:t>
          </a:r>
        </a:p>
      </dsp:txBody>
      <dsp:txXfrm>
        <a:off x="0" y="3721664"/>
        <a:ext cx="5075238" cy="824530"/>
      </dsp:txXfrm>
    </dsp:sp>
    <dsp:sp modelId="{FB3FACE7-106A-3A45-AD9B-73714E85D023}">
      <dsp:nvSpPr>
        <dsp:cNvPr id="0" name=""/>
        <dsp:cNvSpPr/>
      </dsp:nvSpPr>
      <dsp:spPr>
        <a:xfrm rot="10800000">
          <a:off x="0" y="2513083"/>
          <a:ext cx="5075238" cy="1268128"/>
        </a:xfrm>
        <a:prstGeom prst="upArrowCallou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US" sz="1900" b="1" kern="1200"/>
            <a:t>Critical analysis: why did treatment change?</a:t>
          </a:r>
          <a:endParaRPr lang="en-US" sz="1900" kern="1200"/>
        </a:p>
      </dsp:txBody>
      <dsp:txXfrm rot="10800000">
        <a:off x="0" y="2513083"/>
        <a:ext cx="5075238" cy="823992"/>
      </dsp:txXfrm>
    </dsp:sp>
    <dsp:sp modelId="{66E5D350-D064-6C43-B1F7-02A5EF602785}">
      <dsp:nvSpPr>
        <dsp:cNvPr id="0" name=""/>
        <dsp:cNvSpPr/>
      </dsp:nvSpPr>
      <dsp:spPr>
        <a:xfrm rot="10800000">
          <a:off x="0" y="1257322"/>
          <a:ext cx="5075238" cy="1268128"/>
        </a:xfrm>
        <a:prstGeom prst="upArrowCallou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8232" tIns="78232" rIns="78232" bIns="78232" numCol="1" spcCol="1270" anchor="ctr" anchorCtr="0">
          <a:noAutofit/>
        </a:bodyPr>
        <a:lstStyle/>
        <a:p>
          <a:pPr marL="0" lvl="0" indent="0" algn="ctr" defTabSz="466725">
            <a:lnSpc>
              <a:spcPct val="90000"/>
            </a:lnSpc>
            <a:spcBef>
              <a:spcPct val="0"/>
            </a:spcBef>
            <a:spcAft>
              <a:spcPct val="35000"/>
            </a:spcAft>
            <a:buNone/>
          </a:pPr>
          <a:r>
            <a:rPr lang="en-US" sz="1050" kern="1200" dirty="0">
              <a:latin typeface="Arial" panose="020B0604020202020204" pitchFamily="34" charset="0"/>
              <a:cs typeface="Arial" panose="020B0604020202020204" pitchFamily="34" charset="0"/>
            </a:rPr>
            <a:t>Contemporary care combines psychological therapy, nutritional rehabilitation and physical monitoring. For adults, NICE recommends CBT-ED, MANTRA or SSCM. For children and young people, FT-AN is an important option (NICE, 2017; Jewell et al., 2016). Care is tailored to clinical risk and personal circumstances, with family or carer involvement where appropriate (NICE, 2017).</a:t>
          </a:r>
        </a:p>
      </dsp:txBody>
      <dsp:txXfrm rot="10800000">
        <a:off x="0" y="1257322"/>
        <a:ext cx="5075238" cy="823992"/>
      </dsp:txXfrm>
    </dsp:sp>
    <dsp:sp modelId="{F5DABE50-940B-8340-B354-9E3A77453100}">
      <dsp:nvSpPr>
        <dsp:cNvPr id="0" name=""/>
        <dsp:cNvSpPr/>
      </dsp:nvSpPr>
      <dsp:spPr>
        <a:xfrm rot="10800000">
          <a:off x="0" y="1562"/>
          <a:ext cx="5075238" cy="1268128"/>
        </a:xfrm>
        <a:prstGeom prst="upArrowCallou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US" sz="1900" b="1" kern="1200"/>
            <a:t>Contemporary treatment</a:t>
          </a:r>
          <a:endParaRPr lang="en-US" sz="1900" kern="1200"/>
        </a:p>
      </dsp:txBody>
      <dsp:txXfrm rot="10800000">
        <a:off x="0" y="1562"/>
        <a:ext cx="5075238" cy="82399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4A74F0A-BB09-3240-80F5-420D4DA17AFC}" type="datetimeFigureOut">
              <a:rPr lang="en-US" smtClean="0"/>
              <a:t>10/26/26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A092C6-8497-514F-9C2D-0EAAEBD18FEC}" type="slidenum">
              <a:rPr lang="en-US" smtClean="0"/>
              <a:t>‹#›</a:t>
            </a:fld>
            <a:endParaRPr lang="en-US"/>
          </a:p>
        </p:txBody>
      </p:sp>
    </p:spTree>
    <p:extLst>
      <p:ext uri="{BB962C8B-B14F-4D97-AF65-F5344CB8AC3E}">
        <p14:creationId xmlns:p14="http://schemas.microsoft.com/office/powerpoint/2010/main" val="15087168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2A092C6-8497-514F-9C2D-0EAAEBD18FEC}" type="slidenum">
              <a:rPr lang="en-US" smtClean="0"/>
              <a:t>3</a:t>
            </a:fld>
            <a:endParaRPr lang="en-US"/>
          </a:p>
        </p:txBody>
      </p:sp>
    </p:spTree>
    <p:extLst>
      <p:ext uri="{BB962C8B-B14F-4D97-AF65-F5344CB8AC3E}">
        <p14:creationId xmlns:p14="http://schemas.microsoft.com/office/powerpoint/2010/main" val="348666702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6642" y="97104"/>
            <a:ext cx="4134357" cy="3331896"/>
          </a:xfrm>
        </p:spPr>
        <p:txBody>
          <a:bodyPr vert="horz" lIns="91440" tIns="45720" rIns="91440" bIns="45720" rtlCol="0" anchor="t">
            <a:normAutofit/>
          </a:bodyPr>
          <a:lstStyle>
            <a:lvl1pPr>
              <a:defRPr lang="en-US" sz="4400" dirty="0"/>
            </a:lvl1pPr>
          </a:lstStyle>
          <a:p>
            <a:pPr lvl="0"/>
            <a:r>
              <a:rPr lang="en-GB"/>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12648" y="4492488"/>
            <a:ext cx="3349751" cy="1411356"/>
          </a:xfrm>
        </p:spPr>
        <p:txBody>
          <a:bodyPr vert="horz" lIns="91440" tIns="45720" rIns="91440" bIns="45720" rtlCol="0" anchor="b">
            <a:normAutofit/>
          </a:bodyPr>
          <a:lstStyle>
            <a:lvl1pPr marL="0" indent="0">
              <a:buNone/>
              <a:defRPr lang="en-US" sz="1600" dirty="0"/>
            </a:lvl1pPr>
          </a:lstStyle>
          <a:p>
            <a:pPr lvl="0"/>
            <a:r>
              <a:rPr lang="en-GB"/>
              <a:t>Click to edit Master subtitle style</a:t>
            </a:r>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hasCustomPrompt="1"/>
          </p:nvPr>
        </p:nvSpPr>
        <p:spPr>
          <a:xfrm>
            <a:off x="4373880" y="0"/>
            <a:ext cx="7818120"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8" name="Footer Placeholder 7">
            <a:extLst>
              <a:ext uri="{FF2B5EF4-FFF2-40B4-BE49-F238E27FC236}">
                <a16:creationId xmlns:a16="http://schemas.microsoft.com/office/drawing/2014/main" id="{9A6E6A4C-6C55-068A-43AA-78DB4D1D643B}"/>
              </a:ext>
            </a:extLst>
          </p:cNvPr>
          <p:cNvSpPr>
            <a:spLocks noGrp="1"/>
          </p:cNvSpPr>
          <p:nvPr>
            <p:ph type="ftr" sz="quarter" idx="15"/>
          </p:nvPr>
        </p:nvSpPr>
        <p:spPr>
          <a:xfrm>
            <a:off x="56644" y="6338703"/>
            <a:ext cx="2196699" cy="365125"/>
          </a:xfrm>
        </p:spPr>
        <p:txBody>
          <a:bodyPr/>
          <a:lstStyle/>
          <a:p>
            <a:endParaRPr lang="en-US"/>
          </a:p>
        </p:txBody>
      </p:sp>
      <p:sp>
        <p:nvSpPr>
          <p:cNvPr id="7" name="Date Placeholder 6">
            <a:extLst>
              <a:ext uri="{FF2B5EF4-FFF2-40B4-BE49-F238E27FC236}">
                <a16:creationId xmlns:a16="http://schemas.microsoft.com/office/drawing/2014/main" id="{F991F941-2D53-CC10-7947-62237A245FE0}"/>
              </a:ext>
            </a:extLst>
          </p:cNvPr>
          <p:cNvSpPr>
            <a:spLocks noGrp="1"/>
          </p:cNvSpPr>
          <p:nvPr>
            <p:ph type="dt" sz="half" idx="14"/>
          </p:nvPr>
        </p:nvSpPr>
        <p:spPr>
          <a:xfrm>
            <a:off x="2383669" y="6338703"/>
            <a:ext cx="1392578" cy="365125"/>
          </a:xfrm>
        </p:spPr>
        <p:txBody>
          <a:bodyPr/>
          <a:lstStyle/>
          <a:p>
            <a:fld id="{74EC40EA-BAFD-2345-8CF3-B3D3549F59E5}" type="datetimeFigureOut">
              <a:rPr lang="en-US" smtClean="0"/>
              <a:t>10/26/26</a:t>
            </a:fld>
            <a:endParaRPr lang="en-US"/>
          </a:p>
        </p:txBody>
      </p:sp>
      <p:sp>
        <p:nvSpPr>
          <p:cNvPr id="9" name="Slide Number Placeholder 8">
            <a:extLst>
              <a:ext uri="{FF2B5EF4-FFF2-40B4-BE49-F238E27FC236}">
                <a16:creationId xmlns:a16="http://schemas.microsoft.com/office/drawing/2014/main" id="{C1A2CCFF-14A7-08A8-4465-732CD8928728}"/>
              </a:ext>
            </a:extLst>
          </p:cNvPr>
          <p:cNvSpPr>
            <a:spLocks noGrp="1"/>
          </p:cNvSpPr>
          <p:nvPr>
            <p:ph type="sldNum" sz="quarter" idx="16"/>
          </p:nvPr>
        </p:nvSpPr>
        <p:spPr>
          <a:xfrm>
            <a:off x="3776247" y="6342301"/>
            <a:ext cx="429207" cy="365125"/>
          </a:xfrm>
        </p:spPr>
        <p:txBody>
          <a:bodyPr/>
          <a:lstStyle/>
          <a:p>
            <a:fld id="{4F641A0D-1486-614A-8ADB-B6D28619D69A}" type="slidenum">
              <a:rPr lang="en-US" smtClean="0"/>
              <a:t>‹#›</a:t>
            </a:fld>
            <a:endParaRPr lang="en-US"/>
          </a:p>
        </p:txBody>
      </p:sp>
    </p:spTree>
    <p:extLst>
      <p:ext uri="{BB962C8B-B14F-4D97-AF65-F5344CB8AC3E}">
        <p14:creationId xmlns:p14="http://schemas.microsoft.com/office/powerpoint/2010/main" val="61005432"/>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vert="horz" lIns="91440" tIns="45720" rIns="91440" bIns="45720" rtlCol="0" anchor="b">
            <a:normAutofit/>
          </a:bodyPr>
          <a:lstStyle>
            <a:lvl1pPr>
              <a:defRPr lang="en-US" dirty="0"/>
            </a:lvl1pPr>
          </a:lstStyle>
          <a:p>
            <a:pPr lvl="0"/>
            <a:r>
              <a:rPr lang="en-GB"/>
              <a:t>Click to edit Master title style</a:t>
            </a:r>
            <a:endParaRPr lang="en-US" dirty="0"/>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612647" y="1709862"/>
            <a:ext cx="10963656" cy="451375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4EC40EA-BAFD-2345-8CF3-B3D3549F59E5}" type="datetimeFigureOut">
              <a:rPr lang="en-US" smtClean="0"/>
              <a:t>10/26/26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4F641A0D-1486-614A-8ADB-B6D28619D69A}" type="slidenum">
              <a:rPr lang="en-US" smtClean="0"/>
              <a:t>‹#›</a:t>
            </a:fld>
            <a:endParaRPr lang="en-US"/>
          </a:p>
        </p:txBody>
      </p:sp>
    </p:spTree>
    <p:extLst>
      <p:ext uri="{BB962C8B-B14F-4D97-AF65-F5344CB8AC3E}">
        <p14:creationId xmlns:p14="http://schemas.microsoft.com/office/powerpoint/2010/main" val="35294298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846390" y="1411358"/>
            <a:ext cx="3888410" cy="2845567"/>
          </a:xfrm>
        </p:spPr>
        <p:txBody>
          <a:bodyPr vert="horz" lIns="91440" tIns="45720" rIns="91440" bIns="45720" rtlCol="0" anchor="b">
            <a:normAutofit/>
          </a:bodyPr>
          <a:lstStyle>
            <a:lvl1pPr>
              <a:defRPr lang="en-US" sz="4400" dirty="0"/>
            </a:lvl1pPr>
          </a:lstStyle>
          <a:p>
            <a:pPr lvl="0"/>
            <a:r>
              <a:rPr lang="en-GB"/>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846388" y="4403039"/>
            <a:ext cx="3888410" cy="1123122"/>
          </a:xfrm>
        </p:spPr>
        <p:txBody>
          <a:bodyPr vert="horz" lIns="91440" tIns="45720" rIns="91440" bIns="45720" rtlCol="0">
            <a:normAutofit/>
          </a:bodyPr>
          <a:lstStyle>
            <a:lvl1pPr marL="0" indent="0">
              <a:buNone/>
              <a:defRPr lang="en-US" sz="1600" dirty="0"/>
            </a:lvl1pPr>
          </a:lstStyle>
          <a:p>
            <a:pPr lvl="0"/>
            <a:r>
              <a:rPr lang="en-GB"/>
              <a:t>Click to edit Master subtitle style</a:t>
            </a:r>
            <a:endParaRPr lang="en-US" dirty="0"/>
          </a:p>
        </p:txBody>
      </p:sp>
      <p:sp>
        <p:nvSpPr>
          <p:cNvPr id="14" name="Picture Placeholder 13">
            <a:extLst>
              <a:ext uri="{FF2B5EF4-FFF2-40B4-BE49-F238E27FC236}">
                <a16:creationId xmlns:a16="http://schemas.microsoft.com/office/drawing/2014/main" id="{51A639AF-317A-79DF-3175-64C726EA3189}"/>
              </a:ext>
            </a:extLst>
          </p:cNvPr>
          <p:cNvSpPr>
            <a:spLocks noGrp="1"/>
          </p:cNvSpPr>
          <p:nvPr>
            <p:ph type="pic" sz="quarter" idx="14" hasCustomPrompt="1"/>
          </p:nvPr>
        </p:nvSpPr>
        <p:spPr>
          <a:xfrm>
            <a:off x="1" y="0"/>
            <a:ext cx="7424272" cy="6858000"/>
          </a:xfrm>
          <a:custGeom>
            <a:avLst/>
            <a:gdLst>
              <a:gd name="connsiteX0" fmla="*/ 0 w 7195675"/>
              <a:gd name="connsiteY0" fmla="*/ 0 h 6858000"/>
              <a:gd name="connsiteX1" fmla="*/ 7195675 w 7195675"/>
              <a:gd name="connsiteY1" fmla="*/ 0 h 6858000"/>
              <a:gd name="connsiteX2" fmla="*/ 7195675 w 7195675"/>
              <a:gd name="connsiteY2" fmla="*/ 6858000 h 6858000"/>
              <a:gd name="connsiteX3" fmla="*/ 0 w 7195675"/>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195675" h="6858000">
                <a:moveTo>
                  <a:pt x="0" y="0"/>
                </a:moveTo>
                <a:lnTo>
                  <a:pt x="7195675" y="0"/>
                </a:lnTo>
                <a:lnTo>
                  <a:pt x="7195675"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7846388" y="6343955"/>
            <a:ext cx="2100482" cy="365125"/>
          </a:xfrm>
        </p:spPr>
        <p:txBody>
          <a:body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9767853" y="6343955"/>
            <a:ext cx="1475163" cy="365125"/>
          </a:xfrm>
        </p:spPr>
        <p:txBody>
          <a:bodyPr/>
          <a:lstStyle>
            <a:lvl1pPr>
              <a:defRPr>
                <a:solidFill>
                  <a:schemeClr val="tx1"/>
                </a:solidFill>
                <a:effectLst/>
              </a:defRPr>
            </a:lvl1pPr>
          </a:lstStyle>
          <a:p>
            <a:fld id="{74EC40EA-BAFD-2345-8CF3-B3D3549F59E5}" type="datetimeFigureOut">
              <a:rPr lang="en-US" smtClean="0"/>
              <a:t>10/26/26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296066" y="6343955"/>
            <a:ext cx="429207" cy="365125"/>
          </a:xfrm>
        </p:spPr>
        <p:txBody>
          <a:bodyPr/>
          <a:lstStyle/>
          <a:p>
            <a:fld id="{4F641A0D-1486-614A-8ADB-B6D28619D69A}" type="slidenum">
              <a:rPr lang="en-US" smtClean="0"/>
              <a:t>‹#›</a:t>
            </a:fld>
            <a:endParaRPr lang="en-US"/>
          </a:p>
        </p:txBody>
      </p:sp>
    </p:spTree>
    <p:extLst>
      <p:ext uri="{BB962C8B-B14F-4D97-AF65-F5344CB8AC3E}">
        <p14:creationId xmlns:p14="http://schemas.microsoft.com/office/powerpoint/2010/main" val="365767831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12647" y="1143000"/>
            <a:ext cx="8683753" cy="3095149"/>
          </a:xfrm>
        </p:spPr>
        <p:txBody>
          <a:bodyPr vert="horz" lIns="91440" tIns="45720" rIns="91440" bIns="45720" rtlCol="0" anchor="b">
            <a:normAutofit/>
          </a:bodyPr>
          <a:lstStyle>
            <a:lvl1pPr>
              <a:defRPr lang="en-US" sz="6000" dirty="0"/>
            </a:lvl1pPr>
          </a:lstStyle>
          <a:p>
            <a:pPr lvl="0"/>
            <a:r>
              <a:rPr lang="en-GB"/>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12647" y="4498848"/>
            <a:ext cx="6881457" cy="1014984"/>
          </a:xfrm>
        </p:spPr>
        <p:txBody>
          <a:bodyPr vert="horz" lIns="91440" tIns="45720" rIns="91440" bIns="45720" rtlCol="0">
            <a:normAutofit/>
          </a:bodyPr>
          <a:lstStyle>
            <a:lvl1pPr marL="0" indent="0">
              <a:buNone/>
              <a:defRPr lang="en-US" sz="1800" dirty="0"/>
            </a:lvl1pPr>
          </a:lstStyle>
          <a:p>
            <a:pPr lvl="0"/>
            <a:r>
              <a:rPr lang="en-GB"/>
              <a:t>Click to edit Master subtitle style</a:t>
            </a:r>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612647" y="6343955"/>
            <a:ext cx="2805405" cy="365125"/>
          </a:xfrm>
        </p:spPr>
        <p:txBody>
          <a:body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8221509" y="6343955"/>
            <a:ext cx="2875064" cy="365125"/>
          </a:xfrm>
        </p:spPr>
        <p:txBody>
          <a:bodyPr/>
          <a:lstStyle/>
          <a:p>
            <a:fld id="{74EC40EA-BAFD-2345-8CF3-B3D3549F59E5}" type="datetimeFigureOut">
              <a:rPr lang="en-US" smtClean="0"/>
              <a:t>10/26/26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4F641A0D-1486-614A-8ADB-B6D28619D69A}" type="slidenum">
              <a:rPr lang="en-US" smtClean="0"/>
              <a:t>‹#›</a:t>
            </a:fld>
            <a:endParaRPr lang="en-US"/>
          </a:p>
        </p:txBody>
      </p:sp>
    </p:spTree>
    <p:extLst>
      <p:ext uri="{BB962C8B-B14F-4D97-AF65-F5344CB8AC3E}">
        <p14:creationId xmlns:p14="http://schemas.microsoft.com/office/powerpoint/2010/main" val="402832563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Header">
    <p:bg>
      <p:bgRef idx="1001">
        <a:schemeClr val="bg1"/>
      </p:bgRef>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AC53C90-8C33-0C80-CBD4-B3BEE604E231}"/>
              </a:ext>
            </a:extLst>
          </p:cNvPr>
          <p:cNvSpPr>
            <a:spLocks noGrp="1"/>
          </p:cNvSpPr>
          <p:nvPr>
            <p:ph type="title"/>
          </p:nvPr>
        </p:nvSpPr>
        <p:spPr>
          <a:xfrm>
            <a:off x="111758" y="1869103"/>
            <a:ext cx="9337042" cy="4906929"/>
          </a:xfrm>
        </p:spPr>
        <p:txBody>
          <a:bodyPr>
            <a:normAutofit/>
          </a:bodyPr>
          <a:lstStyle>
            <a:lvl1pPr>
              <a:defRPr sz="7400"/>
            </a:lvl1pPr>
          </a:lstStyle>
          <a:p>
            <a:r>
              <a:rPr lang="en-GB"/>
              <a:t>Click to edit Master title style</a:t>
            </a:r>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612647" y="137388"/>
            <a:ext cx="2805405" cy="365125"/>
          </a:xfrm>
        </p:spPr>
        <p:txBody>
          <a:body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8893929" y="137388"/>
            <a:ext cx="2202644" cy="365125"/>
          </a:xfrm>
        </p:spPr>
        <p:txBody>
          <a:bodyPr/>
          <a:lstStyle/>
          <a:p>
            <a:fld id="{74EC40EA-BAFD-2345-8CF3-B3D3549F59E5}" type="datetimeFigureOut">
              <a:rPr lang="en-US" smtClean="0"/>
              <a:t>10/26/26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147096" y="137388"/>
            <a:ext cx="429207" cy="365125"/>
          </a:xfrm>
        </p:spPr>
        <p:txBody>
          <a:bodyPr/>
          <a:lstStyle/>
          <a:p>
            <a:fld id="{4F641A0D-1486-614A-8ADB-B6D28619D69A}" type="slidenum">
              <a:rPr lang="en-US" smtClean="0"/>
              <a:t>‹#›</a:t>
            </a:fld>
            <a:endParaRPr lang="en-US"/>
          </a:p>
        </p:txBody>
      </p:sp>
    </p:spTree>
    <p:extLst>
      <p:ext uri="{BB962C8B-B14F-4D97-AF65-F5344CB8AC3E}">
        <p14:creationId xmlns:p14="http://schemas.microsoft.com/office/powerpoint/2010/main" val="3004811727"/>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hasCustomPrompt="1"/>
          </p:nvPr>
        </p:nvSpPr>
        <p:spPr>
          <a:xfrm>
            <a:off x="65111" y="105196"/>
            <a:ext cx="9023561" cy="2113392"/>
          </a:xfrm>
        </p:spPr>
        <p:txBody>
          <a:bodyPr anchor="t">
            <a:normAutofit/>
          </a:bodyPr>
          <a:lstStyle>
            <a:lvl1pPr>
              <a:defRPr sz="7200"/>
            </a:lvl1pPr>
          </a:lstStyle>
          <a:p>
            <a:r>
              <a:rPr lang="en-US" dirty="0"/>
              <a:t>Agenda</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12647" y="2484255"/>
            <a:ext cx="8467558" cy="3539514"/>
          </a:xfrm>
        </p:spPr>
        <p:txBody>
          <a:bodyPr>
            <a:normAutofit/>
          </a:bodyPr>
          <a:lstStyle>
            <a:lvl1pPr marL="457200" indent="-457200">
              <a:buFont typeface="+mj-lt"/>
              <a:buAutoNum type="arabicPeriod"/>
              <a:defRPr sz="1800"/>
            </a:lvl1pPr>
            <a:lvl2pPr marL="685800" indent="-457200">
              <a:buFont typeface="+mj-lt"/>
              <a:buAutoNum type="arabicPeriod"/>
              <a:defRPr sz="1600"/>
            </a:lvl2pPr>
            <a:lvl3pPr marL="800100" indent="-342900">
              <a:buFont typeface="+mj-lt"/>
              <a:buAutoNum type="arabicPeriod"/>
              <a:defRPr sz="1400"/>
            </a:lvl3pPr>
            <a:lvl4pPr marL="1028700" indent="-342900">
              <a:buFont typeface="+mj-lt"/>
              <a:buAutoNum type="arabicPeriod"/>
              <a:defRPr sz="1400"/>
            </a:lvl4pPr>
            <a:lvl5pPr marL="1257300" indent="-342900">
              <a:buFont typeface="+mj-lt"/>
              <a:buAutoNum type="arabicPeriod"/>
              <a:defRPr sz="14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74EC40EA-BAFD-2345-8CF3-B3D3549F59E5}" type="datetimeFigureOut">
              <a:rPr lang="en-US" smtClean="0"/>
              <a:t>10/26/26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4F641A0D-1486-614A-8ADB-B6D28619D69A}" type="slidenum">
              <a:rPr lang="en-US" smtClean="0"/>
              <a:t>‹#›</a:t>
            </a:fld>
            <a:endParaRPr lang="en-US"/>
          </a:p>
        </p:txBody>
      </p:sp>
    </p:spTree>
    <p:extLst>
      <p:ext uri="{BB962C8B-B14F-4D97-AF65-F5344CB8AC3E}">
        <p14:creationId xmlns:p14="http://schemas.microsoft.com/office/powerpoint/2010/main" val="4400882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Agenda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hasCustomPrompt="1"/>
          </p:nvPr>
        </p:nvSpPr>
        <p:spPr>
          <a:xfrm>
            <a:off x="4641011" y="73742"/>
            <a:ext cx="6863496" cy="2220726"/>
          </a:xfrm>
        </p:spPr>
        <p:txBody>
          <a:bodyPr anchor="t">
            <a:normAutofit/>
          </a:bodyPr>
          <a:lstStyle>
            <a:lvl1pPr>
              <a:defRPr sz="7200"/>
            </a:lvl1pPr>
          </a:lstStyle>
          <a:p>
            <a:r>
              <a:rPr lang="en-US" dirty="0"/>
              <a:t>Agenda</a:t>
            </a:r>
          </a:p>
        </p:txBody>
      </p:sp>
      <p:sp>
        <p:nvSpPr>
          <p:cNvPr id="10" name="Picture Placeholder 9">
            <a:extLst>
              <a:ext uri="{FF2B5EF4-FFF2-40B4-BE49-F238E27FC236}">
                <a16:creationId xmlns:a16="http://schemas.microsoft.com/office/drawing/2014/main" id="{DD26684C-23E4-F6A1-5A03-70AE7BEA72CA}"/>
              </a:ext>
            </a:extLst>
          </p:cNvPr>
          <p:cNvSpPr>
            <a:spLocks noGrp="1"/>
          </p:cNvSpPr>
          <p:nvPr>
            <p:ph type="pic" sz="quarter" idx="14" hasCustomPrompt="1"/>
          </p:nvPr>
        </p:nvSpPr>
        <p:spPr>
          <a:xfrm>
            <a:off x="1" y="0"/>
            <a:ext cx="4565591" cy="6858000"/>
          </a:xfrm>
          <a:custGeom>
            <a:avLst/>
            <a:gdLst>
              <a:gd name="connsiteX0" fmla="*/ 0 w 4565591"/>
              <a:gd name="connsiteY0" fmla="*/ 0 h 6858000"/>
              <a:gd name="connsiteX1" fmla="*/ 4565591 w 4565591"/>
              <a:gd name="connsiteY1" fmla="*/ 0 h 6858000"/>
              <a:gd name="connsiteX2" fmla="*/ 4565591 w 4565591"/>
              <a:gd name="connsiteY2" fmla="*/ 6858000 h 6858000"/>
              <a:gd name="connsiteX3" fmla="*/ 0 w 456559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565591" h="6858000">
                <a:moveTo>
                  <a:pt x="0" y="0"/>
                </a:moveTo>
                <a:lnTo>
                  <a:pt x="4565591" y="0"/>
                </a:lnTo>
                <a:lnTo>
                  <a:pt x="4565591"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588000" y="2726267"/>
            <a:ext cx="5916507" cy="3436789"/>
          </a:xfrm>
        </p:spPr>
        <p:txBody>
          <a:bodyPr>
            <a:normAutofit/>
          </a:bodyPr>
          <a:lstStyle>
            <a:lvl1pPr marL="457200" indent="-457200">
              <a:buFont typeface="+mj-lt"/>
              <a:buAutoNum type="arabicPeriod"/>
              <a:defRPr sz="2000"/>
            </a:lvl1pPr>
            <a:lvl2pPr marL="571500" indent="-342900">
              <a:buFont typeface="+mj-lt"/>
              <a:buAutoNum type="arabicPeriod"/>
              <a:defRPr sz="1800"/>
            </a:lvl2pPr>
            <a:lvl3pPr marL="800100" indent="-342900">
              <a:buFont typeface="+mj-lt"/>
              <a:buAutoNum type="arabicPeriod"/>
              <a:defRPr sz="1600"/>
            </a:lvl3pPr>
            <a:lvl4pPr marL="1028700" indent="-342900">
              <a:buFont typeface="+mj-lt"/>
              <a:buAutoNum type="arabicPeriod"/>
              <a:defRPr sz="1400"/>
            </a:lvl4pPr>
            <a:lvl5pPr>
              <a:buFont typeface="+mj-lt"/>
              <a:buAutoNum type="arabicPeriod"/>
              <a:defRPr sz="14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5588000" y="6343955"/>
            <a:ext cx="2985400" cy="365125"/>
          </a:xfrm>
        </p:spPr>
        <p:txBody>
          <a:bodyPr/>
          <a:lstStyle/>
          <a:p>
            <a:endParaRPr lang="en-US"/>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9535886" y="6343955"/>
            <a:ext cx="1553108" cy="365125"/>
          </a:xfrm>
        </p:spPr>
        <p:txBody>
          <a:bodyPr/>
          <a:lstStyle/>
          <a:p>
            <a:fld id="{74EC40EA-BAFD-2345-8CF3-B3D3549F59E5}" type="datetimeFigureOut">
              <a:rPr lang="en-US" smtClean="0"/>
              <a:t>10/26/26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1147096" y="6343955"/>
            <a:ext cx="429207" cy="365125"/>
          </a:xfrm>
        </p:spPr>
        <p:txBody>
          <a:bodyPr/>
          <a:lstStyle/>
          <a:p>
            <a:fld id="{4F641A0D-1486-614A-8ADB-B6D28619D69A}" type="slidenum">
              <a:rPr lang="en-US" smtClean="0"/>
              <a:t>‹#›</a:t>
            </a:fld>
            <a:endParaRPr lang="en-US"/>
          </a:p>
        </p:txBody>
      </p:sp>
    </p:spTree>
    <p:extLst>
      <p:ext uri="{BB962C8B-B14F-4D97-AF65-F5344CB8AC3E}">
        <p14:creationId xmlns:p14="http://schemas.microsoft.com/office/powerpoint/2010/main" val="6745902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4678" y="1388700"/>
            <a:ext cx="3923455" cy="4083580"/>
          </a:xfrm>
        </p:spPr>
        <p:txBody>
          <a:bodyPr vert="horz" lIns="91440" tIns="45720" rIns="91440" bIns="45720" rtlCol="0" anchor="t">
            <a:normAutofit/>
          </a:bodyPr>
          <a:lstStyle>
            <a:lvl1pPr>
              <a:defRPr lang="en-US" dirty="0"/>
            </a:lvl1pPr>
          </a:lstStyle>
          <a:p>
            <a:pPr lvl="0"/>
            <a:r>
              <a:rPr lang="en-GB"/>
              <a:t>Click to edit Master title style</a:t>
            </a:r>
            <a:endParaRPr lang="en-US" dirty="0"/>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156011" y="1389134"/>
            <a:ext cx="6045390" cy="40835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4EC40EA-BAFD-2345-8CF3-B3D3549F59E5}" type="datetimeFigureOut">
              <a:rPr lang="en-US" smtClean="0"/>
              <a:t>10/26/26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4F641A0D-1486-614A-8ADB-B6D28619D69A}" type="slidenum">
              <a:rPr lang="en-US" smtClean="0"/>
              <a:t>‹#›</a:t>
            </a:fld>
            <a:endParaRPr lang="en-US"/>
          </a:p>
        </p:txBody>
      </p:sp>
    </p:spTree>
    <p:extLst>
      <p:ext uri="{BB962C8B-B14F-4D97-AF65-F5344CB8AC3E}">
        <p14:creationId xmlns:p14="http://schemas.microsoft.com/office/powerpoint/2010/main" val="2561877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6" y="707549"/>
            <a:ext cx="3349754" cy="2721451"/>
          </a:xfrm>
        </p:spPr>
        <p:txBody>
          <a:bodyPr vert="horz" lIns="91440" tIns="45720" rIns="91440" bIns="45720" rtlCol="0" anchor="t">
            <a:normAutofit/>
          </a:bodyPr>
          <a:lstStyle>
            <a:lvl1pPr>
              <a:defRPr lang="en-US" sz="2500" dirty="0"/>
            </a:lvl1pPr>
          </a:lstStyle>
          <a:p>
            <a:pPr lvl="0"/>
            <a:r>
              <a:rPr lang="en-GB"/>
              <a:t>Click to edit Master title style</a:t>
            </a:r>
            <a:endParaRPr lang="en-US" dirty="0"/>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648200" y="708184"/>
            <a:ext cx="6928103" cy="55148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4EC40EA-BAFD-2345-8CF3-B3D3549F59E5}" type="datetimeFigureOut">
              <a:rPr lang="en-US" smtClean="0"/>
              <a:t>10/26/26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4F641A0D-1486-614A-8ADB-B6D28619D69A}" type="slidenum">
              <a:rPr lang="en-US" smtClean="0"/>
              <a:t>‹#›</a:t>
            </a:fld>
            <a:endParaRPr lang="en-US"/>
          </a:p>
        </p:txBody>
      </p:sp>
    </p:spTree>
    <p:extLst>
      <p:ext uri="{BB962C8B-B14F-4D97-AF65-F5344CB8AC3E}">
        <p14:creationId xmlns:p14="http://schemas.microsoft.com/office/powerpoint/2010/main" val="258717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156011" y="612648"/>
            <a:ext cx="6426389" cy="1143000"/>
          </a:xfrm>
        </p:spPr>
        <p:txBody>
          <a:bodyPr vert="horz" lIns="91440" tIns="45720" rIns="91440" bIns="45720" rtlCol="0" anchor="b">
            <a:normAutofit/>
          </a:bodyPr>
          <a:lstStyle>
            <a:lvl1pPr>
              <a:defRPr lang="en-US" dirty="0"/>
            </a:lvl1pPr>
          </a:lstStyle>
          <a:p>
            <a:pPr lvl="0"/>
            <a:r>
              <a:rPr lang="en-GB"/>
              <a:t>Click to edit Master title style</a:t>
            </a:r>
            <a:endParaRPr lang="en-US" dirty="0"/>
          </a:p>
        </p:txBody>
      </p:sp>
      <p:sp>
        <p:nvSpPr>
          <p:cNvPr id="14" name="Picture Placeholder 13">
            <a:extLst>
              <a:ext uri="{FF2B5EF4-FFF2-40B4-BE49-F238E27FC236}">
                <a16:creationId xmlns:a16="http://schemas.microsoft.com/office/drawing/2014/main" id="{0F6718FE-EF5C-5023-A98D-91BFEF2C0337}"/>
              </a:ext>
            </a:extLst>
          </p:cNvPr>
          <p:cNvSpPr>
            <a:spLocks noGrp="1"/>
          </p:cNvSpPr>
          <p:nvPr>
            <p:ph type="pic" sz="quarter" idx="13" hasCustomPrompt="1"/>
          </p:nvPr>
        </p:nvSpPr>
        <p:spPr>
          <a:xfrm>
            <a:off x="0" y="1"/>
            <a:ext cx="4560454" cy="6858000"/>
          </a:xfrm>
          <a:custGeom>
            <a:avLst/>
            <a:gdLst>
              <a:gd name="connsiteX0" fmla="*/ 0 w 4560454"/>
              <a:gd name="connsiteY0" fmla="*/ 0 h 6858000"/>
              <a:gd name="connsiteX1" fmla="*/ 4560454 w 4560454"/>
              <a:gd name="connsiteY1" fmla="*/ 0 h 6858000"/>
              <a:gd name="connsiteX2" fmla="*/ 4560454 w 4560454"/>
              <a:gd name="connsiteY2" fmla="*/ 6858000 h 6858000"/>
              <a:gd name="connsiteX3" fmla="*/ 0 w 45604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560454" h="6858000">
                <a:moveTo>
                  <a:pt x="0" y="0"/>
                </a:moveTo>
                <a:lnTo>
                  <a:pt x="4560454" y="0"/>
                </a:lnTo>
                <a:lnTo>
                  <a:pt x="4560454"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157368" y="1978488"/>
            <a:ext cx="6418935" cy="428558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a:xfrm>
            <a:off x="5156010" y="6343955"/>
            <a:ext cx="3364903" cy="365125"/>
          </a:xfrm>
        </p:spPr>
        <p:txBody>
          <a:bodyPr/>
          <a:lstStyle/>
          <a:p>
            <a:endParaRPr lang="en-US"/>
          </a:p>
        </p:txBody>
      </p:sp>
      <p:sp>
        <p:nvSpPr>
          <p:cNvPr id="4" name="Date Placeholder 3">
            <a:extLst>
              <a:ext uri="{FF2B5EF4-FFF2-40B4-BE49-F238E27FC236}">
                <a16:creationId xmlns:a16="http://schemas.microsoft.com/office/drawing/2014/main" id="{1E742B5C-5438-96A4-4A2A-AE939906F8A4}"/>
              </a:ext>
            </a:extLst>
          </p:cNvPr>
          <p:cNvSpPr>
            <a:spLocks noGrp="1"/>
          </p:cNvSpPr>
          <p:nvPr>
            <p:ph type="dt" sz="half" idx="15"/>
          </p:nvPr>
        </p:nvSpPr>
        <p:spPr>
          <a:xfrm>
            <a:off x="9030713" y="6343955"/>
            <a:ext cx="2060808" cy="365125"/>
          </a:xfrm>
        </p:spPr>
        <p:txBody>
          <a:bodyPr/>
          <a:lstStyle/>
          <a:p>
            <a:fld id="{74EC40EA-BAFD-2345-8CF3-B3D3549F59E5}" type="datetimeFigureOut">
              <a:rPr lang="en-US" smtClean="0"/>
              <a:t>10/26/26</a:t>
            </a:fld>
            <a:endParaRPr lang="en-US"/>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a:xfrm>
            <a:off x="11147096" y="6343955"/>
            <a:ext cx="429207" cy="365125"/>
          </a:xfrm>
        </p:spPr>
        <p:txBody>
          <a:bodyPr/>
          <a:lstStyle/>
          <a:p>
            <a:fld id="{4F641A0D-1486-614A-8ADB-B6D28619D69A}" type="slidenum">
              <a:rPr lang="en-US" smtClean="0"/>
              <a:t>‹#›</a:t>
            </a:fld>
            <a:endParaRPr lang="en-US"/>
          </a:p>
        </p:txBody>
      </p:sp>
    </p:spTree>
    <p:extLst>
      <p:ext uri="{BB962C8B-B14F-4D97-AF65-F5344CB8AC3E}">
        <p14:creationId xmlns:p14="http://schemas.microsoft.com/office/powerpoint/2010/main" val="6000927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632168" y="474177"/>
            <a:ext cx="6950232" cy="932688"/>
          </a:xfrm>
        </p:spPr>
        <p:txBody>
          <a:bodyPr vert="horz" lIns="91440" tIns="45720" rIns="91440" bIns="45720" rtlCol="0" anchor="b">
            <a:normAutofit/>
          </a:bodyPr>
          <a:lstStyle>
            <a:lvl1pPr>
              <a:defRPr lang="en-US" dirty="0"/>
            </a:lvl1pPr>
          </a:lstStyle>
          <a:p>
            <a:pPr lvl="0"/>
            <a:r>
              <a:rPr lang="en-GB"/>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0" y="1"/>
            <a:ext cx="4023360"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632168" y="1627632"/>
            <a:ext cx="6950232" cy="468622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a:off x="4632168" y="6343955"/>
            <a:ext cx="3422906" cy="365125"/>
          </a:xfrm>
        </p:spPr>
        <p:txBody>
          <a:bodyPr/>
          <a:lstStyle/>
          <a:p>
            <a:endParaRPr lang="en-US"/>
          </a:p>
        </p:txBody>
      </p:sp>
      <p:sp>
        <p:nvSpPr>
          <p:cNvPr id="3" name="Date Placeholder 2">
            <a:extLst>
              <a:ext uri="{FF2B5EF4-FFF2-40B4-BE49-F238E27FC236}">
                <a16:creationId xmlns:a16="http://schemas.microsoft.com/office/drawing/2014/main" id="{F0BFB53A-8FDF-F131-DCF2-D7BECE95381F}"/>
              </a:ext>
            </a:extLst>
          </p:cNvPr>
          <p:cNvSpPr>
            <a:spLocks noGrp="1"/>
          </p:cNvSpPr>
          <p:nvPr>
            <p:ph type="dt" sz="half" idx="15"/>
          </p:nvPr>
        </p:nvSpPr>
        <p:spPr>
          <a:xfrm>
            <a:off x="8945699" y="6343955"/>
            <a:ext cx="2150873" cy="365125"/>
          </a:xfrm>
        </p:spPr>
        <p:txBody>
          <a:bodyPr/>
          <a:lstStyle/>
          <a:p>
            <a:fld id="{74EC40EA-BAFD-2345-8CF3-B3D3549F59E5}" type="datetimeFigureOut">
              <a:rPr lang="en-US" smtClean="0"/>
              <a:t>10/26/26</a:t>
            </a:fld>
            <a:endParaRPr lang="en-US"/>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a:xfrm>
            <a:off x="11147096" y="6343955"/>
            <a:ext cx="429207" cy="365125"/>
          </a:xfrm>
        </p:spPr>
        <p:txBody>
          <a:bodyPr/>
          <a:lstStyle/>
          <a:p>
            <a:fld id="{4F641A0D-1486-614A-8ADB-B6D28619D69A}" type="slidenum">
              <a:rPr lang="en-US" smtClean="0"/>
              <a:t>‹#›</a:t>
            </a:fld>
            <a:endParaRPr lang="en-US"/>
          </a:p>
        </p:txBody>
      </p:sp>
    </p:spTree>
    <p:extLst>
      <p:ext uri="{BB962C8B-B14F-4D97-AF65-F5344CB8AC3E}">
        <p14:creationId xmlns:p14="http://schemas.microsoft.com/office/powerpoint/2010/main" val="6757230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475488"/>
            <a:ext cx="6858000" cy="932688"/>
          </a:xfrm>
        </p:spPr>
        <p:txBody>
          <a:bodyPr vert="horz" lIns="91440" tIns="45720" rIns="91440" bIns="45720" rtlCol="0" anchor="b">
            <a:normAutofit/>
          </a:bodyPr>
          <a:lstStyle>
            <a:lvl1pPr>
              <a:defRPr lang="en-US" dirty="0"/>
            </a:lvl1pPr>
          </a:lstStyle>
          <a:p>
            <a:pPr lvl="0"/>
            <a:r>
              <a:rPr lang="en-GB"/>
              <a:t>Click to edit Master title style</a:t>
            </a: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647" y="1627632"/>
            <a:ext cx="6858000" cy="453537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12647" y="6346870"/>
            <a:ext cx="2805405" cy="365125"/>
          </a:xfrm>
        </p:spPr>
        <p:txBody>
          <a:bodyPr/>
          <a:lstStyle/>
          <a:p>
            <a:endParaRPr lang="en-US"/>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4115853" y="6346870"/>
            <a:ext cx="2925587" cy="365125"/>
          </a:xfrm>
        </p:spPr>
        <p:txBody>
          <a:bodyPr/>
          <a:lstStyle/>
          <a:p>
            <a:fld id="{74EC40EA-BAFD-2345-8CF3-B3D3549F59E5}" type="datetimeFigureOut">
              <a:rPr lang="en-US" smtClean="0"/>
              <a:t>10/26/26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7041440" y="6346870"/>
            <a:ext cx="429207" cy="365125"/>
          </a:xfrm>
        </p:spPr>
        <p:txBody>
          <a:bodyPr/>
          <a:lstStyle/>
          <a:p>
            <a:fld id="{4F641A0D-1486-614A-8ADB-B6D28619D69A}" type="slidenum">
              <a:rPr lang="en-US" smtClean="0"/>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8091732" y="0"/>
            <a:ext cx="4100267"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9708876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9" y="420623"/>
            <a:ext cx="4494189" cy="1325880"/>
          </a:xfrm>
        </p:spPr>
        <p:txBody>
          <a:bodyPr vert="horz" lIns="91440" tIns="45720" rIns="91440" bIns="45720" rtlCol="0" anchor="b">
            <a:normAutofit/>
          </a:bodyPr>
          <a:lstStyle>
            <a:lvl1pPr>
              <a:defRPr lang="en-US" dirty="0"/>
            </a:lvl1pPr>
          </a:lstStyle>
          <a:p>
            <a:pPr lvl="0"/>
            <a:r>
              <a:rPr lang="en-GB"/>
              <a:t>Click to edit Master title style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12775" y="1975104"/>
            <a:ext cx="4494063" cy="415695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12776" y="6343955"/>
            <a:ext cx="2098620" cy="365125"/>
          </a:xfrm>
        </p:spPr>
        <p:txBody>
          <a:bodyPr/>
          <a:lstStyle>
            <a:lvl1pPr>
              <a:defRPr>
                <a:solidFill>
                  <a:schemeClr val="tx1"/>
                </a:solidFill>
                <a:effectLst/>
              </a:defRPr>
            </a:lvl1p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213651" y="6343955"/>
            <a:ext cx="1573037" cy="365125"/>
          </a:xfrm>
        </p:spPr>
        <p:txBody>
          <a:bodyPr/>
          <a:lstStyle/>
          <a:p>
            <a:fld id="{74EC40EA-BAFD-2345-8CF3-B3D3549F59E5}" type="datetimeFigureOut">
              <a:rPr lang="en-US" smtClean="0"/>
              <a:t>10/26/26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796658" y="6343955"/>
            <a:ext cx="429207" cy="365125"/>
          </a:xfrm>
        </p:spPr>
        <p:txBody>
          <a:bodyPr/>
          <a:lstStyle>
            <a:lvl1pPr>
              <a:defRPr>
                <a:solidFill>
                  <a:schemeClr val="tx1"/>
                </a:solidFill>
                <a:effectLst/>
              </a:defRPr>
            </a:lvl1pPr>
          </a:lstStyle>
          <a:p>
            <a:fld id="{4F641A0D-1486-614A-8ADB-B6D28619D69A}" type="slidenum">
              <a:rPr lang="en-US" smtClean="0"/>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5658928" y="0"/>
            <a:ext cx="6533072"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20595196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5697" y="429768"/>
            <a:ext cx="3657600" cy="1667226"/>
          </a:xfrm>
        </p:spPr>
        <p:txBody>
          <a:bodyPr vert="horz" lIns="91440" tIns="45720" rIns="91440" bIns="45720" rtlCol="0" anchor="b">
            <a:normAutofit/>
          </a:bodyPr>
          <a:lstStyle>
            <a:lvl1pPr>
              <a:defRPr lang="en-US" dirty="0"/>
            </a:lvl1pPr>
          </a:lstStyle>
          <a:p>
            <a:pPr lvl="0"/>
            <a:r>
              <a:rPr lang="en-GB"/>
              <a:t>Click to edit Master title style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15823" y="2315569"/>
            <a:ext cx="3657600" cy="38148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a:off x="615697" y="6343955"/>
            <a:ext cx="1637337" cy="365125"/>
          </a:xfrm>
        </p:spPr>
        <p:txBody>
          <a:bodyPr/>
          <a:lstStyle/>
          <a:p>
            <a:endParaRPr lang="en-US"/>
          </a:p>
        </p:txBody>
      </p:sp>
      <p:sp>
        <p:nvSpPr>
          <p:cNvPr id="4" name="Date Placeholder 3">
            <a:extLst>
              <a:ext uri="{FF2B5EF4-FFF2-40B4-BE49-F238E27FC236}">
                <a16:creationId xmlns:a16="http://schemas.microsoft.com/office/drawing/2014/main" id="{15305F20-8340-4F06-2EA5-4D05FFED4587}"/>
              </a:ext>
            </a:extLst>
          </p:cNvPr>
          <p:cNvSpPr>
            <a:spLocks noGrp="1"/>
          </p:cNvSpPr>
          <p:nvPr>
            <p:ph type="dt" sz="half" idx="15"/>
          </p:nvPr>
        </p:nvSpPr>
        <p:spPr>
          <a:xfrm>
            <a:off x="2703447" y="6343955"/>
            <a:ext cx="949766" cy="365125"/>
          </a:xfrm>
        </p:spPr>
        <p:txBody>
          <a:bodyPr/>
          <a:lstStyle/>
          <a:p>
            <a:fld id="{74EC40EA-BAFD-2345-8CF3-B3D3549F59E5}" type="datetimeFigureOut">
              <a:rPr lang="en-US" smtClean="0"/>
              <a:t>10/26/26</a:t>
            </a:fld>
            <a:endParaRPr lang="en-US"/>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a:xfrm>
            <a:off x="3653213" y="6343955"/>
            <a:ext cx="429207" cy="365125"/>
          </a:xfrm>
        </p:spPr>
        <p:txBody>
          <a:bodyPr/>
          <a:lstStyle/>
          <a:p>
            <a:fld id="{4F641A0D-1486-614A-8ADB-B6D28619D69A}" type="slidenum">
              <a:rPr lang="en-US" smtClean="0"/>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4895088" y="0"/>
            <a:ext cx="7296912"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34791466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888061" y="929554"/>
            <a:ext cx="2699254" cy="1858941"/>
          </a:xfrm>
        </p:spPr>
        <p:txBody>
          <a:bodyPr vert="horz" lIns="91440" tIns="45720" rIns="91440" bIns="45720" rtlCol="0" anchor="b">
            <a:normAutofit/>
          </a:bodyPr>
          <a:lstStyle>
            <a:lvl1pPr>
              <a:defRPr lang="en-US" sz="2500" dirty="0"/>
            </a:lvl1pPr>
          </a:lstStyle>
          <a:p>
            <a:pPr lvl="0"/>
            <a:r>
              <a:rPr lang="en-GB"/>
              <a:t>Click to edit Master title style</a:t>
            </a:r>
            <a:endParaRPr lang="en-US" dirty="0"/>
          </a:p>
        </p:txBody>
      </p:sp>
      <p:sp>
        <p:nvSpPr>
          <p:cNvPr id="10" name="Picture Placeholder 9">
            <a:extLst>
              <a:ext uri="{FF2B5EF4-FFF2-40B4-BE49-F238E27FC236}">
                <a16:creationId xmlns:a16="http://schemas.microsoft.com/office/drawing/2014/main" id="{3CA946DA-5AE8-39E2-3ADD-B8F06308C1C6}"/>
              </a:ext>
            </a:extLst>
          </p:cNvPr>
          <p:cNvSpPr>
            <a:spLocks noGrp="1"/>
          </p:cNvSpPr>
          <p:nvPr>
            <p:ph type="pic" sz="quarter" idx="13" hasCustomPrompt="1"/>
          </p:nvPr>
        </p:nvSpPr>
        <p:spPr>
          <a:xfrm>
            <a:off x="0" y="0"/>
            <a:ext cx="8326323" cy="6858000"/>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889055" y="3011335"/>
            <a:ext cx="2693346" cy="265625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88061" y="6343955"/>
            <a:ext cx="1404460" cy="365125"/>
          </a:xfr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0292522" y="6343955"/>
            <a:ext cx="854573" cy="365125"/>
          </a:xfrm>
        </p:spPr>
        <p:txBody>
          <a:bodyPr/>
          <a:lstStyle>
            <a:lvl1pPr>
              <a:defRPr>
                <a:solidFill>
                  <a:schemeClr val="tx1"/>
                </a:solidFill>
                <a:effectLst/>
              </a:defRPr>
            </a:lvl1pPr>
          </a:lstStyle>
          <a:p>
            <a:fld id="{74EC40EA-BAFD-2345-8CF3-B3D3549F59E5}" type="datetimeFigureOut">
              <a:rPr lang="en-US" smtClean="0"/>
              <a:t>10/26/26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p:spPr>
        <p:txBody>
          <a:bodyPr/>
          <a:lstStyle/>
          <a:p>
            <a:fld id="{4F641A0D-1486-614A-8ADB-B6D28619D69A}" type="slidenum">
              <a:rPr lang="en-US" smtClean="0"/>
              <a:t>‹#›</a:t>
            </a:fld>
            <a:endParaRPr lang="en-US"/>
          </a:p>
        </p:txBody>
      </p:sp>
    </p:spTree>
    <p:extLst>
      <p:ext uri="{BB962C8B-B14F-4D97-AF65-F5344CB8AC3E}">
        <p14:creationId xmlns:p14="http://schemas.microsoft.com/office/powerpoint/2010/main" val="19728340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6" y="4162318"/>
            <a:ext cx="3044954" cy="1892808"/>
          </a:xfrm>
        </p:spPr>
        <p:txBody>
          <a:bodyPr vert="horz" lIns="91440" tIns="45720" rIns="91440" bIns="45720" rtlCol="0" anchor="t">
            <a:normAutofit/>
          </a:bodyPr>
          <a:lstStyle>
            <a:lvl1pPr>
              <a:defRPr lang="en-US" sz="2500" dirty="0"/>
            </a:lvl1pPr>
          </a:lstStyle>
          <a:p>
            <a:pPr lvl="0"/>
            <a:r>
              <a:rPr lang="en-GB"/>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 y="0"/>
            <a:ext cx="12192000" cy="377827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122370" y="4162318"/>
            <a:ext cx="7460029" cy="2091525"/>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74EC40EA-BAFD-2345-8CF3-B3D3549F59E5}" type="datetimeFigureOut">
              <a:rPr lang="en-US" smtClean="0"/>
              <a:t>10/26/26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4F641A0D-1486-614A-8ADB-B6D28619D69A}" type="slidenum">
              <a:rPr lang="en-US" smtClean="0"/>
              <a:t>‹#›</a:t>
            </a:fld>
            <a:endParaRPr lang="en-US"/>
          </a:p>
        </p:txBody>
      </p:sp>
    </p:spTree>
    <p:extLst>
      <p:ext uri="{BB962C8B-B14F-4D97-AF65-F5344CB8AC3E}">
        <p14:creationId xmlns:p14="http://schemas.microsoft.com/office/powerpoint/2010/main" val="40334497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559341"/>
            <a:ext cx="10969753" cy="932688"/>
          </a:xfrm>
        </p:spPr>
        <p:txBody>
          <a:bodyPr vert="horz" lIns="91440" tIns="45720" rIns="91440" bIns="45720" rtlCol="0" anchor="b">
            <a:normAutofit/>
          </a:bodyPr>
          <a:lstStyle>
            <a:lvl1pPr>
              <a:defRPr lang="en-US" dirty="0"/>
            </a:lvl1pPr>
          </a:lstStyle>
          <a:p>
            <a:pPr lvl="0"/>
            <a:r>
              <a:rPr lang="en-GB"/>
              <a:t>Click to edit Master title style</a:t>
            </a: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647" y="1912398"/>
            <a:ext cx="4637269" cy="420769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12647" y="6343955"/>
            <a:ext cx="2642932" cy="365125"/>
          </a:xfrm>
        </p:spPr>
        <p:txBody>
          <a:bodyPr/>
          <a:lstStyle/>
          <a:p>
            <a:endParaRPr lang="en-US"/>
          </a:p>
        </p:txBody>
      </p:sp>
      <p:sp>
        <p:nvSpPr>
          <p:cNvPr id="5" name="Picture Placeholder 4">
            <a:extLst>
              <a:ext uri="{FF2B5EF4-FFF2-40B4-BE49-F238E27FC236}">
                <a16:creationId xmlns:a16="http://schemas.microsoft.com/office/drawing/2014/main" id="{EC8422D5-19BC-1CA0-FD0B-D86260BAA322}"/>
              </a:ext>
            </a:extLst>
          </p:cNvPr>
          <p:cNvSpPr>
            <a:spLocks noGrp="1"/>
          </p:cNvSpPr>
          <p:nvPr>
            <p:ph type="pic" sz="quarter" idx="18" hasCustomPrompt="1"/>
          </p:nvPr>
        </p:nvSpPr>
        <p:spPr>
          <a:xfrm>
            <a:off x="5737221" y="1912938"/>
            <a:ext cx="5741992" cy="4224337"/>
          </a:xfrm>
          <a:blipFill>
            <a:blip r:embed="rId2">
              <a:alphaModFix amt="60000"/>
            </a:blip>
            <a:stretch>
              <a:fillRect/>
            </a:stretch>
          </a:blipFill>
        </p:spPr>
        <p:txBody>
          <a:bodyPr/>
          <a:lstStyle>
            <a:lvl1pPr marL="0" indent="0">
              <a:buNone/>
              <a:defRPr/>
            </a:lvl1pPr>
          </a:lstStyle>
          <a:p>
            <a:r>
              <a:rPr lang="en-US" dirty="0"/>
              <a:t> </a:t>
            </a:r>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9686595" y="6343955"/>
            <a:ext cx="1449697" cy="365125"/>
          </a:xfrm>
        </p:spPr>
        <p:txBody>
          <a:bodyPr/>
          <a:lstStyle/>
          <a:p>
            <a:fld id="{74EC40EA-BAFD-2345-8CF3-B3D3549F59E5}" type="datetimeFigureOut">
              <a:rPr lang="en-US" smtClean="0"/>
              <a:t>10/26/26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1136293" y="6343955"/>
            <a:ext cx="443060" cy="365125"/>
          </a:xfrm>
        </p:spPr>
        <p:txBody>
          <a:bodyPr/>
          <a:lstStyle/>
          <a:p>
            <a:fld id="{4F641A0D-1486-614A-8ADB-B6D28619D69A}" type="slidenum">
              <a:rPr lang="en-US" smtClean="0"/>
              <a:t>‹#›</a:t>
            </a:fld>
            <a:endParaRPr lang="en-US"/>
          </a:p>
        </p:txBody>
      </p:sp>
    </p:spTree>
    <p:extLst>
      <p:ext uri="{BB962C8B-B14F-4D97-AF65-F5344CB8AC3E}">
        <p14:creationId xmlns:p14="http://schemas.microsoft.com/office/powerpoint/2010/main" val="7848331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706802"/>
            <a:ext cx="4672584" cy="1269482"/>
          </a:xfrm>
        </p:spPr>
        <p:txBody>
          <a:bodyPr vert="horz" lIns="91440" tIns="45720" rIns="91440" bIns="45720" rtlCol="0" anchor="t">
            <a:normAutofit/>
          </a:bodyPr>
          <a:lstStyle>
            <a:lvl1pPr>
              <a:defRPr lang="en-US" dirty="0"/>
            </a:lvl1pPr>
          </a:lstStyle>
          <a:p>
            <a:pPr lvl="0"/>
            <a:r>
              <a:rPr lang="en-GB"/>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720468" y="2173850"/>
            <a:ext cx="4564763" cy="3963682"/>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5905563" y="732155"/>
            <a:ext cx="5676838" cy="540537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74EC40EA-BAFD-2345-8CF3-B3D3549F59E5}" type="datetimeFigureOut">
              <a:rPr lang="en-US" smtClean="0"/>
              <a:t>10/26/26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4F641A0D-1486-614A-8ADB-B6D28619D69A}" type="slidenum">
              <a:rPr lang="en-US" smtClean="0"/>
              <a:t>‹#›</a:t>
            </a:fld>
            <a:endParaRPr lang="en-US"/>
          </a:p>
        </p:txBody>
      </p:sp>
    </p:spTree>
    <p:extLst>
      <p:ext uri="{BB962C8B-B14F-4D97-AF65-F5344CB8AC3E}">
        <p14:creationId xmlns:p14="http://schemas.microsoft.com/office/powerpoint/2010/main" val="11533763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Number Large">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1219199" y="4893733"/>
            <a:ext cx="9762068" cy="1059806"/>
          </a:xfrm>
        </p:spPr>
        <p:txBody>
          <a:bodyPr anchor="ctr">
            <a:normAutofit/>
          </a:bodyPr>
          <a:lstStyle>
            <a:lvl1pPr algn="ctr">
              <a:lnSpc>
                <a:spcPct val="110000"/>
              </a:lnSpc>
              <a:defRPr sz="2600" b="0">
                <a:solidFill>
                  <a:schemeClr val="tx1"/>
                </a:solidFill>
                <a:latin typeface="+mn-lt"/>
              </a:defRPr>
            </a:lvl1pPr>
          </a:lstStyle>
          <a:p>
            <a:r>
              <a:rPr lang="en-GB"/>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822960" y="484094"/>
            <a:ext cx="10543032" cy="4536141"/>
          </a:xfrm>
        </p:spPr>
        <p:txBody>
          <a:bodyPr anchor="b">
            <a:normAutofit/>
          </a:bodyPr>
          <a:lstStyle>
            <a:lvl1pPr marL="0" indent="0" algn="ctr">
              <a:lnSpc>
                <a:spcPct val="90000"/>
              </a:lnSpc>
              <a:buNone/>
              <a:defRPr sz="27000" b="1">
                <a:solidFill>
                  <a:schemeClr val="tx1"/>
                </a:solidFill>
                <a:latin typeface="+mj-lt"/>
              </a:defRPr>
            </a:lvl1pPr>
          </a:lstStyle>
          <a:p>
            <a:pPr lvl="0"/>
            <a:r>
              <a:rPr lang="en-US" dirty="0"/>
              <a:t>##%</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lvl1pPr>
              <a:defRPr>
                <a:solidFill>
                  <a:schemeClr val="tx1"/>
                </a:solidFill>
              </a:defRPr>
            </a:lvl1pPr>
          </a:lstStyle>
          <a:p>
            <a:endParaRPr lang="en-US"/>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lvl1pPr>
              <a:defRPr>
                <a:solidFill>
                  <a:schemeClr val="tx1"/>
                </a:solidFill>
              </a:defRPr>
            </a:lvl1pPr>
          </a:lstStyle>
          <a:p>
            <a:fld id="{74EC40EA-BAFD-2345-8CF3-B3D3549F59E5}" type="datetimeFigureOut">
              <a:rPr lang="en-US" smtClean="0"/>
              <a:t>10/26/26</a:t>
            </a:fld>
            <a:endParaRPr lang="en-US"/>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lvl1pPr>
              <a:defRPr>
                <a:solidFill>
                  <a:schemeClr val="tx1"/>
                </a:solidFill>
              </a:defRPr>
            </a:lvl1pPr>
          </a:lstStyle>
          <a:p>
            <a:fld id="{4F641A0D-1486-614A-8ADB-B6D28619D69A}" type="slidenum">
              <a:rPr lang="en-US" smtClean="0"/>
              <a:t>‹#›</a:t>
            </a:fld>
            <a:endParaRPr lang="en-US"/>
          </a:p>
        </p:txBody>
      </p:sp>
    </p:spTree>
    <p:extLst>
      <p:ext uri="{BB962C8B-B14F-4D97-AF65-F5344CB8AC3E}">
        <p14:creationId xmlns:p14="http://schemas.microsoft.com/office/powerpoint/2010/main" val="2412213191"/>
      </p:ext>
    </p:extLst>
  </p:cSld>
  <p:clrMapOvr>
    <a:overrideClrMapping bg1="dk1" tx1="lt1" bg2="dk2" tx2="lt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Statement">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GB"/>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59264" y="42335"/>
            <a:ext cx="11517039" cy="6172200"/>
          </a:xfrm>
        </p:spPr>
        <p:txBody>
          <a:bodyPr anchor="t">
            <a:normAutofit/>
          </a:bodyPr>
          <a:lstStyle>
            <a:lvl1pPr marL="0" indent="0">
              <a:lnSpc>
                <a:spcPct val="90000"/>
              </a:lnSpc>
              <a:buNone/>
              <a:defRPr sz="8000" b="1"/>
            </a:lvl1pPr>
            <a:lvl2pPr marL="228600" indent="0">
              <a:lnSpc>
                <a:spcPct val="90000"/>
              </a:lnSpc>
              <a:buNone/>
              <a:defRPr sz="7200" b="1"/>
            </a:lvl2pPr>
            <a:lvl3pPr marL="457200" indent="0">
              <a:lnSpc>
                <a:spcPct val="90000"/>
              </a:lnSpc>
              <a:buNone/>
              <a:defRPr sz="6600" b="1"/>
            </a:lvl3pPr>
            <a:lvl4pPr marL="685800" indent="0">
              <a:lnSpc>
                <a:spcPct val="90000"/>
              </a:lnSpc>
              <a:buNone/>
              <a:defRPr sz="6000" b="1"/>
            </a:lvl4pPr>
            <a:lvl5pPr marL="914400" indent="0">
              <a:lnSpc>
                <a:spcPct val="90000"/>
              </a:lnSpc>
              <a:buNone/>
              <a:defRPr sz="5400" b="1"/>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74EC40EA-BAFD-2345-8CF3-B3D3549F59E5}" type="datetimeFigureOut">
              <a:rPr lang="en-US" smtClean="0"/>
              <a:t>10/26/26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4F641A0D-1486-614A-8ADB-B6D28619D69A}" type="slidenum">
              <a:rPr lang="en-US" smtClean="0"/>
              <a:t>‹#›</a:t>
            </a:fld>
            <a:endParaRPr lang="en-US"/>
          </a:p>
        </p:txBody>
      </p:sp>
    </p:spTree>
    <p:extLst>
      <p:ext uri="{BB962C8B-B14F-4D97-AF65-F5344CB8AC3E}">
        <p14:creationId xmlns:p14="http://schemas.microsoft.com/office/powerpoint/2010/main" val="1914622649"/>
      </p:ext>
    </p:extLst>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499616" y="5029200"/>
            <a:ext cx="9198864" cy="640080"/>
          </a:xfrm>
        </p:spPr>
        <p:txBody>
          <a:bodyPr anchor="ctr">
            <a:normAutofit/>
          </a:bodyPr>
          <a:lstStyle>
            <a:lvl1pPr>
              <a:lnSpc>
                <a:spcPct val="120000"/>
              </a:lnSpc>
              <a:defRPr sz="2000" spc="0">
                <a:solidFill>
                  <a:schemeClr val="accent1">
                    <a:lumMod val="75000"/>
                  </a:schemeClr>
                </a:solidFill>
                <a:latin typeface="+mn-lt"/>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499616" y="1188720"/>
            <a:ext cx="9198864" cy="3332480"/>
          </a:xfrm>
        </p:spPr>
        <p:txBody>
          <a:bodyPr anchor="ctr">
            <a:normAutofit/>
          </a:bodyPr>
          <a:lstStyle>
            <a:lvl1pPr marL="164592" indent="-164592">
              <a:lnSpc>
                <a:spcPct val="100000"/>
              </a:lnSpc>
              <a:spcBef>
                <a:spcPts val="0"/>
              </a:spcBef>
              <a:buNone/>
              <a:defRPr sz="4800">
                <a:latin typeface="+mj-lt"/>
              </a:defRPr>
            </a:lvl1pPr>
          </a:lstStyle>
          <a:p>
            <a:pPr lvl="0"/>
            <a:r>
              <a:rPr lang="en-US" dirty="0"/>
              <a:t>Click to edit Quote</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p>
            <a:fld id="{74EC40EA-BAFD-2345-8CF3-B3D3549F59E5}" type="datetimeFigureOut">
              <a:rPr lang="en-US" smtClean="0"/>
              <a:t>10/26/26</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4F641A0D-1486-614A-8ADB-B6D28619D69A}" type="slidenum">
              <a:rPr lang="en-US" smtClean="0"/>
              <a:t>‹#›</a:t>
            </a:fld>
            <a:endParaRPr lang="en-US"/>
          </a:p>
        </p:txBody>
      </p:sp>
    </p:spTree>
    <p:extLst>
      <p:ext uri="{BB962C8B-B14F-4D97-AF65-F5344CB8AC3E}">
        <p14:creationId xmlns:p14="http://schemas.microsoft.com/office/powerpoint/2010/main" val="656307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12064"/>
            <a:ext cx="10741152" cy="969264"/>
          </a:xfrm>
        </p:spPr>
        <p:txBody>
          <a:bodyPr vert="horz" lIns="91440" tIns="45720" rIns="91440" bIns="45720" rtlCol="0" anchor="b">
            <a:normAutofit/>
          </a:bodyPr>
          <a:lstStyle>
            <a:lvl1pPr>
              <a:defRPr lang="en-US" dirty="0"/>
            </a:lvl1pPr>
          </a:lstStyle>
          <a:p>
            <a:pPr lvl="0"/>
            <a:r>
              <a:rPr lang="en-GB"/>
              <a:t>Click to edit Master title style</a:t>
            </a:r>
            <a:endParaRPr lang="en-US" dirty="0"/>
          </a:p>
        </p:txBody>
      </p:sp>
      <p:sp>
        <p:nvSpPr>
          <p:cNvPr id="4" name="Content Placeholder 3">
            <a:extLst>
              <a:ext uri="{FF2B5EF4-FFF2-40B4-BE49-F238E27FC236}">
                <a16:creationId xmlns:a16="http://schemas.microsoft.com/office/drawing/2014/main" id="{6627D5A5-84C3-7EDE-A8EB-2DE057DE46AB}"/>
              </a:ext>
            </a:extLst>
          </p:cNvPr>
          <p:cNvSpPr>
            <a:spLocks noGrp="1"/>
          </p:cNvSpPr>
          <p:nvPr>
            <p:ph sz="quarter" idx="15"/>
          </p:nvPr>
        </p:nvSpPr>
        <p:spPr>
          <a:xfrm>
            <a:off x="612775" y="1825625"/>
            <a:ext cx="507492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10" name="Content Placeholder 9">
            <a:extLst>
              <a:ext uri="{FF2B5EF4-FFF2-40B4-BE49-F238E27FC236}">
                <a16:creationId xmlns:a16="http://schemas.microsoft.com/office/drawing/2014/main" id="{D54150AE-A7C6-D328-35D7-F5B840930E3B}"/>
              </a:ext>
            </a:extLst>
          </p:cNvPr>
          <p:cNvSpPr>
            <a:spLocks noGrp="1"/>
          </p:cNvSpPr>
          <p:nvPr>
            <p:ph sz="quarter" idx="16"/>
          </p:nvPr>
        </p:nvSpPr>
        <p:spPr>
          <a:xfrm>
            <a:off x="6278563" y="1825625"/>
            <a:ext cx="5075237"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74EC40EA-BAFD-2345-8CF3-B3D3549F59E5}" type="datetimeFigureOut">
              <a:rPr lang="en-US" smtClean="0"/>
              <a:t>10/26/26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4F641A0D-1486-614A-8ADB-B6D28619D69A}" type="slidenum">
              <a:rPr lang="en-US" smtClean="0"/>
              <a:t>‹#›</a:t>
            </a:fld>
            <a:endParaRPr lang="en-US"/>
          </a:p>
        </p:txBody>
      </p:sp>
    </p:spTree>
    <p:extLst>
      <p:ext uri="{BB962C8B-B14F-4D97-AF65-F5344CB8AC3E}">
        <p14:creationId xmlns:p14="http://schemas.microsoft.com/office/powerpoint/2010/main" val="59041137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12064"/>
            <a:ext cx="10745788" cy="969264"/>
          </a:xfrm>
        </p:spPr>
        <p:txBody>
          <a:bodyPr vert="horz" lIns="91440" tIns="45720" rIns="91440" bIns="45720" rtlCol="0" anchor="b">
            <a:normAutofit/>
          </a:bodyPr>
          <a:lstStyle>
            <a:lvl1pPr>
              <a:defRPr lang="en-US" dirty="0"/>
            </a:lvl1pPr>
          </a:lstStyle>
          <a:p>
            <a:pPr lvl="0"/>
            <a:r>
              <a:rPr lang="en-GB"/>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074920" cy="559834"/>
          </a:xfrm>
        </p:spPr>
        <p:txBody>
          <a:bodyPr anchor="b">
            <a:normAutofit/>
          </a:bodyPr>
          <a:lstStyle>
            <a:lvl1pPr marL="0" indent="0">
              <a:lnSpc>
                <a:spcPct val="90000"/>
              </a:lnSpc>
              <a:buNone/>
              <a:defRPr sz="16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776AAF7-C632-FCD0-6A60-E0EA4A52F229}"/>
              </a:ext>
            </a:extLst>
          </p:cNvPr>
          <p:cNvSpPr>
            <a:spLocks noGrp="1"/>
          </p:cNvSpPr>
          <p:nvPr>
            <p:ph sz="quarter" idx="15"/>
          </p:nvPr>
        </p:nvSpPr>
        <p:spPr>
          <a:xfrm>
            <a:off x="609600" y="2387600"/>
            <a:ext cx="5075238" cy="37861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280468" y="1685735"/>
            <a:ext cx="5074920" cy="559834"/>
          </a:xfrm>
        </p:spPr>
        <p:txBody>
          <a:bodyPr anchor="b">
            <a:normAutofit/>
          </a:bodyPr>
          <a:lstStyle>
            <a:lvl1pPr marL="0" indent="0">
              <a:lnSpc>
                <a:spcPct val="90000"/>
              </a:lnSpc>
              <a:buNone/>
              <a:defRPr sz="16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Content Placeholder 11">
            <a:extLst>
              <a:ext uri="{FF2B5EF4-FFF2-40B4-BE49-F238E27FC236}">
                <a16:creationId xmlns:a16="http://schemas.microsoft.com/office/drawing/2014/main" id="{CD998360-6973-27D8-8B08-ACAE10572B32}"/>
              </a:ext>
            </a:extLst>
          </p:cNvPr>
          <p:cNvSpPr>
            <a:spLocks noGrp="1"/>
          </p:cNvSpPr>
          <p:nvPr>
            <p:ph sz="quarter" idx="16"/>
          </p:nvPr>
        </p:nvSpPr>
        <p:spPr>
          <a:xfrm>
            <a:off x="6279832" y="2387600"/>
            <a:ext cx="5075556" cy="37861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74EC40EA-BAFD-2345-8CF3-B3D3549F59E5}" type="datetimeFigureOut">
              <a:rPr lang="en-US" smtClean="0"/>
              <a:t>10/26/26</a:t>
            </a:fld>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4F641A0D-1486-614A-8ADB-B6D28619D69A}" type="slidenum">
              <a:rPr lang="en-US" smtClean="0"/>
              <a:t>‹#›</a:t>
            </a:fld>
            <a:endParaRPr lang="en-US"/>
          </a:p>
        </p:txBody>
      </p:sp>
    </p:spTree>
    <p:extLst>
      <p:ext uri="{BB962C8B-B14F-4D97-AF65-F5344CB8AC3E}">
        <p14:creationId xmlns:p14="http://schemas.microsoft.com/office/powerpoint/2010/main" val="421714775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612648" y="512064"/>
            <a:ext cx="10963656" cy="969264"/>
          </a:xfrm>
        </p:spPr>
        <p:txBody>
          <a:bodyPr vert="horz" lIns="91440" tIns="45720" rIns="91440" bIns="45720" rtlCol="0" anchor="t">
            <a:normAutofit/>
          </a:bodyPr>
          <a:lstStyle>
            <a:lvl1pPr>
              <a:defRPr lang="en-US" dirty="0"/>
            </a:lvl1pPr>
          </a:lstStyle>
          <a:p>
            <a:pPr lvl="0"/>
            <a:r>
              <a:rPr lang="en-GB"/>
              <a:t>Click to edit Master title style</a:t>
            </a:r>
            <a:endParaRPr lang="en-US" dirty="0"/>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74EC40EA-BAFD-2345-8CF3-B3D3549F59E5}" type="datetimeFigureOut">
              <a:rPr lang="en-US" smtClean="0"/>
              <a:t>10/26/26</a:t>
            </a:fld>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4F641A0D-1486-614A-8ADB-B6D28619D69A}" type="slidenum">
              <a:rPr lang="en-US" smtClean="0"/>
              <a:t>‹#›</a:t>
            </a:fld>
            <a:endParaRPr lang="en-US"/>
          </a:p>
        </p:txBody>
      </p:sp>
    </p:spTree>
    <p:extLst>
      <p:ext uri="{BB962C8B-B14F-4D97-AF65-F5344CB8AC3E}">
        <p14:creationId xmlns:p14="http://schemas.microsoft.com/office/powerpoint/2010/main" val="13890525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74EC40EA-BAFD-2345-8CF3-B3D3549F59E5}" type="datetimeFigureOut">
              <a:rPr lang="en-US" smtClean="0"/>
              <a:t>10/26/26</a:t>
            </a:fld>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4F641A0D-1486-614A-8ADB-B6D28619D69A}" type="slidenum">
              <a:rPr lang="en-US" smtClean="0"/>
              <a:t>‹#›</a:t>
            </a:fld>
            <a:endParaRPr lang="en-US"/>
          </a:p>
        </p:txBody>
      </p:sp>
    </p:spTree>
    <p:extLst>
      <p:ext uri="{BB962C8B-B14F-4D97-AF65-F5344CB8AC3E}">
        <p14:creationId xmlns:p14="http://schemas.microsoft.com/office/powerpoint/2010/main" val="419613943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14299" y="89808"/>
            <a:ext cx="11462003" cy="2514600"/>
          </a:xfrm>
        </p:spPr>
        <p:txBody>
          <a:bodyPr anchor="t">
            <a:normAutofit/>
          </a:bodyPr>
          <a:lstStyle>
            <a:lvl1pPr>
              <a:defRPr sz="7200"/>
            </a:lvl1pPr>
          </a:lstStyle>
          <a:p>
            <a:r>
              <a:rPr lang="en-GB"/>
              <a:t>Click to edit Master title style</a:t>
            </a:r>
            <a:endParaRPr lang="en-US" dirty="0"/>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612775" y="3118757"/>
            <a:ext cx="10963528" cy="2620736"/>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4EC40EA-BAFD-2345-8CF3-B3D3549F59E5}" type="datetimeFigureOut">
              <a:rPr lang="en-US" smtClean="0"/>
              <a:t>10/26/26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4F641A0D-1486-614A-8ADB-B6D28619D69A}" type="slidenum">
              <a:rPr lang="en-US" smtClean="0"/>
              <a:t>‹#›</a:t>
            </a:fld>
            <a:endParaRPr lang="en-US"/>
          </a:p>
        </p:txBody>
      </p:sp>
    </p:spTree>
    <p:extLst>
      <p:ext uri="{BB962C8B-B14F-4D97-AF65-F5344CB8AC3E}">
        <p14:creationId xmlns:p14="http://schemas.microsoft.com/office/powerpoint/2010/main" val="1212899024"/>
      </p:ext>
    </p:extLst>
  </p:cSld>
  <p:clrMapOvr>
    <a:overrideClrMapping bg1="dk1" tx1="lt1" bg2="dk2" tx2="lt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7" y="1627318"/>
            <a:ext cx="8430767" cy="1842020"/>
          </a:xfrm>
        </p:spPr>
        <p:txBody>
          <a:bodyPr anchor="b">
            <a:noAutofit/>
          </a:bodyPr>
          <a:lstStyle>
            <a:lvl1pPr>
              <a:defRPr sz="7200"/>
            </a:lvl1pPr>
          </a:lstStyle>
          <a:p>
            <a:r>
              <a:rPr lang="en-GB"/>
              <a:t>Click to edit Master title style</a:t>
            </a:r>
            <a:endParaRPr lang="en-US" dirty="0"/>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612775" y="3622674"/>
            <a:ext cx="8430639" cy="1608008"/>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400"/>
            </a:lvl4pPr>
            <a:lvl5pPr marL="914400" indent="0">
              <a:buNone/>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4EC40EA-BAFD-2345-8CF3-B3D3549F59E5}" type="datetimeFigureOut">
              <a:rPr lang="en-US" smtClean="0"/>
              <a:t>10/26/26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4F641A0D-1486-614A-8ADB-B6D28619D69A}" type="slidenum">
              <a:rPr lang="en-US" smtClean="0"/>
              <a:t>‹#›</a:t>
            </a:fld>
            <a:endParaRPr lang="en-US"/>
          </a:p>
        </p:txBody>
      </p:sp>
    </p:spTree>
    <p:extLst>
      <p:ext uri="{BB962C8B-B14F-4D97-AF65-F5344CB8AC3E}">
        <p14:creationId xmlns:p14="http://schemas.microsoft.com/office/powerpoint/2010/main" val="3093843766"/>
      </p:ext>
    </p:extLst>
  </p:cSld>
  <p:clrMapOvr>
    <a:overrideClrMapping bg1="dk1" tx1="lt1" bg2="dk2" tx2="lt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1_Two Content">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33398" y="1016956"/>
            <a:ext cx="11125201" cy="731520"/>
          </a:xfrm>
          <a:prstGeom prst="rect">
            <a:avLst/>
          </a:prstGeom>
        </p:spPr>
        <p:txBody>
          <a:bodyPr anchor="t"/>
          <a:lstStyle>
            <a:lvl1pPr>
              <a:defRPr cap="all" baseline="0"/>
            </a:lvl1pPr>
          </a:lstStyle>
          <a:p>
            <a:r>
              <a:rPr lang="en-GB"/>
              <a:t>Click to edit Master title style</a:t>
            </a:r>
            <a:endParaRPr lang="en-US" dirty="0"/>
          </a:p>
        </p:txBody>
      </p:sp>
      <p:sp>
        <p:nvSpPr>
          <p:cNvPr id="37" name="Content Placeholder 5">
            <a:extLst>
              <a:ext uri="{FF2B5EF4-FFF2-40B4-BE49-F238E27FC236}">
                <a16:creationId xmlns:a16="http://schemas.microsoft.com/office/drawing/2014/main" id="{2D30AC1E-99F3-1176-72D1-F6FF258E3075}"/>
              </a:ext>
            </a:extLst>
          </p:cNvPr>
          <p:cNvSpPr>
            <a:spLocks noGrp="1"/>
          </p:cNvSpPr>
          <p:nvPr>
            <p:ph sz="quarter" idx="15"/>
          </p:nvPr>
        </p:nvSpPr>
        <p:spPr>
          <a:xfrm>
            <a:off x="533399" y="1883248"/>
            <a:ext cx="5075238" cy="433975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38" name="Content Placeholder 11">
            <a:extLst>
              <a:ext uri="{FF2B5EF4-FFF2-40B4-BE49-F238E27FC236}">
                <a16:creationId xmlns:a16="http://schemas.microsoft.com/office/drawing/2014/main" id="{54CE6F64-34A4-5E4B-21B9-E65B60D60DF7}"/>
              </a:ext>
            </a:extLst>
          </p:cNvPr>
          <p:cNvSpPr>
            <a:spLocks noGrp="1"/>
          </p:cNvSpPr>
          <p:nvPr>
            <p:ph sz="quarter" idx="16"/>
          </p:nvPr>
        </p:nvSpPr>
        <p:spPr>
          <a:xfrm>
            <a:off x="6583043" y="1883248"/>
            <a:ext cx="5075556" cy="433975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533399" y="6492241"/>
            <a:ext cx="8576637" cy="365760"/>
          </a:xfrm>
          <a:prstGeom prst="rect">
            <a:avLst/>
          </a:prstGeo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110036" y="6492240"/>
            <a:ext cx="1891338" cy="365760"/>
          </a:xfrm>
          <a:prstGeom prst="rect">
            <a:avLst/>
          </a:prstGeom>
        </p:spPr>
        <p:txBody>
          <a:bodyPr/>
          <a:lstStyle/>
          <a:p>
            <a:fld id="{74EC40EA-BAFD-2345-8CF3-B3D3549F59E5}" type="datetimeFigureOut">
              <a:rPr lang="en-US" smtClean="0"/>
              <a:t>10/26/26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0995976" y="6492239"/>
            <a:ext cx="662624" cy="365761"/>
          </a:xfrm>
          <a:prstGeom prst="rect">
            <a:avLst/>
          </a:prstGeom>
        </p:spPr>
        <p:txBody>
          <a:bodyPr/>
          <a:lstStyle/>
          <a:p>
            <a:fld id="{4F641A0D-1486-614A-8ADB-B6D28619D69A}" type="slidenum">
              <a:rPr lang="en-US" smtClean="0"/>
              <a:t>‹#›</a:t>
            </a:fld>
            <a:endParaRPr lang="en-US"/>
          </a:p>
        </p:txBody>
      </p:sp>
    </p:spTree>
    <p:extLst>
      <p:ext uri="{BB962C8B-B14F-4D97-AF65-F5344CB8AC3E}">
        <p14:creationId xmlns:p14="http://schemas.microsoft.com/office/powerpoint/2010/main" val="12037495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14649"/>
            <a:ext cx="10963655" cy="972373"/>
          </a:xfrm>
          <a:prstGeom prst="rect">
            <a:avLst/>
          </a:prstGeom>
        </p:spPr>
        <p:txBody>
          <a:bodyPr vert="horz" lIns="91440" tIns="45720" rIns="91440" bIns="45720" rtlCol="0" anchor="b">
            <a:normAutofit/>
          </a:bodyPr>
          <a:lstStyle/>
          <a:p>
            <a:r>
              <a:rPr lang="en-GB"/>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09862"/>
            <a:ext cx="10963656" cy="451375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612647" y="6343955"/>
            <a:ext cx="2805405" cy="365125"/>
          </a:xfrm>
          <a:prstGeom prst="rect">
            <a:avLst/>
          </a:prstGeom>
        </p:spPr>
        <p:txBody>
          <a:bodyPr vert="horz" lIns="91440" tIns="45720" rIns="91440" bIns="45720" rtlCol="0" anchor="ctr"/>
          <a:lstStyle>
            <a:lvl1pPr algn="l">
              <a:defRPr sz="800">
                <a:solidFill>
                  <a:schemeClr val="tx1"/>
                </a:solidFill>
              </a:defRPr>
            </a:lvl1pPr>
          </a:lstStyle>
          <a:p>
            <a:endParaRPr lang="en-US"/>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8893929" y="6343955"/>
            <a:ext cx="2202644" cy="365125"/>
          </a:xfrm>
          <a:prstGeom prst="rect">
            <a:avLst/>
          </a:prstGeom>
        </p:spPr>
        <p:txBody>
          <a:bodyPr vert="horz" lIns="91440" tIns="45720" rIns="91440" bIns="45720" rtlCol="0" anchor="ctr"/>
          <a:lstStyle>
            <a:lvl1pPr algn="r">
              <a:defRPr sz="800">
                <a:solidFill>
                  <a:schemeClr val="tx1"/>
                </a:solidFill>
              </a:defRPr>
            </a:lvl1pPr>
          </a:lstStyle>
          <a:p>
            <a:fld id="{74EC40EA-BAFD-2345-8CF3-B3D3549F59E5}" type="datetimeFigureOut">
              <a:rPr lang="en-US" smtClean="0"/>
              <a:t>10/26/26</a:t>
            </a:fld>
            <a:endParaRPr lang="en-US"/>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147096" y="6343955"/>
            <a:ext cx="429207" cy="365125"/>
          </a:xfrm>
          <a:prstGeom prst="rect">
            <a:avLst/>
          </a:prstGeom>
        </p:spPr>
        <p:txBody>
          <a:bodyPr vert="horz" lIns="91440" tIns="45720" rIns="91440" bIns="45720" rtlCol="0" anchor="ctr"/>
          <a:lstStyle>
            <a:lvl1pPr algn="r">
              <a:defRPr sz="800">
                <a:solidFill>
                  <a:schemeClr val="tx1"/>
                </a:solidFill>
              </a:defRPr>
            </a:lvl1pPr>
          </a:lstStyle>
          <a:p>
            <a:fld id="{4F641A0D-1486-614A-8ADB-B6D28619D69A}" type="slidenum">
              <a:rPr lang="en-US" smtClean="0"/>
              <a:t>‹#›</a:t>
            </a:fld>
            <a:endParaRPr lang="en-US"/>
          </a:p>
        </p:txBody>
      </p:sp>
    </p:spTree>
    <p:extLst>
      <p:ext uri="{BB962C8B-B14F-4D97-AF65-F5344CB8AC3E}">
        <p14:creationId xmlns:p14="http://schemas.microsoft.com/office/powerpoint/2010/main" val="2688521120"/>
      </p:ext>
    </p:extLst>
  </p:cSld>
  <p:clrMap bg1="lt1" tx1="dk1" bg2="lt2" tx2="dk2" accent1="accent1" accent2="accent2" accent3="accent3" accent4="accent4" accent5="accent5" accent6="accent6" hlink="hlink" folHlink="folHlink"/>
  <p:sldLayoutIdLst>
    <p:sldLayoutId id="2147484706" r:id="rId1"/>
    <p:sldLayoutId id="2147484707" r:id="rId2"/>
    <p:sldLayoutId id="2147484708" r:id="rId3"/>
    <p:sldLayoutId id="2147484709" r:id="rId4"/>
    <p:sldLayoutId id="2147484710" r:id="rId5"/>
    <p:sldLayoutId id="2147484711" r:id="rId6"/>
    <p:sldLayoutId id="2147484712" r:id="rId7"/>
    <p:sldLayoutId id="2147484713" r:id="rId8"/>
    <p:sldLayoutId id="2147484714" r:id="rId9"/>
    <p:sldLayoutId id="2147484715" r:id="rId10"/>
    <p:sldLayoutId id="2147484716" r:id="rId11"/>
    <p:sldLayoutId id="2147484717" r:id="rId12"/>
    <p:sldLayoutId id="2147484718" r:id="rId13"/>
    <p:sldLayoutId id="2147484719" r:id="rId14"/>
    <p:sldLayoutId id="2147484720" r:id="rId15"/>
    <p:sldLayoutId id="2147484721" r:id="rId16"/>
    <p:sldLayoutId id="2147484722" r:id="rId17"/>
    <p:sldLayoutId id="2147484723" r:id="rId18"/>
    <p:sldLayoutId id="2147484724" r:id="rId19"/>
    <p:sldLayoutId id="2147484725" r:id="rId20"/>
    <p:sldLayoutId id="2147484726" r:id="rId21"/>
    <p:sldLayoutId id="2147484727" r:id="rId22"/>
    <p:sldLayoutId id="2147484728" r:id="rId23"/>
    <p:sldLayoutId id="2147484729" r:id="rId24"/>
    <p:sldLayoutId id="2147484730" r:id="rId25"/>
    <p:sldLayoutId id="2147484731" r:id="rId26"/>
    <p:sldLayoutId id="2147484732" r:id="rId27"/>
    <p:sldLayoutId id="2147484733" r:id="rId28"/>
  </p:sldLayoutIdLst>
  <p:txStyles>
    <p:titleStyle>
      <a:lvl1pPr algn="l" defTabSz="914400" rtl="0" eaLnBrk="1" latinLnBrk="0" hangingPunct="1">
        <a:lnSpc>
          <a:spcPct val="95000"/>
        </a:lnSpc>
        <a:spcBef>
          <a:spcPct val="0"/>
        </a:spcBef>
        <a:buNone/>
        <a:defRPr sz="2800" b="1" kern="1200" spc="-3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4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7" orient="horz" pos="2160">
          <p15:clr>
            <a:srgbClr val="F26B43"/>
          </p15:clr>
        </p15:guide>
        <p15:guide id="8" pos="3840">
          <p15:clr>
            <a:srgbClr val="F26B43"/>
          </p15:clr>
        </p15:guide>
        <p15:guide id="9" pos="7296">
          <p15:clr>
            <a:srgbClr val="F26B43"/>
          </p15:clr>
        </p15:guide>
        <p15:guide id="10" pos="38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hyperlink" Target="https://www.nice.org.uk/guidance/ng69" TargetMode="External"/><Relationship Id="rId13" Type="http://schemas.openxmlformats.org/officeDocument/2006/relationships/hyperlink" Target="https://www.psychiatria-danubina.com/UserDocsImages/pdf/dnb_vol25%20Suppl%202_no/dnb_vol25_noSuppl%202_295.pdf" TargetMode="External"/><Relationship Id="rId3" Type="http://schemas.openxmlformats.org/officeDocument/2006/relationships/hyperlink" Target="https://www.legislation.gov.uk/ukpga/2010/15/contents" TargetMode="External"/><Relationship Id="rId7" Type="http://schemas.openxmlformats.org/officeDocument/2006/relationships/hyperlink" Target="https://www.legislation.gov.uk/ukpga/1983/20/contents" TargetMode="External"/><Relationship Id="rId12" Type="http://schemas.openxmlformats.org/officeDocument/2006/relationships/hyperlink" Target="https://doi.org/10.1002/eat.22917" TargetMode="External"/><Relationship Id="rId2" Type="http://schemas.openxmlformats.org/officeDocument/2006/relationships/hyperlink" Target="https://doi.org/10.1080/10640266.2018.1499337" TargetMode="External"/><Relationship Id="rId16" Type="http://schemas.openxmlformats.org/officeDocument/2006/relationships/hyperlink" Target="https://www.who.int/publications/i/item/9789240077263" TargetMode="External"/><Relationship Id="rId1" Type="http://schemas.openxmlformats.org/officeDocument/2006/relationships/slideLayout" Target="../slideLayouts/slideLayout2.xml"/><Relationship Id="rId6" Type="http://schemas.openxmlformats.org/officeDocument/2006/relationships/hyperlink" Target="https://www.freud-lacan.com/documents-ged/de-lanorexie-hysterique/" TargetMode="External"/><Relationship Id="rId11" Type="http://schemas.openxmlformats.org/officeDocument/2006/relationships/hyperlink" Target="https://doi.org/10.1159/000082033" TargetMode="External"/><Relationship Id="rId5" Type="http://schemas.openxmlformats.org/officeDocument/2006/relationships/hyperlink" Target="https://doi.org/10.1111/famp.12242" TargetMode="External"/><Relationship Id="rId15" Type="http://schemas.openxmlformats.org/officeDocument/2006/relationships/hyperlink" Target="https://doi.org/10.1016/S0140-6736(20)30059-3" TargetMode="External"/><Relationship Id="rId10" Type="http://schemas.openxmlformats.org/officeDocument/2006/relationships/hyperlink" Target="https://publications.parliament.uk/pa/cm201719/cmselect/cmpubadm/855/855.pdf" TargetMode="External"/><Relationship Id="rId4" Type="http://schemas.openxmlformats.org/officeDocument/2006/relationships/hyperlink" Target="https://doi.org/10.1002/j.1550-8528.1997.tb00677.x" TargetMode="External"/><Relationship Id="rId9" Type="http://schemas.openxmlformats.org/officeDocument/2006/relationships/hyperlink" Target="https://www.nice.org.uk/guidance/qs175" TargetMode="External"/><Relationship Id="rId14" Type="http://schemas.openxmlformats.org/officeDocument/2006/relationships/hyperlink" Target="https://doi.org/10.1016/S0140-6736(09)61748-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2" name="Picture 41">
            <a:extLst>
              <a:ext uri="{FF2B5EF4-FFF2-40B4-BE49-F238E27FC236}">
                <a16:creationId xmlns:a16="http://schemas.microsoft.com/office/drawing/2014/main" id="{4C1CC2B7-CE98-1F69-B085-33A2DB85D911}"/>
              </a:ext>
            </a:extLst>
          </p:cNvPr>
          <p:cNvPicPr>
            <a:picLocks noChangeAspect="1"/>
          </p:cNvPicPr>
          <p:nvPr/>
        </p:nvPicPr>
        <p:blipFill>
          <a:blip r:embed="rId2">
            <a:duotone>
              <a:schemeClr val="bg2">
                <a:shade val="45000"/>
                <a:satMod val="135000"/>
              </a:schemeClr>
              <a:prstClr val="white"/>
            </a:duotone>
          </a:blip>
          <a:srcRect t="25007" r="9091" b="6811"/>
          <a:stretch>
            <a:fillRect/>
          </a:stretch>
        </p:blipFill>
        <p:spPr>
          <a:xfrm>
            <a:off x="0" y="276456"/>
            <a:ext cx="12191980" cy="6857990"/>
          </a:xfrm>
          <a:prstGeom prst="rect">
            <a:avLst/>
          </a:prstGeom>
        </p:spPr>
      </p:pic>
      <p:sp>
        <p:nvSpPr>
          <p:cNvPr id="6" name="Title 5">
            <a:extLst>
              <a:ext uri="{FF2B5EF4-FFF2-40B4-BE49-F238E27FC236}">
                <a16:creationId xmlns:a16="http://schemas.microsoft.com/office/drawing/2014/main" id="{CFDF3774-CD96-2221-C801-C213B594457D}"/>
              </a:ext>
            </a:extLst>
          </p:cNvPr>
          <p:cNvSpPr txBox="1">
            <a:spLocks noGrp="1"/>
          </p:cNvSpPr>
          <p:nvPr>
            <p:ph type="title"/>
          </p:nvPr>
        </p:nvSpPr>
        <p:spPr>
          <a:xfrm>
            <a:off x="1042587" y="538386"/>
            <a:ext cx="10533716" cy="683664"/>
          </a:xfrm>
          <a:prstGeom prst="rect">
            <a:avLst/>
          </a:prstGeom>
        </p:spPr>
        <p:txBody>
          <a:bodyPr lIns="45720" tIns="27432">
            <a:normAutofit/>
          </a:bodyPr>
          <a:lstStyle/>
          <a:p>
            <a:pPr>
              <a:spcAft>
                <a:spcPts val="500"/>
              </a:spcAft>
            </a:pPr>
            <a:r>
              <a:rPr lang="en-GB" b="1" dirty="0">
                <a:latin typeface="Arial"/>
              </a:rPr>
              <a:t>Anorexia Nervosa</a:t>
            </a:r>
          </a:p>
        </p:txBody>
      </p:sp>
      <p:graphicFrame>
        <p:nvGraphicFramePr>
          <p:cNvPr id="41" name="Content Placeholder 11">
            <a:extLst>
              <a:ext uri="{FF2B5EF4-FFF2-40B4-BE49-F238E27FC236}">
                <a16:creationId xmlns:a16="http://schemas.microsoft.com/office/drawing/2014/main" id="{8C3D6162-80CD-F90B-ACE5-D8E18C769488}"/>
              </a:ext>
            </a:extLst>
          </p:cNvPr>
          <p:cNvGraphicFramePr>
            <a:graphicFrameLocks noGrp="1"/>
          </p:cNvGraphicFramePr>
          <p:nvPr>
            <p:ph idx="1"/>
            <p:extLst>
              <p:ext uri="{D42A27DB-BD31-4B8C-83A1-F6EECF244321}">
                <p14:modId xmlns:p14="http://schemas.microsoft.com/office/powerpoint/2010/main" val="2339136381"/>
              </p:ext>
            </p:extLst>
          </p:nvPr>
        </p:nvGraphicFramePr>
        <p:xfrm>
          <a:off x="838200" y="1529782"/>
          <a:ext cx="10783186" cy="50517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346330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itle 35">
            <a:extLst>
              <a:ext uri="{FF2B5EF4-FFF2-40B4-BE49-F238E27FC236}">
                <a16:creationId xmlns:a16="http://schemas.microsoft.com/office/drawing/2014/main" id="{20E9155F-25E7-8EAC-2EBD-999E6EEAAC41}"/>
              </a:ext>
            </a:extLst>
          </p:cNvPr>
          <p:cNvSpPr>
            <a:spLocks noGrp="1"/>
          </p:cNvSpPr>
          <p:nvPr>
            <p:ph type="title"/>
          </p:nvPr>
        </p:nvSpPr>
        <p:spPr>
          <a:xfrm>
            <a:off x="533398" y="1016956"/>
            <a:ext cx="11125201" cy="461466"/>
          </a:xfrm>
        </p:spPr>
        <p:txBody>
          <a:bodyPr vert="horz" lIns="91440" tIns="45720" rIns="91440" bIns="45720" rtlCol="0" anchor="ctr">
            <a:normAutofit fontScale="90000"/>
          </a:bodyPr>
          <a:lstStyle/>
          <a:p>
            <a:r>
              <a:rPr lang="en-US" dirty="0">
                <a:latin typeface="Arial" panose="020B0604020202020204" pitchFamily="34" charset="0"/>
                <a:cs typeface="Arial" panose="020B0604020202020204" pitchFamily="34" charset="0"/>
              </a:rPr>
              <a:t>Contemporary Care Stigma and Critical Analysis</a:t>
            </a:r>
          </a:p>
        </p:txBody>
      </p:sp>
      <p:graphicFrame>
        <p:nvGraphicFramePr>
          <p:cNvPr id="45" name="Content Placeholder 37">
            <a:extLst>
              <a:ext uri="{FF2B5EF4-FFF2-40B4-BE49-F238E27FC236}">
                <a16:creationId xmlns:a16="http://schemas.microsoft.com/office/drawing/2014/main" id="{E973D5ED-2B82-533C-FE83-74AD1189C4EE}"/>
              </a:ext>
            </a:extLst>
          </p:cNvPr>
          <p:cNvGraphicFramePr>
            <a:graphicFrameLocks noGrp="1"/>
          </p:cNvGraphicFramePr>
          <p:nvPr>
            <p:ph sz="quarter" idx="15"/>
            <p:extLst>
              <p:ext uri="{D42A27DB-BD31-4B8C-83A1-F6EECF244321}">
                <p14:modId xmlns:p14="http://schemas.microsoft.com/office/powerpoint/2010/main" val="2079877172"/>
              </p:ext>
            </p:extLst>
          </p:nvPr>
        </p:nvGraphicFramePr>
        <p:xfrm>
          <a:off x="533400" y="1882775"/>
          <a:ext cx="5075238" cy="45949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3" name="Content Placeholder 37">
            <a:extLst>
              <a:ext uri="{FF2B5EF4-FFF2-40B4-BE49-F238E27FC236}">
                <a16:creationId xmlns:a16="http://schemas.microsoft.com/office/drawing/2014/main" id="{B96519C9-155F-3D14-EA6D-1EF22BE0226A}"/>
              </a:ext>
            </a:extLst>
          </p:cNvPr>
          <p:cNvSpPr txBox="1">
            <a:spLocks/>
          </p:cNvSpPr>
          <p:nvPr/>
        </p:nvSpPr>
        <p:spPr>
          <a:xfrm>
            <a:off x="6553200" y="1677988"/>
            <a:ext cx="5180013" cy="449897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US" sz="1100" b="1" dirty="0">
                <a:solidFill>
                  <a:schemeClr val="tx2"/>
                </a:solidFill>
              </a:rPr>
              <a:t>Stigma and inequalities in accessing care</a:t>
            </a:r>
          </a:p>
          <a:p>
            <a:pPr>
              <a:lnSpc>
                <a:spcPct val="110000"/>
              </a:lnSpc>
            </a:pPr>
            <a:r>
              <a:rPr lang="en-US" sz="1100" dirty="0">
                <a:solidFill>
                  <a:schemeClr val="tx2"/>
                </a:solidFill>
                <a:latin typeface="Arial" panose="020B0604020202020204" pitchFamily="34" charset="0"/>
                <a:cs typeface="Arial" panose="020B0604020202020204" pitchFamily="34" charset="0"/>
              </a:rPr>
              <a:t>Gender stereotypes can delay recognition in men (Austen and Griffiths, 2019; Roberts, Ciao and </a:t>
            </a:r>
            <a:r>
              <a:rPr lang="en-US" sz="1100" dirty="0" err="1">
                <a:solidFill>
                  <a:schemeClr val="tx2"/>
                </a:solidFill>
                <a:latin typeface="Arial" panose="020B0604020202020204" pitchFamily="34" charset="0"/>
                <a:cs typeface="Arial" panose="020B0604020202020204" pitchFamily="34" charset="0"/>
              </a:rPr>
              <a:t>Czopp</a:t>
            </a:r>
            <a:r>
              <a:rPr lang="en-US" sz="1100" dirty="0">
                <a:solidFill>
                  <a:schemeClr val="tx2"/>
                </a:solidFill>
                <a:latin typeface="Arial" panose="020B0604020202020204" pitchFamily="34" charset="0"/>
                <a:cs typeface="Arial" panose="020B0604020202020204" pitchFamily="34" charset="0"/>
              </a:rPr>
              <a:t>, 2018). Ethnic minority groups may face barriers to appropriate treatment (Sinha and Warfa, 2013). BMI alone should not determine access (NICE, 2017). The Ombudsman identified missed warning signs in NHS services (PHSO, 2017); equitable access is also supported by the Equality Act 2010</a:t>
            </a:r>
          </a:p>
          <a:p>
            <a:pPr>
              <a:lnSpc>
                <a:spcPct val="110000"/>
              </a:lnSpc>
            </a:pPr>
            <a:endParaRPr lang="en-US" sz="1100" dirty="0">
              <a:solidFill>
                <a:schemeClr val="tx2"/>
              </a:solidFill>
            </a:endParaRPr>
          </a:p>
          <a:p>
            <a:pPr>
              <a:lnSpc>
                <a:spcPct val="110000"/>
              </a:lnSpc>
            </a:pPr>
            <a:r>
              <a:rPr lang="en-US" sz="1100" b="1" dirty="0">
                <a:solidFill>
                  <a:schemeClr val="tx2"/>
                </a:solidFill>
              </a:rPr>
              <a:t>Recommendations</a:t>
            </a:r>
          </a:p>
          <a:p>
            <a:pPr>
              <a:lnSpc>
                <a:spcPct val="110000"/>
              </a:lnSpc>
            </a:pPr>
            <a:r>
              <a:rPr lang="en-US" sz="1100" dirty="0" err="1">
                <a:solidFill>
                  <a:schemeClr val="tx2"/>
                </a:solidFill>
                <a:latin typeface="Arial" panose="020B0604020202020204" pitchFamily="34" charset="0"/>
                <a:cs typeface="Arial" panose="020B0604020202020204" pitchFamily="34" charset="0"/>
              </a:rPr>
              <a:t>Prioritise</a:t>
            </a:r>
            <a:r>
              <a:rPr lang="en-US" sz="1100" dirty="0">
                <a:solidFill>
                  <a:schemeClr val="tx2"/>
                </a:solidFill>
                <a:latin typeface="Arial" panose="020B0604020202020204" pitchFamily="34" charset="0"/>
                <a:cs typeface="Arial" panose="020B0604020202020204" pitchFamily="34" charset="0"/>
              </a:rPr>
              <a:t> early referral, challenge stereotypes, involve people with lived experience and strengthen multidisciplinary care and continuity across services (NICE, 2017; NICE, 2018</a:t>
            </a:r>
          </a:p>
          <a:p>
            <a:pPr>
              <a:lnSpc>
                <a:spcPct val="110000"/>
              </a:lnSpc>
            </a:pPr>
            <a:r>
              <a:rPr lang="en-US" sz="1100" b="1" dirty="0">
                <a:solidFill>
                  <a:schemeClr val="tx2"/>
                </a:solidFill>
              </a:rPr>
              <a:t>Conclusion</a:t>
            </a:r>
          </a:p>
          <a:p>
            <a:pPr>
              <a:lnSpc>
                <a:spcPct val="110000"/>
              </a:lnSpc>
            </a:pPr>
            <a:r>
              <a:rPr lang="en-US" sz="1100" dirty="0">
                <a:solidFill>
                  <a:schemeClr val="tx2"/>
                </a:solidFill>
                <a:latin typeface="Arial" panose="020B0604020202020204" pitchFamily="34" charset="0"/>
                <a:cs typeface="Arial" panose="020B0604020202020204" pitchFamily="34" charset="0"/>
              </a:rPr>
              <a:t>The treatment of anorexia nervosa has evolved from a predominantly physical approach towards holistic, multidisciplinary and person-</a:t>
            </a:r>
            <a:r>
              <a:rPr lang="en-US" sz="1100" dirty="0" err="1">
                <a:solidFill>
                  <a:schemeClr val="tx2"/>
                </a:solidFill>
                <a:latin typeface="Arial" panose="020B0604020202020204" pitchFamily="34" charset="0"/>
                <a:cs typeface="Arial" panose="020B0604020202020204" pitchFamily="34" charset="0"/>
              </a:rPr>
              <a:t>centred</a:t>
            </a:r>
            <a:r>
              <a:rPr lang="en-US" sz="1100" dirty="0">
                <a:solidFill>
                  <a:schemeClr val="tx2"/>
                </a:solidFill>
                <a:latin typeface="Arial" panose="020B0604020202020204" pitchFamily="34" charset="0"/>
                <a:cs typeface="Arial" panose="020B0604020202020204" pitchFamily="34" charset="0"/>
              </a:rPr>
              <a:t> care. However, relapse, stigma and inequalities in accessing specialist services remain significant challenges. Early intervention, equitable access and ongoing support are essential for improving long-term recovery outcomes (Treasure, Duarte and Schmidt, 2020; NICE, 2017).</a:t>
            </a:r>
          </a:p>
          <a:p>
            <a:pPr>
              <a:lnSpc>
                <a:spcPct val="110000"/>
              </a:lnSpc>
            </a:pPr>
            <a:endParaRPr lang="en-US" sz="1100" dirty="0">
              <a:solidFill>
                <a:schemeClr val="tx2"/>
              </a:solidFill>
            </a:endParaRPr>
          </a:p>
        </p:txBody>
      </p:sp>
    </p:spTree>
    <p:extLst>
      <p:ext uri="{BB962C8B-B14F-4D97-AF65-F5344CB8AC3E}">
        <p14:creationId xmlns:p14="http://schemas.microsoft.com/office/powerpoint/2010/main" val="22286404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19D049-80ED-E4B6-A3F7-314ACBB342A0}"/>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E90E758C-B099-0EB5-A66B-C7F6E244FFD0}"/>
              </a:ext>
            </a:extLst>
          </p:cNvPr>
          <p:cNvPicPr>
            <a:picLocks noGrp="1" noChangeAspect="1"/>
          </p:cNvPicPr>
          <p:nvPr>
            <p:ph idx="1"/>
          </p:nvPr>
        </p:nvPicPr>
        <p:blipFill>
          <a:blip r:embed="rId3"/>
          <a:stretch>
            <a:fillRect/>
          </a:stretch>
        </p:blipFill>
        <p:spPr>
          <a:xfrm>
            <a:off x="-1938969" y="-1531344"/>
            <a:ext cx="15732087" cy="9683826"/>
          </a:xfrm>
          <a:prstGeom prst="rect">
            <a:avLst/>
          </a:prstGeom>
        </p:spPr>
      </p:pic>
    </p:spTree>
    <p:extLst>
      <p:ext uri="{BB962C8B-B14F-4D97-AF65-F5344CB8AC3E}">
        <p14:creationId xmlns:p14="http://schemas.microsoft.com/office/powerpoint/2010/main" val="36553163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B1B7C-6AAB-01FA-98D3-5F91A859406D}"/>
              </a:ext>
            </a:extLst>
          </p:cNvPr>
          <p:cNvSpPr>
            <a:spLocks noGrp="1"/>
          </p:cNvSpPr>
          <p:nvPr>
            <p:ph type="title"/>
          </p:nvPr>
        </p:nvSpPr>
        <p:spPr/>
        <p:txBody>
          <a:bodyPr>
            <a:normAutofit/>
          </a:bodyPr>
          <a:lstStyle/>
          <a:p>
            <a:r>
              <a:rPr lang="en-GB"/>
              <a:t>References</a:t>
            </a:r>
            <a:endParaRPr lang="en-US"/>
          </a:p>
        </p:txBody>
      </p:sp>
      <p:sp>
        <p:nvSpPr>
          <p:cNvPr id="29" name="Content Placeholder 2">
            <a:extLst>
              <a:ext uri="{FF2B5EF4-FFF2-40B4-BE49-F238E27FC236}">
                <a16:creationId xmlns:a16="http://schemas.microsoft.com/office/drawing/2014/main" id="{28730706-CABE-58FB-0507-0191A08F0923}"/>
              </a:ext>
            </a:extLst>
          </p:cNvPr>
          <p:cNvSpPr>
            <a:spLocks noGrp="1"/>
          </p:cNvSpPr>
          <p:nvPr>
            <p:ph idx="1"/>
          </p:nvPr>
        </p:nvSpPr>
        <p:spPr/>
        <p:txBody>
          <a:bodyPr>
            <a:normAutofit lnSpcReduction="10000"/>
          </a:bodyPr>
          <a:lstStyle/>
          <a:p>
            <a:r>
              <a:rPr lang="en-GB" sz="700" dirty="0">
                <a:latin typeface="Arial"/>
              </a:rPr>
              <a:t>Austen, E. and Griffiths, S. (2019) 'Why do men stigmatize individuals with eating disorders more than women? Experimental evidence that sex differences in conformity to gender norms, not biological sex, drive eating disorders’ stigmatization', </a:t>
            </a:r>
            <a:r>
              <a:rPr lang="en-GB" sz="700" i="1" dirty="0">
                <a:latin typeface="Arial"/>
              </a:rPr>
              <a:t>Eating Disorders</a:t>
            </a:r>
            <a:r>
              <a:rPr lang="en-GB" sz="700" dirty="0">
                <a:latin typeface="Arial"/>
              </a:rPr>
              <a:t>, 27(3), pp. 267–290.Available at: </a:t>
            </a:r>
            <a:r>
              <a:rPr lang="en-GB" sz="700" dirty="0">
                <a:solidFill>
                  <a:srgbClr val="0070C0"/>
                </a:solidFill>
                <a:latin typeface="Arial"/>
                <a:hlinkClick r:id="rId2">
                  <a:extLst>
                    <a:ext uri="{A12FA001-AC4F-418D-AE19-62706E023703}">
                      <ahyp:hlinkClr xmlns:ahyp="http://schemas.microsoft.com/office/drawing/2018/hyperlinkcolor" val="tx"/>
                    </a:ext>
                  </a:extLst>
                </a:hlinkClick>
              </a:rPr>
              <a:t>https://doi.org/10.1080/10640266.2018.1499337</a:t>
            </a:r>
            <a:r>
              <a:rPr lang="en-GB" sz="700" dirty="0">
                <a:solidFill>
                  <a:srgbClr val="0070C0"/>
                </a:solidFill>
                <a:latin typeface="Arial"/>
              </a:rPr>
              <a:t> </a:t>
            </a:r>
            <a:r>
              <a:rPr lang="en-GB" sz="700" dirty="0">
                <a:latin typeface="Arial"/>
              </a:rPr>
              <a:t>(Accessed 26 October 2026).</a:t>
            </a:r>
          </a:p>
          <a:p>
            <a:r>
              <a:rPr lang="en-GB" sz="700" dirty="0">
                <a:latin typeface="Arial"/>
              </a:rPr>
              <a:t>Bruch, H. (1973) Eating disorders: Obesity, anorexia nervosa, and the person within. New York: Basic Books</a:t>
            </a:r>
          </a:p>
          <a:p>
            <a:r>
              <a:rPr lang="en-GB" sz="700" i="1" dirty="0" err="1">
                <a:latin typeface="Arial"/>
              </a:rPr>
              <a:t>Legislation.gov.uk</a:t>
            </a:r>
            <a:r>
              <a:rPr lang="en-GB" sz="700" i="1" dirty="0">
                <a:latin typeface="Arial"/>
              </a:rPr>
              <a:t> (2026). Equality Act 2010 c.15.</a:t>
            </a:r>
            <a:r>
              <a:rPr lang="en-GB" sz="700" dirty="0">
                <a:latin typeface="Arial"/>
              </a:rPr>
              <a:t> Available at: </a:t>
            </a:r>
            <a:r>
              <a:rPr lang="en-GB" sz="700" dirty="0">
                <a:solidFill>
                  <a:srgbClr val="0070C0"/>
                </a:solidFill>
                <a:latin typeface="Arial"/>
                <a:hlinkClick r:id="rId3">
                  <a:extLst>
                    <a:ext uri="{A12FA001-AC4F-418D-AE19-62706E023703}">
                      <ahyp:hlinkClr xmlns:ahyp="http://schemas.microsoft.com/office/drawing/2018/hyperlinkcolor" val="tx"/>
                    </a:ext>
                  </a:extLst>
                </a:hlinkClick>
              </a:rPr>
              <a:t>https://www.legislation.gov.uk/ukpga/2010/15/contents</a:t>
            </a:r>
            <a:r>
              <a:rPr lang="en-GB" sz="700" dirty="0">
                <a:solidFill>
                  <a:srgbClr val="0070C0"/>
                </a:solidFill>
                <a:latin typeface="Arial"/>
              </a:rPr>
              <a:t> </a:t>
            </a:r>
            <a:r>
              <a:rPr lang="en-GB" sz="700" dirty="0">
                <a:latin typeface="Arial"/>
              </a:rPr>
              <a:t>(Accessed: 22 October 2026).</a:t>
            </a:r>
          </a:p>
          <a:p>
            <a:r>
              <a:rPr lang="en-GB" sz="700" dirty="0">
                <a:latin typeface="Arial"/>
              </a:rPr>
              <a:t>Gull, W.W. (1874) 'Anorexia nervosa (</a:t>
            </a:r>
            <a:r>
              <a:rPr lang="en-GB" sz="700" dirty="0" err="1">
                <a:latin typeface="Arial"/>
              </a:rPr>
              <a:t>apepsia</a:t>
            </a:r>
            <a:r>
              <a:rPr lang="en-GB" sz="700" dirty="0">
                <a:latin typeface="Arial"/>
              </a:rPr>
              <a:t> </a:t>
            </a:r>
            <a:r>
              <a:rPr lang="en-GB" sz="700" dirty="0" err="1">
                <a:latin typeface="Arial"/>
              </a:rPr>
              <a:t>hysterica</a:t>
            </a:r>
            <a:r>
              <a:rPr lang="en-GB" sz="700" dirty="0">
                <a:latin typeface="Arial"/>
              </a:rPr>
              <a:t>, anorexia </a:t>
            </a:r>
            <a:r>
              <a:rPr lang="en-GB" sz="700" dirty="0" err="1">
                <a:latin typeface="Arial"/>
              </a:rPr>
              <a:t>hysterica</a:t>
            </a:r>
            <a:r>
              <a:rPr lang="en-GB" sz="700" dirty="0">
                <a:latin typeface="Arial"/>
              </a:rPr>
              <a:t>)', </a:t>
            </a:r>
            <a:r>
              <a:rPr lang="en-GB" sz="700" i="1" dirty="0">
                <a:latin typeface="Arial"/>
              </a:rPr>
              <a:t>Transactions of the Clinical Society of London</a:t>
            </a:r>
            <a:r>
              <a:rPr lang="en-GB" sz="700" dirty="0">
                <a:latin typeface="Arial"/>
              </a:rPr>
              <a:t>, 7, pp. 22–28. Available </a:t>
            </a:r>
            <a:r>
              <a:rPr lang="en-GB" sz="700" dirty="0">
                <a:solidFill>
                  <a:srgbClr val="0070C0"/>
                </a:solidFill>
                <a:latin typeface="Arial"/>
              </a:rPr>
              <a:t>at: </a:t>
            </a:r>
            <a:r>
              <a:rPr lang="en-GB" sz="700" dirty="0">
                <a:solidFill>
                  <a:srgbClr val="0070C0"/>
                </a:solidFill>
                <a:latin typeface="Arial"/>
                <a:hlinkClick r:id="rId4">
                  <a:extLst>
                    <a:ext uri="{A12FA001-AC4F-418D-AE19-62706E023703}">
                      <ahyp:hlinkClr xmlns:ahyp="http://schemas.microsoft.com/office/drawing/2018/hyperlinkcolor" val="tx"/>
                    </a:ext>
                  </a:extLst>
                </a:hlinkClick>
              </a:rPr>
              <a:t>https://doi.org/10.1002/j.1550-8528.1997.tb00677.x</a:t>
            </a:r>
            <a:r>
              <a:rPr lang="en-GB" sz="700" dirty="0">
                <a:solidFill>
                  <a:srgbClr val="0070C0"/>
                </a:solidFill>
                <a:latin typeface="Arial"/>
              </a:rPr>
              <a:t> </a:t>
            </a:r>
            <a:r>
              <a:rPr lang="en-GB" sz="700" dirty="0">
                <a:latin typeface="Arial"/>
              </a:rPr>
              <a:t>Accessed 26 October 2026).</a:t>
            </a:r>
          </a:p>
          <a:p>
            <a:r>
              <a:rPr lang="en-GB" sz="700" dirty="0">
                <a:latin typeface="Arial"/>
              </a:rPr>
              <a:t>Jewell, T., Blessitt, E., Stewart, C., Simic, M. and Eisler, I. (2016) 'Family therapy for child and adolescent eating disorders: A critical review', </a:t>
            </a:r>
            <a:r>
              <a:rPr lang="en-GB" sz="700" i="1" dirty="0">
                <a:latin typeface="Arial"/>
              </a:rPr>
              <a:t>Family Process, </a:t>
            </a:r>
            <a:r>
              <a:rPr lang="en-GB" sz="700" dirty="0">
                <a:latin typeface="Arial"/>
              </a:rPr>
              <a:t>55(3), pp. 577–594. Available at: </a:t>
            </a:r>
            <a:r>
              <a:rPr lang="en-GB" sz="700" dirty="0">
                <a:solidFill>
                  <a:srgbClr val="0070C0"/>
                </a:solidFill>
                <a:latin typeface="Arial"/>
                <a:hlinkClick r:id="rId5">
                  <a:extLst>
                    <a:ext uri="{A12FA001-AC4F-418D-AE19-62706E023703}">
                      <ahyp:hlinkClr xmlns:ahyp="http://schemas.microsoft.com/office/drawing/2018/hyperlinkcolor" val="tx"/>
                    </a:ext>
                  </a:extLst>
                </a:hlinkClick>
              </a:rPr>
              <a:t>https://doi.org/10.1111/famp.12242</a:t>
            </a:r>
            <a:r>
              <a:rPr lang="en-GB" sz="700" dirty="0">
                <a:solidFill>
                  <a:srgbClr val="0070C0"/>
                </a:solidFill>
                <a:latin typeface="Arial"/>
              </a:rPr>
              <a:t> </a:t>
            </a:r>
            <a:r>
              <a:rPr lang="en-GB" sz="700" dirty="0">
                <a:latin typeface="Arial"/>
              </a:rPr>
              <a:t>(Accessed:</a:t>
            </a:r>
          </a:p>
          <a:p>
            <a:r>
              <a:rPr lang="en-GB" sz="700" dirty="0" err="1">
                <a:latin typeface="Arial"/>
              </a:rPr>
              <a:t>Lasègue</a:t>
            </a:r>
            <a:r>
              <a:rPr lang="en-GB" sz="700" dirty="0">
                <a:latin typeface="Arial"/>
              </a:rPr>
              <a:t>, E.C. (1873) 'De </a:t>
            </a:r>
            <a:r>
              <a:rPr lang="en-GB" sz="700" dirty="0" err="1">
                <a:latin typeface="Arial"/>
              </a:rPr>
              <a:t>l’anorexie</a:t>
            </a:r>
            <a:r>
              <a:rPr lang="en-GB" sz="700" dirty="0">
                <a:latin typeface="Arial"/>
              </a:rPr>
              <a:t> </a:t>
            </a:r>
            <a:r>
              <a:rPr lang="en-GB" sz="700" dirty="0" err="1">
                <a:latin typeface="Arial"/>
              </a:rPr>
              <a:t>hystérique</a:t>
            </a:r>
            <a:r>
              <a:rPr lang="en-GB" sz="700" dirty="0">
                <a:latin typeface="Arial"/>
              </a:rPr>
              <a:t>', </a:t>
            </a:r>
            <a:r>
              <a:rPr lang="en-GB" sz="700" i="1" dirty="0">
                <a:latin typeface="Arial"/>
              </a:rPr>
              <a:t>Archives </a:t>
            </a:r>
            <a:r>
              <a:rPr lang="en-GB" sz="700" i="1" dirty="0" err="1">
                <a:latin typeface="Arial"/>
              </a:rPr>
              <a:t>Générales</a:t>
            </a:r>
            <a:r>
              <a:rPr lang="en-GB" sz="700" i="1" dirty="0">
                <a:latin typeface="Arial"/>
              </a:rPr>
              <a:t> de </a:t>
            </a:r>
            <a:r>
              <a:rPr lang="en-GB" sz="700" i="1" dirty="0" err="1">
                <a:latin typeface="Arial"/>
              </a:rPr>
              <a:t>Médecine</a:t>
            </a:r>
            <a:r>
              <a:rPr lang="en-GB" sz="700" dirty="0">
                <a:latin typeface="Arial"/>
              </a:rPr>
              <a:t>, 21, pp. 385–403. Available at: </a:t>
            </a:r>
            <a:r>
              <a:rPr lang="en-GB" sz="700" dirty="0">
                <a:solidFill>
                  <a:srgbClr val="0070C0"/>
                </a:solidFill>
                <a:latin typeface="Arial"/>
                <a:hlinkClick r:id="rId6">
                  <a:extLst>
                    <a:ext uri="{A12FA001-AC4F-418D-AE19-62706E023703}">
                      <ahyp:hlinkClr xmlns:ahyp="http://schemas.microsoft.com/office/drawing/2018/hyperlinkcolor" val="tx"/>
                    </a:ext>
                  </a:extLst>
                </a:hlinkClick>
              </a:rPr>
              <a:t>https://www.freud-lacan.com/documents-ged/de-lanorexie-hysterique/</a:t>
            </a:r>
            <a:r>
              <a:rPr lang="en-GB" sz="700" dirty="0">
                <a:solidFill>
                  <a:srgbClr val="0070C0"/>
                </a:solidFill>
                <a:latin typeface="Arial"/>
              </a:rPr>
              <a:t> </a:t>
            </a:r>
            <a:r>
              <a:rPr lang="en-GB" sz="700" dirty="0">
                <a:latin typeface="Arial"/>
              </a:rPr>
              <a:t>(Accessed: 25 October 2026).</a:t>
            </a:r>
          </a:p>
          <a:p>
            <a:r>
              <a:rPr lang="en-GB" sz="700" dirty="0" err="1">
                <a:latin typeface="Arial"/>
              </a:rPr>
              <a:t>Legislation.gov.uk</a:t>
            </a:r>
            <a:r>
              <a:rPr lang="en-GB" sz="700" dirty="0">
                <a:latin typeface="Arial"/>
              </a:rPr>
              <a:t> (2026). </a:t>
            </a:r>
            <a:r>
              <a:rPr lang="en-GB" sz="700" i="1" dirty="0">
                <a:latin typeface="Arial"/>
              </a:rPr>
              <a:t>Mental Health Act 1983 c. 20</a:t>
            </a:r>
            <a:r>
              <a:rPr lang="en-GB" sz="700" dirty="0">
                <a:latin typeface="Arial"/>
              </a:rPr>
              <a:t>. Available at: </a:t>
            </a:r>
            <a:r>
              <a:rPr lang="en-GB" sz="700" dirty="0">
                <a:solidFill>
                  <a:srgbClr val="0070C0"/>
                </a:solidFill>
                <a:latin typeface="Arial"/>
                <a:hlinkClick r:id="rId7">
                  <a:extLst>
                    <a:ext uri="{A12FA001-AC4F-418D-AE19-62706E023703}">
                      <ahyp:hlinkClr xmlns:ahyp="http://schemas.microsoft.com/office/drawing/2018/hyperlinkcolor" val="tx"/>
                    </a:ext>
                  </a:extLst>
                </a:hlinkClick>
              </a:rPr>
              <a:t>https://www.legislation.gov.uk/ukpga/1983/20/contents</a:t>
            </a:r>
            <a:r>
              <a:rPr lang="en-GB" sz="700" dirty="0">
                <a:solidFill>
                  <a:srgbClr val="0070C0"/>
                </a:solidFill>
                <a:latin typeface="Arial"/>
              </a:rPr>
              <a:t> </a:t>
            </a:r>
            <a:r>
              <a:rPr lang="en-GB" sz="700" dirty="0">
                <a:latin typeface="Arial"/>
              </a:rPr>
              <a:t>(</a:t>
            </a:r>
            <a:r>
              <a:rPr lang="en-GB" sz="700" dirty="0" err="1">
                <a:latin typeface="Arial"/>
              </a:rPr>
              <a:t>Accesed</a:t>
            </a:r>
            <a:r>
              <a:rPr lang="en-GB" sz="700" dirty="0">
                <a:latin typeface="Arial"/>
              </a:rPr>
              <a:t>: 22 October 2026).</a:t>
            </a:r>
          </a:p>
          <a:p>
            <a:r>
              <a:rPr lang="en-GB" sz="700" dirty="0">
                <a:latin typeface="Arial"/>
              </a:rPr>
              <a:t>National Institute for Health and Care Excellence (NICE) (2017) </a:t>
            </a:r>
            <a:r>
              <a:rPr lang="en-GB" sz="700" i="1" dirty="0">
                <a:latin typeface="Arial"/>
              </a:rPr>
              <a:t>Eating disorders: Recognition and treatment. NG69.Available at: </a:t>
            </a:r>
            <a:r>
              <a:rPr lang="en-GB" sz="700" dirty="0">
                <a:solidFill>
                  <a:srgbClr val="0070C0"/>
                </a:solidFill>
                <a:latin typeface="Arial"/>
                <a:hlinkClick r:id="rId8">
                  <a:extLst>
                    <a:ext uri="{A12FA001-AC4F-418D-AE19-62706E023703}">
                      <ahyp:hlinkClr xmlns:ahyp="http://schemas.microsoft.com/office/drawing/2018/hyperlinkcolor" val="tx"/>
                    </a:ext>
                  </a:extLst>
                </a:hlinkClick>
              </a:rPr>
              <a:t>https://www.nice.org.uk/guidance/ng69</a:t>
            </a:r>
            <a:r>
              <a:rPr lang="en-GB" sz="700" dirty="0">
                <a:solidFill>
                  <a:srgbClr val="0070C0"/>
                </a:solidFill>
                <a:latin typeface="Arial"/>
              </a:rPr>
              <a:t>  </a:t>
            </a:r>
            <a:r>
              <a:rPr lang="en-GB" sz="700" dirty="0">
                <a:latin typeface="Arial"/>
              </a:rPr>
              <a:t>(Accessed: 20 October 2026). </a:t>
            </a:r>
            <a:endParaRPr lang="en-US" sz="700" dirty="0">
              <a:latin typeface="Arial"/>
            </a:endParaRPr>
          </a:p>
          <a:p>
            <a:r>
              <a:rPr lang="en-GB" sz="700" dirty="0">
                <a:latin typeface="Arial"/>
              </a:rPr>
              <a:t>National Institute for Health and Care Excellence (NICE) (2018) </a:t>
            </a:r>
            <a:r>
              <a:rPr lang="en-GB" sz="700" i="1" dirty="0">
                <a:latin typeface="Arial"/>
              </a:rPr>
              <a:t>Eating disorders. QS175</a:t>
            </a:r>
            <a:r>
              <a:rPr lang="en-GB" sz="700" dirty="0">
                <a:latin typeface="Arial"/>
              </a:rPr>
              <a:t>. Available at: </a:t>
            </a:r>
            <a:r>
              <a:rPr lang="en-GB" sz="700" dirty="0">
                <a:solidFill>
                  <a:srgbClr val="0070C0"/>
                </a:solidFill>
                <a:latin typeface="Arial"/>
                <a:hlinkClick r:id="rId9">
                  <a:extLst>
                    <a:ext uri="{A12FA001-AC4F-418D-AE19-62706E023703}">
                      <ahyp:hlinkClr xmlns:ahyp="http://schemas.microsoft.com/office/drawing/2018/hyperlinkcolor" val="tx"/>
                    </a:ext>
                  </a:extLst>
                </a:hlinkClick>
              </a:rPr>
              <a:t>https://www.nice.org.uk/guidance/qs175</a:t>
            </a:r>
            <a:r>
              <a:rPr lang="en-GB" sz="700" dirty="0">
                <a:solidFill>
                  <a:srgbClr val="0070C0"/>
                </a:solidFill>
                <a:latin typeface="Arial"/>
              </a:rPr>
              <a:t>  </a:t>
            </a:r>
            <a:r>
              <a:rPr lang="en-GB" sz="700" dirty="0">
                <a:latin typeface="Arial"/>
              </a:rPr>
              <a:t>(Accessed: 20 October 2026).</a:t>
            </a:r>
          </a:p>
          <a:p>
            <a:r>
              <a:rPr lang="en-GB" sz="700" dirty="0">
                <a:latin typeface="Arial"/>
              </a:rPr>
              <a:t>Parliamentary and Health Service Ombudsman (PHSO) (2017) </a:t>
            </a:r>
            <a:r>
              <a:rPr lang="en-GB" sz="700" i="1" dirty="0">
                <a:latin typeface="Arial"/>
              </a:rPr>
              <a:t>Ignoring the alarms: How NHS eating disorder services are failing patients</a:t>
            </a:r>
            <a:r>
              <a:rPr lang="en-GB" sz="700" dirty="0">
                <a:latin typeface="Arial"/>
              </a:rPr>
              <a:t>. London Available at: </a:t>
            </a:r>
            <a:r>
              <a:rPr lang="en-GB" sz="700" dirty="0">
                <a:solidFill>
                  <a:srgbClr val="0070C0"/>
                </a:solidFill>
                <a:latin typeface="Arial"/>
                <a:hlinkClick r:id="rId10">
                  <a:extLst>
                    <a:ext uri="{A12FA001-AC4F-418D-AE19-62706E023703}">
                      <ahyp:hlinkClr xmlns:ahyp="http://schemas.microsoft.com/office/drawing/2018/hyperlinkcolor" val="tx"/>
                    </a:ext>
                  </a:extLst>
                </a:hlinkClick>
              </a:rPr>
              <a:t>https://publications.parliament.uk/pa/cm201719/cmselect/cmpubadm/855/855.pdf</a:t>
            </a:r>
            <a:r>
              <a:rPr lang="en-GB" sz="700" dirty="0">
                <a:latin typeface="Arial"/>
              </a:rPr>
              <a:t> (Accessed: 20 October 2026).</a:t>
            </a:r>
          </a:p>
          <a:p>
            <a:r>
              <a:rPr lang="en-GB" sz="700" dirty="0">
                <a:latin typeface="Arial"/>
              </a:rPr>
              <a:t>Pearce, J.M.S. (2004) 'Richard Morton: Origins of anorexia nervosa', European Neurology, 52(4), pp. 191–192. Available at:  </a:t>
            </a:r>
            <a:r>
              <a:rPr lang="en-GB" sz="700" dirty="0">
                <a:solidFill>
                  <a:srgbClr val="0070C0"/>
                </a:solidFill>
                <a:latin typeface="Arial"/>
                <a:hlinkClick r:id="rId11">
                  <a:extLst>
                    <a:ext uri="{A12FA001-AC4F-418D-AE19-62706E023703}">
                      <ahyp:hlinkClr xmlns:ahyp="http://schemas.microsoft.com/office/drawing/2018/hyperlinkcolor" val="tx"/>
                    </a:ext>
                  </a:extLst>
                </a:hlinkClick>
              </a:rPr>
              <a:t>https://doi.org/10.1159/000082033</a:t>
            </a:r>
            <a:r>
              <a:rPr lang="en-GB" sz="700" dirty="0">
                <a:solidFill>
                  <a:srgbClr val="0070C0"/>
                </a:solidFill>
                <a:latin typeface="Arial"/>
              </a:rPr>
              <a:t> </a:t>
            </a:r>
            <a:r>
              <a:rPr lang="en-GB" sz="700" dirty="0">
                <a:latin typeface="Arial"/>
              </a:rPr>
              <a:t>(Accessed: 20 October 2026).</a:t>
            </a:r>
          </a:p>
          <a:p>
            <a:r>
              <a:rPr lang="en-GB" sz="700" dirty="0">
                <a:latin typeface="Arial"/>
              </a:rPr>
              <a:t>Roberts, S.R., Ciao, A.C. and </a:t>
            </a:r>
            <a:r>
              <a:rPr lang="en-GB" sz="700" dirty="0" err="1">
                <a:latin typeface="Arial"/>
              </a:rPr>
              <a:t>Czopp</a:t>
            </a:r>
            <a:r>
              <a:rPr lang="en-GB" sz="700" dirty="0">
                <a:latin typeface="Arial"/>
              </a:rPr>
              <a:t>, A.M. (2018) 'The influence of gender on the evaluation of anorexia nervosa', International Journal of Eating Disorders, 51(10), pp. 1162–1167.Available at: </a:t>
            </a:r>
            <a:r>
              <a:rPr lang="en-GB" sz="700" dirty="0">
                <a:solidFill>
                  <a:srgbClr val="0070C0"/>
                </a:solidFill>
                <a:latin typeface="Arial"/>
                <a:hlinkClick r:id="rId12">
                  <a:extLst>
                    <a:ext uri="{A12FA001-AC4F-418D-AE19-62706E023703}">
                      <ahyp:hlinkClr xmlns:ahyp="http://schemas.microsoft.com/office/drawing/2018/hyperlinkcolor" val="tx"/>
                    </a:ext>
                  </a:extLst>
                </a:hlinkClick>
              </a:rPr>
              <a:t>https://doi.org/10.1002/eat.22917</a:t>
            </a:r>
            <a:r>
              <a:rPr lang="en-GB" sz="700" dirty="0">
                <a:solidFill>
                  <a:srgbClr val="0070C0"/>
                </a:solidFill>
                <a:latin typeface="Arial"/>
              </a:rPr>
              <a:t> </a:t>
            </a:r>
            <a:r>
              <a:rPr lang="en-GB" sz="700" dirty="0">
                <a:latin typeface="Arial"/>
              </a:rPr>
              <a:t>(Accessed: 20 October 2026).</a:t>
            </a:r>
          </a:p>
          <a:p>
            <a:r>
              <a:rPr lang="en-GB" sz="700" dirty="0">
                <a:latin typeface="Arial"/>
              </a:rPr>
              <a:t>Sinha, S. and Warfa, N. (2013) 'Treatment of eating disorders among ethnic minorities in western settings: A systematic review', </a:t>
            </a:r>
            <a:r>
              <a:rPr lang="en-GB" sz="700" dirty="0" err="1">
                <a:latin typeface="Arial"/>
              </a:rPr>
              <a:t>Psychiatria</a:t>
            </a:r>
            <a:r>
              <a:rPr lang="en-GB" sz="700" dirty="0">
                <a:latin typeface="Arial"/>
              </a:rPr>
              <a:t> </a:t>
            </a:r>
            <a:r>
              <a:rPr lang="en-GB" sz="700" dirty="0" err="1">
                <a:latin typeface="Arial"/>
              </a:rPr>
              <a:t>Danubina</a:t>
            </a:r>
            <a:r>
              <a:rPr lang="en-GB" sz="700" dirty="0">
                <a:latin typeface="Arial"/>
              </a:rPr>
              <a:t>, 25(Suppl. 2), pp. S295–S299. </a:t>
            </a:r>
            <a:r>
              <a:rPr lang="en-GB" sz="700" dirty="0" err="1">
                <a:latin typeface="Arial"/>
              </a:rPr>
              <a:t>Availble</a:t>
            </a:r>
            <a:r>
              <a:rPr lang="en-GB" sz="700" dirty="0">
                <a:latin typeface="Arial"/>
              </a:rPr>
              <a:t> at:</a:t>
            </a:r>
            <a:r>
              <a:rPr lang="en-GB" sz="700" dirty="0">
                <a:solidFill>
                  <a:srgbClr val="0070C0"/>
                </a:solidFill>
                <a:latin typeface="Arial"/>
              </a:rPr>
              <a:t> </a:t>
            </a:r>
            <a:r>
              <a:rPr lang="en-GB" sz="700" dirty="0">
                <a:solidFill>
                  <a:srgbClr val="0070C0"/>
                </a:solidFill>
                <a:latin typeface="Arial"/>
                <a:hlinkClick r:id="rId13">
                  <a:extLst>
                    <a:ext uri="{A12FA001-AC4F-418D-AE19-62706E023703}">
                      <ahyp:hlinkClr xmlns:ahyp="http://schemas.microsoft.com/office/drawing/2018/hyperlinkcolor" val="tx"/>
                    </a:ext>
                  </a:extLst>
                </a:hlinkClick>
              </a:rPr>
              <a:t>https://www.psychiatria-danubina.com/UserDocsImages/pdf/dnb_vol25%20Suppl%202_no/dnb_vol25_noSuppl%202_295.pdf</a:t>
            </a:r>
            <a:r>
              <a:rPr lang="en-GB" sz="700" dirty="0">
                <a:solidFill>
                  <a:srgbClr val="0070C0"/>
                </a:solidFill>
                <a:latin typeface="Arial"/>
              </a:rPr>
              <a:t> (Accessed: 21 October 2026).</a:t>
            </a:r>
          </a:p>
          <a:p>
            <a:r>
              <a:rPr lang="en-GB" sz="700" dirty="0">
                <a:latin typeface="Arial"/>
              </a:rPr>
              <a:t>Treasure, J., Claudino, A.M. and Zucker, N. (2010) 'Eating disorders', The Lancet, 375(9714), pp. 583–593.Availble at:  </a:t>
            </a:r>
            <a:r>
              <a:rPr lang="en-GB" sz="700" dirty="0">
                <a:solidFill>
                  <a:srgbClr val="0070C0"/>
                </a:solidFill>
                <a:latin typeface="Arial"/>
                <a:hlinkClick r:id="rId14">
                  <a:extLst>
                    <a:ext uri="{A12FA001-AC4F-418D-AE19-62706E023703}">
                      <ahyp:hlinkClr xmlns:ahyp="http://schemas.microsoft.com/office/drawing/2018/hyperlinkcolor" val="tx"/>
                    </a:ext>
                  </a:extLst>
                </a:hlinkClick>
              </a:rPr>
              <a:t>https://doi.org/10.1016/S0140-6736(09)61748-7</a:t>
            </a:r>
            <a:r>
              <a:rPr lang="en-GB" sz="700" dirty="0">
                <a:solidFill>
                  <a:srgbClr val="0070C0"/>
                </a:solidFill>
                <a:latin typeface="Arial"/>
              </a:rPr>
              <a:t> </a:t>
            </a:r>
            <a:r>
              <a:rPr lang="en-GB" sz="700" dirty="0">
                <a:latin typeface="Arial"/>
              </a:rPr>
              <a:t>(Accessed 21 October 2026).</a:t>
            </a:r>
          </a:p>
          <a:p>
            <a:r>
              <a:rPr lang="en-GB" sz="700" dirty="0">
                <a:latin typeface="Arial"/>
              </a:rPr>
              <a:t>Treasure, J., Duarte, T.A. and Schmidt, U. (2020) 'Eating disorders', The Lancet, 395(10227), pp. 899–911. Available at </a:t>
            </a:r>
            <a:r>
              <a:rPr lang="en-GB" sz="700" dirty="0">
                <a:solidFill>
                  <a:srgbClr val="0070C0"/>
                </a:solidFill>
                <a:latin typeface="Arial"/>
                <a:hlinkClick r:id="rId15">
                  <a:extLst>
                    <a:ext uri="{A12FA001-AC4F-418D-AE19-62706E023703}">
                      <ahyp:hlinkClr xmlns:ahyp="http://schemas.microsoft.com/office/drawing/2018/hyperlinkcolor" val="tx"/>
                    </a:ext>
                  </a:extLst>
                </a:hlinkClick>
              </a:rPr>
              <a:t>https://doi.org/10.1016/S0140-6736(20)30059-3</a:t>
            </a:r>
            <a:r>
              <a:rPr lang="en-GB" sz="700" dirty="0">
                <a:solidFill>
                  <a:srgbClr val="0070C0"/>
                </a:solidFill>
                <a:latin typeface="Arial"/>
              </a:rPr>
              <a:t> </a:t>
            </a:r>
          </a:p>
          <a:p>
            <a:r>
              <a:rPr lang="en-GB" sz="700" dirty="0" err="1">
                <a:latin typeface="Arial"/>
              </a:rPr>
              <a:t>Vandereycken</a:t>
            </a:r>
            <a:r>
              <a:rPr lang="en-GB" sz="700" dirty="0">
                <a:latin typeface="Arial"/>
              </a:rPr>
              <a:t>, W. and Van Deth, R. (1994) From fasting saints to anorexic girls: The history of self-starvation. London: Athlone Press</a:t>
            </a:r>
          </a:p>
          <a:p>
            <a:r>
              <a:rPr lang="en-GB" sz="700" dirty="0">
                <a:latin typeface="Arial"/>
              </a:rPr>
              <a:t>World Health Organization (WHO) (2024) </a:t>
            </a:r>
            <a:r>
              <a:rPr lang="en-GB" sz="700" i="1" dirty="0">
                <a:latin typeface="Arial"/>
              </a:rPr>
              <a:t>Clinical descriptions and diagnostic requirements for ICD-11 mental, behavioural and neurodevelopmental disorders.</a:t>
            </a:r>
            <a:r>
              <a:rPr lang="en-GB" sz="700" dirty="0">
                <a:latin typeface="Arial"/>
              </a:rPr>
              <a:t> </a:t>
            </a:r>
            <a:r>
              <a:rPr lang="en-GB" sz="700" dirty="0" err="1">
                <a:latin typeface="Arial"/>
              </a:rPr>
              <a:t>Availabe</a:t>
            </a:r>
            <a:r>
              <a:rPr lang="en-GB" sz="700" dirty="0">
                <a:latin typeface="Arial"/>
              </a:rPr>
              <a:t> at: </a:t>
            </a:r>
            <a:r>
              <a:rPr lang="en-GB" sz="700" dirty="0">
                <a:solidFill>
                  <a:srgbClr val="0070C0"/>
                </a:solidFill>
                <a:latin typeface="Arial"/>
                <a:hlinkClick r:id="rId16">
                  <a:extLst>
                    <a:ext uri="{A12FA001-AC4F-418D-AE19-62706E023703}">
                      <ahyp:hlinkClr xmlns:ahyp="http://schemas.microsoft.com/office/drawing/2018/hyperlinkcolor" val="tx"/>
                    </a:ext>
                  </a:extLst>
                </a:hlinkClick>
              </a:rPr>
              <a:t>https://www.who.int/publications/i/item/9789240077263</a:t>
            </a:r>
            <a:r>
              <a:rPr lang="en-GB" sz="700" dirty="0">
                <a:solidFill>
                  <a:srgbClr val="0070C0"/>
                </a:solidFill>
                <a:latin typeface="Arial"/>
              </a:rPr>
              <a:t>  </a:t>
            </a:r>
            <a:r>
              <a:rPr lang="en-GB" sz="700" dirty="0">
                <a:latin typeface="Arial"/>
              </a:rPr>
              <a:t>(Accessed: 20 October 2026).</a:t>
            </a:r>
          </a:p>
          <a:p>
            <a:endParaRPr lang="en-GB" sz="700" dirty="0">
              <a:latin typeface="Arial"/>
            </a:endParaRPr>
          </a:p>
          <a:p>
            <a:endParaRPr lang="en-GB" sz="700" dirty="0">
              <a:latin typeface="Arial"/>
            </a:endParaRPr>
          </a:p>
          <a:p>
            <a:endParaRPr lang="en-US" sz="700" dirty="0"/>
          </a:p>
        </p:txBody>
      </p:sp>
    </p:spTree>
    <p:extLst>
      <p:ext uri="{BB962C8B-B14F-4D97-AF65-F5344CB8AC3E}">
        <p14:creationId xmlns:p14="http://schemas.microsoft.com/office/powerpoint/2010/main" val="1393591559"/>
      </p:ext>
    </p:extLst>
  </p:cSld>
  <p:clrMapOvr>
    <a:masterClrMapping/>
  </p:clrMapOvr>
</p:sld>
</file>

<file path=ppt/theme/theme1.xml><?xml version="1.0" encoding="utf-8"?>
<a:theme xmlns:a="http://schemas.openxmlformats.org/drawingml/2006/main" name="Helena">
  <a:themeElements>
    <a:clrScheme name="Helen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lena" id="{83B93026-B8A4-4FE9-8E48-8009734911E7}" vid="{E43B60F7-EC4F-4A08-AFF5-BDC94162E53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Helena</Template>
  <TotalTime>140</TotalTime>
  <Words>1388</Words>
  <Application>Microsoft Macintosh PowerPoint</Application>
  <PresentationFormat>Widescreen</PresentationFormat>
  <Paragraphs>40</Paragraphs>
  <Slides>4</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Aptos</vt:lpstr>
      <vt:lpstr>Arial</vt:lpstr>
      <vt:lpstr>Neue Haas Grotesk Text Pro</vt:lpstr>
      <vt:lpstr>Helena</vt:lpstr>
      <vt:lpstr>Anorexia Nervosa</vt:lpstr>
      <vt:lpstr>Contemporary Care Stigma and Critical Analysis</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Precious Iona Grant Whittaker (2412252)</dc:creator>
  <cp:lastModifiedBy>Precious Iona Grant Whittaker (2412252)</cp:lastModifiedBy>
  <cp:revision>3</cp:revision>
  <dcterms:created xsi:type="dcterms:W3CDTF">2026-10-25T16:51:30Z</dcterms:created>
  <dcterms:modified xsi:type="dcterms:W3CDTF">2026-10-26T11:49:35Z</dcterms:modified>
</cp:coreProperties>
</file>