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8" r:id="rId2"/>
    <p:sldId id="257"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5A15E0-B96D-44A8-A56C-6D9CDA0C8EF9}" v="1974" dt="2020-03-22T14:35:09.198"/>
    <p1510:client id="{6A34353C-DA65-22BC-FB7C-4416A3428162}" v="10306" dt="2020-03-20T21:39:45.971"/>
    <p1510:client id="{E78C0B93-2B88-D665-D47C-9E8E05D6D12A}" v="9" dt="2020-03-20T17:25:25.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3/22/2020</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31213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3/22/2020</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96393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3/22/2020</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383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39575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3/22/2020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12805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3/22/2020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74601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25886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3/22/2020</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380386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3/22/2020</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1311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6596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3/22/2020</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63857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3/22/2020</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57729342"/>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fr.wikipedia.org/wiki/Fichier:Reiki.jpg"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queridoserhumano.blogspot.com/2016/08/151-anos.html" TargetMode="Externa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simple.wikipedia.org/wiki/Chakra"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tomcorsonknowles.com/blog/reconnective-healing-seminar-with-dr-eric-pearl/"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reikidigest.blogspot.com/2010/09/vote-for-your-favorite-reiki-room.html"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namaste-lucecolorata.blogspot.com/2016/06/la-pace-interiore-innalza-lo-spirito.html"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144F2E-F1E4-467E-89DE-1FD951613C27}"/>
              </a:ext>
            </a:extLst>
          </p:cNvPr>
          <p:cNvSpPr txBox="1"/>
          <p:nvPr/>
        </p:nvSpPr>
        <p:spPr>
          <a:xfrm>
            <a:off x="1704258" y="3673955"/>
            <a:ext cx="93855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There are many different types of complementary and alternative medicines (CAMS) which are growing popular worldwide.</a:t>
            </a:r>
            <a:endParaRPr lang="en-US" dirty="0"/>
          </a:p>
        </p:txBody>
      </p:sp>
      <p:sp>
        <p:nvSpPr>
          <p:cNvPr id="2" name="TextBox 1">
            <a:extLst>
              <a:ext uri="{FF2B5EF4-FFF2-40B4-BE49-F238E27FC236}">
                <a16:creationId xmlns:a16="http://schemas.microsoft.com/office/drawing/2014/main" id="{1248457B-72DB-4FBA-9EE8-CD961B8AFC30}"/>
              </a:ext>
            </a:extLst>
          </p:cNvPr>
          <p:cNvSpPr txBox="1"/>
          <p:nvPr/>
        </p:nvSpPr>
        <p:spPr>
          <a:xfrm>
            <a:off x="1789622" y="4391924"/>
            <a:ext cx="9313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Complimentary therapies are used alongside medical treatments</a:t>
            </a:r>
            <a:endParaRPr lang="en-US"/>
          </a:p>
        </p:txBody>
      </p:sp>
      <p:sp>
        <p:nvSpPr>
          <p:cNvPr id="5" name="TextBox 4">
            <a:extLst>
              <a:ext uri="{FF2B5EF4-FFF2-40B4-BE49-F238E27FC236}">
                <a16:creationId xmlns:a16="http://schemas.microsoft.com/office/drawing/2014/main" id="{1CE424FF-1AFF-46FB-9806-AE255B9C6994}"/>
              </a:ext>
            </a:extLst>
          </p:cNvPr>
          <p:cNvSpPr txBox="1"/>
          <p:nvPr/>
        </p:nvSpPr>
        <p:spPr>
          <a:xfrm>
            <a:off x="2506692" y="5008352"/>
            <a:ext cx="75883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Alternative therapies are often used instead of medical treatments</a:t>
            </a:r>
            <a:endParaRPr lang="en-US"/>
          </a:p>
        </p:txBody>
      </p:sp>
      <p:sp>
        <p:nvSpPr>
          <p:cNvPr id="7" name="TextBox 6">
            <a:extLst>
              <a:ext uri="{FF2B5EF4-FFF2-40B4-BE49-F238E27FC236}">
                <a16:creationId xmlns:a16="http://schemas.microsoft.com/office/drawing/2014/main" id="{36051B7B-F1B2-4519-8C84-CAE29F9D51DC}"/>
              </a:ext>
            </a:extLst>
          </p:cNvPr>
          <p:cNvSpPr txBox="1"/>
          <p:nvPr/>
        </p:nvSpPr>
        <p:spPr>
          <a:xfrm>
            <a:off x="7752631" y="24617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p:txBody>
      </p:sp>
      <p:pic>
        <p:nvPicPr>
          <p:cNvPr id="8" name="Picture 8" descr="A picture containing photo, woman, food, different&#10;&#10;Description generated with very high confidence">
            <a:extLst>
              <a:ext uri="{FF2B5EF4-FFF2-40B4-BE49-F238E27FC236}">
                <a16:creationId xmlns:a16="http://schemas.microsoft.com/office/drawing/2014/main" id="{7A609DCA-16BD-472A-A851-929DEB41E2FC}"/>
              </a:ext>
            </a:extLst>
          </p:cNvPr>
          <p:cNvPicPr>
            <a:picLocks noChangeAspect="1"/>
          </p:cNvPicPr>
          <p:nvPr/>
        </p:nvPicPr>
        <p:blipFill>
          <a:blip r:embed="rId2"/>
          <a:stretch>
            <a:fillRect/>
          </a:stretch>
        </p:blipFill>
        <p:spPr>
          <a:xfrm>
            <a:off x="4350589" y="1421022"/>
            <a:ext cx="3490822" cy="2017502"/>
          </a:xfrm>
          <a:prstGeom prst="rect">
            <a:avLst/>
          </a:prstGeom>
        </p:spPr>
      </p:pic>
      <p:sp>
        <p:nvSpPr>
          <p:cNvPr id="9" name="Ribbon: Tilted Down 8">
            <a:extLst>
              <a:ext uri="{FF2B5EF4-FFF2-40B4-BE49-F238E27FC236}">
                <a16:creationId xmlns:a16="http://schemas.microsoft.com/office/drawing/2014/main" id="{3F2FE075-6F03-4780-A7BF-5E5721780297}"/>
              </a:ext>
            </a:extLst>
          </p:cNvPr>
          <p:cNvSpPr/>
          <p:nvPr/>
        </p:nvSpPr>
        <p:spPr>
          <a:xfrm>
            <a:off x="1188195" y="289437"/>
            <a:ext cx="10035393" cy="963282"/>
          </a:xfrm>
          <a:prstGeom prst="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Algerian"/>
              </a:rPr>
              <a:t>Complementary and Alternative Medicines</a:t>
            </a:r>
          </a:p>
        </p:txBody>
      </p:sp>
      <p:sp>
        <p:nvSpPr>
          <p:cNvPr id="10" name="TextBox 9">
            <a:extLst>
              <a:ext uri="{FF2B5EF4-FFF2-40B4-BE49-F238E27FC236}">
                <a16:creationId xmlns:a16="http://schemas.microsoft.com/office/drawing/2014/main" id="{1B57618F-F3CE-4D9A-B99B-B5783BED8152}"/>
              </a:ext>
            </a:extLst>
          </p:cNvPr>
          <p:cNvSpPr txBox="1"/>
          <p:nvPr/>
        </p:nvSpPr>
        <p:spPr>
          <a:xfrm>
            <a:off x="2177810" y="5542113"/>
            <a:ext cx="88104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Complementary therapies are self-regulated in the UK, it is the practitioner who is regulated not the therapy,  but it is not compulsory.</a:t>
            </a:r>
          </a:p>
        </p:txBody>
      </p:sp>
    </p:spTree>
    <p:extLst>
      <p:ext uri="{BB962C8B-B14F-4D97-AF65-F5344CB8AC3E}">
        <p14:creationId xmlns:p14="http://schemas.microsoft.com/office/powerpoint/2010/main" val="1468408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close up of a persons hand&#10;&#10;Description generated with very high confidence">
            <a:extLst>
              <a:ext uri="{FF2B5EF4-FFF2-40B4-BE49-F238E27FC236}">
                <a16:creationId xmlns:a16="http://schemas.microsoft.com/office/drawing/2014/main" id="{F68CB5AB-3949-410A-8C6D-CB3F8038B28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7788" b="9794"/>
          <a:stretch/>
        </p:blipFill>
        <p:spPr>
          <a:xfrm>
            <a:off x="20" y="10"/>
            <a:ext cx="12191980" cy="6857990"/>
          </a:xfrm>
          <a:prstGeom prst="rect">
            <a:avLst/>
          </a:prstGeom>
        </p:spPr>
      </p:pic>
      <p:sp>
        <p:nvSpPr>
          <p:cNvPr id="2" name="TextBox 1">
            <a:extLst>
              <a:ext uri="{FF2B5EF4-FFF2-40B4-BE49-F238E27FC236}">
                <a16:creationId xmlns:a16="http://schemas.microsoft.com/office/drawing/2014/main" id="{38C6405A-ED29-4D71-B78A-7EB305F4E76B}"/>
              </a:ext>
            </a:extLst>
          </p:cNvPr>
          <p:cNvSpPr txBox="1"/>
          <p:nvPr/>
        </p:nvSpPr>
        <p:spPr>
          <a:xfrm>
            <a:off x="4221192" y="4178060"/>
            <a:ext cx="5115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Is recognised as a complementary therapy</a:t>
            </a:r>
          </a:p>
        </p:txBody>
      </p:sp>
    </p:spTree>
    <p:extLst>
      <p:ext uri="{BB962C8B-B14F-4D97-AF65-F5344CB8AC3E}">
        <p14:creationId xmlns:p14="http://schemas.microsoft.com/office/powerpoint/2010/main" val="2220751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22215E-7DEC-4124-9AA8-4B9D65297105}"/>
              </a:ext>
            </a:extLst>
          </p:cNvPr>
          <p:cNvSpPr txBox="1"/>
          <p:nvPr/>
        </p:nvSpPr>
        <p:spPr>
          <a:xfrm>
            <a:off x="1244181" y="2308105"/>
            <a:ext cx="59924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Reiki was founded by a Japanese Buddhist monk named </a:t>
            </a:r>
            <a:r>
              <a:rPr lang="en-GB" dirty="0" err="1"/>
              <a:t>Mikao</a:t>
            </a:r>
            <a:r>
              <a:rPr lang="en-GB" dirty="0"/>
              <a:t> Usui. Usui opened his first Reiki clinic in 1922.</a:t>
            </a:r>
          </a:p>
        </p:txBody>
      </p:sp>
      <p:pic>
        <p:nvPicPr>
          <p:cNvPr id="4" name="Picture 4" descr="A person looking at the camera&#10;&#10;Description generated with very high confidence">
            <a:extLst>
              <a:ext uri="{FF2B5EF4-FFF2-40B4-BE49-F238E27FC236}">
                <a16:creationId xmlns:a16="http://schemas.microsoft.com/office/drawing/2014/main" id="{E562D6C0-3FA3-4919-ADD8-631CE9A7441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29908" y="1858023"/>
            <a:ext cx="2815087" cy="2581237"/>
          </a:xfrm>
          <a:prstGeom prst="rect">
            <a:avLst/>
          </a:prstGeom>
        </p:spPr>
      </p:pic>
      <p:sp>
        <p:nvSpPr>
          <p:cNvPr id="6" name="TextBox 5">
            <a:extLst>
              <a:ext uri="{FF2B5EF4-FFF2-40B4-BE49-F238E27FC236}">
                <a16:creationId xmlns:a16="http://schemas.microsoft.com/office/drawing/2014/main" id="{4167ADAD-349D-40B2-9BAA-A6242F13D21B}"/>
              </a:ext>
            </a:extLst>
          </p:cNvPr>
          <p:cNvSpPr txBox="1"/>
          <p:nvPr/>
        </p:nvSpPr>
        <p:spPr>
          <a:xfrm>
            <a:off x="5989607" y="3820634"/>
            <a:ext cx="2728823" cy="1065122"/>
          </a:xfrm>
          <a:prstGeom prst="rect">
            <a:avLst/>
          </a:prstGeom>
        </p:spPr>
        <p:txBody>
          <a:bodyPr anchor="t">
            <a:normAutofit/>
          </a:bodyPr>
          <a:lstStyle/>
          <a:p>
            <a:endParaRPr lang="en-US"/>
          </a:p>
        </p:txBody>
      </p:sp>
      <p:sp>
        <p:nvSpPr>
          <p:cNvPr id="8" name="TextBox 7">
            <a:extLst>
              <a:ext uri="{FF2B5EF4-FFF2-40B4-BE49-F238E27FC236}">
                <a16:creationId xmlns:a16="http://schemas.microsoft.com/office/drawing/2014/main" id="{2D81856B-AE64-49C6-B699-09166229C471}"/>
              </a:ext>
            </a:extLst>
          </p:cNvPr>
          <p:cNvSpPr txBox="1"/>
          <p:nvPr/>
        </p:nvSpPr>
        <p:spPr>
          <a:xfrm>
            <a:off x="1230703" y="3243532"/>
            <a:ext cx="63662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Reiki is referred to as an energy healing, is safe and is an effective using spiritually guided life force energy.</a:t>
            </a:r>
          </a:p>
        </p:txBody>
      </p:sp>
      <p:sp>
        <p:nvSpPr>
          <p:cNvPr id="9" name="TextBox 8">
            <a:extLst>
              <a:ext uri="{FF2B5EF4-FFF2-40B4-BE49-F238E27FC236}">
                <a16:creationId xmlns:a16="http://schemas.microsoft.com/office/drawing/2014/main" id="{B62EBB91-AACB-4607-BEE9-06D7F81A9D9E}"/>
              </a:ext>
            </a:extLst>
          </p:cNvPr>
          <p:cNvSpPr txBox="1"/>
          <p:nvPr/>
        </p:nvSpPr>
        <p:spPr>
          <a:xfrm>
            <a:off x="1229804" y="4134030"/>
            <a:ext cx="63087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Reiki is a not affiliated with any religion and can be used on all humans and animals.</a:t>
            </a:r>
          </a:p>
        </p:txBody>
      </p:sp>
      <p:sp>
        <p:nvSpPr>
          <p:cNvPr id="10" name="TextBox 9">
            <a:extLst>
              <a:ext uri="{FF2B5EF4-FFF2-40B4-BE49-F238E27FC236}">
                <a16:creationId xmlns:a16="http://schemas.microsoft.com/office/drawing/2014/main" id="{F9063479-E0ED-4232-BAE5-9E16F9F98FEA}"/>
              </a:ext>
            </a:extLst>
          </p:cNvPr>
          <p:cNvSpPr txBox="1"/>
          <p:nvPr/>
        </p:nvSpPr>
        <p:spPr>
          <a:xfrm>
            <a:off x="1228905" y="5082038"/>
            <a:ext cx="95293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Reiki is made up of two Japanese words, rei meaning universal and </a:t>
            </a:r>
            <a:r>
              <a:rPr lang="en-GB" dirty="0" err="1"/>
              <a:t>ki</a:t>
            </a:r>
            <a:r>
              <a:rPr lang="en-GB" dirty="0"/>
              <a:t> meaning life energy.</a:t>
            </a:r>
          </a:p>
        </p:txBody>
      </p:sp>
      <p:sp>
        <p:nvSpPr>
          <p:cNvPr id="11" name="Ribbon: Curved and Tilted Up 10">
            <a:extLst>
              <a:ext uri="{FF2B5EF4-FFF2-40B4-BE49-F238E27FC236}">
                <a16:creationId xmlns:a16="http://schemas.microsoft.com/office/drawing/2014/main" id="{49BC0233-F329-4505-80E6-4BC20579E47C}"/>
              </a:ext>
            </a:extLst>
          </p:cNvPr>
          <p:cNvSpPr/>
          <p:nvPr/>
        </p:nvSpPr>
        <p:spPr>
          <a:xfrm>
            <a:off x="1491018" y="274693"/>
            <a:ext cx="9287771" cy="1164566"/>
          </a:xfrm>
          <a:prstGeom prst="ellipseRibbon2">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latin typeface="Algerian"/>
              </a:rPr>
              <a:t>History of Reiki</a:t>
            </a:r>
          </a:p>
        </p:txBody>
      </p:sp>
      <p:sp>
        <p:nvSpPr>
          <p:cNvPr id="2" name="TextBox 1">
            <a:extLst>
              <a:ext uri="{FF2B5EF4-FFF2-40B4-BE49-F238E27FC236}">
                <a16:creationId xmlns:a16="http://schemas.microsoft.com/office/drawing/2014/main" id="{2067BE45-9652-4161-B07C-462D40BB8157}"/>
              </a:ext>
            </a:extLst>
          </p:cNvPr>
          <p:cNvSpPr txBox="1"/>
          <p:nvPr/>
        </p:nvSpPr>
        <p:spPr>
          <a:xfrm>
            <a:off x="5860212" y="6061495"/>
            <a:ext cx="47847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Arvonio</a:t>
            </a:r>
            <a:r>
              <a:rPr lang="en-GB" dirty="0"/>
              <a:t>, 2014) (Miles, 2008) (Rand, 2005)</a:t>
            </a:r>
          </a:p>
        </p:txBody>
      </p:sp>
    </p:spTree>
    <p:extLst>
      <p:ext uri="{BB962C8B-B14F-4D97-AF65-F5344CB8AC3E}">
        <p14:creationId xmlns:p14="http://schemas.microsoft.com/office/powerpoint/2010/main" val="3443070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bbon: Curved and Tilted Down 1">
            <a:extLst>
              <a:ext uri="{FF2B5EF4-FFF2-40B4-BE49-F238E27FC236}">
                <a16:creationId xmlns:a16="http://schemas.microsoft.com/office/drawing/2014/main" id="{556525AF-3D22-4867-B6AE-3285D5867D67}"/>
              </a:ext>
            </a:extLst>
          </p:cNvPr>
          <p:cNvSpPr/>
          <p:nvPr/>
        </p:nvSpPr>
        <p:spPr>
          <a:xfrm>
            <a:off x="858416" y="159676"/>
            <a:ext cx="10581732" cy="1509622"/>
          </a:xfrm>
          <a:prstGeom prst="ellipse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latin typeface="Algerian"/>
              </a:rPr>
              <a:t>What is reiki</a:t>
            </a:r>
          </a:p>
        </p:txBody>
      </p:sp>
      <p:sp>
        <p:nvSpPr>
          <p:cNvPr id="3" name="TextBox 2">
            <a:extLst>
              <a:ext uri="{FF2B5EF4-FFF2-40B4-BE49-F238E27FC236}">
                <a16:creationId xmlns:a16="http://schemas.microsoft.com/office/drawing/2014/main" id="{9CE3722E-8C60-4C2E-A46D-4443CECB304D}"/>
              </a:ext>
            </a:extLst>
          </p:cNvPr>
          <p:cNvSpPr txBox="1"/>
          <p:nvPr/>
        </p:nvSpPr>
        <p:spPr>
          <a:xfrm>
            <a:off x="855992" y="2121200"/>
            <a:ext cx="100325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Reiki is a famous Japanese healing technique that involves the healer passing the universal life's energy through to the patient by using their hands.</a:t>
            </a:r>
          </a:p>
        </p:txBody>
      </p:sp>
      <p:sp>
        <p:nvSpPr>
          <p:cNvPr id="4" name="TextBox 3">
            <a:extLst>
              <a:ext uri="{FF2B5EF4-FFF2-40B4-BE49-F238E27FC236}">
                <a16:creationId xmlns:a16="http://schemas.microsoft.com/office/drawing/2014/main" id="{DC2FD73B-C47B-4471-96B3-3FA7B4C2A353}"/>
              </a:ext>
            </a:extLst>
          </p:cNvPr>
          <p:cNvSpPr txBox="1"/>
          <p:nvPr/>
        </p:nvSpPr>
        <p:spPr>
          <a:xfrm>
            <a:off x="855093" y="3112339"/>
            <a:ext cx="97449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Energy healing supports the energetic system by cleansing any blockages that can affect the flow of universal energy.</a:t>
            </a:r>
          </a:p>
        </p:txBody>
      </p:sp>
      <p:sp>
        <p:nvSpPr>
          <p:cNvPr id="5" name="TextBox 4">
            <a:extLst>
              <a:ext uri="{FF2B5EF4-FFF2-40B4-BE49-F238E27FC236}">
                <a16:creationId xmlns:a16="http://schemas.microsoft.com/office/drawing/2014/main" id="{56B2D121-AA55-48FA-BCC5-CB42852743F6}"/>
              </a:ext>
            </a:extLst>
          </p:cNvPr>
          <p:cNvSpPr txBox="1"/>
          <p:nvPr/>
        </p:nvSpPr>
        <p:spPr>
          <a:xfrm>
            <a:off x="926081" y="4261628"/>
            <a:ext cx="10276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6" name="TextBox 5">
            <a:extLst>
              <a:ext uri="{FF2B5EF4-FFF2-40B4-BE49-F238E27FC236}">
                <a16:creationId xmlns:a16="http://schemas.microsoft.com/office/drawing/2014/main" id="{37EA80FC-32FE-4071-9E9F-B30D889092D3}"/>
              </a:ext>
            </a:extLst>
          </p:cNvPr>
          <p:cNvSpPr txBox="1"/>
          <p:nvPr/>
        </p:nvSpPr>
        <p:spPr>
          <a:xfrm>
            <a:off x="853296" y="4030693"/>
            <a:ext cx="98743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During an illness, emotional pain or a physical injury, the energy centres can become blocked and the universal energy weakens causing pain. </a:t>
            </a:r>
          </a:p>
        </p:txBody>
      </p:sp>
      <p:sp>
        <p:nvSpPr>
          <p:cNvPr id="7" name="TextBox 6">
            <a:extLst>
              <a:ext uri="{FF2B5EF4-FFF2-40B4-BE49-F238E27FC236}">
                <a16:creationId xmlns:a16="http://schemas.microsoft.com/office/drawing/2014/main" id="{69A2A57C-16E4-42E5-9E15-079977A21EE6}"/>
              </a:ext>
            </a:extLst>
          </p:cNvPr>
          <p:cNvSpPr txBox="1"/>
          <p:nvPr/>
        </p:nvSpPr>
        <p:spPr>
          <a:xfrm>
            <a:off x="852398" y="4892436"/>
            <a:ext cx="105357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Reiki works by transmitting the universal energy to the patient to get the energy moving again and create harmony throughout our body.</a:t>
            </a:r>
          </a:p>
        </p:txBody>
      </p:sp>
      <p:sp>
        <p:nvSpPr>
          <p:cNvPr id="8" name="TextBox 7">
            <a:extLst>
              <a:ext uri="{FF2B5EF4-FFF2-40B4-BE49-F238E27FC236}">
                <a16:creationId xmlns:a16="http://schemas.microsoft.com/office/drawing/2014/main" id="{664C6F2E-966D-4886-9F1D-D2301266DBBF}"/>
              </a:ext>
            </a:extLst>
          </p:cNvPr>
          <p:cNvSpPr txBox="1"/>
          <p:nvPr/>
        </p:nvSpPr>
        <p:spPr>
          <a:xfrm>
            <a:off x="851499" y="5811688"/>
            <a:ext cx="95436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central energy centres in our bodies are known as Chakras.</a:t>
            </a:r>
          </a:p>
        </p:txBody>
      </p:sp>
      <p:sp>
        <p:nvSpPr>
          <p:cNvPr id="9" name="TextBox 8">
            <a:extLst>
              <a:ext uri="{FF2B5EF4-FFF2-40B4-BE49-F238E27FC236}">
                <a16:creationId xmlns:a16="http://schemas.microsoft.com/office/drawing/2014/main" id="{AEFC1BD0-8FF9-4E20-BF28-2B17202C6B96}"/>
              </a:ext>
            </a:extLst>
          </p:cNvPr>
          <p:cNvSpPr txBox="1"/>
          <p:nvPr/>
        </p:nvSpPr>
        <p:spPr>
          <a:xfrm>
            <a:off x="6061494" y="6449683"/>
            <a:ext cx="68838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(International Association of Reiki Professionals, 2018)</a:t>
            </a:r>
          </a:p>
        </p:txBody>
      </p:sp>
    </p:spTree>
    <p:extLst>
      <p:ext uri="{BB962C8B-B14F-4D97-AF65-F5344CB8AC3E}">
        <p14:creationId xmlns:p14="http://schemas.microsoft.com/office/powerpoint/2010/main" val="155973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C7F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close up of a logo&#10;&#10;Description generated with high confidence">
            <a:extLst>
              <a:ext uri="{FF2B5EF4-FFF2-40B4-BE49-F238E27FC236}">
                <a16:creationId xmlns:a16="http://schemas.microsoft.com/office/drawing/2014/main" id="{4D00C86C-F549-4F1E-809D-D4BCD6E973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26536" y="643467"/>
            <a:ext cx="8738927" cy="5571066"/>
          </a:xfrm>
          <a:prstGeom prst="rect">
            <a:avLst/>
          </a:prstGeom>
        </p:spPr>
      </p:pic>
      <p:sp>
        <p:nvSpPr>
          <p:cNvPr id="6" name="TextBox 5">
            <a:extLst>
              <a:ext uri="{FF2B5EF4-FFF2-40B4-BE49-F238E27FC236}">
                <a16:creationId xmlns:a16="http://schemas.microsoft.com/office/drawing/2014/main" id="{71EF0273-4CC1-47BF-A109-C209B43873D0}"/>
              </a:ext>
            </a:extLst>
          </p:cNvPr>
          <p:cNvSpPr txBox="1"/>
          <p:nvPr/>
        </p:nvSpPr>
        <p:spPr>
          <a:xfrm>
            <a:off x="3717985" y="23004"/>
            <a:ext cx="43822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There are 7 central chakras</a:t>
            </a:r>
          </a:p>
        </p:txBody>
      </p:sp>
    </p:spTree>
    <p:extLst>
      <p:ext uri="{BB962C8B-B14F-4D97-AF65-F5344CB8AC3E}">
        <p14:creationId xmlns:p14="http://schemas.microsoft.com/office/powerpoint/2010/main" val="2068879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85190E-F3BA-4F2F-8F44-6619D4A46918}"/>
              </a:ext>
            </a:extLst>
          </p:cNvPr>
          <p:cNvSpPr txBox="1"/>
          <p:nvPr/>
        </p:nvSpPr>
        <p:spPr>
          <a:xfrm>
            <a:off x="842514" y="1245080"/>
            <a:ext cx="83216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word chakra means wheel or circle, there are seven central chakras in the body and are described by colour and name.</a:t>
            </a:r>
          </a:p>
        </p:txBody>
      </p:sp>
      <p:sp>
        <p:nvSpPr>
          <p:cNvPr id="3" name="TextBox 2">
            <a:extLst>
              <a:ext uri="{FF2B5EF4-FFF2-40B4-BE49-F238E27FC236}">
                <a16:creationId xmlns:a16="http://schemas.microsoft.com/office/drawing/2014/main" id="{613782D0-D8F5-4221-9F5A-7BB34D428B95}"/>
              </a:ext>
            </a:extLst>
          </p:cNvPr>
          <p:cNvSpPr txBox="1"/>
          <p:nvPr/>
        </p:nvSpPr>
        <p:spPr>
          <a:xfrm>
            <a:off x="841615" y="2207463"/>
            <a:ext cx="83935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Chakras guide the healer when transferring the universal life energy as they are related to the function of the vital body organs. </a:t>
            </a:r>
          </a:p>
        </p:txBody>
      </p:sp>
      <p:sp>
        <p:nvSpPr>
          <p:cNvPr id="4" name="TextBox 3">
            <a:extLst>
              <a:ext uri="{FF2B5EF4-FFF2-40B4-BE49-F238E27FC236}">
                <a16:creationId xmlns:a16="http://schemas.microsoft.com/office/drawing/2014/main" id="{27DEAC64-6D3E-4157-B2F5-CD18442A4107}"/>
              </a:ext>
            </a:extLst>
          </p:cNvPr>
          <p:cNvSpPr txBox="1"/>
          <p:nvPr/>
        </p:nvSpPr>
        <p:spPr>
          <a:xfrm>
            <a:off x="840716" y="3126716"/>
            <a:ext cx="879606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During a reiki session, the body decides where the energy is needed, what is healed and in what order, the reiki master only transmits the energy through his hands.</a:t>
            </a:r>
          </a:p>
        </p:txBody>
      </p:sp>
      <p:sp>
        <p:nvSpPr>
          <p:cNvPr id="5" name="TextBox 4">
            <a:extLst>
              <a:ext uri="{FF2B5EF4-FFF2-40B4-BE49-F238E27FC236}">
                <a16:creationId xmlns:a16="http://schemas.microsoft.com/office/drawing/2014/main" id="{2F068A09-98B9-475E-A2BC-FC1F84B702A2}"/>
              </a:ext>
            </a:extLst>
          </p:cNvPr>
          <p:cNvSpPr txBox="1"/>
          <p:nvPr/>
        </p:nvSpPr>
        <p:spPr>
          <a:xfrm>
            <a:off x="926083" y="4347893"/>
            <a:ext cx="87960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improving the flow of energy around the body, it can reduce pain, symptoms of illness and speed up the healing process.</a:t>
            </a:r>
          </a:p>
        </p:txBody>
      </p:sp>
      <p:sp>
        <p:nvSpPr>
          <p:cNvPr id="6" name="TextBox 5">
            <a:extLst>
              <a:ext uri="{FF2B5EF4-FFF2-40B4-BE49-F238E27FC236}">
                <a16:creationId xmlns:a16="http://schemas.microsoft.com/office/drawing/2014/main" id="{C9D3773A-C8FE-463D-8028-999BBC3E0ABA}"/>
              </a:ext>
            </a:extLst>
          </p:cNvPr>
          <p:cNvSpPr txBox="1"/>
          <p:nvPr/>
        </p:nvSpPr>
        <p:spPr>
          <a:xfrm>
            <a:off x="925184" y="5396542"/>
            <a:ext cx="85804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Reiki has been proven effective to increase relaxation, reduce stress and anxiety. </a:t>
            </a:r>
          </a:p>
        </p:txBody>
      </p:sp>
      <p:pic>
        <p:nvPicPr>
          <p:cNvPr id="7" name="Picture 7">
            <a:extLst>
              <a:ext uri="{FF2B5EF4-FFF2-40B4-BE49-F238E27FC236}">
                <a16:creationId xmlns:a16="http://schemas.microsoft.com/office/drawing/2014/main" id="{BF8C8597-EC6A-4584-AAC3-912C6F2E49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8890" y="454078"/>
            <a:ext cx="2671313" cy="6294903"/>
          </a:xfrm>
          <a:prstGeom prst="rect">
            <a:avLst/>
          </a:prstGeom>
        </p:spPr>
      </p:pic>
      <p:sp>
        <p:nvSpPr>
          <p:cNvPr id="8" name="TextBox 7">
            <a:extLst>
              <a:ext uri="{FF2B5EF4-FFF2-40B4-BE49-F238E27FC236}">
                <a16:creationId xmlns:a16="http://schemas.microsoft.com/office/drawing/2014/main" id="{26B66173-53D0-45C1-93EA-538B26994187}"/>
              </a:ext>
            </a:extLst>
          </p:cNvPr>
          <p:cNvSpPr txBox="1"/>
          <p:nvPr/>
        </p:nvSpPr>
        <p:spPr>
          <a:xfrm>
            <a:off x="7513607" y="63777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(Power, 2016)</a:t>
            </a:r>
          </a:p>
        </p:txBody>
      </p:sp>
    </p:spTree>
    <p:extLst>
      <p:ext uri="{BB962C8B-B14F-4D97-AF65-F5344CB8AC3E}">
        <p14:creationId xmlns:p14="http://schemas.microsoft.com/office/powerpoint/2010/main" val="3965470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C418F9-B1A3-4097-9C97-E1C9F3149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2" name="Picture 2" descr="A bedroom with a bed in a room&#10;&#10;Description generated with very high confidence">
            <a:extLst>
              <a:ext uri="{FF2B5EF4-FFF2-40B4-BE49-F238E27FC236}">
                <a16:creationId xmlns:a16="http://schemas.microsoft.com/office/drawing/2014/main" id="{B7E288F8-570B-49ED-A183-5CD21BDF4C6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727"/>
          <a:stretch/>
        </p:blipFill>
        <p:spPr>
          <a:xfrm>
            <a:off x="446533" y="457201"/>
            <a:ext cx="7595655" cy="5856458"/>
          </a:xfrm>
          <a:prstGeom prst="rect">
            <a:avLst/>
          </a:prstGeom>
        </p:spPr>
      </p:pic>
      <p:sp>
        <p:nvSpPr>
          <p:cNvPr id="11" name="Rectangle 10">
            <a:extLst>
              <a:ext uri="{FF2B5EF4-FFF2-40B4-BE49-F238E27FC236}">
                <a16:creationId xmlns:a16="http://schemas.microsoft.com/office/drawing/2014/main" id="{6B5E8ED2-C3EC-40AD-BDB9-27E589B52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457202"/>
            <a:ext cx="3615593" cy="5859734"/>
          </a:xfrm>
          <a:prstGeom prst="rect">
            <a:avLst/>
          </a:prstGeom>
          <a:solidFill>
            <a:srgbClr val="CC7F43"/>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D8D6397B-1B4D-4726-9069-AF73F6D96A98}"/>
              </a:ext>
            </a:extLst>
          </p:cNvPr>
          <p:cNvSpPr txBox="1"/>
          <p:nvPr/>
        </p:nvSpPr>
        <p:spPr>
          <a:xfrm>
            <a:off x="7697222" y="6113604"/>
            <a:ext cx="344966" cy="200055"/>
          </a:xfrm>
          <a:prstGeom prst="rect">
            <a:avLst/>
          </a:prstGeom>
          <a:solidFill>
            <a:srgbClr val="000000"/>
          </a:solidFill>
        </p:spPr>
        <p:txBody>
          <a:bodyPr wrap="none" anchor="t">
            <a:spAutoFit/>
          </a:bodyPr>
          <a:lstStyle/>
          <a:p>
            <a:pPr algn="r">
              <a:spcAft>
                <a:spcPts val="600"/>
              </a:spcAft>
            </a:pPr>
            <a:r>
              <a:rPr lang="en-US" sz="700">
                <a:solidFill>
                  <a:srgbClr val="FFFFFF"/>
                </a:solidFill>
                <a:hlinkClick r:id="rId4"/>
              </a:rPr>
              <a:t>ND</a:t>
            </a:r>
            <a:r>
              <a:rPr lang="en-US" sz="700">
                <a:solidFill>
                  <a:srgbClr val="FFFFFF"/>
                </a:solidFill>
              </a:rPr>
              <a:t>.</a:t>
            </a:r>
          </a:p>
        </p:txBody>
      </p:sp>
      <p:sp>
        <p:nvSpPr>
          <p:cNvPr id="6" name="TextBox 5">
            <a:extLst>
              <a:ext uri="{FF2B5EF4-FFF2-40B4-BE49-F238E27FC236}">
                <a16:creationId xmlns:a16="http://schemas.microsoft.com/office/drawing/2014/main" id="{EEB8F974-8748-4645-A1DA-39F5CB1855CF}"/>
              </a:ext>
            </a:extLst>
          </p:cNvPr>
          <p:cNvSpPr txBox="1"/>
          <p:nvPr/>
        </p:nvSpPr>
        <p:spPr>
          <a:xfrm>
            <a:off x="8333118" y="785004"/>
            <a:ext cx="3232030" cy="424731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method of receiving reiki is normally in a peaceful setting where the client will lie on a couch fully clothed. Soft music in the background is optional but can aid relaxation. </a:t>
            </a:r>
          </a:p>
          <a:p>
            <a:endParaRPr lang="en-GB"/>
          </a:p>
          <a:p>
            <a:r>
              <a:rPr lang="en-GB"/>
              <a:t>Jewellery must be removed as it connects to the energy and can lead to a block during healing.</a:t>
            </a:r>
          </a:p>
          <a:p>
            <a:r>
              <a:rPr lang="en-GB"/>
              <a:t>You will be asked if you would like touch or non- touch healing.</a:t>
            </a:r>
          </a:p>
        </p:txBody>
      </p:sp>
      <p:sp>
        <p:nvSpPr>
          <p:cNvPr id="3" name="TextBox 2">
            <a:extLst>
              <a:ext uri="{FF2B5EF4-FFF2-40B4-BE49-F238E27FC236}">
                <a16:creationId xmlns:a16="http://schemas.microsoft.com/office/drawing/2014/main" id="{4D0F8081-E657-4E3F-83A4-5A4A542676D8}"/>
              </a:ext>
            </a:extLst>
          </p:cNvPr>
          <p:cNvSpPr txBox="1"/>
          <p:nvPr/>
        </p:nvSpPr>
        <p:spPr>
          <a:xfrm>
            <a:off x="8476891" y="5759570"/>
            <a:ext cx="3217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(Witte and Dundes, 2001)</a:t>
            </a:r>
          </a:p>
        </p:txBody>
      </p:sp>
    </p:spTree>
    <p:extLst>
      <p:ext uri="{BB962C8B-B14F-4D97-AF65-F5344CB8AC3E}">
        <p14:creationId xmlns:p14="http://schemas.microsoft.com/office/powerpoint/2010/main" val="1910242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ibbon: Tilted Down 5">
            <a:extLst>
              <a:ext uri="{FF2B5EF4-FFF2-40B4-BE49-F238E27FC236}">
                <a16:creationId xmlns:a16="http://schemas.microsoft.com/office/drawing/2014/main" id="{5474A750-64DD-4BB7-B422-57596714EFCF}"/>
              </a:ext>
            </a:extLst>
          </p:cNvPr>
          <p:cNvSpPr/>
          <p:nvPr/>
        </p:nvSpPr>
        <p:spPr>
          <a:xfrm>
            <a:off x="1203471" y="347846"/>
            <a:ext cx="9704715" cy="618226"/>
          </a:xfrm>
          <a:prstGeom prst="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latin typeface="Algerian"/>
              </a:rPr>
              <a:t>Health Benefits of Reiki</a:t>
            </a:r>
          </a:p>
        </p:txBody>
      </p:sp>
      <p:sp>
        <p:nvSpPr>
          <p:cNvPr id="7" name="TextBox 6">
            <a:extLst>
              <a:ext uri="{FF2B5EF4-FFF2-40B4-BE49-F238E27FC236}">
                <a16:creationId xmlns:a16="http://schemas.microsoft.com/office/drawing/2014/main" id="{368A4F4A-4D74-4A97-987A-696E81474CEC}"/>
              </a:ext>
            </a:extLst>
          </p:cNvPr>
          <p:cNvSpPr txBox="1"/>
          <p:nvPr/>
        </p:nvSpPr>
        <p:spPr>
          <a:xfrm>
            <a:off x="1201048" y="1905539"/>
            <a:ext cx="8508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Creates deep relaxation and allows the body to release stress and anxiety.</a:t>
            </a:r>
          </a:p>
        </p:txBody>
      </p:sp>
      <p:sp>
        <p:nvSpPr>
          <p:cNvPr id="8" name="TextBox 7">
            <a:extLst>
              <a:ext uri="{FF2B5EF4-FFF2-40B4-BE49-F238E27FC236}">
                <a16:creationId xmlns:a16="http://schemas.microsoft.com/office/drawing/2014/main" id="{F60D5D65-4ADA-4C73-B676-F908C0205350}"/>
              </a:ext>
            </a:extLst>
          </p:cNvPr>
          <p:cNvSpPr txBox="1"/>
          <p:nvPr/>
        </p:nvSpPr>
        <p:spPr>
          <a:xfrm>
            <a:off x="1200150" y="2594754"/>
            <a:ext cx="74158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Speeds up the body's self-healing abilities, physically, mentally and emotionally.</a:t>
            </a:r>
          </a:p>
        </p:txBody>
      </p:sp>
      <p:sp>
        <p:nvSpPr>
          <p:cNvPr id="9" name="TextBox 8">
            <a:extLst>
              <a:ext uri="{FF2B5EF4-FFF2-40B4-BE49-F238E27FC236}">
                <a16:creationId xmlns:a16="http://schemas.microsoft.com/office/drawing/2014/main" id="{83E31E82-E343-40F7-BDC0-441E73B66046}"/>
              </a:ext>
            </a:extLst>
          </p:cNvPr>
          <p:cNvSpPr txBox="1"/>
          <p:nvPr/>
        </p:nvSpPr>
        <p:spPr>
          <a:xfrm>
            <a:off x="1199251" y="3240836"/>
            <a:ext cx="75308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Help with sleep patterns, pain management, reduces blood pressure.</a:t>
            </a:r>
          </a:p>
        </p:txBody>
      </p:sp>
      <p:sp>
        <p:nvSpPr>
          <p:cNvPr id="10" name="TextBox 9">
            <a:extLst>
              <a:ext uri="{FF2B5EF4-FFF2-40B4-BE49-F238E27FC236}">
                <a16:creationId xmlns:a16="http://schemas.microsoft.com/office/drawing/2014/main" id="{B0F1E3C0-B765-4641-95E3-5D15A9F87EB6}"/>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C1932DBD-A2E9-43A9-8A14-2E5B2A618642}"/>
              </a:ext>
            </a:extLst>
          </p:cNvPr>
          <p:cNvSpPr txBox="1"/>
          <p:nvPr/>
        </p:nvSpPr>
        <p:spPr>
          <a:xfrm>
            <a:off x="1197454" y="4101681"/>
            <a:ext cx="74158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Enhances health and well-being and cleanses the body from toxins.</a:t>
            </a:r>
          </a:p>
        </p:txBody>
      </p:sp>
      <p:sp>
        <p:nvSpPr>
          <p:cNvPr id="12" name="TextBox 11">
            <a:extLst>
              <a:ext uri="{FF2B5EF4-FFF2-40B4-BE49-F238E27FC236}">
                <a16:creationId xmlns:a16="http://schemas.microsoft.com/office/drawing/2014/main" id="{0B425A45-CC20-4CEC-A21E-C73D530FD2A1}"/>
              </a:ext>
            </a:extLst>
          </p:cNvPr>
          <p:cNvSpPr txBox="1"/>
          <p:nvPr/>
        </p:nvSpPr>
        <p:spPr>
          <a:xfrm>
            <a:off x="1196556" y="4776518"/>
            <a:ext cx="6308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Increases energy and removes energy blocks</a:t>
            </a:r>
          </a:p>
        </p:txBody>
      </p:sp>
      <p:sp>
        <p:nvSpPr>
          <p:cNvPr id="13" name="TextBox 12">
            <a:extLst>
              <a:ext uri="{FF2B5EF4-FFF2-40B4-BE49-F238E27FC236}">
                <a16:creationId xmlns:a16="http://schemas.microsoft.com/office/drawing/2014/main" id="{6AC54EC2-E0AC-4657-A8AD-ABE8C303A119}"/>
              </a:ext>
            </a:extLst>
          </p:cNvPr>
          <p:cNvSpPr txBox="1"/>
          <p:nvPr/>
        </p:nvSpPr>
        <p:spPr>
          <a:xfrm>
            <a:off x="1195657" y="5408223"/>
            <a:ext cx="9428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Reduces some of the side effects of medical treatments and drugs and helps the body recover after chemotherapy or surgery.</a:t>
            </a:r>
          </a:p>
        </p:txBody>
      </p:sp>
      <p:sp>
        <p:nvSpPr>
          <p:cNvPr id="2" name="TextBox 1">
            <a:extLst>
              <a:ext uri="{FF2B5EF4-FFF2-40B4-BE49-F238E27FC236}">
                <a16:creationId xmlns:a16="http://schemas.microsoft.com/office/drawing/2014/main" id="{72BA562F-C65F-4921-AAEA-1B7D2BD14F4E}"/>
              </a:ext>
            </a:extLst>
          </p:cNvPr>
          <p:cNvSpPr txBox="1"/>
          <p:nvPr/>
        </p:nvSpPr>
        <p:spPr>
          <a:xfrm>
            <a:off x="9267645"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(Long et al, 2001)</a:t>
            </a:r>
          </a:p>
        </p:txBody>
      </p:sp>
    </p:spTree>
    <p:extLst>
      <p:ext uri="{BB962C8B-B14F-4D97-AF65-F5344CB8AC3E}">
        <p14:creationId xmlns:p14="http://schemas.microsoft.com/office/powerpoint/2010/main" val="3631466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B2797D-7961-4710-AA9B-70920EED0436}"/>
              </a:ext>
            </a:extLst>
          </p:cNvPr>
          <p:cNvSpPr txBox="1"/>
          <p:nvPr/>
        </p:nvSpPr>
        <p:spPr>
          <a:xfrm>
            <a:off x="1158815" y="1834551"/>
            <a:ext cx="965870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Thrane and Cohen (2014) recognise that Reiki is popular amongst cancer patients, as it focuses on the person and not their illness. They also suggest that it has a relaxing and soothing effect on patients that are over-whelmed by their illness.</a:t>
            </a:r>
          </a:p>
        </p:txBody>
      </p:sp>
      <p:sp>
        <p:nvSpPr>
          <p:cNvPr id="3" name="TextBox 2">
            <a:extLst>
              <a:ext uri="{FF2B5EF4-FFF2-40B4-BE49-F238E27FC236}">
                <a16:creationId xmlns:a16="http://schemas.microsoft.com/office/drawing/2014/main" id="{BE60CA3E-5B35-4CD0-B75C-AE9180C5D2AC}"/>
              </a:ext>
            </a:extLst>
          </p:cNvPr>
          <p:cNvSpPr txBox="1"/>
          <p:nvPr/>
        </p:nvSpPr>
        <p:spPr>
          <a:xfrm>
            <a:off x="1157917" y="3041350"/>
            <a:ext cx="97162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Pocotte and Salvador (2008) identify that reiki is becoming popular in many hospitals and is used for patients in palliative care especially in hospices. </a:t>
            </a:r>
          </a:p>
        </p:txBody>
      </p:sp>
      <p:sp>
        <p:nvSpPr>
          <p:cNvPr id="4" name="TextBox 3">
            <a:extLst>
              <a:ext uri="{FF2B5EF4-FFF2-40B4-BE49-F238E27FC236}">
                <a16:creationId xmlns:a16="http://schemas.microsoft.com/office/drawing/2014/main" id="{07774E9B-251A-4811-964E-4B97CA1FF5F3}"/>
              </a:ext>
            </a:extLst>
          </p:cNvPr>
          <p:cNvSpPr txBox="1"/>
          <p:nvPr/>
        </p:nvSpPr>
        <p:spPr>
          <a:xfrm>
            <a:off x="1157017" y="4018113"/>
            <a:ext cx="95436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Hagemaster (2000) identifies that research shows that it is effective in treating drug addictions</a:t>
            </a:r>
          </a:p>
        </p:txBody>
      </p:sp>
      <p:sp>
        <p:nvSpPr>
          <p:cNvPr id="5" name="TextBox 4">
            <a:extLst>
              <a:ext uri="{FF2B5EF4-FFF2-40B4-BE49-F238E27FC236}">
                <a16:creationId xmlns:a16="http://schemas.microsoft.com/office/drawing/2014/main" id="{A6F3E31E-3EB7-440E-A7EF-209F6FFFFE1D}"/>
              </a:ext>
            </a:extLst>
          </p:cNvPr>
          <p:cNvSpPr txBox="1"/>
          <p:nvPr/>
        </p:nvSpPr>
        <p:spPr>
          <a:xfrm>
            <a:off x="1156119" y="5081138"/>
            <a:ext cx="100181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Mailoo (2013) suggests that there is no scientific or medical evidence that reiki can prevent, treat or is effective.</a:t>
            </a:r>
          </a:p>
        </p:txBody>
      </p:sp>
      <p:sp>
        <p:nvSpPr>
          <p:cNvPr id="6" name="Ribbon: Tilted Down 5">
            <a:extLst>
              <a:ext uri="{FF2B5EF4-FFF2-40B4-BE49-F238E27FC236}">
                <a16:creationId xmlns:a16="http://schemas.microsoft.com/office/drawing/2014/main" id="{DF33DDD8-88F7-4D6C-8298-D3165F6B722C}"/>
              </a:ext>
            </a:extLst>
          </p:cNvPr>
          <p:cNvSpPr/>
          <p:nvPr/>
        </p:nvSpPr>
        <p:spPr>
          <a:xfrm>
            <a:off x="1505396" y="247205"/>
            <a:ext cx="8842074" cy="920150"/>
          </a:xfrm>
          <a:prstGeom prst="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lgerian"/>
              </a:rPr>
              <a:t>Positives and negatives of  Reiki</a:t>
            </a:r>
          </a:p>
        </p:txBody>
      </p:sp>
    </p:spTree>
    <p:extLst>
      <p:ext uri="{BB962C8B-B14F-4D97-AF65-F5344CB8AC3E}">
        <p14:creationId xmlns:p14="http://schemas.microsoft.com/office/powerpoint/2010/main" val="164942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bbon: Tilted Down 1">
            <a:extLst>
              <a:ext uri="{FF2B5EF4-FFF2-40B4-BE49-F238E27FC236}">
                <a16:creationId xmlns:a16="http://schemas.microsoft.com/office/drawing/2014/main" id="{73C2EDD5-4C94-4D37-A986-37192D8DC468}"/>
              </a:ext>
            </a:extLst>
          </p:cNvPr>
          <p:cNvSpPr/>
          <p:nvPr/>
        </p:nvSpPr>
        <p:spPr>
          <a:xfrm>
            <a:off x="1275358" y="247204"/>
            <a:ext cx="9259017" cy="618226"/>
          </a:xfrm>
          <a:prstGeom prst="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latin typeface="Algerian"/>
              </a:rPr>
              <a:t>Conclusion</a:t>
            </a:r>
          </a:p>
        </p:txBody>
      </p:sp>
      <p:sp>
        <p:nvSpPr>
          <p:cNvPr id="3" name="TextBox 2">
            <a:extLst>
              <a:ext uri="{FF2B5EF4-FFF2-40B4-BE49-F238E27FC236}">
                <a16:creationId xmlns:a16="http://schemas.microsoft.com/office/drawing/2014/main" id="{A983AE4F-DC51-4791-9877-BC098C012358}"/>
              </a:ext>
            </a:extLst>
          </p:cNvPr>
          <p:cNvSpPr txBox="1"/>
          <p:nvPr/>
        </p:nvSpPr>
        <p:spPr>
          <a:xfrm>
            <a:off x="1617993" y="1718635"/>
            <a:ext cx="91555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Reiki is a complementary therapy that works alongside medical treatment, it was founded in Japan by </a:t>
            </a:r>
            <a:r>
              <a:rPr lang="en-GB" dirty="0" err="1"/>
              <a:t>Mikao</a:t>
            </a:r>
            <a:r>
              <a:rPr lang="en-GB" dirty="0"/>
              <a:t> Usui and is now utilized for personal wellbeing worldwide. Reiki is a Japanese energy healing technique where the universal life energy is transmitted through a reiki master to the patient by touch. It enhances health and well-being and is popular amongst cancer patients to help cope and lessen the side effects of chemotherapy.  It is used within many health care and medical settings to promote relaxation, release stress and anxiety and help aid many more health conditions. Reiki is safe and can be used on all humans and animal. Reiki promotes natural healing that can help the body heal physically, mentally and emotionally.</a:t>
            </a:r>
          </a:p>
        </p:txBody>
      </p:sp>
      <p:pic>
        <p:nvPicPr>
          <p:cNvPr id="4" name="Picture 4" descr="A close up of a persons face&#10;&#10;Description generated with high confidence">
            <a:extLst>
              <a:ext uri="{FF2B5EF4-FFF2-40B4-BE49-F238E27FC236}">
                <a16:creationId xmlns:a16="http://schemas.microsoft.com/office/drawing/2014/main" id="{665C3754-0467-470D-B18E-77B121A830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941607" y="4715054"/>
            <a:ext cx="5934973" cy="1741099"/>
          </a:xfrm>
          <a:prstGeom prst="rect">
            <a:avLst/>
          </a:prstGeom>
        </p:spPr>
      </p:pic>
    </p:spTree>
    <p:extLst>
      <p:ext uri="{BB962C8B-B14F-4D97-AF65-F5344CB8AC3E}">
        <p14:creationId xmlns:p14="http://schemas.microsoft.com/office/powerpoint/2010/main" val="693911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1B33C1-0449-4D38-B969-2879670DFD0D}"/>
              </a:ext>
            </a:extLst>
          </p:cNvPr>
          <p:cNvSpPr txBox="1"/>
          <p:nvPr/>
        </p:nvSpPr>
        <p:spPr>
          <a:xfrm>
            <a:off x="825440" y="3801554"/>
            <a:ext cx="111539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Long, L. Huntley, A. and Ernst, E. (2001) Which Complementary and Alternative Therapies Benefit Which Conditions? A Survey of the Opinions of 223 Professional Organizations,  223 Professional Organizations, </a:t>
            </a:r>
            <a:r>
              <a:rPr lang="en-GB" i="1" dirty="0">
                <a:ea typeface="+mn-lt"/>
                <a:cs typeface="+mn-lt"/>
              </a:rPr>
              <a:t>Complementary</a:t>
            </a:r>
            <a:r>
              <a:rPr lang="en-GB" dirty="0">
                <a:ea typeface="+mn-lt"/>
                <a:cs typeface="+mn-lt"/>
              </a:rPr>
              <a:t> </a:t>
            </a:r>
            <a:r>
              <a:rPr lang="en-GB" i="1" dirty="0">
                <a:ea typeface="+mn-lt"/>
                <a:cs typeface="+mn-lt"/>
              </a:rPr>
              <a:t>Therapy in Medicine</a:t>
            </a:r>
            <a:r>
              <a:rPr lang="en-GB" dirty="0">
                <a:ea typeface="+mn-lt"/>
                <a:cs typeface="+mn-lt"/>
              </a:rPr>
              <a:t>. 3 pp. 178-185</a:t>
            </a:r>
          </a:p>
        </p:txBody>
      </p:sp>
      <p:sp>
        <p:nvSpPr>
          <p:cNvPr id="6" name="TextBox 5">
            <a:extLst>
              <a:ext uri="{FF2B5EF4-FFF2-40B4-BE49-F238E27FC236}">
                <a16:creationId xmlns:a16="http://schemas.microsoft.com/office/drawing/2014/main" id="{4636DD70-8AA0-4217-9D0F-5BF5CFBAAD54}"/>
              </a:ext>
            </a:extLst>
          </p:cNvPr>
          <p:cNvSpPr txBox="1"/>
          <p:nvPr/>
        </p:nvSpPr>
        <p:spPr>
          <a:xfrm>
            <a:off x="824542" y="1370880"/>
            <a:ext cx="107513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Arvonio</a:t>
            </a:r>
            <a:r>
              <a:rPr lang="en-GB" dirty="0">
                <a:ea typeface="+mn-lt"/>
                <a:cs typeface="+mn-lt"/>
              </a:rPr>
              <a:t>, M. (2014) Cultural competency, autonomy and spiritual conflicts related to REIKI/CAM therapies: Should patients be informed? </a:t>
            </a:r>
            <a:r>
              <a:rPr lang="en-GB" i="1" dirty="0">
                <a:ea typeface="+mn-lt"/>
                <a:cs typeface="+mn-lt"/>
              </a:rPr>
              <a:t>Linacre Q.</a:t>
            </a:r>
            <a:r>
              <a:rPr lang="en-GB" dirty="0">
                <a:ea typeface="+mn-lt"/>
                <a:cs typeface="+mn-lt"/>
              </a:rPr>
              <a:t> 81 (1), pp. 47-56</a:t>
            </a:r>
          </a:p>
        </p:txBody>
      </p:sp>
      <p:sp>
        <p:nvSpPr>
          <p:cNvPr id="8" name="TextBox 7">
            <a:extLst>
              <a:ext uri="{FF2B5EF4-FFF2-40B4-BE49-F238E27FC236}">
                <a16:creationId xmlns:a16="http://schemas.microsoft.com/office/drawing/2014/main" id="{4F6F6236-B36D-4DD1-B268-39B07C92B276}"/>
              </a:ext>
            </a:extLst>
          </p:cNvPr>
          <p:cNvSpPr txBox="1"/>
          <p:nvPr/>
        </p:nvSpPr>
        <p:spPr>
          <a:xfrm>
            <a:off x="827238" y="2293728"/>
            <a:ext cx="101619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Hagemaster</a:t>
            </a:r>
            <a:r>
              <a:rPr lang="en-GB" dirty="0">
                <a:ea typeface="+mn-lt"/>
                <a:cs typeface="+mn-lt"/>
              </a:rPr>
              <a:t>, J. (2000) Use of Therapeutic Touch in Treatment of Drug Addiction, </a:t>
            </a:r>
            <a:r>
              <a:rPr lang="en-GB" i="1" dirty="0">
                <a:ea typeface="+mn-lt"/>
                <a:cs typeface="+mn-lt"/>
              </a:rPr>
              <a:t>Holistic Nursing Practice. </a:t>
            </a:r>
            <a:r>
              <a:rPr lang="en-GB" dirty="0">
                <a:ea typeface="+mn-lt"/>
                <a:cs typeface="+mn-lt"/>
              </a:rPr>
              <a:t> 14 (3), pp. 14-20</a:t>
            </a:r>
          </a:p>
        </p:txBody>
      </p:sp>
      <p:sp>
        <p:nvSpPr>
          <p:cNvPr id="9" name="TextBox 8">
            <a:extLst>
              <a:ext uri="{FF2B5EF4-FFF2-40B4-BE49-F238E27FC236}">
                <a16:creationId xmlns:a16="http://schemas.microsoft.com/office/drawing/2014/main" id="{178EEBB8-F9BC-406F-8247-A2E3F15EC355}"/>
              </a:ext>
            </a:extLst>
          </p:cNvPr>
          <p:cNvSpPr txBox="1"/>
          <p:nvPr/>
        </p:nvSpPr>
        <p:spPr>
          <a:xfrm>
            <a:off x="828136" y="3042249"/>
            <a:ext cx="10090030" cy="650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International Association of Reiki Professionals (2020) </a:t>
            </a:r>
            <a:r>
              <a:rPr lang="en-GB" i="1" dirty="0">
                <a:ea typeface="+mn-lt"/>
                <a:cs typeface="+mn-lt"/>
              </a:rPr>
              <a:t>Reiki in the Clinical Setting.</a:t>
            </a:r>
            <a:r>
              <a:rPr lang="en-GB" dirty="0">
                <a:ea typeface="+mn-lt"/>
                <a:cs typeface="+mn-lt"/>
              </a:rPr>
              <a:t>  Available at: http://www.iarp.org&gt;clinical-setting</a:t>
            </a:r>
          </a:p>
        </p:txBody>
      </p:sp>
      <p:sp>
        <p:nvSpPr>
          <p:cNvPr id="10" name="TextBox 9">
            <a:extLst>
              <a:ext uri="{FF2B5EF4-FFF2-40B4-BE49-F238E27FC236}">
                <a16:creationId xmlns:a16="http://schemas.microsoft.com/office/drawing/2014/main" id="{D5A8CE32-E209-4A94-A048-939E7597C2C0}"/>
              </a:ext>
            </a:extLst>
          </p:cNvPr>
          <p:cNvSpPr txBox="1"/>
          <p:nvPr/>
        </p:nvSpPr>
        <p:spPr>
          <a:xfrm>
            <a:off x="828136" y="5932098"/>
            <a:ext cx="8177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Miles, P. (2008)</a:t>
            </a:r>
            <a:r>
              <a:rPr lang="en-GB" i="1" dirty="0">
                <a:ea typeface="+mn-lt"/>
                <a:cs typeface="+mn-lt"/>
              </a:rPr>
              <a:t> Reiki: A Comprehensive Guide. </a:t>
            </a:r>
            <a:r>
              <a:rPr lang="en-GB" dirty="0">
                <a:ea typeface="+mn-lt"/>
                <a:cs typeface="+mn-lt"/>
              </a:rPr>
              <a:t>New York: Penguin</a:t>
            </a:r>
          </a:p>
        </p:txBody>
      </p:sp>
      <p:sp>
        <p:nvSpPr>
          <p:cNvPr id="11" name="TextBox 10">
            <a:extLst>
              <a:ext uri="{FF2B5EF4-FFF2-40B4-BE49-F238E27FC236}">
                <a16:creationId xmlns:a16="http://schemas.microsoft.com/office/drawing/2014/main" id="{EBFC803F-C098-454C-B06C-72DD558FE235}"/>
              </a:ext>
            </a:extLst>
          </p:cNvPr>
          <p:cNvSpPr txBox="1"/>
          <p:nvPr/>
        </p:nvSpPr>
        <p:spPr>
          <a:xfrm>
            <a:off x="827238" y="5097313"/>
            <a:ext cx="102194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Mailoo</a:t>
            </a:r>
            <a:r>
              <a:rPr lang="en-GB" dirty="0">
                <a:ea typeface="+mn-lt"/>
                <a:cs typeface="+mn-lt"/>
              </a:rPr>
              <a:t>, V. (2013) A brief introduction to Reiki,</a:t>
            </a:r>
            <a:r>
              <a:rPr lang="en-GB" i="1" dirty="0">
                <a:ea typeface="+mn-lt"/>
                <a:cs typeface="+mn-lt"/>
              </a:rPr>
              <a:t> British Journal of Therapy and Rehabilitation</a:t>
            </a:r>
            <a:r>
              <a:rPr lang="en-GB" dirty="0">
                <a:ea typeface="+mn-lt"/>
                <a:cs typeface="+mn-lt"/>
              </a:rPr>
              <a:t>. 9 (5)</a:t>
            </a:r>
          </a:p>
        </p:txBody>
      </p:sp>
      <p:sp>
        <p:nvSpPr>
          <p:cNvPr id="12" name="Ribbon: Tilted Down 11">
            <a:extLst>
              <a:ext uri="{FF2B5EF4-FFF2-40B4-BE49-F238E27FC236}">
                <a16:creationId xmlns:a16="http://schemas.microsoft.com/office/drawing/2014/main" id="{DC02CA4B-A1B0-4982-B031-BFD67C586491}"/>
              </a:ext>
            </a:extLst>
          </p:cNvPr>
          <p:cNvSpPr/>
          <p:nvPr/>
        </p:nvSpPr>
        <p:spPr>
          <a:xfrm>
            <a:off x="1850453" y="390978"/>
            <a:ext cx="8151960" cy="618226"/>
          </a:xfrm>
          <a:prstGeom prst="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lgerian"/>
              </a:rPr>
              <a:t>References</a:t>
            </a:r>
          </a:p>
        </p:txBody>
      </p:sp>
    </p:spTree>
    <p:extLst>
      <p:ext uri="{BB962C8B-B14F-4D97-AF65-F5344CB8AC3E}">
        <p14:creationId xmlns:p14="http://schemas.microsoft.com/office/powerpoint/2010/main" val="939105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20A528-BC9C-482D-9F9B-682E5DAB8C8A}"/>
              </a:ext>
            </a:extLst>
          </p:cNvPr>
          <p:cNvSpPr txBox="1"/>
          <p:nvPr/>
        </p:nvSpPr>
        <p:spPr>
          <a:xfrm>
            <a:off x="885646" y="4106175"/>
            <a:ext cx="1105331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Thrane</a:t>
            </a:r>
            <a:r>
              <a:rPr lang="en-GB" dirty="0">
                <a:ea typeface="+mn-lt"/>
                <a:cs typeface="+mn-lt"/>
              </a:rPr>
              <a:t>, S. and Cohen, S. (2014) Effect of Reiki therapy on pain and anxiety in adults: an in-depth literature review of randomised trials with effect size calculations, </a:t>
            </a:r>
            <a:r>
              <a:rPr lang="en-GB" i="1" dirty="0">
                <a:ea typeface="+mn-lt"/>
                <a:cs typeface="+mn-lt"/>
              </a:rPr>
              <a:t>Pain Management Nurses.</a:t>
            </a:r>
            <a:r>
              <a:rPr lang="en-GB" dirty="0">
                <a:ea typeface="+mn-lt"/>
                <a:cs typeface="+mn-lt"/>
              </a:rPr>
              <a:t> 15 (4)</a:t>
            </a:r>
          </a:p>
          <a:p>
            <a:pPr algn="l"/>
            <a:endParaRPr lang="en-GB" dirty="0"/>
          </a:p>
        </p:txBody>
      </p:sp>
      <p:sp>
        <p:nvSpPr>
          <p:cNvPr id="3" name="TextBox 2">
            <a:extLst>
              <a:ext uri="{FF2B5EF4-FFF2-40B4-BE49-F238E27FC236}">
                <a16:creationId xmlns:a16="http://schemas.microsoft.com/office/drawing/2014/main" id="{F7864AE3-FA84-4367-8401-FBD426D642CF}"/>
              </a:ext>
            </a:extLst>
          </p:cNvPr>
          <p:cNvSpPr txBox="1"/>
          <p:nvPr/>
        </p:nvSpPr>
        <p:spPr>
          <a:xfrm>
            <a:off x="885646" y="2639682"/>
            <a:ext cx="7315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Powers, L. (2016) </a:t>
            </a:r>
            <a:r>
              <a:rPr lang="en-GB" i="1" dirty="0">
                <a:ea typeface="+mn-lt"/>
                <a:cs typeface="+mn-lt"/>
              </a:rPr>
              <a:t>Traditional Usui Reiki. </a:t>
            </a:r>
            <a:r>
              <a:rPr lang="en-GB" dirty="0">
                <a:ea typeface="+mn-lt"/>
                <a:cs typeface="+mn-lt"/>
              </a:rPr>
              <a:t>USA: First Printing</a:t>
            </a:r>
            <a:endParaRPr lang="en-US" dirty="0"/>
          </a:p>
        </p:txBody>
      </p:sp>
      <p:sp>
        <p:nvSpPr>
          <p:cNvPr id="4" name="TextBox 3">
            <a:extLst>
              <a:ext uri="{FF2B5EF4-FFF2-40B4-BE49-F238E27FC236}">
                <a16:creationId xmlns:a16="http://schemas.microsoft.com/office/drawing/2014/main" id="{388A1F87-8365-46EE-A57A-7B304D279C90}"/>
              </a:ext>
            </a:extLst>
          </p:cNvPr>
          <p:cNvSpPr txBox="1"/>
          <p:nvPr/>
        </p:nvSpPr>
        <p:spPr>
          <a:xfrm>
            <a:off x="885646" y="1618890"/>
            <a:ext cx="96299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Pocotte</a:t>
            </a:r>
            <a:r>
              <a:rPr lang="en-GB" dirty="0">
                <a:ea typeface="+mn-lt"/>
                <a:cs typeface="+mn-lt"/>
              </a:rPr>
              <a:t>, S. and Salvador, D. (2008) Reiki as a Rehabilitative Nursing Intervention for Pain Management: A Case study, </a:t>
            </a:r>
            <a:r>
              <a:rPr lang="en-GB" i="1" dirty="0">
                <a:ea typeface="+mn-lt"/>
                <a:cs typeface="+mn-lt"/>
              </a:rPr>
              <a:t>Rehabilitation Nursing</a:t>
            </a:r>
            <a:r>
              <a:rPr lang="en-GB" dirty="0">
                <a:ea typeface="+mn-lt"/>
                <a:cs typeface="+mn-lt"/>
              </a:rPr>
              <a:t>. 33 (6) </a:t>
            </a:r>
            <a:endParaRPr lang="en-US" dirty="0"/>
          </a:p>
        </p:txBody>
      </p:sp>
      <p:sp>
        <p:nvSpPr>
          <p:cNvPr id="5" name="TextBox 4">
            <a:extLst>
              <a:ext uri="{FF2B5EF4-FFF2-40B4-BE49-F238E27FC236}">
                <a16:creationId xmlns:a16="http://schemas.microsoft.com/office/drawing/2014/main" id="{B6B06060-54E1-490C-88DB-9370457AEC39}"/>
              </a:ext>
            </a:extLst>
          </p:cNvPr>
          <p:cNvSpPr txBox="1"/>
          <p:nvPr/>
        </p:nvSpPr>
        <p:spPr>
          <a:xfrm>
            <a:off x="885646" y="5299494"/>
            <a:ext cx="938553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Witte, D and </a:t>
            </a:r>
            <a:r>
              <a:rPr lang="en-GB" dirty="0" err="1">
                <a:ea typeface="+mn-lt"/>
                <a:cs typeface="+mn-lt"/>
              </a:rPr>
              <a:t>Dundes</a:t>
            </a:r>
            <a:r>
              <a:rPr lang="en-GB" dirty="0">
                <a:ea typeface="+mn-lt"/>
                <a:cs typeface="+mn-lt"/>
              </a:rPr>
              <a:t>, L. (2004) Harnessing Life Energy or Wishful Thinking: Reiki Placebo, Reiki meditation and music, </a:t>
            </a:r>
            <a:r>
              <a:rPr lang="en-GB" i="1" dirty="0">
                <a:ea typeface="+mn-lt"/>
                <a:cs typeface="+mn-lt"/>
              </a:rPr>
              <a:t>Complementary and Alternative Therapies.</a:t>
            </a:r>
            <a:r>
              <a:rPr lang="en-GB" dirty="0">
                <a:ea typeface="+mn-lt"/>
                <a:cs typeface="+mn-lt"/>
              </a:rPr>
              <a:t> 7 (5), pp. 304-309</a:t>
            </a:r>
          </a:p>
        </p:txBody>
      </p:sp>
      <p:sp>
        <p:nvSpPr>
          <p:cNvPr id="6" name="TextBox 5">
            <a:extLst>
              <a:ext uri="{FF2B5EF4-FFF2-40B4-BE49-F238E27FC236}">
                <a16:creationId xmlns:a16="http://schemas.microsoft.com/office/drawing/2014/main" id="{96AAACEE-2720-4C3D-9794-33FA11FCC816}"/>
              </a:ext>
            </a:extLst>
          </p:cNvPr>
          <p:cNvSpPr txBox="1"/>
          <p:nvPr/>
        </p:nvSpPr>
        <p:spPr>
          <a:xfrm>
            <a:off x="885646" y="3315419"/>
            <a:ext cx="9629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Rand, W. (2005) </a:t>
            </a:r>
            <a:r>
              <a:rPr lang="en-GB" i="1" dirty="0">
                <a:ea typeface="+mn-lt"/>
                <a:cs typeface="+mn-lt"/>
              </a:rPr>
              <a:t>The Reiki Touch. </a:t>
            </a:r>
            <a:r>
              <a:rPr lang="en-GB" dirty="0">
                <a:ea typeface="+mn-lt"/>
                <a:cs typeface="+mn-lt"/>
              </a:rPr>
              <a:t>2</a:t>
            </a:r>
            <a:r>
              <a:rPr lang="en-GB" baseline="30000" dirty="0">
                <a:ea typeface="+mn-lt"/>
                <a:cs typeface="+mn-lt"/>
              </a:rPr>
              <a:t>nd</a:t>
            </a:r>
            <a:r>
              <a:rPr lang="en-GB" dirty="0">
                <a:ea typeface="+mn-lt"/>
                <a:cs typeface="+mn-lt"/>
              </a:rPr>
              <a:t> Edition, Vision Publications</a:t>
            </a:r>
          </a:p>
        </p:txBody>
      </p:sp>
      <p:sp>
        <p:nvSpPr>
          <p:cNvPr id="7" name="Ribbon: Tilted Down 6">
            <a:extLst>
              <a:ext uri="{FF2B5EF4-FFF2-40B4-BE49-F238E27FC236}">
                <a16:creationId xmlns:a16="http://schemas.microsoft.com/office/drawing/2014/main" id="{4249AF15-E3F5-455E-9ADF-FF1CF2014451}"/>
              </a:ext>
            </a:extLst>
          </p:cNvPr>
          <p:cNvSpPr/>
          <p:nvPr/>
        </p:nvSpPr>
        <p:spPr>
          <a:xfrm>
            <a:off x="2007704" y="390079"/>
            <a:ext cx="8036941" cy="618226"/>
          </a:xfrm>
          <a:prstGeom prst="ribbon">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lgerian"/>
              </a:rPr>
              <a:t>References</a:t>
            </a:r>
          </a:p>
        </p:txBody>
      </p:sp>
    </p:spTree>
    <p:extLst>
      <p:ext uri="{BB962C8B-B14F-4D97-AF65-F5344CB8AC3E}">
        <p14:creationId xmlns:p14="http://schemas.microsoft.com/office/powerpoint/2010/main" val="661738350"/>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413C24"/>
      </a:dk2>
      <a:lt2>
        <a:srgbClr val="EBEDEF"/>
      </a:lt2>
      <a:accent1>
        <a:srgbClr val="CC7F43"/>
      </a:accent1>
      <a:accent2>
        <a:srgbClr val="B5A230"/>
      </a:accent2>
      <a:accent3>
        <a:srgbClr val="8DAD39"/>
      </a:accent3>
      <a:accent4>
        <a:srgbClr val="5AB630"/>
      </a:accent4>
      <a:accent5>
        <a:srgbClr val="3DB84A"/>
      </a:accent5>
      <a:accent6>
        <a:srgbClr val="31B777"/>
      </a:accent6>
      <a:hlink>
        <a:srgbClr val="488CC2"/>
      </a:hlink>
      <a:folHlink>
        <a:srgbClr val="878787"/>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DividendVTI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362</cp:revision>
  <dcterms:created xsi:type="dcterms:W3CDTF">2020-03-20T17:10:40Z</dcterms:created>
  <dcterms:modified xsi:type="dcterms:W3CDTF">2020-03-22T14:35:12Z</dcterms:modified>
</cp:coreProperties>
</file>