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Lst>
  <p:sldSz cy="5143500" cx="9144000"/>
  <p:notesSz cx="6858000" cy="9144000"/>
  <p:embeddedFontLst>
    <p:embeddedFont>
      <p:font typeface="Nunito"/>
      <p:regular r:id="rId33"/>
      <p:bold r:id="rId34"/>
      <p:italic r:id="rId35"/>
      <p:boldItalic r:id="rId3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font" Target="fonts/Nunito-regular.fntdata"/><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font" Target="fonts/Nunito-italic.fntdata"/><Relationship Id="rId12" Type="http://schemas.openxmlformats.org/officeDocument/2006/relationships/slide" Target="slides/slide7.xml"/><Relationship Id="rId34" Type="http://schemas.openxmlformats.org/officeDocument/2006/relationships/font" Target="fonts/Nunito-bold.fntdata"/><Relationship Id="rId15" Type="http://schemas.openxmlformats.org/officeDocument/2006/relationships/slide" Target="slides/slide10.xml"/><Relationship Id="rId14" Type="http://schemas.openxmlformats.org/officeDocument/2006/relationships/slide" Target="slides/slide9.xml"/><Relationship Id="rId36" Type="http://schemas.openxmlformats.org/officeDocument/2006/relationships/font" Target="fonts/Nunito-boldItalic.fntdata"/><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21fd0728766_0_5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21fd0728766_0_5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21fd0728766_0_5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21fd0728766_0_5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21fd0728766_0_14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21fd0728766_0_14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g21fd0728766_0_13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9" name="Google Shape;149;g21fd0728766_0_13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g21fd0728766_0_13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21fd0728766_0_13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21fd0728766_0_13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21fd0728766_0_13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Prominence</a:t>
            </a:r>
            <a:r>
              <a:rPr lang="en"/>
              <a:t> of ill mental health in the industry</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21fd0728766_0_13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21fd0728766_0_13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g220e2ca223e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3" name="Google Shape;173;g220e2ca223e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21fd0728766_0_13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9" name="Google Shape;179;g21fd0728766_0_13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g220e2ca223e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5" name="Google Shape;185;g220e2ca223e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g220e2ca223e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1" name="Google Shape;191;g220e2ca223e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g21fd0728766_0_13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7" name="Google Shape;197;g21fd0728766_0_13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Qualitative</a:t>
            </a:r>
            <a:r>
              <a:rPr lang="en"/>
              <a:t> </a:t>
            </a:r>
            <a:r>
              <a:rPr lang="en"/>
              <a:t>analysis</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g21fd0728766_0_13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3" name="Google Shape;203;g21fd0728766_0_13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g220e2ca223e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9" name="Google Shape;209;g220e2ca223e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g220e2ca223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5" name="Google Shape;215;g220e2ca223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g220e2ca223e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1" name="Google Shape;221;g220e2ca223e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g220e2ca223e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7" name="Google Shape;227;g220e2ca223e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g220e2ca223e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3" name="Google Shape;233;g220e2ca223e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7" name="Shape 237"/>
        <p:cNvGrpSpPr/>
        <p:nvPr/>
      </p:nvGrpSpPr>
      <p:grpSpPr>
        <a:xfrm>
          <a:off x="0" y="0"/>
          <a:ext cx="0" cy="0"/>
          <a:chOff x="0" y="0"/>
          <a:chExt cx="0" cy="0"/>
        </a:xfrm>
      </p:grpSpPr>
      <p:sp>
        <p:nvSpPr>
          <p:cNvPr id="238" name="Google Shape;238;g220e2ca223e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9" name="Google Shape;239;g220e2ca223e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g220e2ca223e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5" name="Google Shape;245;g220e2ca223e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9" name="Shape 249"/>
        <p:cNvGrpSpPr/>
        <p:nvPr/>
      </p:nvGrpSpPr>
      <p:grpSpPr>
        <a:xfrm>
          <a:off x="0" y="0"/>
          <a:ext cx="0" cy="0"/>
          <a:chOff x="0" y="0"/>
          <a:chExt cx="0" cy="0"/>
        </a:xfrm>
      </p:grpSpPr>
      <p:sp>
        <p:nvSpPr>
          <p:cNvPr id="250" name="Google Shape;250;g21fd0728766_0_13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1" name="Google Shape;251;g21fd0728766_0_13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5" name="Shape 255"/>
        <p:cNvGrpSpPr/>
        <p:nvPr/>
      </p:nvGrpSpPr>
      <p:grpSpPr>
        <a:xfrm>
          <a:off x="0" y="0"/>
          <a:ext cx="0" cy="0"/>
          <a:chOff x="0" y="0"/>
          <a:chExt cx="0" cy="0"/>
        </a:xfrm>
      </p:grpSpPr>
      <p:sp>
        <p:nvSpPr>
          <p:cNvPr id="256" name="Google Shape;256;g220e2ca223e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7" name="Google Shape;257;g220e2ca223e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g220e2ca223e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3" name="Google Shape;263;g220e2ca223e_0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g220e2ca223e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9" name="Google Shape;269;g220e2ca223e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3" name="Shape 273"/>
        <p:cNvGrpSpPr/>
        <p:nvPr/>
      </p:nvGrpSpPr>
      <p:grpSpPr>
        <a:xfrm>
          <a:off x="0" y="0"/>
          <a:ext cx="0" cy="0"/>
          <a:chOff x="0" y="0"/>
          <a:chExt cx="0" cy="0"/>
        </a:xfrm>
      </p:grpSpPr>
      <p:sp>
        <p:nvSpPr>
          <p:cNvPr id="274" name="Google Shape;274;g220e2ca223e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5" name="Google Shape;275;g220e2ca223e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9" name="Shape 279"/>
        <p:cNvGrpSpPr/>
        <p:nvPr/>
      </p:nvGrpSpPr>
      <p:grpSpPr>
        <a:xfrm>
          <a:off x="0" y="0"/>
          <a:ext cx="0" cy="0"/>
          <a:chOff x="0" y="0"/>
          <a:chExt cx="0" cy="0"/>
        </a:xfrm>
      </p:grpSpPr>
      <p:sp>
        <p:nvSpPr>
          <p:cNvPr id="280" name="Google Shape;280;g21fd0728766_0_13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1" name="Google Shape;281;g21fd0728766_0_13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6"/>
        </a:solidFill>
      </p:bgPr>
    </p:bg>
    <p:spTree>
      <p:nvGrpSpPr>
        <p:cNvPr id="9"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509632"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255200"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1159826"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905395"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2"/>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
            <p:cNvSpPr/>
            <p:nvPr/>
          </p:nvSpPr>
          <p:spPr>
            <a:xfrm>
              <a:off x="7279439"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
            <p:cNvSpPr/>
            <p:nvPr/>
          </p:nvSpPr>
          <p:spPr>
            <a:xfrm>
              <a:off x="6917201"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2"/>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4" name="Google Shape;34;p2"/>
          <p:cNvSpPr txBox="1"/>
          <p:nvPr>
            <p:ph type="ctrTitle"/>
          </p:nvPr>
        </p:nvSpPr>
        <p:spPr>
          <a:xfrm>
            <a:off x="1858703" y="1822833"/>
            <a:ext cx="5361300" cy="14481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35" name="Google Shape;35;p2"/>
          <p:cNvSpPr txBox="1"/>
          <p:nvPr>
            <p:ph idx="1" type="subTitle"/>
          </p:nvPr>
        </p:nvSpPr>
        <p:spPr>
          <a:xfrm>
            <a:off x="1858700" y="3413158"/>
            <a:ext cx="5361300" cy="52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p:txBody>
      </p:sp>
      <p:sp>
        <p:nvSpPr>
          <p:cNvPr id="36" name="Google Shape;36;p2"/>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37"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3"/>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3"/>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3"/>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3"/>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7" name="Google Shape;47;p3"/>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p:txBody>
      </p:sp>
      <p:sp>
        <p:nvSpPr>
          <p:cNvPr id="48" name="Google Shape;48;p3"/>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solidFill>
          <a:schemeClr val="dk2"/>
        </a:solidFill>
      </p:bgPr>
    </p:bg>
    <p:spTree>
      <p:nvGrpSpPr>
        <p:cNvPr id="49"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4"/>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54" name="Google Shape;54;p4"/>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4"/>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bg>
      <p:bgPr>
        <a:solidFill>
          <a:schemeClr val="dk2"/>
        </a:solidFill>
      </p:bgPr>
    </p:bg>
    <p:spTree>
      <p:nvGrpSpPr>
        <p:cNvPr id="56"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5"/>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1" name="Google Shape;61;p5"/>
          <p:cNvSpPr txBox="1"/>
          <p:nvPr>
            <p:ph idx="1" type="body"/>
          </p:nvPr>
        </p:nvSpPr>
        <p:spPr>
          <a:xfrm>
            <a:off x="819150" y="1990725"/>
            <a:ext cx="36861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2" name="Google Shape;62;p5"/>
          <p:cNvSpPr txBox="1"/>
          <p:nvPr>
            <p:ph idx="2" type="body"/>
          </p:nvPr>
        </p:nvSpPr>
        <p:spPr>
          <a:xfrm>
            <a:off x="4638675" y="1990725"/>
            <a:ext cx="36861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3" name="Google Shape;63;p5"/>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solidFill>
          <a:schemeClr val="dk2"/>
        </a:solidFill>
      </p:bgPr>
    </p:bg>
    <p:spTree>
      <p:nvGrpSpPr>
        <p:cNvPr id="64"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6"/>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9" name="Google Shape;69;p6"/>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bg>
      <p:bgPr>
        <a:solidFill>
          <a:schemeClr val="accent3"/>
        </a:solidFill>
      </p:bgPr>
    </p:bg>
    <p:spTree>
      <p:nvGrpSpPr>
        <p:cNvPr id="70"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7"/>
          <p:cNvSpPr/>
          <p:nvPr/>
        </p:nvSpPr>
        <p:spPr>
          <a:xfrm>
            <a:off x="31" y="2824500"/>
            <a:ext cx="7370400" cy="23190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7"/>
          <p:cNvSpPr txBox="1"/>
          <p:nvPr>
            <p:ph type="title"/>
          </p:nvPr>
        </p:nvSpPr>
        <p:spPr>
          <a:xfrm>
            <a:off x="819150" y="845600"/>
            <a:ext cx="3709200" cy="13830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5" name="Google Shape;75;p7"/>
          <p:cNvSpPr txBox="1"/>
          <p:nvPr>
            <p:ph idx="1" type="body"/>
          </p:nvPr>
        </p:nvSpPr>
        <p:spPr>
          <a:xfrm>
            <a:off x="830700" y="2319050"/>
            <a:ext cx="3709200" cy="21198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76" name="Google Shape;76;p7"/>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1"/>
        </a:solidFill>
      </p:bgPr>
    </p:bg>
    <p:spTree>
      <p:nvGrpSpPr>
        <p:cNvPr id="77"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a:off x="4093430"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a:off x="3961956"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a:off x="7279439"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a:off x="6917201"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8"/>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8"/>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3" name="Google Shape;93;p8"/>
          <p:cNvSpPr txBox="1"/>
          <p:nvPr>
            <p:ph type="title"/>
          </p:nvPr>
        </p:nvSpPr>
        <p:spPr>
          <a:xfrm>
            <a:off x="1393929" y="1301146"/>
            <a:ext cx="6366900" cy="25392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p:txBody>
      </p:sp>
      <p:sp>
        <p:nvSpPr>
          <p:cNvPr id="94" name="Google Shape;94;p8"/>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bg>
      <p:bgPr>
        <a:solidFill>
          <a:schemeClr val="dk2"/>
        </a:solidFill>
      </p:bgPr>
    </p:bg>
    <p:spTree>
      <p:nvGrpSpPr>
        <p:cNvPr id="95"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9"/>
          <p:cNvSpPr txBox="1"/>
          <p:nvPr>
            <p:ph type="title"/>
          </p:nvPr>
        </p:nvSpPr>
        <p:spPr>
          <a:xfrm>
            <a:off x="819150" y="845600"/>
            <a:ext cx="6424200" cy="7050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00" name="Google Shape;100;p9"/>
          <p:cNvSpPr txBox="1"/>
          <p:nvPr>
            <p:ph idx="1" type="subTitle"/>
          </p:nvPr>
        </p:nvSpPr>
        <p:spPr>
          <a:xfrm>
            <a:off x="819150" y="1550700"/>
            <a:ext cx="5859900" cy="3936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101" name="Google Shape;101;p9"/>
          <p:cNvSpPr txBox="1"/>
          <p:nvPr>
            <p:ph idx="2" type="body"/>
          </p:nvPr>
        </p:nvSpPr>
        <p:spPr>
          <a:xfrm>
            <a:off x="819150" y="2467050"/>
            <a:ext cx="5859900" cy="2095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02" name="Google Shape;102;p9"/>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bg>
      <p:bgPr>
        <a:solidFill>
          <a:schemeClr val="accent1"/>
        </a:solidFill>
      </p:bgPr>
    </p:bg>
    <p:spTree>
      <p:nvGrpSpPr>
        <p:cNvPr id="103"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10"/>
          <p:cNvSpPr txBox="1"/>
          <p:nvPr>
            <p:ph idx="1" type="body"/>
          </p:nvPr>
        </p:nvSpPr>
        <p:spPr>
          <a:xfrm>
            <a:off x="328025" y="4163500"/>
            <a:ext cx="7415100" cy="605100"/>
          </a:xfrm>
          <a:prstGeom prst="rect">
            <a:avLst/>
          </a:prstGeom>
        </p:spPr>
        <p:txBody>
          <a:bodyPr anchorCtr="0" anchor="b"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8" name="Google Shape;108;p10"/>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3"/>
        </a:solidFill>
      </p:bgPr>
    </p:bg>
    <p:spTree>
      <p:nvGrpSpPr>
        <p:cNvPr id="109"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9" name="Google Shape;119;p11"/>
          <p:cNvSpPr txBox="1"/>
          <p:nvPr>
            <p:ph hasCustomPrompt="1" type="title"/>
          </p:nvPr>
        </p:nvSpPr>
        <p:spPr>
          <a:xfrm>
            <a:off x="1385850" y="1383850"/>
            <a:ext cx="6372300" cy="13797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p:nvPr>
            <p:ph idx="1" type="body"/>
          </p:nvPr>
        </p:nvSpPr>
        <p:spPr>
          <a:xfrm>
            <a:off x="1385850" y="2863850"/>
            <a:ext cx="6372300" cy="641100"/>
          </a:xfrm>
          <a:prstGeom prst="rect">
            <a:avLst/>
          </a:prstGeom>
        </p:spPr>
        <p:txBody>
          <a:bodyPr anchorCtr="0" anchor="t" bIns="91425" lIns="91425" spcFirstLastPara="1" rIns="91425" wrap="square" tIns="91425">
            <a:normAutofit/>
          </a:bodyPr>
          <a:lstStyle>
            <a:lvl1pPr indent="-311150" lvl="0" marL="457200" algn="ctr">
              <a:spcBef>
                <a:spcPts val="0"/>
              </a:spcBef>
              <a:spcAft>
                <a:spcPts val="0"/>
              </a:spcAft>
              <a:buSzPts val="1300"/>
              <a:buChar char="●"/>
              <a:defRPr/>
            </a:lvl1pPr>
            <a:lvl2pPr indent="-298450" lvl="1" marL="914400" algn="ctr">
              <a:spcBef>
                <a:spcPts val="0"/>
              </a:spcBef>
              <a:spcAft>
                <a:spcPts val="0"/>
              </a:spcAft>
              <a:buSzPts val="1100"/>
              <a:buChar char="○"/>
              <a:defRPr/>
            </a:lvl2pPr>
            <a:lvl3pPr indent="-298450" lvl="2" marL="1371600" algn="ctr">
              <a:spcBef>
                <a:spcPts val="0"/>
              </a:spcBef>
              <a:spcAft>
                <a:spcPts val="0"/>
              </a:spcAft>
              <a:buSzPts val="1100"/>
              <a:buChar char="■"/>
              <a:defRPr/>
            </a:lvl3pPr>
            <a:lvl4pPr indent="-298450" lvl="3" marL="1828800" algn="ctr">
              <a:spcBef>
                <a:spcPts val="0"/>
              </a:spcBef>
              <a:spcAft>
                <a:spcPts val="0"/>
              </a:spcAft>
              <a:buSzPts val="1100"/>
              <a:buChar char="●"/>
              <a:defRPr/>
            </a:lvl4pPr>
            <a:lvl5pPr indent="-298450" lvl="4" marL="2286000" algn="ctr">
              <a:spcBef>
                <a:spcPts val="0"/>
              </a:spcBef>
              <a:spcAft>
                <a:spcPts val="0"/>
              </a:spcAft>
              <a:buSzPts val="1100"/>
              <a:buChar char="○"/>
              <a:defRPr/>
            </a:lvl5pPr>
            <a:lvl6pPr indent="-298450" lvl="5" marL="2743200" algn="ctr">
              <a:spcBef>
                <a:spcPts val="0"/>
              </a:spcBef>
              <a:spcAft>
                <a:spcPts val="0"/>
              </a:spcAft>
              <a:buSzPts val="1100"/>
              <a:buChar char="■"/>
              <a:defRPr/>
            </a:lvl6pPr>
            <a:lvl7pPr indent="-298450" lvl="6" marL="3200400" algn="ctr">
              <a:spcBef>
                <a:spcPts val="0"/>
              </a:spcBef>
              <a:spcAft>
                <a:spcPts val="0"/>
              </a:spcAft>
              <a:buSzPts val="1100"/>
              <a:buChar char="●"/>
              <a:defRPr/>
            </a:lvl7pPr>
            <a:lvl8pPr indent="-298450" lvl="7" marL="3657600" algn="ctr">
              <a:spcBef>
                <a:spcPts val="0"/>
              </a:spcBef>
              <a:spcAft>
                <a:spcPts val="0"/>
              </a:spcAft>
              <a:buSzPts val="1100"/>
              <a:buChar char="○"/>
              <a:defRPr/>
            </a:lvl8pPr>
            <a:lvl9pPr indent="-298450" lvl="8" marL="4114800" algn="ctr">
              <a:spcBef>
                <a:spcPts val="0"/>
              </a:spcBef>
              <a:spcAft>
                <a:spcPts val="0"/>
              </a:spcAft>
              <a:buSzPts val="1100"/>
              <a:buChar char="■"/>
              <a:defRPr/>
            </a:lvl9pPr>
          </a:lstStyle>
          <a:p/>
        </p:txBody>
      </p:sp>
      <p:sp>
        <p:nvSpPr>
          <p:cNvPr id="121" name="Google Shape;121;p11"/>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2" name="Shape 122"/>
        <p:cNvGrpSpPr/>
        <p:nvPr/>
      </p:nvGrpSpPr>
      <p:grpSpPr>
        <a:xfrm>
          <a:off x="0" y="0"/>
          <a:ext cx="0" cy="0"/>
          <a:chOff x="0" y="0"/>
          <a:chExt cx="0" cy="0"/>
        </a:xfrm>
      </p:grpSpPr>
      <p:sp>
        <p:nvSpPr>
          <p:cNvPr id="123" name="Google Shape;123;p12"/>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hift">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p:txBody>
      </p:sp>
      <p:sp>
        <p:nvSpPr>
          <p:cNvPr id="7" name="Google Shape;7;p1"/>
          <p:cNvSpPr txBox="1"/>
          <p:nvPr>
            <p:ph idx="1" type="body"/>
          </p:nvPr>
        </p:nvSpPr>
        <p:spPr>
          <a:xfrm>
            <a:off x="311700" y="1152475"/>
            <a:ext cx="8520600" cy="33912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indent="-298450" lvl="1" marL="914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indent="-298450" lvl="2" marL="1371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indent="-298450" lvl="3" marL="1828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indent="-298450" lvl="4" marL="22860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indent="-298450" lvl="5" marL="27432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indent="-298450" lvl="6" marL="3200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indent="-298450" lvl="7" marL="3657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indent="-298450" lvl="8" marL="4114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p:txBody>
      </p:sp>
      <p:sp>
        <p:nvSpPr>
          <p:cNvPr id="8" name="Google Shape;8;p1"/>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hyperlink" Target="https://www.ucas.com/conservatoires/conservatoire-study-right-me"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13"/>
          <p:cNvSpPr txBox="1"/>
          <p:nvPr>
            <p:ph type="ctrTitle"/>
          </p:nvPr>
        </p:nvSpPr>
        <p:spPr>
          <a:xfrm>
            <a:off x="653150" y="1359825"/>
            <a:ext cx="7869900" cy="1911000"/>
          </a:xfrm>
          <a:prstGeom prst="rect">
            <a:avLst/>
          </a:prstGeom>
        </p:spPr>
        <p:txBody>
          <a:bodyPr anchorCtr="0" anchor="ctr" bIns="91425" lIns="91425" spcFirstLastPara="1" rIns="91425" wrap="square" tIns="91425">
            <a:normAutofit fontScale="90000"/>
          </a:bodyPr>
          <a:lstStyle/>
          <a:p>
            <a:pPr indent="0" lvl="0" marL="0" rtl="0" algn="ctr">
              <a:spcBef>
                <a:spcPts val="0"/>
              </a:spcBef>
              <a:spcAft>
                <a:spcPts val="0"/>
              </a:spcAft>
              <a:buNone/>
            </a:pPr>
            <a:r>
              <a:rPr lang="en"/>
              <a:t>Does Degree Level Musical Theatre Training develop the Mental Resilience Necessary for the Professional Industry?</a:t>
            </a:r>
            <a:endParaRPr/>
          </a:p>
        </p:txBody>
      </p:sp>
      <p:sp>
        <p:nvSpPr>
          <p:cNvPr id="129" name="Google Shape;129;p13"/>
          <p:cNvSpPr txBox="1"/>
          <p:nvPr>
            <p:ph idx="1" type="subTitle"/>
          </p:nvPr>
        </p:nvSpPr>
        <p:spPr>
          <a:xfrm>
            <a:off x="1858700" y="3413158"/>
            <a:ext cx="5361300" cy="52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a:t>By Conor O’Boyle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4"/>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Definition of Mental Resilience	</a:t>
            </a:r>
            <a:endParaRPr/>
          </a:p>
        </p:txBody>
      </p:sp>
      <p:sp>
        <p:nvSpPr>
          <p:cNvPr id="135" name="Google Shape;135;p14"/>
          <p:cNvSpPr txBox="1"/>
          <p:nvPr>
            <p:ph idx="1" type="body"/>
          </p:nvPr>
        </p:nvSpPr>
        <p:spPr>
          <a:xfrm>
            <a:off x="819150" y="1541000"/>
            <a:ext cx="7505700" cy="2448000"/>
          </a:xfrm>
          <a:prstGeom prst="rect">
            <a:avLst/>
          </a:prstGeom>
        </p:spPr>
        <p:txBody>
          <a:bodyPr anchorCtr="0" anchor="t" bIns="91425" lIns="91425" spcFirstLastPara="1" rIns="91425" wrap="square" tIns="91425">
            <a:noAutofit/>
          </a:bodyPr>
          <a:lstStyle/>
          <a:p>
            <a:pPr indent="-330200" lvl="0" marL="45720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One’s “ability to tolerate stressful conditions, and gain strength from adversity” (Grant &amp; Kinman, 2013, p.350)</a:t>
            </a:r>
            <a:endParaRPr sz="1600">
              <a:solidFill>
                <a:srgbClr val="000000"/>
              </a:solidFill>
              <a:latin typeface="Times New Roman"/>
              <a:ea typeface="Times New Roman"/>
              <a:cs typeface="Times New Roman"/>
              <a:sym typeface="Times New Roman"/>
            </a:endParaRPr>
          </a:p>
          <a:p>
            <a:pPr indent="-330200" lvl="0" marL="45720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Psychological resilience: One’s ability to maintain a positive affect when faced with adversity (Tugade &amp; Fredrickson, 2011)</a:t>
            </a:r>
            <a:endParaRPr sz="1600">
              <a:solidFill>
                <a:srgbClr val="000000"/>
              </a:solidFill>
              <a:latin typeface="Times New Roman"/>
              <a:ea typeface="Times New Roman"/>
              <a:cs typeface="Times New Roman"/>
              <a:sym typeface="Times New Roman"/>
            </a:endParaRPr>
          </a:p>
          <a:p>
            <a:pPr indent="-330200" lvl="0" marL="45720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Emotional resilience: One’s ability to separate positive and negative emotions within a situation (Resnick, 2011)</a:t>
            </a:r>
            <a:endParaRPr sz="1600">
              <a:solidFill>
                <a:srgbClr val="000000"/>
              </a:solidFill>
              <a:latin typeface="Times New Roman"/>
              <a:ea typeface="Times New Roman"/>
              <a:cs typeface="Times New Roman"/>
              <a:sym typeface="Times New Roman"/>
            </a:endParaRPr>
          </a:p>
          <a:p>
            <a:pPr indent="-330200" lvl="0" marL="45720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Dispositional resilience: The incorporation of three personality characteristics including “commitment to others, a sense of control over outcomes, and a willingness to learn from the current situation” (Resnick, 2011, p. 200)</a:t>
            </a:r>
            <a:endParaRPr sz="1600">
              <a:solidFill>
                <a:srgbClr val="000000"/>
              </a:solidFill>
              <a:latin typeface="Times New Roman"/>
              <a:ea typeface="Times New Roman"/>
              <a:cs typeface="Times New Roman"/>
              <a:sym typeface="Times New Roman"/>
            </a:endParaRPr>
          </a:p>
          <a:p>
            <a:pPr indent="0" lvl="0" marL="0" rtl="0" algn="l">
              <a:spcBef>
                <a:spcPts val="0"/>
              </a:spcBef>
              <a:spcAft>
                <a:spcPts val="12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15"/>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Definition of Mental Resilience</a:t>
            </a:r>
            <a:endParaRPr/>
          </a:p>
        </p:txBody>
      </p:sp>
      <p:sp>
        <p:nvSpPr>
          <p:cNvPr id="141" name="Google Shape;141;p15"/>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p>
            <a:pPr indent="-330200" lvl="0" marL="457200" marR="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Lack of Maladaptations - “any type of behavior by … that violates a written or unwritten social norm” (Oosdam et.al., 2019, p.601)</a:t>
            </a:r>
            <a:endParaRPr sz="1600">
              <a:solidFill>
                <a:srgbClr val="000000"/>
              </a:solidFill>
              <a:latin typeface="Times New Roman"/>
              <a:ea typeface="Times New Roman"/>
              <a:cs typeface="Times New Roman"/>
              <a:sym typeface="Times New Roman"/>
            </a:endParaRPr>
          </a:p>
          <a:p>
            <a:pPr indent="-330200" lvl="0" marL="457200" marR="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Development of positive adaptations - “behaviorally manifested social competence, or success at meeting stage-salient developmental tasks” (Luthar &amp; Cicchetti, 2000, p. 858).</a:t>
            </a:r>
            <a:endParaRPr sz="1600">
              <a:solidFill>
                <a:srgbClr val="000000"/>
              </a:solidFill>
              <a:latin typeface="Times New Roman"/>
              <a:ea typeface="Times New Roman"/>
              <a:cs typeface="Times New Roman"/>
              <a:sym typeface="Times New Roman"/>
            </a:endParaRPr>
          </a:p>
          <a:p>
            <a:pPr indent="-330200" lvl="0" marL="457200" marR="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These are context specific, and can be hard to define</a:t>
            </a:r>
            <a:endParaRPr sz="1600">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16"/>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
              <a:t>FACTORS THAT INFLUENCE MENTAL RESILIENCE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17"/>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Motivation</a:t>
            </a:r>
            <a:endParaRPr/>
          </a:p>
        </p:txBody>
      </p:sp>
      <p:sp>
        <p:nvSpPr>
          <p:cNvPr id="152" name="Google Shape;152;p17"/>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p>
            <a:pPr indent="-330200" lvl="0" marL="457200" marR="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In order for resilience to be present, one must have the motivation to face the adversity present (Fletcher &amp; Sarkar, 2013)</a:t>
            </a:r>
            <a:endParaRPr sz="1600">
              <a:solidFill>
                <a:srgbClr val="000000"/>
              </a:solidFill>
              <a:latin typeface="Times New Roman"/>
              <a:ea typeface="Times New Roman"/>
              <a:cs typeface="Times New Roman"/>
              <a:sym typeface="Times New Roman"/>
            </a:endParaRPr>
          </a:p>
          <a:p>
            <a:pPr indent="-330200" lvl="0" marL="457200" marR="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Self Determination Theory examines intrinsic and extrinsic motivators upon an individual, and their effectiveness (Ryan &amp; Deci, 2000). </a:t>
            </a:r>
            <a:endParaRPr sz="1600">
              <a:solidFill>
                <a:srgbClr val="000000"/>
              </a:solidFill>
              <a:latin typeface="Times New Roman"/>
              <a:ea typeface="Times New Roman"/>
              <a:cs typeface="Times New Roman"/>
              <a:sym typeface="Times New Roman"/>
            </a:endParaRPr>
          </a:p>
          <a:p>
            <a:pPr indent="-330200" lvl="0" marL="457200" marR="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Developing autonomous motivation is the most effective motivator</a:t>
            </a:r>
            <a:endParaRPr sz="1600">
              <a:solidFill>
                <a:srgbClr val="000000"/>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t/>
            </a:r>
            <a:endParaRPr sz="18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18"/>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Autonomy</a:t>
            </a:r>
            <a:endParaRPr/>
          </a:p>
        </p:txBody>
      </p:sp>
      <p:sp>
        <p:nvSpPr>
          <p:cNvPr id="158" name="Google Shape;158;p18"/>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p>
            <a:pPr indent="-330200" lvl="0" marL="457200" marR="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By encouraging autonomy among the students, studies show that there is an “increased motivation, better self-regulation, better scholastic achievement, and increased well-being” (Oostdam et.al., 2019). </a:t>
            </a:r>
            <a:endParaRPr sz="1600">
              <a:solidFill>
                <a:srgbClr val="000000"/>
              </a:solidFill>
              <a:latin typeface="Times New Roman"/>
              <a:ea typeface="Times New Roman"/>
              <a:cs typeface="Times New Roman"/>
              <a:sym typeface="Times New Roman"/>
            </a:endParaRPr>
          </a:p>
          <a:p>
            <a:pPr indent="-330200" lvl="0" marL="457200" marR="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“seek out novelty and challenges, and to extend and exercise one’s capacities, to explore, and to learn” (Ryan &amp; Deci, 2000, p. 70) </a:t>
            </a:r>
            <a:endParaRPr sz="1600">
              <a:solidFill>
                <a:srgbClr val="000000"/>
              </a:solidFill>
              <a:latin typeface="Times New Roman"/>
              <a:ea typeface="Times New Roman"/>
              <a:cs typeface="Times New Roman"/>
              <a:sym typeface="Times New Roman"/>
            </a:endParaRPr>
          </a:p>
          <a:p>
            <a:pPr indent="-330200" lvl="0" marL="457200" marR="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Regularly facing adversity helps build resilience (Huberman 2022)</a:t>
            </a:r>
            <a:endParaRPr sz="1600">
              <a:solidFill>
                <a:srgbClr val="000000"/>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19"/>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Learned Helplessness</a:t>
            </a:r>
            <a:endParaRPr/>
          </a:p>
        </p:txBody>
      </p:sp>
      <p:sp>
        <p:nvSpPr>
          <p:cNvPr id="164" name="Google Shape;164;p19"/>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p>
            <a:pPr indent="-311150" lvl="0" marL="457200" rtl="0" algn="l">
              <a:lnSpc>
                <a:spcPct val="150000"/>
              </a:lnSpc>
              <a:spcBef>
                <a:spcPts val="0"/>
              </a:spcBef>
              <a:spcAft>
                <a:spcPts val="0"/>
              </a:spcAft>
              <a:buSzPts val="1300"/>
              <a:buChar char="●"/>
            </a:pPr>
            <a:r>
              <a:rPr lang="en" sz="1600">
                <a:solidFill>
                  <a:srgbClr val="000000"/>
                </a:solidFill>
                <a:latin typeface="Times New Roman"/>
                <a:ea typeface="Times New Roman"/>
                <a:cs typeface="Times New Roman"/>
                <a:sym typeface="Times New Roman"/>
              </a:rPr>
              <a:t>When we believe that nothing we do will change our circumstances</a:t>
            </a:r>
            <a:endParaRPr sz="1600">
              <a:solidFill>
                <a:srgbClr val="000000"/>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rgbClr val="000000"/>
              </a:buClr>
              <a:buSzPts val="1200"/>
              <a:buFont typeface="Times New Roman"/>
              <a:buChar char="●"/>
            </a:pPr>
            <a:r>
              <a:rPr lang="en" sz="1600">
                <a:solidFill>
                  <a:srgbClr val="000000"/>
                </a:solidFill>
                <a:latin typeface="Times New Roman"/>
                <a:ea typeface="Times New Roman"/>
                <a:cs typeface="Times New Roman"/>
                <a:sym typeface="Times New Roman"/>
              </a:rPr>
              <a:t>It is one of the strongest correlates of depression (Seligman, 2006)</a:t>
            </a:r>
            <a:endParaRPr sz="1600">
              <a:solidFill>
                <a:srgbClr val="000000"/>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rgbClr val="000000"/>
              </a:buClr>
              <a:buSzPts val="1200"/>
              <a:buFont typeface="Times New Roman"/>
              <a:buChar char="●"/>
            </a:pPr>
            <a:r>
              <a:rPr lang="en" sz="1600">
                <a:solidFill>
                  <a:srgbClr val="000000"/>
                </a:solidFill>
                <a:latin typeface="Times New Roman"/>
                <a:ea typeface="Times New Roman"/>
                <a:cs typeface="Times New Roman"/>
                <a:sym typeface="Times New Roman"/>
              </a:rPr>
              <a:t>This narrative can be changed from lack of ability to lack of effort</a:t>
            </a:r>
            <a:endParaRPr sz="1600">
              <a:solidFill>
                <a:srgbClr val="000000"/>
              </a:solidFill>
              <a:latin typeface="Times New Roman"/>
              <a:ea typeface="Times New Roman"/>
              <a:cs typeface="Times New Roman"/>
              <a:sym typeface="Times New Roman"/>
            </a:endParaRPr>
          </a:p>
          <a:p>
            <a:pPr indent="-304800" lvl="0" marL="457200" rtl="0" algn="l">
              <a:lnSpc>
                <a:spcPct val="150000"/>
              </a:lnSpc>
              <a:spcBef>
                <a:spcPts val="0"/>
              </a:spcBef>
              <a:spcAft>
                <a:spcPts val="0"/>
              </a:spcAft>
              <a:buClr>
                <a:srgbClr val="000000"/>
              </a:buClr>
              <a:buSzPts val="1200"/>
              <a:buFont typeface="Times New Roman"/>
              <a:buChar char="●"/>
            </a:pPr>
            <a:r>
              <a:rPr lang="en" sz="1600">
                <a:solidFill>
                  <a:srgbClr val="000000"/>
                </a:solidFill>
                <a:latin typeface="Times New Roman"/>
                <a:ea typeface="Times New Roman"/>
                <a:cs typeface="Times New Roman"/>
                <a:sym typeface="Times New Roman"/>
              </a:rPr>
              <a:t>This may be counter productive if the individual is already exerting high levels of effort (Wigfeild et.al, 2008)</a:t>
            </a:r>
            <a:endParaRPr sz="1600">
              <a:solidFill>
                <a:srgbClr val="000000"/>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t/>
            </a:r>
            <a:endParaRPr sz="18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20"/>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Identity Foreclosure</a:t>
            </a:r>
            <a:endParaRPr/>
          </a:p>
        </p:txBody>
      </p:sp>
      <p:sp>
        <p:nvSpPr>
          <p:cNvPr id="170" name="Google Shape;170;p20"/>
          <p:cNvSpPr txBox="1"/>
          <p:nvPr>
            <p:ph idx="1" type="body"/>
          </p:nvPr>
        </p:nvSpPr>
        <p:spPr>
          <a:xfrm>
            <a:off x="819150" y="1654550"/>
            <a:ext cx="7505700" cy="3192300"/>
          </a:xfrm>
          <a:prstGeom prst="rect">
            <a:avLst/>
          </a:prstGeom>
        </p:spPr>
        <p:txBody>
          <a:bodyPr anchorCtr="0" anchor="t" bIns="91425" lIns="91425" spcFirstLastPara="1" rIns="91425" wrap="square" tIns="91425">
            <a:normAutofit/>
          </a:bodyPr>
          <a:lstStyle/>
          <a:p>
            <a:pPr indent="-311150" lvl="0" marL="457200" rtl="0" algn="just">
              <a:lnSpc>
                <a:spcPct val="200000"/>
              </a:lnSpc>
              <a:spcBef>
                <a:spcPts val="0"/>
              </a:spcBef>
              <a:spcAft>
                <a:spcPts val="0"/>
              </a:spcAft>
              <a:buSzPts val="1300"/>
              <a:buChar char="●"/>
            </a:pPr>
            <a:r>
              <a:rPr lang="en" sz="1600">
                <a:solidFill>
                  <a:srgbClr val="000000"/>
                </a:solidFill>
                <a:latin typeface="Times New Roman"/>
                <a:ea typeface="Times New Roman"/>
                <a:cs typeface="Times New Roman"/>
                <a:sym typeface="Times New Roman"/>
              </a:rPr>
              <a:t>A commitment to an identity before one has meaningfully explored other options or engaged in exploratory behavior (Beamon 2012)</a:t>
            </a:r>
            <a:endParaRPr sz="1600">
              <a:solidFill>
                <a:srgbClr val="000000"/>
              </a:solidFill>
              <a:latin typeface="Times New Roman"/>
              <a:ea typeface="Times New Roman"/>
              <a:cs typeface="Times New Roman"/>
              <a:sym typeface="Times New Roman"/>
            </a:endParaRPr>
          </a:p>
          <a:p>
            <a:pPr indent="-330200" lvl="0" marL="457200" rtl="0" algn="just">
              <a:lnSpc>
                <a:spcPct val="20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Students will often begin their training from a young age, and be working towards this identity</a:t>
            </a:r>
            <a:endParaRPr sz="1600">
              <a:solidFill>
                <a:srgbClr val="000000"/>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21"/>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Identity Foreclosure</a:t>
            </a:r>
            <a:endParaRPr/>
          </a:p>
        </p:txBody>
      </p:sp>
      <p:sp>
        <p:nvSpPr>
          <p:cNvPr id="176" name="Google Shape;176;p21"/>
          <p:cNvSpPr txBox="1"/>
          <p:nvPr>
            <p:ph idx="1" type="body"/>
          </p:nvPr>
        </p:nvSpPr>
        <p:spPr>
          <a:xfrm>
            <a:off x="819150" y="1654550"/>
            <a:ext cx="7505700" cy="3192300"/>
          </a:xfrm>
          <a:prstGeom prst="rect">
            <a:avLst/>
          </a:prstGeom>
        </p:spPr>
        <p:txBody>
          <a:bodyPr anchorCtr="0" anchor="t" bIns="91425" lIns="91425" spcFirstLastPara="1" rIns="91425" wrap="square" tIns="91425">
            <a:normAutofit lnSpcReduction="20000"/>
          </a:bodyPr>
          <a:lstStyle/>
          <a:p>
            <a:pPr indent="-330200" lvl="0" marL="457200" rtl="0" algn="just">
              <a:lnSpc>
                <a:spcPct val="20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The high expectations and contact hours may be limiting one’s ability to explore other identities</a:t>
            </a:r>
            <a:endParaRPr sz="1600">
              <a:solidFill>
                <a:srgbClr val="000000"/>
              </a:solidFill>
              <a:latin typeface="Times New Roman"/>
              <a:ea typeface="Times New Roman"/>
              <a:cs typeface="Times New Roman"/>
              <a:sym typeface="Times New Roman"/>
            </a:endParaRPr>
          </a:p>
          <a:p>
            <a:pPr indent="-304800" lvl="0" marL="457200" rtl="0" algn="just">
              <a:lnSpc>
                <a:spcPct val="200000"/>
              </a:lnSpc>
              <a:spcBef>
                <a:spcPts val="0"/>
              </a:spcBef>
              <a:spcAft>
                <a:spcPts val="0"/>
              </a:spcAft>
              <a:buClr>
                <a:srgbClr val="000000"/>
              </a:buClr>
              <a:buSzPts val="1200"/>
              <a:buFont typeface="Times New Roman"/>
              <a:buChar char="●"/>
            </a:pPr>
            <a:r>
              <a:rPr lang="en" sz="1600">
                <a:solidFill>
                  <a:srgbClr val="000000"/>
                </a:solidFill>
                <a:latin typeface="Times New Roman"/>
                <a:ea typeface="Times New Roman"/>
                <a:cs typeface="Times New Roman"/>
                <a:sym typeface="Times New Roman"/>
              </a:rPr>
              <a:t>“Instead of a limited number of contact hours per week at a university, conservatoire students often work a 09:00 to 17:00, Monday to Friday routine. Performances and workshops are mostly held in the evenings and at weekends. On top of this, students are expected to practice extensively in their own time” (Ucas.com, 2023)</a:t>
            </a:r>
            <a:endParaRPr sz="1600">
              <a:solidFill>
                <a:srgbClr val="000000"/>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22"/>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Coping Stratagies</a:t>
            </a:r>
            <a:endParaRPr/>
          </a:p>
        </p:txBody>
      </p:sp>
      <p:sp>
        <p:nvSpPr>
          <p:cNvPr id="182" name="Google Shape;182;p22"/>
          <p:cNvSpPr txBox="1"/>
          <p:nvPr>
            <p:ph idx="1" type="body"/>
          </p:nvPr>
        </p:nvSpPr>
        <p:spPr>
          <a:xfrm>
            <a:off x="819150" y="1609600"/>
            <a:ext cx="7505700" cy="2829000"/>
          </a:xfrm>
          <a:prstGeom prst="rect">
            <a:avLst/>
          </a:prstGeom>
        </p:spPr>
        <p:txBody>
          <a:bodyPr anchorCtr="0" anchor="t" bIns="91425" lIns="91425" spcFirstLastPara="1" rIns="91425" wrap="square" tIns="91425">
            <a:noAutofit/>
          </a:bodyPr>
          <a:lstStyle/>
          <a:p>
            <a:pPr indent="-311150" lvl="0" marL="457200" marR="0" rtl="0" algn="l">
              <a:lnSpc>
                <a:spcPct val="150000"/>
              </a:lnSpc>
              <a:spcBef>
                <a:spcPts val="0"/>
              </a:spcBef>
              <a:spcAft>
                <a:spcPts val="0"/>
              </a:spcAft>
              <a:buSzPts val="1300"/>
              <a:buChar char="●"/>
            </a:pPr>
            <a:r>
              <a:rPr lang="en" sz="1600">
                <a:solidFill>
                  <a:srgbClr val="000000"/>
                </a:solidFill>
                <a:latin typeface="Times New Roman"/>
                <a:ea typeface="Times New Roman"/>
                <a:cs typeface="Times New Roman"/>
                <a:sym typeface="Times New Roman"/>
              </a:rPr>
              <a:t>Coping </a:t>
            </a:r>
            <a:r>
              <a:rPr lang="en" sz="1600">
                <a:solidFill>
                  <a:srgbClr val="000000"/>
                </a:solidFill>
                <a:latin typeface="Times New Roman"/>
                <a:ea typeface="Times New Roman"/>
                <a:cs typeface="Times New Roman"/>
                <a:sym typeface="Times New Roman"/>
              </a:rPr>
              <a:t>strategies</a:t>
            </a:r>
            <a:r>
              <a:rPr lang="en" sz="1600">
                <a:solidFill>
                  <a:srgbClr val="000000"/>
                </a:solidFill>
                <a:latin typeface="Times New Roman"/>
                <a:ea typeface="Times New Roman"/>
                <a:cs typeface="Times New Roman"/>
                <a:sym typeface="Times New Roman"/>
              </a:rPr>
              <a:t> should be seen as separate to resilience</a:t>
            </a:r>
            <a:endParaRPr sz="1600">
              <a:solidFill>
                <a:srgbClr val="000000"/>
              </a:solidFill>
              <a:latin typeface="Times New Roman"/>
              <a:ea typeface="Times New Roman"/>
              <a:cs typeface="Times New Roman"/>
              <a:sym typeface="Times New Roman"/>
            </a:endParaRPr>
          </a:p>
          <a:p>
            <a:pPr indent="-298450" lvl="1" marL="914400" marR="0" rtl="0" algn="l">
              <a:lnSpc>
                <a:spcPct val="150000"/>
              </a:lnSpc>
              <a:spcBef>
                <a:spcPts val="0"/>
              </a:spcBef>
              <a:spcAft>
                <a:spcPts val="0"/>
              </a:spcAft>
              <a:buSzPts val="1100"/>
              <a:buChar char="○"/>
            </a:pPr>
            <a:r>
              <a:rPr lang="en" sz="1600">
                <a:solidFill>
                  <a:srgbClr val="000000"/>
                </a:solidFill>
                <a:latin typeface="Times New Roman"/>
                <a:ea typeface="Times New Roman"/>
                <a:cs typeface="Times New Roman"/>
                <a:sym typeface="Times New Roman"/>
              </a:rPr>
              <a:t>Resilience is one's ability to maintain normal functioning</a:t>
            </a:r>
            <a:endParaRPr sz="1600">
              <a:solidFill>
                <a:srgbClr val="000000"/>
              </a:solidFill>
              <a:latin typeface="Times New Roman"/>
              <a:ea typeface="Times New Roman"/>
              <a:cs typeface="Times New Roman"/>
              <a:sym typeface="Times New Roman"/>
            </a:endParaRPr>
          </a:p>
          <a:p>
            <a:pPr indent="-298450" lvl="1" marL="914400" marR="0" rtl="0" algn="l">
              <a:lnSpc>
                <a:spcPct val="150000"/>
              </a:lnSpc>
              <a:spcBef>
                <a:spcPts val="0"/>
              </a:spcBef>
              <a:spcAft>
                <a:spcPts val="0"/>
              </a:spcAft>
              <a:buSzPts val="1100"/>
              <a:buChar char="○"/>
            </a:pPr>
            <a:r>
              <a:rPr lang="en" sz="1600">
                <a:solidFill>
                  <a:srgbClr val="000000"/>
                </a:solidFill>
                <a:latin typeface="Times New Roman"/>
                <a:ea typeface="Times New Roman"/>
                <a:cs typeface="Times New Roman"/>
                <a:sym typeface="Times New Roman"/>
              </a:rPr>
              <a:t>Coping strategies are used to return to normal functioning after a temporary period of psychopathology (Fletcher &amp; Sarkar, 2013)</a:t>
            </a:r>
            <a:endParaRPr sz="1600">
              <a:solidFill>
                <a:srgbClr val="000000"/>
              </a:solidFill>
              <a:latin typeface="Times New Roman"/>
              <a:ea typeface="Times New Roman"/>
              <a:cs typeface="Times New Roman"/>
              <a:sym typeface="Times New Roman"/>
            </a:endParaRPr>
          </a:p>
          <a:p>
            <a:pPr indent="-311150" lvl="0" marL="457200" marR="0" rtl="0" algn="l">
              <a:lnSpc>
                <a:spcPct val="150000"/>
              </a:lnSpc>
              <a:spcBef>
                <a:spcPts val="0"/>
              </a:spcBef>
              <a:spcAft>
                <a:spcPts val="0"/>
              </a:spcAft>
              <a:buSzPts val="1300"/>
              <a:buChar char="●"/>
            </a:pPr>
            <a:r>
              <a:rPr lang="en" sz="1600">
                <a:solidFill>
                  <a:srgbClr val="000000"/>
                </a:solidFill>
                <a:latin typeface="Times New Roman"/>
                <a:ea typeface="Times New Roman"/>
                <a:cs typeface="Times New Roman"/>
                <a:sym typeface="Times New Roman"/>
              </a:rPr>
              <a:t>Coping </a:t>
            </a:r>
            <a:r>
              <a:rPr lang="en" sz="1600">
                <a:solidFill>
                  <a:srgbClr val="000000"/>
                </a:solidFill>
                <a:latin typeface="Times New Roman"/>
                <a:ea typeface="Times New Roman"/>
                <a:cs typeface="Times New Roman"/>
                <a:sym typeface="Times New Roman"/>
              </a:rPr>
              <a:t>strategies can alleviate some adversity, and make a situation more palpable</a:t>
            </a:r>
            <a:endParaRPr sz="1600">
              <a:solidFill>
                <a:srgbClr val="000000"/>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23"/>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Coping Stratagies</a:t>
            </a:r>
            <a:endParaRPr/>
          </a:p>
        </p:txBody>
      </p:sp>
      <p:sp>
        <p:nvSpPr>
          <p:cNvPr id="188" name="Google Shape;188;p23"/>
          <p:cNvSpPr txBox="1"/>
          <p:nvPr>
            <p:ph idx="1" type="body"/>
          </p:nvPr>
        </p:nvSpPr>
        <p:spPr>
          <a:xfrm>
            <a:off x="819150" y="1609600"/>
            <a:ext cx="7505700" cy="2829000"/>
          </a:xfrm>
          <a:prstGeom prst="rect">
            <a:avLst/>
          </a:prstGeom>
        </p:spPr>
        <p:txBody>
          <a:bodyPr anchorCtr="0" anchor="t" bIns="91425" lIns="91425" spcFirstLastPara="1" rIns="91425" wrap="square" tIns="91425">
            <a:noAutofit/>
          </a:bodyPr>
          <a:lstStyle/>
          <a:p>
            <a:pPr indent="-342900" lvl="0" marL="457200" rtl="0" algn="just">
              <a:lnSpc>
                <a:spcPct val="200000"/>
              </a:lnSpc>
              <a:spcBef>
                <a:spcPts val="0"/>
              </a:spcBef>
              <a:spcAft>
                <a:spcPts val="0"/>
              </a:spcAft>
              <a:buClr>
                <a:srgbClr val="000000"/>
              </a:buClr>
              <a:buSzPts val="1800"/>
              <a:buFont typeface="Times New Roman"/>
              <a:buChar char="●"/>
            </a:pPr>
            <a:r>
              <a:rPr lang="en" sz="1600">
                <a:solidFill>
                  <a:srgbClr val="000000"/>
                </a:solidFill>
                <a:latin typeface="Times New Roman"/>
                <a:ea typeface="Times New Roman"/>
                <a:cs typeface="Times New Roman"/>
                <a:sym typeface="Times New Roman"/>
              </a:rPr>
              <a:t>By teaching coping strategies that can alleviate some of the adversity, we can give the students the possibility of learning within an optimum state (Wilson et.al, 2019).</a:t>
            </a:r>
            <a:endParaRPr sz="1600">
              <a:solidFill>
                <a:srgbClr val="000000"/>
              </a:solidFill>
              <a:latin typeface="Times New Roman"/>
              <a:ea typeface="Times New Roman"/>
              <a:cs typeface="Times New Roman"/>
              <a:sym typeface="Times New Roman"/>
            </a:endParaRPr>
          </a:p>
          <a:p>
            <a:pPr indent="-342900" lvl="1" marL="914400" rtl="0" algn="just">
              <a:lnSpc>
                <a:spcPct val="200000"/>
              </a:lnSpc>
              <a:spcBef>
                <a:spcPts val="0"/>
              </a:spcBef>
              <a:spcAft>
                <a:spcPts val="0"/>
              </a:spcAft>
              <a:buSzPts val="1800"/>
              <a:buChar char="○"/>
            </a:pPr>
            <a:r>
              <a:rPr lang="en" sz="1600">
                <a:solidFill>
                  <a:srgbClr val="000000"/>
                </a:solidFill>
                <a:latin typeface="Times New Roman"/>
                <a:ea typeface="Times New Roman"/>
                <a:cs typeface="Times New Roman"/>
                <a:sym typeface="Times New Roman"/>
              </a:rPr>
              <a:t>Eg. Breathwork, Mindfulness, Meditation</a:t>
            </a:r>
            <a:endParaRPr sz="1600">
              <a:solidFill>
                <a:srgbClr val="000000"/>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24"/>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Social Context</a:t>
            </a:r>
            <a:endParaRPr/>
          </a:p>
        </p:txBody>
      </p:sp>
      <p:sp>
        <p:nvSpPr>
          <p:cNvPr id="194" name="Google Shape;194;p24"/>
          <p:cNvSpPr txBox="1"/>
          <p:nvPr>
            <p:ph idx="1" type="body"/>
          </p:nvPr>
        </p:nvSpPr>
        <p:spPr>
          <a:xfrm>
            <a:off x="819150" y="1637925"/>
            <a:ext cx="7505700" cy="2800800"/>
          </a:xfrm>
          <a:prstGeom prst="rect">
            <a:avLst/>
          </a:prstGeom>
        </p:spPr>
        <p:txBody>
          <a:bodyPr anchorCtr="0" anchor="t" bIns="91425" lIns="91425" spcFirstLastPara="1" rIns="91425" wrap="square" tIns="91425">
            <a:normAutofit fontScale="92500"/>
          </a:bodyPr>
          <a:lstStyle/>
          <a:p>
            <a:pPr indent="-322580" lvl="0" marL="457200" rtl="0" algn="just">
              <a:lnSpc>
                <a:spcPct val="200000"/>
              </a:lnSpc>
              <a:spcBef>
                <a:spcPts val="0"/>
              </a:spcBef>
              <a:spcAft>
                <a:spcPts val="0"/>
              </a:spcAft>
              <a:buClr>
                <a:srgbClr val="000000"/>
              </a:buClr>
              <a:buSzPct val="100000"/>
              <a:buFont typeface="Times New Roman"/>
              <a:buChar char="●"/>
            </a:pPr>
            <a:r>
              <a:rPr lang="en" sz="1600">
                <a:solidFill>
                  <a:srgbClr val="000000"/>
                </a:solidFill>
                <a:latin typeface="Times New Roman"/>
                <a:ea typeface="Times New Roman"/>
                <a:cs typeface="Times New Roman"/>
                <a:sym typeface="Times New Roman"/>
              </a:rPr>
              <a:t>An adaptation to adversity can only be seen as positive or negative when examined in relation to the social context (Fletcher &amp; Sarkar, 2013)</a:t>
            </a:r>
            <a:endParaRPr sz="1600">
              <a:solidFill>
                <a:srgbClr val="000000"/>
              </a:solidFill>
              <a:latin typeface="Times New Roman"/>
              <a:ea typeface="Times New Roman"/>
              <a:cs typeface="Times New Roman"/>
              <a:sym typeface="Times New Roman"/>
            </a:endParaRPr>
          </a:p>
          <a:p>
            <a:pPr indent="-322580" lvl="0" marL="457200" rtl="0" algn="just">
              <a:lnSpc>
                <a:spcPct val="200000"/>
              </a:lnSpc>
              <a:spcBef>
                <a:spcPts val="0"/>
              </a:spcBef>
              <a:spcAft>
                <a:spcPts val="0"/>
              </a:spcAft>
              <a:buClr>
                <a:srgbClr val="000000"/>
              </a:buClr>
              <a:buSzPct val="100000"/>
              <a:buFont typeface="Times New Roman"/>
              <a:buChar char="●"/>
            </a:pPr>
            <a:r>
              <a:rPr lang="en" sz="1600">
                <a:solidFill>
                  <a:srgbClr val="000000"/>
                </a:solidFill>
                <a:latin typeface="Times New Roman"/>
                <a:ea typeface="Times New Roman"/>
                <a:cs typeface="Times New Roman"/>
                <a:sym typeface="Times New Roman"/>
              </a:rPr>
              <a:t>The social context of the working life of a performing artist is precarious and unstable</a:t>
            </a:r>
            <a:endParaRPr sz="1600">
              <a:solidFill>
                <a:srgbClr val="000000"/>
              </a:solidFill>
              <a:latin typeface="Times New Roman"/>
              <a:ea typeface="Times New Roman"/>
              <a:cs typeface="Times New Roman"/>
              <a:sym typeface="Times New Roman"/>
            </a:endParaRPr>
          </a:p>
          <a:p>
            <a:pPr indent="-322580" lvl="0" marL="457200" rtl="0" algn="just">
              <a:lnSpc>
                <a:spcPct val="200000"/>
              </a:lnSpc>
              <a:spcBef>
                <a:spcPts val="0"/>
              </a:spcBef>
              <a:spcAft>
                <a:spcPts val="0"/>
              </a:spcAft>
              <a:buClr>
                <a:srgbClr val="000000"/>
              </a:buClr>
              <a:buSzPct val="100000"/>
              <a:buFont typeface="Times New Roman"/>
              <a:buChar char="●"/>
            </a:pPr>
            <a:r>
              <a:rPr lang="en" sz="1600">
                <a:solidFill>
                  <a:srgbClr val="000000"/>
                </a:solidFill>
                <a:latin typeface="Times New Roman"/>
                <a:ea typeface="Times New Roman"/>
                <a:cs typeface="Times New Roman"/>
                <a:sym typeface="Times New Roman"/>
              </a:rPr>
              <a:t>Bohemian Work Ethic</a:t>
            </a:r>
            <a:endParaRPr sz="1600">
              <a:solidFill>
                <a:srgbClr val="000000"/>
              </a:solidFill>
              <a:latin typeface="Times New Roman"/>
              <a:ea typeface="Times New Roman"/>
              <a:cs typeface="Times New Roman"/>
              <a:sym typeface="Times New Roman"/>
            </a:endParaRPr>
          </a:p>
          <a:p>
            <a:pPr indent="-322580" lvl="1" marL="914400" rtl="0" algn="just">
              <a:lnSpc>
                <a:spcPct val="200000"/>
              </a:lnSpc>
              <a:spcBef>
                <a:spcPts val="0"/>
              </a:spcBef>
              <a:spcAft>
                <a:spcPts val="0"/>
              </a:spcAft>
              <a:buClr>
                <a:srgbClr val="000000"/>
              </a:buClr>
              <a:buSzPct val="100000"/>
              <a:buFont typeface="Times New Roman"/>
              <a:buChar char="○"/>
            </a:pPr>
            <a:r>
              <a:rPr lang="en" sz="1600">
                <a:solidFill>
                  <a:srgbClr val="000000"/>
                </a:solidFill>
                <a:latin typeface="Times New Roman"/>
                <a:ea typeface="Times New Roman"/>
                <a:cs typeface="Times New Roman"/>
                <a:sym typeface="Times New Roman"/>
              </a:rPr>
              <a:t>values “as autonomy, artistic pleasure, lifelong learning, self-development and self-realization” (Van Assche &amp; Laermans, 2022)</a:t>
            </a:r>
            <a:endParaRPr sz="1600">
              <a:solidFill>
                <a:srgbClr val="000000"/>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8" name="Shape 198"/>
        <p:cNvGrpSpPr/>
        <p:nvPr/>
      </p:nvGrpSpPr>
      <p:grpSpPr>
        <a:xfrm>
          <a:off x="0" y="0"/>
          <a:ext cx="0" cy="0"/>
          <a:chOff x="0" y="0"/>
          <a:chExt cx="0" cy="0"/>
        </a:xfrm>
      </p:grpSpPr>
      <p:sp>
        <p:nvSpPr>
          <p:cNvPr id="199" name="Google Shape;199;p25"/>
          <p:cNvSpPr txBox="1"/>
          <p:nvPr>
            <p:ph type="title"/>
          </p:nvPr>
        </p:nvSpPr>
        <p:spPr>
          <a:xfrm>
            <a:off x="819150" y="845600"/>
            <a:ext cx="7505700" cy="652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Methodology</a:t>
            </a:r>
            <a:endParaRPr/>
          </a:p>
        </p:txBody>
      </p:sp>
      <p:sp>
        <p:nvSpPr>
          <p:cNvPr id="200" name="Google Shape;200;p25"/>
          <p:cNvSpPr txBox="1"/>
          <p:nvPr>
            <p:ph idx="1" type="body"/>
          </p:nvPr>
        </p:nvSpPr>
        <p:spPr>
          <a:xfrm>
            <a:off x="819150" y="1657900"/>
            <a:ext cx="7505700" cy="2946000"/>
          </a:xfrm>
          <a:prstGeom prst="rect">
            <a:avLst/>
          </a:prstGeom>
        </p:spPr>
        <p:txBody>
          <a:bodyPr anchorCtr="0" anchor="t" bIns="91425" lIns="91425" spcFirstLastPara="1" rIns="91425" wrap="square" tIns="91425">
            <a:normAutofit/>
          </a:bodyPr>
          <a:lstStyle/>
          <a:p>
            <a:pPr indent="-330200" lvl="0" marL="457200" rtl="0" algn="l">
              <a:spcBef>
                <a:spcPts val="0"/>
              </a:spcBef>
              <a:spcAft>
                <a:spcPts val="0"/>
              </a:spcAft>
              <a:buSzPts val="1600"/>
              <a:buChar char="●"/>
            </a:pPr>
            <a:r>
              <a:rPr lang="en" sz="1600"/>
              <a:t>Questionnaire</a:t>
            </a:r>
            <a:endParaRPr sz="1600"/>
          </a:p>
          <a:p>
            <a:pPr indent="-330200" lvl="1" marL="914400" rtl="0" algn="l">
              <a:spcBef>
                <a:spcPts val="0"/>
              </a:spcBef>
              <a:spcAft>
                <a:spcPts val="0"/>
              </a:spcAft>
              <a:buSzPts val="1600"/>
              <a:buChar char="○"/>
            </a:pPr>
            <a:r>
              <a:rPr lang="en" sz="1600"/>
              <a:t>15 responses</a:t>
            </a:r>
            <a:endParaRPr sz="1600"/>
          </a:p>
          <a:p>
            <a:pPr indent="-330200" lvl="1" marL="914400" rtl="0" algn="l">
              <a:spcBef>
                <a:spcPts val="0"/>
              </a:spcBef>
              <a:spcAft>
                <a:spcPts val="0"/>
              </a:spcAft>
              <a:buSzPts val="1600"/>
              <a:buChar char="○"/>
            </a:pPr>
            <a:r>
              <a:rPr lang="en" sz="1600"/>
              <a:t>People who had graduated from a musical theatre degree, or were working in the professionals MT industry</a:t>
            </a:r>
            <a:endParaRPr sz="1600"/>
          </a:p>
          <a:p>
            <a:pPr indent="-330200" lvl="0" marL="457200" rtl="0" algn="l">
              <a:spcBef>
                <a:spcPts val="0"/>
              </a:spcBef>
              <a:spcAft>
                <a:spcPts val="0"/>
              </a:spcAft>
              <a:buSzPts val="1600"/>
              <a:buChar char="●"/>
            </a:pPr>
            <a:r>
              <a:rPr lang="en" sz="1600"/>
              <a:t>3 Interviews</a:t>
            </a:r>
            <a:endParaRPr sz="1600"/>
          </a:p>
          <a:p>
            <a:pPr indent="-330200" lvl="1" marL="914400" rtl="0" algn="l">
              <a:spcBef>
                <a:spcPts val="0"/>
              </a:spcBef>
              <a:spcAft>
                <a:spcPts val="0"/>
              </a:spcAft>
              <a:buSzPts val="1600"/>
              <a:buChar char="○"/>
            </a:pPr>
            <a:r>
              <a:rPr lang="en" sz="1600"/>
              <a:t>1 recent graduate, still working in the industry</a:t>
            </a:r>
            <a:endParaRPr sz="1600"/>
          </a:p>
          <a:p>
            <a:pPr indent="-330200" lvl="1" marL="914400" rtl="0" algn="l">
              <a:spcBef>
                <a:spcPts val="0"/>
              </a:spcBef>
              <a:spcAft>
                <a:spcPts val="0"/>
              </a:spcAft>
              <a:buSzPts val="1600"/>
              <a:buChar char="○"/>
            </a:pPr>
            <a:r>
              <a:rPr lang="en" sz="1600"/>
              <a:t>1 recent graduate, no longer working in the industry</a:t>
            </a:r>
            <a:endParaRPr sz="1600"/>
          </a:p>
          <a:p>
            <a:pPr indent="-330200" lvl="1" marL="914400" rtl="0" algn="l">
              <a:spcBef>
                <a:spcPts val="0"/>
              </a:spcBef>
              <a:spcAft>
                <a:spcPts val="0"/>
              </a:spcAft>
              <a:buSzPts val="1600"/>
              <a:buChar char="○"/>
            </a:pPr>
            <a:r>
              <a:rPr lang="en" sz="1600"/>
              <a:t>1 working professional with 15 year experience</a:t>
            </a:r>
            <a:endParaRPr sz="1600"/>
          </a:p>
          <a:p>
            <a:pPr indent="-330200" lvl="0" marL="457200" rtl="0" algn="l">
              <a:spcBef>
                <a:spcPts val="0"/>
              </a:spcBef>
              <a:spcAft>
                <a:spcPts val="0"/>
              </a:spcAft>
              <a:buSzPts val="1600"/>
              <a:buChar char="●"/>
            </a:pPr>
            <a:r>
              <a:rPr lang="en" sz="1600"/>
              <a:t>Literature Review</a:t>
            </a:r>
            <a:endParaRPr sz="160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26"/>
          <p:cNvSpPr txBox="1"/>
          <p:nvPr>
            <p:ph type="title"/>
          </p:nvPr>
        </p:nvSpPr>
        <p:spPr>
          <a:xfrm>
            <a:off x="819150" y="8563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Findings - Culture</a:t>
            </a:r>
            <a:endParaRPr/>
          </a:p>
        </p:txBody>
      </p:sp>
      <p:sp>
        <p:nvSpPr>
          <p:cNvPr id="206" name="Google Shape;206;p26"/>
          <p:cNvSpPr txBox="1"/>
          <p:nvPr>
            <p:ph idx="1" type="body"/>
          </p:nvPr>
        </p:nvSpPr>
        <p:spPr>
          <a:xfrm>
            <a:off x="819150" y="1583850"/>
            <a:ext cx="7505700" cy="3029100"/>
          </a:xfrm>
          <a:prstGeom prst="rect">
            <a:avLst/>
          </a:prstGeom>
        </p:spPr>
        <p:txBody>
          <a:bodyPr anchorCtr="0" anchor="t" bIns="91425" lIns="91425" spcFirstLastPara="1" rIns="91425" wrap="square" tIns="91425">
            <a:normAutofit fontScale="92500" lnSpcReduction="20000"/>
          </a:bodyPr>
          <a:lstStyle/>
          <a:p>
            <a:pPr indent="0" lvl="0" marL="0" rtl="0" algn="ctr">
              <a:lnSpc>
                <a:spcPct val="150000"/>
              </a:lnSpc>
              <a:spcBef>
                <a:spcPts val="0"/>
              </a:spcBef>
              <a:spcAft>
                <a:spcPts val="0"/>
              </a:spcAft>
              <a:buNone/>
            </a:pPr>
            <a:r>
              <a:t/>
            </a:r>
            <a:endParaRPr sz="1200">
              <a:solidFill>
                <a:srgbClr val="000000"/>
              </a:solidFill>
              <a:latin typeface="Times New Roman"/>
              <a:ea typeface="Times New Roman"/>
              <a:cs typeface="Times New Roman"/>
              <a:sym typeface="Times New Roman"/>
            </a:endParaRPr>
          </a:p>
          <a:p>
            <a:pPr indent="0" lvl="0" marL="457200" rtl="0" algn="ctr">
              <a:lnSpc>
                <a:spcPct val="150000"/>
              </a:lnSpc>
              <a:spcBef>
                <a:spcPts val="0"/>
              </a:spcBef>
              <a:spcAft>
                <a:spcPts val="0"/>
              </a:spcAft>
              <a:buNone/>
            </a:pPr>
            <a:r>
              <a:rPr lang="en" sz="1800">
                <a:solidFill>
                  <a:srgbClr val="000000"/>
                </a:solidFill>
                <a:latin typeface="Times New Roman"/>
                <a:ea typeface="Times New Roman"/>
                <a:cs typeface="Times New Roman"/>
                <a:sym typeface="Times New Roman"/>
              </a:rPr>
              <a:t>“I found that like 3rd year and my confidence, like took a big knock. Because I felt like and suddenly the comparison game happened, you couldn't escape the four walls” (Interview 1)</a:t>
            </a:r>
            <a:endParaRPr sz="1800">
              <a:solidFill>
                <a:srgbClr val="000000"/>
              </a:solidFill>
              <a:latin typeface="Times New Roman"/>
              <a:ea typeface="Times New Roman"/>
              <a:cs typeface="Times New Roman"/>
              <a:sym typeface="Times New Roman"/>
            </a:endParaRPr>
          </a:p>
          <a:p>
            <a:pPr indent="0" lvl="0" marL="0" rtl="0" algn="l">
              <a:lnSpc>
                <a:spcPct val="150000"/>
              </a:lnSpc>
              <a:spcBef>
                <a:spcPts val="0"/>
              </a:spcBef>
              <a:spcAft>
                <a:spcPts val="0"/>
              </a:spcAft>
              <a:buNone/>
            </a:pPr>
            <a:r>
              <a:t/>
            </a:r>
            <a:endParaRPr sz="1800">
              <a:solidFill>
                <a:srgbClr val="000000"/>
              </a:solidFill>
              <a:latin typeface="Times New Roman"/>
              <a:ea typeface="Times New Roman"/>
              <a:cs typeface="Times New Roman"/>
              <a:sym typeface="Times New Roman"/>
            </a:endParaRPr>
          </a:p>
          <a:p>
            <a:pPr indent="0" lvl="0" marL="0" rtl="0" algn="ctr">
              <a:lnSpc>
                <a:spcPct val="150000"/>
              </a:lnSpc>
              <a:spcBef>
                <a:spcPts val="0"/>
              </a:spcBef>
              <a:spcAft>
                <a:spcPts val="0"/>
              </a:spcAft>
              <a:buNone/>
            </a:pPr>
            <a:r>
              <a:rPr lang="en" sz="1800">
                <a:solidFill>
                  <a:srgbClr val="000000"/>
                </a:solidFill>
                <a:latin typeface="Times New Roman"/>
                <a:ea typeface="Times New Roman"/>
                <a:cs typeface="Times New Roman"/>
                <a:sym typeface="Times New Roman"/>
              </a:rPr>
              <a:t>“The performers I know who have not attended drama school are much more confident and self assured. They have not been pitted against others for 3 years minimum. I think drama school can be extremely tough, as you are in a pressure cooker of constant feedback, which can be overwhelming” (Response 5)</a:t>
            </a:r>
            <a:endParaRPr sz="1800">
              <a:solidFill>
                <a:srgbClr val="000000"/>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27"/>
          <p:cNvSpPr txBox="1"/>
          <p:nvPr>
            <p:ph type="title"/>
          </p:nvPr>
        </p:nvSpPr>
        <p:spPr>
          <a:xfrm>
            <a:off x="819150" y="8563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Findings - Culture</a:t>
            </a:r>
            <a:endParaRPr/>
          </a:p>
        </p:txBody>
      </p:sp>
      <p:sp>
        <p:nvSpPr>
          <p:cNvPr id="212" name="Google Shape;212;p27"/>
          <p:cNvSpPr txBox="1"/>
          <p:nvPr>
            <p:ph idx="1" type="body"/>
          </p:nvPr>
        </p:nvSpPr>
        <p:spPr>
          <a:xfrm>
            <a:off x="819150" y="1583850"/>
            <a:ext cx="7505700" cy="3029100"/>
          </a:xfrm>
          <a:prstGeom prst="rect">
            <a:avLst/>
          </a:prstGeom>
        </p:spPr>
        <p:txBody>
          <a:bodyPr anchorCtr="0" anchor="t" bIns="91425" lIns="91425" spcFirstLastPara="1" rIns="91425" wrap="square" tIns="91425">
            <a:normAutofit/>
          </a:bodyPr>
          <a:lstStyle/>
          <a:p>
            <a:pPr indent="-342900" lvl="0" marL="457200" rtl="0" algn="l">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The </a:t>
            </a:r>
            <a:r>
              <a:rPr lang="en" sz="1800">
                <a:solidFill>
                  <a:srgbClr val="000000"/>
                </a:solidFill>
                <a:latin typeface="Times New Roman"/>
                <a:ea typeface="Times New Roman"/>
                <a:cs typeface="Times New Roman"/>
                <a:sym typeface="Times New Roman"/>
              </a:rPr>
              <a:t>intense</a:t>
            </a:r>
            <a:r>
              <a:rPr lang="en" sz="1800">
                <a:solidFill>
                  <a:srgbClr val="000000"/>
                </a:solidFill>
                <a:latin typeface="Times New Roman"/>
                <a:ea typeface="Times New Roman"/>
                <a:cs typeface="Times New Roman"/>
                <a:sym typeface="Times New Roman"/>
              </a:rPr>
              <a:t> </a:t>
            </a:r>
            <a:r>
              <a:rPr lang="en" sz="1800">
                <a:solidFill>
                  <a:srgbClr val="000000"/>
                </a:solidFill>
                <a:latin typeface="Times New Roman"/>
                <a:ea typeface="Times New Roman"/>
                <a:cs typeface="Times New Roman"/>
                <a:sym typeface="Times New Roman"/>
              </a:rPr>
              <a:t>competitive</a:t>
            </a:r>
            <a:r>
              <a:rPr lang="en" sz="1800">
                <a:solidFill>
                  <a:srgbClr val="000000"/>
                </a:solidFill>
                <a:latin typeface="Times New Roman"/>
                <a:ea typeface="Times New Roman"/>
                <a:cs typeface="Times New Roman"/>
                <a:sym typeface="Times New Roman"/>
              </a:rPr>
              <a:t> culture may be hindering, not helping one’s mental resilience</a:t>
            </a:r>
            <a:endParaRPr sz="1800">
              <a:solidFill>
                <a:srgbClr val="000000"/>
              </a:solidFill>
              <a:latin typeface="Times New Roman"/>
              <a:ea typeface="Times New Roman"/>
              <a:cs typeface="Times New Roman"/>
              <a:sym typeface="Times New Roman"/>
            </a:endParaRPr>
          </a:p>
          <a:p>
            <a:pPr indent="-342900" lvl="0" marL="457200" rtl="0" algn="l">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Could we change competing to supporting?</a:t>
            </a:r>
            <a:endParaRPr sz="1800">
              <a:solidFill>
                <a:srgbClr val="000000"/>
              </a:solidFill>
              <a:latin typeface="Times New Roman"/>
              <a:ea typeface="Times New Roman"/>
              <a:cs typeface="Times New Roman"/>
              <a:sym typeface="Times New Roman"/>
            </a:endParaRPr>
          </a:p>
          <a:p>
            <a:pPr indent="-342900" lvl="0" marL="457200" rtl="0" algn="l">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More research is needed to examine what is valued as positive or negative in the industry</a:t>
            </a:r>
            <a:endParaRPr sz="1800">
              <a:solidFill>
                <a:srgbClr val="000000"/>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6" name="Shape 216"/>
        <p:cNvGrpSpPr/>
        <p:nvPr/>
      </p:nvGrpSpPr>
      <p:grpSpPr>
        <a:xfrm>
          <a:off x="0" y="0"/>
          <a:ext cx="0" cy="0"/>
          <a:chOff x="0" y="0"/>
          <a:chExt cx="0" cy="0"/>
        </a:xfrm>
      </p:grpSpPr>
      <p:sp>
        <p:nvSpPr>
          <p:cNvPr id="217" name="Google Shape;217;p28"/>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Findings - Auditions</a:t>
            </a:r>
            <a:endParaRPr/>
          </a:p>
        </p:txBody>
      </p:sp>
      <p:sp>
        <p:nvSpPr>
          <p:cNvPr id="218" name="Google Shape;218;p28"/>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p>
            <a:pPr indent="0" lvl="0" marL="0" rtl="0" algn="ctr">
              <a:lnSpc>
                <a:spcPct val="150000"/>
              </a:lnSpc>
              <a:spcBef>
                <a:spcPts val="0"/>
              </a:spcBef>
              <a:spcAft>
                <a:spcPts val="0"/>
              </a:spcAft>
              <a:buNone/>
            </a:pPr>
            <a:r>
              <a:rPr lang="en" sz="1800"/>
              <a:t>“I felt most mentally unprepared for aspects my training didn't allow me to experience. These included periods without auditions, finding stable income that gave enough time to keep up skills and commit to auditions etc - these were the aspects I found most difficult” (Response 15)</a:t>
            </a:r>
            <a:endParaRPr sz="1800"/>
          </a:p>
          <a:p>
            <a:pPr indent="0" lvl="0" marL="0" rtl="0" algn="ctr">
              <a:lnSpc>
                <a:spcPct val="150000"/>
              </a:lnSpc>
              <a:spcBef>
                <a:spcPts val="0"/>
              </a:spcBef>
              <a:spcAft>
                <a:spcPts val="0"/>
              </a:spcAft>
              <a:buNone/>
            </a:pPr>
            <a:r>
              <a:t/>
            </a:r>
            <a:endParaRPr sz="1200">
              <a:solidFill>
                <a:srgbClr val="000000"/>
              </a:solidFill>
              <a:latin typeface="Times New Roman"/>
              <a:ea typeface="Times New Roman"/>
              <a:cs typeface="Times New Roman"/>
              <a:sym typeface="Times New Roman"/>
            </a:endParaRPr>
          </a:p>
          <a:p>
            <a:pPr indent="0" lvl="0" marL="0" rtl="0" algn="ctr">
              <a:lnSpc>
                <a:spcPct val="150000"/>
              </a:lnSpc>
              <a:spcBef>
                <a:spcPts val="0"/>
              </a:spcBef>
              <a:spcAft>
                <a:spcPts val="0"/>
              </a:spcAft>
              <a:buNone/>
            </a:pPr>
            <a:r>
              <a:t/>
            </a:r>
            <a:endParaRPr sz="1200">
              <a:solidFill>
                <a:srgbClr val="000000"/>
              </a:solidFill>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
        <p:nvSpPr>
          <p:cNvPr id="223" name="Google Shape;223;p29"/>
          <p:cNvSpPr txBox="1"/>
          <p:nvPr>
            <p:ph type="title"/>
          </p:nvPr>
        </p:nvSpPr>
        <p:spPr>
          <a:xfrm>
            <a:off x="819150" y="845600"/>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Findings - Auditions</a:t>
            </a:r>
            <a:endParaRPr/>
          </a:p>
          <a:p>
            <a:pPr indent="0" lvl="0" marL="0" rtl="0" algn="l">
              <a:spcBef>
                <a:spcPts val="0"/>
              </a:spcBef>
              <a:spcAft>
                <a:spcPts val="0"/>
              </a:spcAft>
              <a:buNone/>
            </a:pPr>
            <a:r>
              <a:t/>
            </a:r>
            <a:endParaRPr/>
          </a:p>
        </p:txBody>
      </p:sp>
      <p:sp>
        <p:nvSpPr>
          <p:cNvPr id="224" name="Google Shape;224;p29"/>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p>
            <a:pPr indent="-330200" lvl="0" marL="45720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There need to be further preparation for the time between jobs</a:t>
            </a:r>
            <a:endParaRPr sz="1600">
              <a:solidFill>
                <a:srgbClr val="000000"/>
              </a:solidFill>
              <a:latin typeface="Times New Roman"/>
              <a:ea typeface="Times New Roman"/>
              <a:cs typeface="Times New Roman"/>
              <a:sym typeface="Times New Roman"/>
            </a:endParaRPr>
          </a:p>
          <a:p>
            <a:pPr indent="-330200" lvl="0" marL="45720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This was mentioned by all interviewees, and several respondents</a:t>
            </a:r>
            <a:endParaRPr sz="1600">
              <a:solidFill>
                <a:srgbClr val="000000"/>
              </a:solidFill>
              <a:latin typeface="Times New Roman"/>
              <a:ea typeface="Times New Roman"/>
              <a:cs typeface="Times New Roman"/>
              <a:sym typeface="Times New Roman"/>
            </a:endParaRPr>
          </a:p>
          <a:p>
            <a:pPr indent="-330200" lvl="0" marL="457200" rtl="0" algn="l">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This is change of pace is one of the big distinctions between life in University, and life post university</a:t>
            </a:r>
            <a:endParaRPr sz="1600">
              <a:solidFill>
                <a:srgbClr val="000000"/>
              </a:solidFill>
              <a:latin typeface="Times New Roman"/>
              <a:ea typeface="Times New Roman"/>
              <a:cs typeface="Times New Roman"/>
              <a:sym typeface="Times New Roman"/>
            </a:endParaRPr>
          </a:p>
          <a:p>
            <a:pPr indent="0" lvl="0" marL="0" rtl="0" algn="ctr">
              <a:lnSpc>
                <a:spcPct val="150000"/>
              </a:lnSpc>
              <a:spcBef>
                <a:spcPts val="0"/>
              </a:spcBef>
              <a:spcAft>
                <a:spcPts val="0"/>
              </a:spcAft>
              <a:buNone/>
            </a:pPr>
            <a:r>
              <a:t/>
            </a:r>
            <a:endParaRPr sz="1800">
              <a:solidFill>
                <a:srgbClr val="000000"/>
              </a:solidFill>
              <a:latin typeface="Times New Roman"/>
              <a:ea typeface="Times New Roman"/>
              <a:cs typeface="Times New Roman"/>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30"/>
          <p:cNvSpPr txBox="1"/>
          <p:nvPr>
            <p:ph type="title"/>
          </p:nvPr>
        </p:nvSpPr>
        <p:spPr>
          <a:xfrm>
            <a:off x="819150" y="845600"/>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Findings - Identity</a:t>
            </a:r>
            <a:endParaRPr/>
          </a:p>
          <a:p>
            <a:pPr indent="0" lvl="0" marL="0" rtl="0" algn="l">
              <a:spcBef>
                <a:spcPts val="0"/>
              </a:spcBef>
              <a:spcAft>
                <a:spcPts val="0"/>
              </a:spcAft>
              <a:buNone/>
            </a:pPr>
            <a:r>
              <a:t/>
            </a:r>
            <a:endParaRPr/>
          </a:p>
        </p:txBody>
      </p:sp>
      <p:sp>
        <p:nvSpPr>
          <p:cNvPr id="230" name="Google Shape;230;p30"/>
          <p:cNvSpPr txBox="1"/>
          <p:nvPr>
            <p:ph idx="1" type="body"/>
          </p:nvPr>
        </p:nvSpPr>
        <p:spPr>
          <a:xfrm>
            <a:off x="819150" y="1456725"/>
            <a:ext cx="7505700" cy="3255300"/>
          </a:xfrm>
          <a:prstGeom prst="rect">
            <a:avLst/>
          </a:prstGeom>
        </p:spPr>
        <p:txBody>
          <a:bodyPr anchorCtr="0" anchor="t" bIns="91425" lIns="91425" spcFirstLastPara="1" rIns="91425" wrap="square" tIns="91425">
            <a:normAutofit/>
          </a:bodyPr>
          <a:lstStyle/>
          <a:p>
            <a:pPr indent="0" lvl="0" marL="457200" marR="0" rtl="0" algn="ctr">
              <a:lnSpc>
                <a:spcPct val="115000"/>
              </a:lnSpc>
              <a:spcBef>
                <a:spcPts val="0"/>
              </a:spcBef>
              <a:spcAft>
                <a:spcPts val="0"/>
              </a:spcAft>
              <a:buNone/>
            </a:pPr>
            <a:r>
              <a:rPr lang="en" sz="1800"/>
              <a:t>“the separation between your work life and your personal life is really blurred down into kind of image, the way you present yourself, like even like you end up going to the gym or exercising for the goal of your career rather than just for health and well being even just carved around matching your headshot and working towards a casting bracket” (Interview 1)</a:t>
            </a:r>
            <a:endParaRPr sz="1800"/>
          </a:p>
          <a:p>
            <a:pPr indent="0" lvl="0" marL="457200" marR="0" rtl="0" algn="ctr">
              <a:lnSpc>
                <a:spcPct val="115000"/>
              </a:lnSpc>
              <a:spcBef>
                <a:spcPts val="1200"/>
              </a:spcBef>
              <a:spcAft>
                <a:spcPts val="1200"/>
              </a:spcAft>
              <a:buNone/>
            </a:pPr>
            <a:r>
              <a:rPr lang="en" sz="1800"/>
              <a:t>“I mean, life of an actor, what comes after this? Will anyone care about me when this is over? Am I still valid If I'm not at the show? You know, where do I get my validation from?” (Interview 2)</a:t>
            </a:r>
            <a:endParaRPr sz="180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4" name="Shape 234"/>
        <p:cNvGrpSpPr/>
        <p:nvPr/>
      </p:nvGrpSpPr>
      <p:grpSpPr>
        <a:xfrm>
          <a:off x="0" y="0"/>
          <a:ext cx="0" cy="0"/>
          <a:chOff x="0" y="0"/>
          <a:chExt cx="0" cy="0"/>
        </a:xfrm>
      </p:grpSpPr>
      <p:sp>
        <p:nvSpPr>
          <p:cNvPr id="235" name="Google Shape;235;p31"/>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Findings - Identity</a:t>
            </a:r>
            <a:endParaRPr/>
          </a:p>
        </p:txBody>
      </p:sp>
      <p:sp>
        <p:nvSpPr>
          <p:cNvPr id="236" name="Google Shape;236;p31"/>
          <p:cNvSpPr txBox="1"/>
          <p:nvPr>
            <p:ph idx="1" type="body"/>
          </p:nvPr>
        </p:nvSpPr>
        <p:spPr>
          <a:xfrm>
            <a:off x="819150" y="2167100"/>
            <a:ext cx="7505700" cy="2544900"/>
          </a:xfrm>
          <a:prstGeom prst="rect">
            <a:avLst/>
          </a:prstGeom>
        </p:spPr>
        <p:txBody>
          <a:bodyPr anchorCtr="0" anchor="t" bIns="91425" lIns="91425" spcFirstLastPara="1" rIns="91425" wrap="square" tIns="91425">
            <a:normAutofit/>
          </a:bodyPr>
          <a:lstStyle/>
          <a:p>
            <a:pPr indent="-330200" lvl="0" marL="457200" marR="0" rtl="0" algn="l">
              <a:lnSpc>
                <a:spcPct val="150000"/>
              </a:lnSpc>
              <a:spcBef>
                <a:spcPts val="0"/>
              </a:spcBef>
              <a:spcAft>
                <a:spcPts val="0"/>
              </a:spcAft>
              <a:buSzPts val="1600"/>
              <a:buChar char="●"/>
            </a:pPr>
            <a:r>
              <a:rPr lang="en" sz="1600"/>
              <a:t>The individual characteristics can get lost when an individual’s life becomes all about the performing arts</a:t>
            </a:r>
            <a:endParaRPr sz="1600"/>
          </a:p>
          <a:p>
            <a:pPr indent="-330200" lvl="0" marL="457200" marR="0" rtl="0" algn="l">
              <a:lnSpc>
                <a:spcPct val="150000"/>
              </a:lnSpc>
              <a:spcBef>
                <a:spcPts val="0"/>
              </a:spcBef>
              <a:spcAft>
                <a:spcPts val="0"/>
              </a:spcAft>
              <a:buSzPts val="1600"/>
              <a:buChar char="●"/>
            </a:pPr>
            <a:r>
              <a:rPr lang="en" sz="1600"/>
              <a:t>This individuality is valued in the industry (Gerle, 2011)</a:t>
            </a:r>
            <a:endParaRPr sz="1600"/>
          </a:p>
          <a:p>
            <a:pPr indent="-330200" lvl="0" marL="457200" marR="0" rtl="0" algn="l">
              <a:lnSpc>
                <a:spcPct val="150000"/>
              </a:lnSpc>
              <a:spcBef>
                <a:spcPts val="0"/>
              </a:spcBef>
              <a:spcAft>
                <a:spcPts val="0"/>
              </a:spcAft>
              <a:buSzPts val="1600"/>
              <a:buChar char="●"/>
            </a:pPr>
            <a:r>
              <a:rPr lang="en" sz="1600"/>
              <a:t>The strong link to identity can also work as a motivator (O’Neill, 2002)</a:t>
            </a:r>
            <a:endParaRPr sz="160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0" name="Shape 240"/>
        <p:cNvGrpSpPr/>
        <p:nvPr/>
      </p:nvGrpSpPr>
      <p:grpSpPr>
        <a:xfrm>
          <a:off x="0" y="0"/>
          <a:ext cx="0" cy="0"/>
          <a:chOff x="0" y="0"/>
          <a:chExt cx="0" cy="0"/>
        </a:xfrm>
      </p:grpSpPr>
      <p:sp>
        <p:nvSpPr>
          <p:cNvPr id="241" name="Google Shape;241;p32"/>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Findings - COVID</a:t>
            </a:r>
            <a:endParaRPr/>
          </a:p>
        </p:txBody>
      </p:sp>
      <p:sp>
        <p:nvSpPr>
          <p:cNvPr id="242" name="Google Shape;242;p32"/>
          <p:cNvSpPr txBox="1"/>
          <p:nvPr>
            <p:ph idx="1" type="body"/>
          </p:nvPr>
        </p:nvSpPr>
        <p:spPr>
          <a:xfrm>
            <a:off x="819150" y="2086175"/>
            <a:ext cx="7505700" cy="2715600"/>
          </a:xfrm>
          <a:prstGeom prst="rect">
            <a:avLst/>
          </a:prstGeom>
        </p:spPr>
        <p:txBody>
          <a:bodyPr anchorCtr="0" anchor="t" bIns="91425" lIns="91425" spcFirstLastPara="1" rIns="91425" wrap="square" tIns="91425">
            <a:normAutofit/>
          </a:bodyPr>
          <a:lstStyle/>
          <a:p>
            <a:pPr indent="0" lvl="0" marL="457200" rtl="0" algn="ctr">
              <a:lnSpc>
                <a:spcPct val="115000"/>
              </a:lnSpc>
              <a:spcBef>
                <a:spcPts val="0"/>
              </a:spcBef>
              <a:spcAft>
                <a:spcPts val="0"/>
              </a:spcAft>
              <a:buNone/>
            </a:pPr>
            <a:r>
              <a:rPr lang="en" sz="1800"/>
              <a:t>“You kind of realise where you can help yourself, you find out where you can cut corners, you find out even like silly things, like if I didn't learn a monologue, I knew in the back of my brain that I could have it written out, and I could glance at it on Zoom, but I couldn't do that in class” (Interview 3)</a:t>
            </a:r>
            <a:endParaRPr sz="1800"/>
          </a:p>
          <a:p>
            <a:pPr indent="0" lvl="0" marL="457200" rtl="0" algn="l">
              <a:lnSpc>
                <a:spcPct val="115000"/>
              </a:lnSpc>
              <a:spcBef>
                <a:spcPts val="0"/>
              </a:spcBef>
              <a:spcAft>
                <a:spcPts val="0"/>
              </a:spcAft>
              <a:buNone/>
            </a:pPr>
            <a:r>
              <a:t/>
            </a:r>
            <a:endParaRPr sz="180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6" name="Shape 246"/>
        <p:cNvGrpSpPr/>
        <p:nvPr/>
      </p:nvGrpSpPr>
      <p:grpSpPr>
        <a:xfrm>
          <a:off x="0" y="0"/>
          <a:ext cx="0" cy="0"/>
          <a:chOff x="0" y="0"/>
          <a:chExt cx="0" cy="0"/>
        </a:xfrm>
      </p:grpSpPr>
      <p:sp>
        <p:nvSpPr>
          <p:cNvPr id="247" name="Google Shape;247;p33"/>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Findings - COVID</a:t>
            </a:r>
            <a:endParaRPr/>
          </a:p>
        </p:txBody>
      </p:sp>
      <p:sp>
        <p:nvSpPr>
          <p:cNvPr id="248" name="Google Shape;248;p33"/>
          <p:cNvSpPr txBox="1"/>
          <p:nvPr>
            <p:ph idx="1" type="body"/>
          </p:nvPr>
        </p:nvSpPr>
        <p:spPr>
          <a:xfrm>
            <a:off x="819150" y="1564625"/>
            <a:ext cx="7505700" cy="32370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sz="1800"/>
              <a:t>The interviews highlighted the adaptations, which are hard to say if positive or negative</a:t>
            </a:r>
            <a:endParaRPr sz="1800"/>
          </a:p>
          <a:p>
            <a:pPr indent="-342900" lvl="0" marL="457200" rtl="0" algn="l">
              <a:spcBef>
                <a:spcPts val="0"/>
              </a:spcBef>
              <a:spcAft>
                <a:spcPts val="0"/>
              </a:spcAft>
              <a:buSzPts val="1800"/>
              <a:buChar char="●"/>
            </a:pPr>
            <a:r>
              <a:rPr lang="en" sz="1800"/>
              <a:t>Because the context of COVID education was </a:t>
            </a:r>
            <a:r>
              <a:rPr lang="en" sz="1800"/>
              <a:t>different, so were the adaptation</a:t>
            </a:r>
            <a:endParaRPr sz="1800"/>
          </a:p>
          <a:p>
            <a:pPr indent="-342900" lvl="0" marL="457200" rtl="0" algn="l">
              <a:lnSpc>
                <a:spcPct val="115000"/>
              </a:lnSpc>
              <a:spcBef>
                <a:spcPts val="0"/>
              </a:spcBef>
              <a:spcAft>
                <a:spcPts val="0"/>
              </a:spcAft>
              <a:buSzPts val="1800"/>
              <a:buChar char="●"/>
            </a:pPr>
            <a:r>
              <a:rPr lang="en" sz="1800"/>
              <a:t>This will require further exploration</a:t>
            </a:r>
            <a:endParaRPr sz="180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2" name="Shape 252"/>
        <p:cNvGrpSpPr/>
        <p:nvPr/>
      </p:nvGrpSpPr>
      <p:grpSpPr>
        <a:xfrm>
          <a:off x="0" y="0"/>
          <a:ext cx="0" cy="0"/>
          <a:chOff x="0" y="0"/>
          <a:chExt cx="0" cy="0"/>
        </a:xfrm>
      </p:grpSpPr>
      <p:sp>
        <p:nvSpPr>
          <p:cNvPr id="253" name="Google Shape;253;p34"/>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Conclusion</a:t>
            </a:r>
            <a:endParaRPr/>
          </a:p>
        </p:txBody>
      </p:sp>
      <p:sp>
        <p:nvSpPr>
          <p:cNvPr id="254" name="Google Shape;254;p34"/>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sz="1800"/>
              <a:t>Most of the mental resilience needed for performers seems to be for the times between </a:t>
            </a:r>
            <a:r>
              <a:rPr lang="en" sz="1800"/>
              <a:t>jobs</a:t>
            </a:r>
            <a:endParaRPr sz="1800"/>
          </a:p>
          <a:p>
            <a:pPr indent="-342900" lvl="0" marL="457200" rtl="0" algn="l">
              <a:spcBef>
                <a:spcPts val="0"/>
              </a:spcBef>
              <a:spcAft>
                <a:spcPts val="0"/>
              </a:spcAft>
              <a:buSzPts val="1800"/>
              <a:buChar char="●"/>
            </a:pPr>
            <a:r>
              <a:rPr lang="en" sz="1800"/>
              <a:t>It may be possible to offset this by encouraging autonomy among performers</a:t>
            </a:r>
            <a:endParaRPr sz="1800"/>
          </a:p>
          <a:p>
            <a:pPr indent="-342900" lvl="0" marL="457200" rtl="0" algn="l">
              <a:spcBef>
                <a:spcPts val="0"/>
              </a:spcBef>
              <a:spcAft>
                <a:spcPts val="0"/>
              </a:spcAft>
              <a:buSzPts val="1800"/>
              <a:buChar char="●"/>
            </a:pPr>
            <a:r>
              <a:rPr lang="en" sz="1800"/>
              <a:t>The strong links to identity can hinder one’s individuality</a:t>
            </a:r>
            <a:endParaRPr sz="1800"/>
          </a:p>
          <a:p>
            <a:pPr indent="-342900" lvl="0" marL="457200" rtl="0" algn="l">
              <a:spcBef>
                <a:spcPts val="0"/>
              </a:spcBef>
              <a:spcAft>
                <a:spcPts val="0"/>
              </a:spcAft>
              <a:buSzPts val="1800"/>
              <a:buChar char="●"/>
            </a:pPr>
            <a:r>
              <a:rPr lang="en" sz="1800"/>
              <a:t>The COVID Generations may have different adaptations that need to be considered</a:t>
            </a:r>
            <a:endParaRPr sz="1800"/>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35"/>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a:t>References</a:t>
            </a:r>
            <a:endParaRPr/>
          </a:p>
        </p:txBody>
      </p:sp>
      <p:sp>
        <p:nvSpPr>
          <p:cNvPr id="260" name="Google Shape;260;p35"/>
          <p:cNvSpPr txBox="1"/>
          <p:nvPr>
            <p:ph idx="1" type="body"/>
          </p:nvPr>
        </p:nvSpPr>
        <p:spPr>
          <a:xfrm>
            <a:off x="819150" y="1561275"/>
            <a:ext cx="7505700" cy="3192600"/>
          </a:xfrm>
          <a:prstGeom prst="rect">
            <a:avLst/>
          </a:prstGeom>
        </p:spPr>
        <p:txBody>
          <a:bodyPr anchorCtr="0" anchor="t" bIns="91425" lIns="91425" spcFirstLastPara="1" rIns="91425" wrap="square" tIns="91425">
            <a:normAutofit fontScale="92500"/>
          </a:bodyPr>
          <a:lstStyle/>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Beamon, K. (2012) </a:t>
            </a:r>
            <a:r>
              <a:rPr i="1" lang="en" sz="1200">
                <a:solidFill>
                  <a:srgbClr val="000000"/>
                </a:solidFill>
                <a:latin typeface="Times New Roman"/>
                <a:ea typeface="Times New Roman"/>
                <a:cs typeface="Times New Roman"/>
                <a:sym typeface="Times New Roman"/>
              </a:rPr>
              <a:t>"I'm a Baller": Athletic Identity Foreclosure among African-American Former Student Athletes,</a:t>
            </a:r>
            <a:r>
              <a:rPr lang="en" sz="1200">
                <a:solidFill>
                  <a:srgbClr val="000000"/>
                </a:solidFill>
                <a:latin typeface="Times New Roman"/>
                <a:ea typeface="Times New Roman"/>
                <a:cs typeface="Times New Roman"/>
                <a:sym typeface="Times New Roman"/>
              </a:rPr>
              <a:t> Journal of African American Studies, 16, pp.195-208</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Fletcher, D., M. Sarkar. (2013) </a:t>
            </a:r>
            <a:r>
              <a:rPr i="1" lang="en" sz="1200">
                <a:solidFill>
                  <a:srgbClr val="000000"/>
                </a:solidFill>
                <a:latin typeface="Times New Roman"/>
                <a:ea typeface="Times New Roman"/>
                <a:cs typeface="Times New Roman"/>
                <a:sym typeface="Times New Roman"/>
              </a:rPr>
              <a:t>Psychological Resilience: A Review and Critique of Definitions, Concepts, and Theory</a:t>
            </a:r>
            <a:r>
              <a:rPr lang="en" sz="1200">
                <a:solidFill>
                  <a:srgbClr val="000000"/>
                </a:solidFill>
                <a:latin typeface="Times New Roman"/>
                <a:ea typeface="Times New Roman"/>
                <a:cs typeface="Times New Roman"/>
                <a:sym typeface="Times New Roman"/>
              </a:rPr>
              <a:t>. European Psychologist 18 (1): pp. 12–23</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Gerle, A (2011) </a:t>
            </a:r>
            <a:r>
              <a:rPr i="1" lang="en" sz="1200">
                <a:solidFill>
                  <a:srgbClr val="000000"/>
                </a:solidFill>
                <a:latin typeface="Times New Roman"/>
                <a:ea typeface="Times New Roman"/>
                <a:cs typeface="Times New Roman"/>
                <a:sym typeface="Times New Roman"/>
              </a:rPr>
              <a:t>The enraged accompanist's guide to the perfect audition,</a:t>
            </a:r>
            <a:r>
              <a:rPr lang="en" sz="1200">
                <a:solidFill>
                  <a:srgbClr val="000000"/>
                </a:solidFill>
                <a:latin typeface="Times New Roman"/>
                <a:ea typeface="Times New Roman"/>
                <a:cs typeface="Times New Roman"/>
                <a:sym typeface="Times New Roman"/>
              </a:rPr>
              <a:t> Applause Theatre &amp; Cinema books, Milwaukee</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Grant, L., Kinman, G. (2013) </a:t>
            </a:r>
            <a:r>
              <a:rPr i="1" lang="en" sz="1200">
                <a:solidFill>
                  <a:srgbClr val="000000"/>
                </a:solidFill>
                <a:latin typeface="Times New Roman"/>
                <a:ea typeface="Times New Roman"/>
                <a:cs typeface="Times New Roman"/>
                <a:sym typeface="Times New Roman"/>
              </a:rPr>
              <a:t>Bouncing Back?’ Personal Representations of Resilience of Student and Experienced Social Workers, </a:t>
            </a:r>
            <a:r>
              <a:rPr lang="en" sz="1200">
                <a:solidFill>
                  <a:srgbClr val="000000"/>
                </a:solidFill>
                <a:latin typeface="Times New Roman"/>
                <a:ea typeface="Times New Roman"/>
                <a:cs typeface="Times New Roman"/>
                <a:sym typeface="Times New Roman"/>
              </a:rPr>
              <a:t>Practice, Social Work in Action, 25(5), pp. 346-366</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Hubeman, A (2022) </a:t>
            </a:r>
            <a:r>
              <a:rPr i="1" lang="en" sz="1200">
                <a:solidFill>
                  <a:srgbClr val="000000"/>
                </a:solidFill>
                <a:latin typeface="Times New Roman"/>
                <a:ea typeface="Times New Roman"/>
                <a:cs typeface="Times New Roman"/>
                <a:sym typeface="Times New Roman"/>
              </a:rPr>
              <a:t>Joko Wilik: How to become resilient, Forge your identity &amp; Lead Others | Huberman Lab Podcast 104</a:t>
            </a:r>
            <a:r>
              <a:rPr lang="en" sz="1200">
                <a:solidFill>
                  <a:srgbClr val="000000"/>
                </a:solidFill>
                <a:latin typeface="Times New Roman"/>
                <a:ea typeface="Times New Roman"/>
                <a:cs typeface="Times New Roman"/>
                <a:sym typeface="Times New Roman"/>
              </a:rPr>
              <a:t>, Available at:  Accessed [28/1/23], </a:t>
            </a:r>
            <a:endParaRPr sz="180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sp>
        <p:nvSpPr>
          <p:cNvPr id="265" name="Google Shape;265;p36"/>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a:t>References</a:t>
            </a:r>
            <a:endParaRPr/>
          </a:p>
        </p:txBody>
      </p:sp>
      <p:sp>
        <p:nvSpPr>
          <p:cNvPr id="266" name="Google Shape;266;p36"/>
          <p:cNvSpPr txBox="1"/>
          <p:nvPr>
            <p:ph idx="1" type="body"/>
          </p:nvPr>
        </p:nvSpPr>
        <p:spPr>
          <a:xfrm>
            <a:off x="819150" y="1568025"/>
            <a:ext cx="7505700" cy="2870700"/>
          </a:xfrm>
          <a:prstGeom prst="rect">
            <a:avLst/>
          </a:prstGeom>
        </p:spPr>
        <p:txBody>
          <a:bodyPr anchorCtr="0" anchor="t" bIns="91425" lIns="91425" spcFirstLastPara="1" rIns="91425" wrap="square" tIns="91425">
            <a:normAutofit fontScale="92500" lnSpcReduction="20000"/>
          </a:bodyPr>
          <a:lstStyle/>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Luthar, S. S., Cicchetti, D., &amp; Becker, B. (2000). </a:t>
            </a:r>
            <a:r>
              <a:rPr i="1" lang="en" sz="1200">
                <a:solidFill>
                  <a:srgbClr val="000000"/>
                </a:solidFill>
                <a:latin typeface="Times New Roman"/>
                <a:ea typeface="Times New Roman"/>
                <a:cs typeface="Times New Roman"/>
                <a:sym typeface="Times New Roman"/>
              </a:rPr>
              <a:t>The construct of resilience: A critical evaluation and guidelines for future work</a:t>
            </a:r>
            <a:r>
              <a:rPr lang="en" sz="1200">
                <a:solidFill>
                  <a:srgbClr val="000000"/>
                </a:solidFill>
                <a:latin typeface="Times New Roman"/>
                <a:ea typeface="Times New Roman"/>
                <a:cs typeface="Times New Roman"/>
                <a:sym typeface="Times New Roman"/>
              </a:rPr>
              <a:t>. Child Development, 71, pp. 543-562. </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O’Neill, S.A., (2002) </a:t>
            </a:r>
            <a:r>
              <a:rPr i="1" lang="en" sz="1200">
                <a:solidFill>
                  <a:srgbClr val="000000"/>
                </a:solidFill>
                <a:latin typeface="Times New Roman"/>
                <a:ea typeface="Times New Roman"/>
                <a:cs typeface="Times New Roman"/>
                <a:sym typeface="Times New Roman"/>
              </a:rPr>
              <a:t>The Self Identity of Young Musicians</a:t>
            </a:r>
            <a:r>
              <a:rPr lang="en" sz="1200">
                <a:solidFill>
                  <a:srgbClr val="000000"/>
                </a:solidFill>
                <a:latin typeface="Times New Roman"/>
                <a:ea typeface="Times New Roman"/>
                <a:cs typeface="Times New Roman"/>
                <a:sym typeface="Times New Roman"/>
              </a:rPr>
              <a:t>, In: MacDonald, R.A.R, Hargreaves, D.J., Miell, D. (2002) </a:t>
            </a:r>
            <a:r>
              <a:rPr i="1" lang="en" sz="1200">
                <a:solidFill>
                  <a:srgbClr val="000000"/>
                </a:solidFill>
                <a:latin typeface="Times New Roman"/>
                <a:ea typeface="Times New Roman"/>
                <a:cs typeface="Times New Roman"/>
                <a:sym typeface="Times New Roman"/>
              </a:rPr>
              <a:t>Musical Identities</a:t>
            </a:r>
            <a:r>
              <a:rPr lang="en" sz="1200">
                <a:solidFill>
                  <a:srgbClr val="000000"/>
                </a:solidFill>
                <a:latin typeface="Times New Roman"/>
                <a:ea typeface="Times New Roman"/>
                <a:cs typeface="Times New Roman"/>
                <a:sym typeface="Times New Roman"/>
              </a:rPr>
              <a:t>, Oxford University Press, Oxford</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Oostdam, R.J., Koerhuis, M.J.C., Fukkink, R.G. (2019) </a:t>
            </a:r>
            <a:r>
              <a:rPr i="1" lang="en" sz="1200">
                <a:solidFill>
                  <a:srgbClr val="000000"/>
                </a:solidFill>
                <a:latin typeface="Times New Roman"/>
                <a:ea typeface="Times New Roman"/>
                <a:cs typeface="Times New Roman"/>
                <a:sym typeface="Times New Roman"/>
              </a:rPr>
              <a:t>Maladaptive behavior in relation to the basic psychological needs of students in secondary education</a:t>
            </a:r>
            <a:r>
              <a:rPr lang="en" sz="1200">
                <a:solidFill>
                  <a:srgbClr val="000000"/>
                </a:solidFill>
                <a:latin typeface="Times New Roman"/>
                <a:ea typeface="Times New Roman"/>
                <a:cs typeface="Times New Roman"/>
                <a:sym typeface="Times New Roman"/>
              </a:rPr>
              <a:t>, European Journal of Psychology of Education, 34, pp. 601–619</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Resnick, B. (2011) </a:t>
            </a:r>
            <a:r>
              <a:rPr i="1" lang="en" sz="1200">
                <a:solidFill>
                  <a:srgbClr val="000000"/>
                </a:solidFill>
                <a:latin typeface="Times New Roman"/>
                <a:ea typeface="Times New Roman"/>
                <a:cs typeface="Times New Roman"/>
                <a:sym typeface="Times New Roman"/>
              </a:rPr>
              <a:t>The Relationship Between Resilience and Motivation</a:t>
            </a:r>
            <a:r>
              <a:rPr lang="en" sz="1200">
                <a:solidFill>
                  <a:srgbClr val="000000"/>
                </a:solidFill>
                <a:latin typeface="Times New Roman"/>
                <a:ea typeface="Times New Roman"/>
                <a:cs typeface="Times New Roman"/>
                <a:sym typeface="Times New Roman"/>
              </a:rPr>
              <a:t>  In: Resnick, B., Gwyther, L.P., Roberto, K.A. (Eds.), (2011) </a:t>
            </a:r>
            <a:r>
              <a:rPr i="1" lang="en" sz="1200">
                <a:solidFill>
                  <a:srgbClr val="000000"/>
                </a:solidFill>
                <a:latin typeface="Times New Roman"/>
                <a:ea typeface="Times New Roman"/>
                <a:cs typeface="Times New Roman"/>
                <a:sym typeface="Times New Roman"/>
              </a:rPr>
              <a:t>Resilience in Aging: Concepts, Research, and Outcomes</a:t>
            </a:r>
            <a:r>
              <a:rPr lang="en" sz="1200">
                <a:solidFill>
                  <a:srgbClr val="000000"/>
                </a:solidFill>
                <a:latin typeface="Times New Roman"/>
                <a:ea typeface="Times New Roman"/>
                <a:cs typeface="Times New Roman"/>
                <a:sym typeface="Times New Roman"/>
              </a:rPr>
              <a:t>, New York, Springer, pp. 199-215</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t/>
            </a:r>
            <a:endParaRPr sz="1200">
              <a:solidFill>
                <a:srgbClr val="000000"/>
              </a:solidFill>
              <a:latin typeface="Times New Roman"/>
              <a:ea typeface="Times New Roman"/>
              <a:cs typeface="Times New Roman"/>
              <a:sym typeface="Times New Roman"/>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sp>
        <p:nvSpPr>
          <p:cNvPr id="271" name="Google Shape;271;p37"/>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a:t>References</a:t>
            </a:r>
            <a:endParaRPr/>
          </a:p>
        </p:txBody>
      </p:sp>
      <p:sp>
        <p:nvSpPr>
          <p:cNvPr id="272" name="Google Shape;272;p37"/>
          <p:cNvSpPr txBox="1"/>
          <p:nvPr>
            <p:ph idx="1" type="body"/>
          </p:nvPr>
        </p:nvSpPr>
        <p:spPr>
          <a:xfrm>
            <a:off x="819150" y="1568025"/>
            <a:ext cx="7505700" cy="2870700"/>
          </a:xfrm>
          <a:prstGeom prst="rect">
            <a:avLst/>
          </a:prstGeom>
        </p:spPr>
        <p:txBody>
          <a:bodyPr anchorCtr="0" anchor="t" bIns="91425" lIns="91425" spcFirstLastPara="1" rIns="91425" wrap="square" tIns="91425">
            <a:normAutofit lnSpcReduction="10000"/>
          </a:bodyPr>
          <a:lstStyle/>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Ryan, R.M. &amp; Deci, E.L. (2000) </a:t>
            </a:r>
            <a:r>
              <a:rPr i="1" lang="en" sz="1200">
                <a:solidFill>
                  <a:srgbClr val="000000"/>
                </a:solidFill>
                <a:latin typeface="Times New Roman"/>
                <a:ea typeface="Times New Roman"/>
                <a:cs typeface="Times New Roman"/>
                <a:sym typeface="Times New Roman"/>
              </a:rPr>
              <a:t>Self Determination Theory and the Facilitation of Intrinsic Motivation, Social Development, and Wellbeing</a:t>
            </a:r>
            <a:r>
              <a:rPr lang="en" sz="1200">
                <a:solidFill>
                  <a:srgbClr val="000000"/>
                </a:solidFill>
                <a:latin typeface="Times New Roman"/>
                <a:ea typeface="Times New Roman"/>
                <a:cs typeface="Times New Roman"/>
                <a:sym typeface="Times New Roman"/>
              </a:rPr>
              <a:t>, American Psychology Association, 55(1), pp.68-78</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Seligman, M.E.P. (2006) </a:t>
            </a:r>
            <a:r>
              <a:rPr i="1" lang="en" sz="1200">
                <a:solidFill>
                  <a:srgbClr val="000000"/>
                </a:solidFill>
                <a:latin typeface="Times New Roman"/>
                <a:ea typeface="Times New Roman"/>
                <a:cs typeface="Times New Roman"/>
                <a:sym typeface="Times New Roman"/>
              </a:rPr>
              <a:t>Learned Optimism: How to change your mind and life</a:t>
            </a:r>
            <a:r>
              <a:rPr lang="en" sz="1200">
                <a:solidFill>
                  <a:srgbClr val="000000"/>
                </a:solidFill>
                <a:latin typeface="Times New Roman"/>
                <a:ea typeface="Times New Roman"/>
                <a:cs typeface="Times New Roman"/>
                <a:sym typeface="Times New Roman"/>
              </a:rPr>
              <a:t>, Vintage Books, New York</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Tugade, M. M., Fredrickson, B.L., (2011) </a:t>
            </a:r>
            <a:r>
              <a:rPr i="1" lang="en" sz="1200">
                <a:solidFill>
                  <a:srgbClr val="000000"/>
                </a:solidFill>
                <a:latin typeface="Times New Roman"/>
                <a:ea typeface="Times New Roman"/>
                <a:cs typeface="Times New Roman"/>
                <a:sym typeface="Times New Roman"/>
              </a:rPr>
              <a:t>Resilient Individuals Use Positive Emotions to Bounce Back From Negative Emotional Experiences</a:t>
            </a:r>
            <a:r>
              <a:rPr lang="en" sz="1200">
                <a:solidFill>
                  <a:srgbClr val="000000"/>
                </a:solidFill>
                <a:latin typeface="Times New Roman"/>
                <a:ea typeface="Times New Roman"/>
                <a:cs typeface="Times New Roman"/>
                <a:sym typeface="Times New Roman"/>
              </a:rPr>
              <a:t>, Journal of Personality and Social Psychology, 86(2), pp. 320–333</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Ucas.com (2023) </a:t>
            </a:r>
            <a:r>
              <a:rPr i="1" lang="en" sz="1200">
                <a:solidFill>
                  <a:srgbClr val="000000"/>
                </a:solidFill>
                <a:latin typeface="Times New Roman"/>
                <a:ea typeface="Times New Roman"/>
                <a:cs typeface="Times New Roman"/>
                <a:sym typeface="Times New Roman"/>
              </a:rPr>
              <a:t>Is conservatoire study right for me?</a:t>
            </a:r>
            <a:r>
              <a:rPr lang="en" sz="1200">
                <a:solidFill>
                  <a:srgbClr val="000000"/>
                </a:solidFill>
                <a:latin typeface="Times New Roman"/>
                <a:ea typeface="Times New Roman"/>
                <a:cs typeface="Times New Roman"/>
                <a:sym typeface="Times New Roman"/>
              </a:rPr>
              <a:t>, Available at: </a:t>
            </a:r>
            <a:r>
              <a:rPr lang="en" sz="1200" u="sng">
                <a:solidFill>
                  <a:srgbClr val="1155CC"/>
                </a:solidFill>
                <a:latin typeface="Times New Roman"/>
                <a:ea typeface="Times New Roman"/>
                <a:cs typeface="Times New Roman"/>
                <a:sym typeface="Times New Roman"/>
                <a:hlinkClick r:id="rId3">
                  <a:extLst>
                    <a:ext uri="{A12FA001-AC4F-418D-AE19-62706E023703}">
                      <ahyp:hlinkClr val="tx"/>
                    </a:ext>
                  </a:extLst>
                </a:hlinkClick>
              </a:rPr>
              <a:t>https://www.ucas.com/conservatoires/conservatoire-study-right-me</a:t>
            </a:r>
            <a:r>
              <a:rPr lang="en" sz="1200">
                <a:solidFill>
                  <a:srgbClr val="000000"/>
                </a:solidFill>
                <a:latin typeface="Times New Roman"/>
                <a:ea typeface="Times New Roman"/>
                <a:cs typeface="Times New Roman"/>
                <a:sym typeface="Times New Roman"/>
              </a:rPr>
              <a:t> Accessed [17/2/23]</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t/>
            </a:r>
            <a:endParaRPr sz="1200">
              <a:solidFill>
                <a:srgbClr val="000000"/>
              </a:solidFill>
              <a:latin typeface="Times New Roman"/>
              <a:ea typeface="Times New Roman"/>
              <a:cs typeface="Times New Roman"/>
              <a:sym typeface="Times New Roman"/>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6" name="Shape 276"/>
        <p:cNvGrpSpPr/>
        <p:nvPr/>
      </p:nvGrpSpPr>
      <p:grpSpPr>
        <a:xfrm>
          <a:off x="0" y="0"/>
          <a:ext cx="0" cy="0"/>
          <a:chOff x="0" y="0"/>
          <a:chExt cx="0" cy="0"/>
        </a:xfrm>
      </p:grpSpPr>
      <p:sp>
        <p:nvSpPr>
          <p:cNvPr id="277" name="Google Shape;277;p38"/>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a:t>References</a:t>
            </a:r>
            <a:endParaRPr/>
          </a:p>
        </p:txBody>
      </p:sp>
      <p:sp>
        <p:nvSpPr>
          <p:cNvPr id="278" name="Google Shape;278;p38"/>
          <p:cNvSpPr txBox="1"/>
          <p:nvPr>
            <p:ph idx="1" type="body"/>
          </p:nvPr>
        </p:nvSpPr>
        <p:spPr>
          <a:xfrm>
            <a:off x="819150" y="1568025"/>
            <a:ext cx="7505700" cy="2870700"/>
          </a:xfrm>
          <a:prstGeom prst="rect">
            <a:avLst/>
          </a:prstGeom>
        </p:spPr>
        <p:txBody>
          <a:bodyPr anchorCtr="0" anchor="t" bIns="91425" lIns="91425" spcFirstLastPara="1" rIns="91425" wrap="square" tIns="91425">
            <a:normAutofit lnSpcReduction="10000"/>
          </a:bodyPr>
          <a:lstStyle/>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Van Aussche,  A., Laermans, R. (2022) </a:t>
            </a:r>
            <a:r>
              <a:rPr i="1" lang="en" sz="1200">
                <a:solidFill>
                  <a:srgbClr val="000000"/>
                </a:solidFill>
                <a:latin typeface="Times New Roman"/>
                <a:ea typeface="Times New Roman"/>
                <a:cs typeface="Times New Roman"/>
                <a:sym typeface="Times New Roman"/>
              </a:rPr>
              <a:t>Living up to a bohemian work ethic. Balancing autonomy and risk in the symbolic economy of the performing arts</a:t>
            </a:r>
            <a:r>
              <a:rPr lang="en" sz="1200">
                <a:solidFill>
                  <a:srgbClr val="000000"/>
                </a:solidFill>
                <a:latin typeface="Times New Roman"/>
                <a:ea typeface="Times New Roman"/>
                <a:cs typeface="Times New Roman"/>
                <a:sym typeface="Times New Roman"/>
              </a:rPr>
              <a:t>, Poetics, 93(B)</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Wigfield, A., Eccles, J.S., Roeser, R.W., Schiefele, U. (2008) </a:t>
            </a:r>
            <a:r>
              <a:rPr i="1" lang="en" sz="1200">
                <a:solidFill>
                  <a:srgbClr val="000000"/>
                </a:solidFill>
                <a:latin typeface="Times New Roman"/>
                <a:ea typeface="Times New Roman"/>
                <a:cs typeface="Times New Roman"/>
                <a:sym typeface="Times New Roman"/>
              </a:rPr>
              <a:t>Development of Achievement Motivation</a:t>
            </a:r>
            <a:r>
              <a:rPr lang="en" sz="1200">
                <a:solidFill>
                  <a:srgbClr val="000000"/>
                </a:solidFill>
                <a:latin typeface="Times New Roman"/>
                <a:ea typeface="Times New Roman"/>
                <a:cs typeface="Times New Roman"/>
                <a:sym typeface="Times New Roman"/>
              </a:rPr>
              <a:t>, In: (Eds.), (2008) </a:t>
            </a:r>
            <a:r>
              <a:rPr i="1" lang="en" sz="1200">
                <a:solidFill>
                  <a:srgbClr val="000000"/>
                </a:solidFill>
                <a:latin typeface="Times New Roman"/>
                <a:ea typeface="Times New Roman"/>
                <a:cs typeface="Times New Roman"/>
                <a:sym typeface="Times New Roman"/>
              </a:rPr>
              <a:t>Child and Adolescent Development An Advanced Course</a:t>
            </a:r>
            <a:r>
              <a:rPr lang="en" sz="1200">
                <a:solidFill>
                  <a:srgbClr val="000000"/>
                </a:solidFill>
                <a:latin typeface="Times New Roman"/>
                <a:ea typeface="Times New Roman"/>
                <a:cs typeface="Times New Roman"/>
                <a:sym typeface="Times New Roman"/>
              </a:rPr>
              <a:t>, Wiley, pp. 406 - 434</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rPr lang="en" sz="1200">
                <a:solidFill>
                  <a:srgbClr val="000000"/>
                </a:solidFill>
                <a:latin typeface="Times New Roman"/>
                <a:ea typeface="Times New Roman"/>
                <a:cs typeface="Times New Roman"/>
                <a:sym typeface="Times New Roman"/>
              </a:rPr>
              <a:t>Wilson, R.C., Shenhav, A., Straccia, M.,Cohen, J.D. (2019) </a:t>
            </a:r>
            <a:r>
              <a:rPr i="1" lang="en" sz="1200">
                <a:solidFill>
                  <a:srgbClr val="000000"/>
                </a:solidFill>
                <a:latin typeface="Times New Roman"/>
                <a:ea typeface="Times New Roman"/>
                <a:cs typeface="Times New Roman"/>
                <a:sym typeface="Times New Roman"/>
              </a:rPr>
              <a:t>The Eighty Five Percent Rule for optimal learning</a:t>
            </a:r>
            <a:r>
              <a:rPr lang="en" sz="1200">
                <a:solidFill>
                  <a:srgbClr val="000000"/>
                </a:solidFill>
                <a:latin typeface="Times New Roman"/>
                <a:ea typeface="Times New Roman"/>
                <a:cs typeface="Times New Roman"/>
                <a:sym typeface="Times New Roman"/>
              </a:rPr>
              <a:t>, Nature Communication, 10(4646), pp. 1-9</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t/>
            </a:r>
            <a:endParaRPr sz="1200">
              <a:solidFill>
                <a:srgbClr val="000000"/>
              </a:solidFill>
              <a:latin typeface="Times New Roman"/>
              <a:ea typeface="Times New Roman"/>
              <a:cs typeface="Times New Roman"/>
              <a:sym typeface="Times New Roman"/>
            </a:endParaRPr>
          </a:p>
          <a:p>
            <a:pPr indent="-457200" lvl="0" marL="457200" rtl="0" algn="l">
              <a:lnSpc>
                <a:spcPct val="200000"/>
              </a:lnSpc>
              <a:spcBef>
                <a:spcPts val="0"/>
              </a:spcBef>
              <a:spcAft>
                <a:spcPts val="0"/>
              </a:spcAft>
              <a:buNone/>
            </a:pPr>
            <a:r>
              <a:t/>
            </a:r>
            <a:endParaRPr sz="1200">
              <a:solidFill>
                <a:srgbClr val="000000"/>
              </a:solidFill>
              <a:latin typeface="Times New Roman"/>
              <a:ea typeface="Times New Roman"/>
              <a:cs typeface="Times New Roman"/>
              <a:sym typeface="Times New Roman"/>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2" name="Shape 282"/>
        <p:cNvGrpSpPr/>
        <p:nvPr/>
      </p:nvGrpSpPr>
      <p:grpSpPr>
        <a:xfrm>
          <a:off x="0" y="0"/>
          <a:ext cx="0" cy="0"/>
          <a:chOff x="0" y="0"/>
          <a:chExt cx="0" cy="0"/>
        </a:xfrm>
      </p:grpSpPr>
      <p:sp>
        <p:nvSpPr>
          <p:cNvPr id="283" name="Google Shape;283;p39"/>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
              <a:t>Thank you</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