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64" r:id="rId3"/>
    <p:sldId id="262" r:id="rId4"/>
    <p:sldId id="263" r:id="rId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50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04/10/2021</a:t>
            </a:fld>
            <a:endParaRPr lang="en-GB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 dirty="0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07250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04/10/2021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 dirty="0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9952391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04/10/2021</a:t>
            </a:fld>
            <a:endParaRPr lang="en-GB" dirty="0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 dirty="0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029258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AA3B5D9-4C75-4C21-8654-B5654430129E}" type="datetimeFigureOut">
              <a:rPr lang="en-GB" smtClean="0"/>
              <a:pPr/>
              <a:t>04/10/2021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 dirty="0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1313080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04/10/2021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 dirty="0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1010620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04/10/2021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 dirty="0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6926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04/10/2021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D93D048-BB2D-43A3-98E5-65647E32F639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23035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 dirty="0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04/10/2021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76440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 dirty="0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AA3B5D9-4C75-4C21-8654-B5654430129E}" type="datetimeFigureOut">
              <a:rPr lang="en-GB" smtClean="0"/>
              <a:pPr/>
              <a:t>04/10/2021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27413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04/10/2021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 dirty="0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21095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 dirty="0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B5D9-4C75-4C21-8654-B5654430129E}" type="datetimeFigureOut">
              <a:rPr lang="en-GB" smtClean="0"/>
              <a:pPr/>
              <a:t>04/10/2021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880665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AA3B5D9-4C75-4C21-8654-B5654430129E}" type="datetimeFigureOut">
              <a:rPr lang="en-GB" smtClean="0"/>
              <a:pPr/>
              <a:t>04/10/2021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D93D048-BB2D-43A3-98E5-65647E32F639}" type="slidenum">
              <a:rPr lang="en-GB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en-GB" dirty="0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1033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7942" y="2819400"/>
            <a:ext cx="8844742" cy="1752600"/>
          </a:xfrm>
        </p:spPr>
        <p:txBody>
          <a:bodyPr/>
          <a:lstStyle/>
          <a:p>
            <a:r>
              <a:rPr lang="en-GB" dirty="0"/>
              <a:t>HPAH5037; HPAH6037</a:t>
            </a:r>
          </a:p>
          <a:p>
            <a:endParaRPr lang="en-GB" dirty="0"/>
          </a:p>
          <a:p>
            <a:r>
              <a:rPr lang="en-GB" dirty="0"/>
              <a:t>Take Home Exam Information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Murder, Mayhem and Megalomania: The Life and Times of the Emperor Nero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4515" y="3988940"/>
            <a:ext cx="3383627" cy="2537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53601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8D77A9-16BE-4A98-ABB4-D57FA9185F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Take Home Exam – Reminder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22EC3-1456-4372-8E1A-3187BB6EDAED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201337" y="1568741"/>
            <a:ext cx="8716160" cy="513406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Access the exam paper on the morning of the 8th of October, 10am, via Moodle. </a:t>
            </a:r>
          </a:p>
          <a:p>
            <a:pPr lvl="1"/>
            <a:r>
              <a:rPr lang="en-GB" dirty="0"/>
              <a:t>Located in the by the level 5 and level 6 submission links (respectively). </a:t>
            </a:r>
          </a:p>
          <a:p>
            <a:endParaRPr lang="en-GB" sz="500" dirty="0"/>
          </a:p>
          <a:p>
            <a:r>
              <a:rPr lang="en-GB" dirty="0"/>
              <a:t>They will be required to submit the piece on Moodle by 4pm that afternoon (via the turn-it-in submission link). </a:t>
            </a:r>
          </a:p>
          <a:p>
            <a:pPr lvl="1"/>
            <a:r>
              <a:rPr lang="en-GB" dirty="0"/>
              <a:t>Those with Compensatory measures have until 5:30 pm.</a:t>
            </a:r>
          </a:p>
          <a:p>
            <a:endParaRPr lang="en-GB" sz="500" dirty="0"/>
          </a:p>
          <a:p>
            <a:r>
              <a:rPr lang="en-GB" dirty="0"/>
              <a:t>A choice of four essay question will be provided (different ones for levels 5 and 6), the students will be required to select one.</a:t>
            </a:r>
          </a:p>
          <a:p>
            <a:pPr lvl="1"/>
            <a:r>
              <a:rPr lang="en-GB" dirty="0"/>
              <a:t>1,500 words for level 5; 2,000 words for level 6.</a:t>
            </a:r>
          </a:p>
        </p:txBody>
      </p:sp>
    </p:spTree>
    <p:extLst>
      <p:ext uri="{BB962C8B-B14F-4D97-AF65-F5344CB8AC3E}">
        <p14:creationId xmlns:p14="http://schemas.microsoft.com/office/powerpoint/2010/main" val="36720428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Level 5 – themes for the Take Home Exam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49629" y="1527047"/>
            <a:ext cx="8786553" cy="4981817"/>
          </a:xfrm>
        </p:spPr>
        <p:txBody>
          <a:bodyPr>
            <a:normAutofit fontScale="70000" lnSpcReduction="20000"/>
          </a:bodyPr>
          <a:lstStyle/>
          <a:p>
            <a:pPr marL="514350" indent="-514350">
              <a:buAutoNum type="arabicParenR"/>
            </a:pPr>
            <a:r>
              <a:rPr lang="en-GB" dirty="0"/>
              <a:t>Diplomatic and military policy</a:t>
            </a:r>
          </a:p>
          <a:p>
            <a:pPr marL="788670" lvl="1" indent="-514350">
              <a:buFont typeface="+mj-lt"/>
              <a:buAutoNum type="romanUcPeriod"/>
            </a:pPr>
            <a:r>
              <a:rPr lang="en-GB" dirty="0" err="1"/>
              <a:t>Braund</a:t>
            </a:r>
            <a:r>
              <a:rPr lang="en-GB" dirty="0"/>
              <a:t>, D. 2013: Apollo in Arms: Nero at the Frontier’, in </a:t>
            </a:r>
            <a:r>
              <a:rPr lang="en-GB" i="1" dirty="0"/>
              <a:t>A Companion to the </a:t>
            </a:r>
            <a:r>
              <a:rPr lang="en-GB" i="1" dirty="0" err="1"/>
              <a:t>Neronian</a:t>
            </a:r>
            <a:r>
              <a:rPr lang="en-GB" i="1" dirty="0"/>
              <a:t> Age</a:t>
            </a:r>
            <a:r>
              <a:rPr lang="en-GB" dirty="0"/>
              <a:t>, Buckley, E. and </a:t>
            </a:r>
            <a:r>
              <a:rPr lang="en-GB" dirty="0" err="1"/>
              <a:t>Dinter</a:t>
            </a:r>
            <a:r>
              <a:rPr lang="en-GB" dirty="0"/>
              <a:t>, M. (eds.), Wiley-Blackwell: 83-101. </a:t>
            </a:r>
          </a:p>
          <a:p>
            <a:pPr marL="788670" lvl="1" indent="-514350">
              <a:buAutoNum type="romanUcPeriod"/>
            </a:pPr>
            <a:r>
              <a:rPr lang="en-GB" dirty="0" err="1"/>
              <a:t>Conole</a:t>
            </a:r>
            <a:r>
              <a:rPr lang="en-GB" dirty="0"/>
              <a:t>, P. and </a:t>
            </a:r>
            <a:r>
              <a:rPr lang="en-GB" dirty="0" err="1"/>
              <a:t>Milns</a:t>
            </a:r>
            <a:r>
              <a:rPr lang="en-GB" dirty="0"/>
              <a:t>, R. D. 1983: ‘</a:t>
            </a:r>
            <a:r>
              <a:rPr lang="en-GB" dirty="0" err="1"/>
              <a:t>Neronian</a:t>
            </a:r>
            <a:r>
              <a:rPr lang="en-GB" dirty="0"/>
              <a:t> Frontier Policy in the Balkans: The Career of </a:t>
            </a:r>
            <a:r>
              <a:rPr lang="en-GB" dirty="0" err="1"/>
              <a:t>Ti</a:t>
            </a:r>
            <a:r>
              <a:rPr lang="en-GB" dirty="0"/>
              <a:t>. </a:t>
            </a:r>
            <a:r>
              <a:rPr lang="en-GB" dirty="0" err="1"/>
              <a:t>Plautius</a:t>
            </a:r>
            <a:r>
              <a:rPr lang="en-GB" dirty="0"/>
              <a:t> Silvanus’, </a:t>
            </a:r>
            <a:r>
              <a:rPr lang="en-GB" i="1" dirty="0" err="1"/>
              <a:t>Historia</a:t>
            </a:r>
            <a:r>
              <a:rPr lang="en-GB" dirty="0"/>
              <a:t> 32 (2): 183-200.</a:t>
            </a:r>
          </a:p>
          <a:p>
            <a:pPr marL="788670" lvl="1" indent="-514350">
              <a:buAutoNum type="romanUcPeriod"/>
            </a:pPr>
            <a:endParaRPr lang="en-GB" sz="500" dirty="0"/>
          </a:p>
          <a:p>
            <a:pPr marL="514350" indent="-514350">
              <a:buAutoNum type="arabicParenR"/>
            </a:pPr>
            <a:r>
              <a:rPr lang="en-GB" dirty="0"/>
              <a:t>Associations with Apollo / Sol</a:t>
            </a:r>
          </a:p>
          <a:p>
            <a:pPr marL="788670" lvl="1" indent="-514350">
              <a:buFont typeface="+mj-lt"/>
              <a:buAutoNum type="romanUcPeriod"/>
            </a:pPr>
            <a:r>
              <a:rPr lang="en-GB" dirty="0"/>
              <a:t>Bergmann, M. 2013: ‘Portraits of an Emperor – Nero, the Sun, and Roman </a:t>
            </a:r>
            <a:r>
              <a:rPr lang="en-GB" dirty="0" err="1"/>
              <a:t>Otium</a:t>
            </a:r>
            <a:r>
              <a:rPr lang="en-GB" dirty="0"/>
              <a:t>’, in </a:t>
            </a:r>
            <a:r>
              <a:rPr lang="en-GB" i="1" dirty="0"/>
              <a:t>A Companion to the </a:t>
            </a:r>
            <a:r>
              <a:rPr lang="en-GB" i="1" dirty="0" err="1"/>
              <a:t>Neronian</a:t>
            </a:r>
            <a:r>
              <a:rPr lang="en-GB" i="1" dirty="0"/>
              <a:t> Age</a:t>
            </a:r>
            <a:r>
              <a:rPr lang="en-GB" dirty="0"/>
              <a:t>, Buckley, E. and </a:t>
            </a:r>
            <a:r>
              <a:rPr lang="en-GB" dirty="0" err="1"/>
              <a:t>Dinter</a:t>
            </a:r>
            <a:r>
              <a:rPr lang="en-GB" dirty="0"/>
              <a:t>, M. T. (eds.), Wiley-Blackwell: 332-362.</a:t>
            </a:r>
          </a:p>
          <a:p>
            <a:pPr marL="788670" lvl="1" indent="-514350">
              <a:buFont typeface="+mj-lt"/>
              <a:buAutoNum type="romanUcPeriod"/>
            </a:pPr>
            <a:r>
              <a:rPr lang="en-GB" dirty="0"/>
              <a:t>Fears, J. 1976: ‘The Solar Monarchy of Nero and the Imperial Panegyric of Q. </a:t>
            </a:r>
            <a:r>
              <a:rPr lang="en-GB" dirty="0" err="1"/>
              <a:t>Curtius</a:t>
            </a:r>
            <a:r>
              <a:rPr lang="en-GB" dirty="0"/>
              <a:t> Rufus’, </a:t>
            </a:r>
            <a:r>
              <a:rPr lang="en-GB" i="1" dirty="0" err="1"/>
              <a:t>Historia</a:t>
            </a:r>
            <a:r>
              <a:rPr lang="en-GB" i="1" dirty="0"/>
              <a:t>: </a:t>
            </a:r>
            <a:r>
              <a:rPr lang="en-GB" i="1" dirty="0" err="1"/>
              <a:t>Zeitschrift</a:t>
            </a:r>
            <a:r>
              <a:rPr lang="en-GB" i="1" dirty="0"/>
              <a:t> </a:t>
            </a:r>
            <a:r>
              <a:rPr lang="en-GB" i="1" dirty="0" err="1"/>
              <a:t>Für</a:t>
            </a:r>
            <a:r>
              <a:rPr lang="en-GB" i="1" dirty="0"/>
              <a:t> </a:t>
            </a:r>
            <a:r>
              <a:rPr lang="en-GB" i="1" dirty="0" err="1"/>
              <a:t>Alte</a:t>
            </a:r>
            <a:r>
              <a:rPr lang="en-GB" i="1" dirty="0"/>
              <a:t> Geschichte</a:t>
            </a:r>
            <a:r>
              <a:rPr lang="en-GB" dirty="0"/>
              <a:t> 25 (4): 494-496.</a:t>
            </a:r>
          </a:p>
          <a:p>
            <a:pPr marL="788670" lvl="1" indent="-514350">
              <a:buAutoNum type="romanUcPeriod"/>
            </a:pPr>
            <a:endParaRPr lang="en-GB" sz="500" dirty="0"/>
          </a:p>
          <a:p>
            <a:pPr marL="514350" indent="-514350">
              <a:buAutoNum type="arabicParenR"/>
            </a:pPr>
            <a:r>
              <a:rPr lang="en-GB" dirty="0"/>
              <a:t>The Great Fire (AD 64)</a:t>
            </a:r>
          </a:p>
          <a:p>
            <a:pPr marL="788670" lvl="1" indent="-514350">
              <a:buFont typeface="+mj-lt"/>
              <a:buAutoNum type="romanUcPeriod"/>
            </a:pPr>
            <a:r>
              <a:rPr lang="en-GB" dirty="0" err="1"/>
              <a:t>Closs</a:t>
            </a:r>
            <a:r>
              <a:rPr lang="en-GB" dirty="0"/>
              <a:t>, V. 2016: ‘</a:t>
            </a:r>
            <a:r>
              <a:rPr lang="en-GB" dirty="0" err="1"/>
              <a:t>Neronianis</a:t>
            </a:r>
            <a:r>
              <a:rPr lang="en-GB" dirty="0"/>
              <a:t> </a:t>
            </a:r>
            <a:r>
              <a:rPr lang="en-GB" dirty="0" err="1"/>
              <a:t>Temporibus</a:t>
            </a:r>
            <a:r>
              <a:rPr lang="en-GB" dirty="0"/>
              <a:t>: The So-Called </a:t>
            </a:r>
            <a:r>
              <a:rPr lang="en-GB" dirty="0" err="1"/>
              <a:t>Arae</a:t>
            </a:r>
            <a:r>
              <a:rPr lang="en-GB" dirty="0"/>
              <a:t> </a:t>
            </a:r>
            <a:r>
              <a:rPr lang="en-GB" dirty="0" err="1"/>
              <a:t>Incendii</a:t>
            </a:r>
            <a:r>
              <a:rPr lang="en-GB" dirty="0"/>
              <a:t> </a:t>
            </a:r>
            <a:r>
              <a:rPr lang="en-GB" dirty="0" err="1"/>
              <a:t>Neroniani</a:t>
            </a:r>
            <a:r>
              <a:rPr lang="en-GB" dirty="0"/>
              <a:t> and the Fire of A.D. 64 in Rome's Monumental Landscape’, </a:t>
            </a:r>
            <a:r>
              <a:rPr lang="en-GB" i="1" dirty="0"/>
              <a:t>Journal of Roman Studies </a:t>
            </a:r>
            <a:r>
              <a:rPr lang="en-GB" dirty="0"/>
              <a:t>106: 102-124.</a:t>
            </a:r>
          </a:p>
          <a:p>
            <a:pPr marL="788670" lvl="1" indent="-514350">
              <a:buFont typeface="+mj-lt"/>
              <a:buAutoNum type="romanUcPeriod"/>
            </a:pPr>
            <a:r>
              <a:rPr lang="en-GB" dirty="0"/>
              <a:t>Pollini, J. 2017: ‘Burning Rome, Burning Christians’, in </a:t>
            </a:r>
            <a:r>
              <a:rPr lang="en-GB" i="1" dirty="0"/>
              <a:t>The Cambridge Companion to the Age of Nero</a:t>
            </a:r>
            <a:r>
              <a:rPr lang="en-GB" dirty="0"/>
              <a:t>, </a:t>
            </a:r>
            <a:r>
              <a:rPr lang="en-GB" dirty="0" err="1"/>
              <a:t>Bartsch</a:t>
            </a:r>
            <a:r>
              <a:rPr lang="en-GB" dirty="0"/>
              <a:t>, S., </a:t>
            </a:r>
            <a:r>
              <a:rPr lang="en-GB" dirty="0" err="1"/>
              <a:t>Freudenburg</a:t>
            </a:r>
            <a:r>
              <a:rPr lang="en-GB" dirty="0"/>
              <a:t>, K., and </a:t>
            </a:r>
            <a:r>
              <a:rPr lang="en-GB" dirty="0" err="1"/>
              <a:t>Littlewood</a:t>
            </a:r>
            <a:r>
              <a:rPr lang="en-GB" dirty="0"/>
              <a:t>, C. (eds.), Cambridge: 213-236.</a:t>
            </a:r>
          </a:p>
          <a:p>
            <a:pPr marL="514350" indent="-514350">
              <a:buAutoNum type="arabicParenR"/>
            </a:pPr>
            <a:endParaRPr lang="en-GB" sz="700" dirty="0"/>
          </a:p>
          <a:p>
            <a:pPr marL="514350" indent="-514350">
              <a:buAutoNum type="arabicParenR"/>
            </a:pPr>
            <a:r>
              <a:rPr lang="en-GB" dirty="0"/>
              <a:t>The </a:t>
            </a:r>
            <a:r>
              <a:rPr lang="en-GB" i="1" dirty="0" err="1"/>
              <a:t>Apocolocyntosis</a:t>
            </a:r>
            <a:endParaRPr lang="en-GB" i="1" dirty="0"/>
          </a:p>
          <a:p>
            <a:pPr marL="788670" lvl="1" indent="-514350">
              <a:buFont typeface="+mj-lt"/>
              <a:buAutoNum type="romanUcPeriod"/>
            </a:pPr>
            <a:r>
              <a:rPr lang="en-GB" dirty="0"/>
              <a:t>Robinson, T. J. 2005: ‘In the Court of Time: The Reckoning of a Monster in the </a:t>
            </a:r>
            <a:r>
              <a:rPr lang="en-GB" dirty="0" err="1"/>
              <a:t>Apocolocyntosis</a:t>
            </a:r>
            <a:r>
              <a:rPr lang="en-GB" dirty="0"/>
              <a:t> of Seneca’, </a:t>
            </a:r>
            <a:r>
              <a:rPr lang="en-GB" i="1" dirty="0"/>
              <a:t>Arethusa</a:t>
            </a:r>
            <a:r>
              <a:rPr lang="en-GB" dirty="0"/>
              <a:t> 38 (2): 223-258.</a:t>
            </a:r>
          </a:p>
          <a:p>
            <a:pPr marL="788670" lvl="1" indent="-514350">
              <a:buFont typeface="+mj-lt"/>
              <a:buAutoNum type="romanUcPeriod"/>
            </a:pPr>
            <a:r>
              <a:rPr lang="en-GB" dirty="0"/>
              <a:t>Whitton, C. L. 2013: ‘Seneca, </a:t>
            </a:r>
            <a:r>
              <a:rPr lang="en-GB" dirty="0" err="1"/>
              <a:t>Apocolocyntosis</a:t>
            </a:r>
            <a:r>
              <a:rPr lang="en-GB" dirty="0"/>
              <a:t>’, in </a:t>
            </a:r>
            <a:r>
              <a:rPr lang="en-GB" i="1" dirty="0"/>
              <a:t>A Companion to the </a:t>
            </a:r>
            <a:r>
              <a:rPr lang="en-GB" i="1" dirty="0" err="1"/>
              <a:t>Neronian</a:t>
            </a:r>
            <a:r>
              <a:rPr lang="en-GB" i="1" dirty="0"/>
              <a:t> Ag</a:t>
            </a:r>
            <a:r>
              <a:rPr lang="en-GB" dirty="0"/>
              <a:t>e (Buckley, E. and </a:t>
            </a:r>
            <a:r>
              <a:rPr lang="en-GB" dirty="0" err="1"/>
              <a:t>Dinter</a:t>
            </a:r>
            <a:r>
              <a:rPr lang="en-GB" dirty="0"/>
              <a:t>, M. T. eds.), Wiley-Blackwell: 151-169. </a:t>
            </a:r>
          </a:p>
        </p:txBody>
      </p:sp>
    </p:spTree>
    <p:extLst>
      <p:ext uri="{BB962C8B-B14F-4D97-AF65-F5344CB8AC3E}">
        <p14:creationId xmlns:p14="http://schemas.microsoft.com/office/powerpoint/2010/main" val="25731223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Level 6 – themes for the Take Home Exam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32756" y="1612669"/>
            <a:ext cx="8678488" cy="5245331"/>
          </a:xfrm>
        </p:spPr>
        <p:txBody>
          <a:bodyPr>
            <a:normAutofit fontScale="70000" lnSpcReduction="20000"/>
          </a:bodyPr>
          <a:lstStyle/>
          <a:p>
            <a:pPr marL="514350" indent="-514350">
              <a:buAutoNum type="arabicParenR"/>
            </a:pPr>
            <a:r>
              <a:rPr lang="en-GB" dirty="0"/>
              <a:t>Petronius’ </a:t>
            </a:r>
            <a:r>
              <a:rPr lang="en-GB" i="1" dirty="0" err="1"/>
              <a:t>Satyrica</a:t>
            </a:r>
            <a:r>
              <a:rPr lang="en-GB" dirty="0"/>
              <a:t> </a:t>
            </a:r>
          </a:p>
          <a:p>
            <a:pPr marL="788670" lvl="1" indent="-514350">
              <a:buFont typeface="+mj-lt"/>
              <a:buAutoNum type="romanUcPeriod"/>
            </a:pPr>
            <a:r>
              <a:rPr lang="en-GB" dirty="0" err="1"/>
              <a:t>Murgatroyd</a:t>
            </a:r>
            <a:r>
              <a:rPr lang="en-GB" dirty="0"/>
              <a:t>, T. 2013: ‘Petronius’ </a:t>
            </a:r>
            <a:r>
              <a:rPr lang="en-GB" dirty="0" err="1"/>
              <a:t>Satyrica</a:t>
            </a:r>
            <a:r>
              <a:rPr lang="en-GB" dirty="0"/>
              <a:t>’, in </a:t>
            </a:r>
            <a:r>
              <a:rPr lang="en-GB" i="1" dirty="0"/>
              <a:t>A Companion to the </a:t>
            </a:r>
            <a:r>
              <a:rPr lang="en-GB" i="1" dirty="0" err="1"/>
              <a:t>Neronian</a:t>
            </a:r>
            <a:r>
              <a:rPr lang="en-GB" i="1" dirty="0"/>
              <a:t> Age</a:t>
            </a:r>
            <a:r>
              <a:rPr lang="en-GB" dirty="0"/>
              <a:t> (Buckley, E. and </a:t>
            </a:r>
            <a:r>
              <a:rPr lang="en-GB" dirty="0" err="1"/>
              <a:t>Dinter</a:t>
            </a:r>
            <a:r>
              <a:rPr lang="en-GB" dirty="0"/>
              <a:t>, M. T. eds.), Wiley-Blackwell: 241-257. </a:t>
            </a:r>
          </a:p>
          <a:p>
            <a:pPr marL="788670" lvl="1" indent="-514350">
              <a:buAutoNum type="romanUcPeriod"/>
            </a:pPr>
            <a:r>
              <a:rPr lang="en-GB" dirty="0" err="1"/>
              <a:t>Freudenburg</a:t>
            </a:r>
            <a:r>
              <a:rPr lang="en-GB" dirty="0"/>
              <a:t>, K. 2017: ‘Petronius, Realism, Nero’, in </a:t>
            </a:r>
            <a:r>
              <a:rPr lang="en-GB" i="1" dirty="0"/>
              <a:t>The Cambridge Companion to the Age of Nero</a:t>
            </a:r>
            <a:r>
              <a:rPr lang="en-GB" dirty="0"/>
              <a:t>, </a:t>
            </a:r>
            <a:r>
              <a:rPr lang="en-GB" dirty="0" err="1"/>
              <a:t>Bartsch</a:t>
            </a:r>
            <a:r>
              <a:rPr lang="en-GB" dirty="0"/>
              <a:t>, S., </a:t>
            </a:r>
            <a:r>
              <a:rPr lang="en-GB" dirty="0" err="1"/>
              <a:t>Freudenburg</a:t>
            </a:r>
            <a:r>
              <a:rPr lang="en-GB" dirty="0"/>
              <a:t>, K., and </a:t>
            </a:r>
            <a:r>
              <a:rPr lang="en-GB" dirty="0" err="1"/>
              <a:t>Littlewood</a:t>
            </a:r>
            <a:r>
              <a:rPr lang="en-GB" dirty="0"/>
              <a:t>, C. (eds.), Cambridge: 107-120</a:t>
            </a:r>
          </a:p>
          <a:p>
            <a:pPr marL="514350" indent="-514350">
              <a:buAutoNum type="arabicParenR"/>
            </a:pPr>
            <a:endParaRPr lang="en-GB" sz="600" dirty="0"/>
          </a:p>
          <a:p>
            <a:pPr marL="514350" indent="-514350">
              <a:buAutoNum type="arabicParenR"/>
            </a:pPr>
            <a:r>
              <a:rPr lang="en-GB" dirty="0"/>
              <a:t>Cultural and athletic pursuits </a:t>
            </a:r>
          </a:p>
          <a:p>
            <a:pPr marL="788670" lvl="1" indent="-514350">
              <a:buFont typeface="+mj-lt"/>
              <a:buAutoNum type="romanUcPeriod"/>
            </a:pPr>
            <a:r>
              <a:rPr lang="en-GB" dirty="0" err="1"/>
              <a:t>Fantham</a:t>
            </a:r>
            <a:r>
              <a:rPr lang="en-GB" dirty="0"/>
              <a:t>, E. 2013: ‘The Performing Prince’, in A Companion to the </a:t>
            </a:r>
            <a:r>
              <a:rPr lang="en-GB" dirty="0" err="1"/>
              <a:t>Neronian</a:t>
            </a:r>
            <a:r>
              <a:rPr lang="en-GB" dirty="0"/>
              <a:t> Age, Buckley, E. and </a:t>
            </a:r>
            <a:r>
              <a:rPr lang="en-GB" dirty="0" err="1"/>
              <a:t>Dinter</a:t>
            </a:r>
            <a:r>
              <a:rPr lang="en-GB" dirty="0"/>
              <a:t>, M. T. (eds.), Wiley-Blackwell: 17-28.</a:t>
            </a:r>
          </a:p>
          <a:p>
            <a:pPr marL="788670" lvl="1" indent="-514350">
              <a:buFont typeface="+mj-lt"/>
              <a:buAutoNum type="romanUcPeriod"/>
            </a:pPr>
            <a:r>
              <a:rPr lang="en-GB" dirty="0"/>
              <a:t>Leigh, M. 2017: ‘Nero the Performer’, ’, in </a:t>
            </a:r>
            <a:r>
              <a:rPr lang="en-GB" i="1" dirty="0"/>
              <a:t>The Cambridge Companion to the Age of Nero</a:t>
            </a:r>
            <a:r>
              <a:rPr lang="en-GB" dirty="0"/>
              <a:t>, </a:t>
            </a:r>
            <a:r>
              <a:rPr lang="en-GB" dirty="0" err="1"/>
              <a:t>Bartsch</a:t>
            </a:r>
            <a:r>
              <a:rPr lang="en-GB" dirty="0"/>
              <a:t>, S., </a:t>
            </a:r>
            <a:r>
              <a:rPr lang="en-GB" dirty="0" err="1"/>
              <a:t>Freudenburg</a:t>
            </a:r>
            <a:r>
              <a:rPr lang="en-GB" dirty="0"/>
              <a:t>, K., and </a:t>
            </a:r>
            <a:r>
              <a:rPr lang="en-GB" dirty="0" err="1"/>
              <a:t>Littlewood</a:t>
            </a:r>
            <a:r>
              <a:rPr lang="en-GB" dirty="0"/>
              <a:t>, C. (eds.), Cambridge: 21-33.</a:t>
            </a:r>
          </a:p>
          <a:p>
            <a:pPr marL="514350" indent="-514350">
              <a:buAutoNum type="arabicParenR"/>
            </a:pPr>
            <a:endParaRPr lang="en-GB" sz="600" dirty="0"/>
          </a:p>
          <a:p>
            <a:pPr marL="514350" indent="-514350">
              <a:buAutoNum type="arabicParenR"/>
            </a:pPr>
            <a:r>
              <a:rPr lang="en-GB" dirty="0"/>
              <a:t>Judaea-Christian sources on Nero</a:t>
            </a:r>
          </a:p>
          <a:p>
            <a:pPr marL="788670" lvl="1" indent="-514350">
              <a:buFont typeface="+mj-lt"/>
              <a:buAutoNum type="romanUcPeriod"/>
            </a:pPr>
            <a:r>
              <a:rPr lang="en-GB" dirty="0"/>
              <a:t>Maier, H. O. 2013: ‘Nero in Jewish and Christian Tradition from the First Century to the Reformation’, in </a:t>
            </a:r>
            <a:r>
              <a:rPr lang="en-GB" i="1" dirty="0"/>
              <a:t>A Companion to the </a:t>
            </a:r>
            <a:r>
              <a:rPr lang="en-GB" i="1" dirty="0" err="1"/>
              <a:t>Neronian</a:t>
            </a:r>
            <a:r>
              <a:rPr lang="en-GB" i="1" dirty="0"/>
              <a:t> Age</a:t>
            </a:r>
            <a:r>
              <a:rPr lang="en-GB" dirty="0"/>
              <a:t>, Buckley, E. and </a:t>
            </a:r>
            <a:r>
              <a:rPr lang="en-GB" dirty="0" err="1"/>
              <a:t>Dinter</a:t>
            </a:r>
            <a:r>
              <a:rPr lang="en-GB" dirty="0"/>
              <a:t>, M. T. (eds.), Wiley-Blackwell: 385-404.</a:t>
            </a:r>
          </a:p>
          <a:p>
            <a:pPr marL="788670" lvl="1" indent="-514350">
              <a:buFont typeface="+mj-lt"/>
              <a:buAutoNum type="romanUcPeriod"/>
            </a:pPr>
            <a:r>
              <a:rPr lang="en-GB" dirty="0"/>
              <a:t>Pollini, J. 2017. ‘Burning Rome, Burning Christians’, in </a:t>
            </a:r>
            <a:r>
              <a:rPr lang="en-GB" i="1" dirty="0"/>
              <a:t>The Cambridge Companion to the Age of Nero</a:t>
            </a:r>
            <a:r>
              <a:rPr lang="en-GB" dirty="0"/>
              <a:t>, </a:t>
            </a:r>
            <a:r>
              <a:rPr lang="en-GB" dirty="0" err="1"/>
              <a:t>Bartsch</a:t>
            </a:r>
            <a:r>
              <a:rPr lang="en-GB" dirty="0"/>
              <a:t>, S., </a:t>
            </a:r>
            <a:r>
              <a:rPr lang="en-GB" dirty="0" err="1"/>
              <a:t>Freudenburg</a:t>
            </a:r>
            <a:r>
              <a:rPr lang="en-GB" dirty="0"/>
              <a:t>, K., and </a:t>
            </a:r>
            <a:r>
              <a:rPr lang="en-GB" dirty="0" err="1"/>
              <a:t>Littlewood</a:t>
            </a:r>
            <a:r>
              <a:rPr lang="en-GB" dirty="0"/>
              <a:t>, C. (eds.), Cambridge: 213-236.</a:t>
            </a:r>
          </a:p>
          <a:p>
            <a:pPr marL="514350" indent="-514350">
              <a:buAutoNum type="arabicParenR"/>
            </a:pPr>
            <a:endParaRPr lang="en-GB" sz="600" dirty="0"/>
          </a:p>
          <a:p>
            <a:pPr marL="514350" indent="-514350">
              <a:buAutoNum type="arabicParenR"/>
            </a:pPr>
            <a:r>
              <a:rPr lang="en-GB" dirty="0"/>
              <a:t>Seneca and his relationship with Nero</a:t>
            </a:r>
          </a:p>
          <a:p>
            <a:pPr marL="788670" lvl="1" indent="-514350">
              <a:buFont typeface="+mj-lt"/>
              <a:buAutoNum type="romanUcPeriod"/>
            </a:pPr>
            <a:r>
              <a:rPr lang="en-GB" dirty="0"/>
              <a:t>Griffin, M. 1976: </a:t>
            </a:r>
            <a:r>
              <a:rPr lang="en-GB" i="1" dirty="0"/>
              <a:t>Seneca: A Philosopher in Politics</a:t>
            </a:r>
            <a:r>
              <a:rPr lang="en-GB" dirty="0"/>
              <a:t>. Oxford.</a:t>
            </a:r>
          </a:p>
          <a:p>
            <a:pPr marL="788670" lvl="1" indent="-514350">
              <a:buFont typeface="+mj-lt"/>
              <a:buAutoNum type="romanUcPeriod"/>
            </a:pPr>
            <a:r>
              <a:rPr lang="en-GB" dirty="0"/>
              <a:t>Wilson, E. 2014: </a:t>
            </a:r>
            <a:r>
              <a:rPr lang="en-GB" i="1" dirty="0"/>
              <a:t>Seneca: A Life</a:t>
            </a:r>
            <a:r>
              <a:rPr lang="en-GB" dirty="0"/>
              <a:t>. Penguin. </a:t>
            </a:r>
          </a:p>
          <a:p>
            <a:pPr marL="788670" lvl="1" indent="-514350">
              <a:buFont typeface="+mj-lt"/>
              <a:buAutoNum type="romanUcPeriod"/>
            </a:pPr>
            <a:endParaRPr lang="en-GB" dirty="0"/>
          </a:p>
          <a:p>
            <a:pPr marL="788670" lvl="1" indent="-514350">
              <a:buAutoNum type="romanUcPeriod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57297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158</TotalTime>
  <Words>765</Words>
  <Application>Microsoft Office PowerPoint</Application>
  <PresentationFormat>On-screen Show (4:3)</PresentationFormat>
  <Paragraphs>46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Georgia</vt:lpstr>
      <vt:lpstr>Wingdings</vt:lpstr>
      <vt:lpstr>Wingdings 2</vt:lpstr>
      <vt:lpstr>Civic</vt:lpstr>
      <vt:lpstr>Murder, Mayhem and Megalomania: The Life and Times of the Emperor Nero</vt:lpstr>
      <vt:lpstr>Take Home Exam – Reminder </vt:lpstr>
      <vt:lpstr>Level 5 – themes for the Take Home Exam</vt:lpstr>
      <vt:lpstr>Level 6 – themes for the Take Home Exam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Murder, Mayhem and Megalomania: The Life and Times of the Emperor Nero</dc:title>
  <dc:creator>Matthew Cobb</dc:creator>
  <cp:lastModifiedBy>Matthew Cobb</cp:lastModifiedBy>
  <cp:revision>30</cp:revision>
  <dcterms:created xsi:type="dcterms:W3CDTF">2019-10-30T09:09:23Z</dcterms:created>
  <dcterms:modified xsi:type="dcterms:W3CDTF">2021-10-04T17:08:00Z</dcterms:modified>
</cp:coreProperties>
</file>