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8" r:id="rId2"/>
    <p:sldId id="264" r:id="rId3"/>
    <p:sldId id="259" r:id="rId4"/>
    <p:sldId id="318" r:id="rId5"/>
    <p:sldId id="319" r:id="rId6"/>
    <p:sldId id="299" r:id="rId7"/>
    <p:sldId id="303" r:id="rId8"/>
    <p:sldId id="320" r:id="rId9"/>
    <p:sldId id="302" r:id="rId10"/>
    <p:sldId id="321" r:id="rId11"/>
    <p:sldId id="323" r:id="rId12"/>
    <p:sldId id="322" r:id="rId13"/>
    <p:sldId id="300" r:id="rId14"/>
    <p:sldId id="315" r:id="rId15"/>
    <p:sldId id="317" r:id="rId16"/>
  </p:sldIdLst>
  <p:sldSz cx="9144000" cy="6858000" type="screen4x3"/>
  <p:notesSz cx="688181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589683DC-B5C3-4E5F-94B1-811383DABF52}" type="datetimeFigureOut">
              <a:rPr lang="en-GB" smtClean="0"/>
              <a:t>13/11/2016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190B294A-5AB6-4909-81BE-1D1DA16A88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248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E2D6D982-3F8D-4052-BD2F-F6C1A2BFD791}" type="datetimeFigureOut">
              <a:rPr lang="en-GB" smtClean="0"/>
              <a:t>13/11/2016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751348"/>
            <a:ext cx="5505450" cy="4501277"/>
          </a:xfrm>
          <a:prstGeom prst="rect">
            <a:avLst/>
          </a:prstGeom>
        </p:spPr>
        <p:txBody>
          <a:bodyPr vert="horz" lIns="96478" tIns="48239" rIns="96478" bIns="48239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F3EDF6CC-E430-4076-8572-1D4D441DF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781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499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478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>
                <a:solidFill>
                  <a:prstClr val="black"/>
                </a:solidFill>
              </a:rPr>
              <a:pPr/>
              <a:t>13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942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843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475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483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47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649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02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768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657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505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051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34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8208912" cy="130373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Graduate Certificate in Professional Learning: Leadership</a:t>
            </a:r>
            <a:endParaRPr lang="en-GB" dirty="0"/>
          </a:p>
        </p:txBody>
      </p:sp>
      <p:sp>
        <p:nvSpPr>
          <p:cNvPr id="7171" name="Subtitle 2"/>
          <p:cNvSpPr>
            <a:spLocks noGrp="1"/>
          </p:cNvSpPr>
          <p:nvPr>
            <p:ph type="subTitle" idx="1"/>
          </p:nvPr>
        </p:nvSpPr>
        <p:spPr>
          <a:xfrm>
            <a:off x="323528" y="4581128"/>
            <a:ext cx="4104456" cy="864096"/>
          </a:xfrm>
        </p:spPr>
        <p:txBody>
          <a:bodyPr/>
          <a:lstStyle/>
          <a:p>
            <a:r>
              <a:rPr lang="en-GB" altLang="en-US" dirty="0" smtClean="0"/>
              <a:t>University day </a:t>
            </a:r>
            <a:r>
              <a:rPr lang="en-GB" altLang="en-US" dirty="0" smtClean="0"/>
              <a:t>2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9588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2318356"/>
              </p:ext>
            </p:extLst>
          </p:nvPr>
        </p:nvGraphicFramePr>
        <p:xfrm>
          <a:off x="0" y="-2"/>
          <a:ext cx="9144000" cy="57150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48734"/>
                <a:gridCol w="6995266"/>
              </a:tblGrid>
              <a:tr h="247959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Time 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Activity      Tuesday 15t November 2016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991836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 smtClean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9.30 </a:t>
                      </a:r>
                      <a:r>
                        <a:rPr lang="en-GB" sz="1600" dirty="0">
                          <a:effectLst/>
                        </a:rPr>
                        <a:t>– 10.00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 smtClean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Registration </a:t>
                      </a:r>
                      <a:r>
                        <a:rPr lang="en-GB" sz="1600" dirty="0">
                          <a:effectLst/>
                        </a:rPr>
                        <a:t>and </a:t>
                      </a:r>
                      <a:r>
                        <a:rPr lang="en-GB" sz="1600" dirty="0" smtClean="0">
                          <a:effectLst/>
                        </a:rPr>
                        <a:t>coffee: looking at examples of previous cohorts’ work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effectLst/>
                        </a:rPr>
                        <a:t>Library and enrolment check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</a:endParaRPr>
                    </a:p>
                  </a:txBody>
                  <a:tcPr marL="59339" marR="59339" marT="0" marB="0"/>
                </a:tc>
              </a:tr>
              <a:tr h="7438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10.00 – 10.30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Welcome  </a:t>
                      </a:r>
                      <a:r>
                        <a:rPr lang="en-GB" sz="1600" dirty="0">
                          <a:effectLst/>
                        </a:rPr>
                        <a:t>- Sharon </a:t>
                      </a:r>
                      <a:r>
                        <a:rPr lang="en-GB" sz="1600" dirty="0" smtClean="0">
                          <a:effectLst/>
                        </a:rPr>
                        <a:t>James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Trust group discussion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7438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10.30 – 11.15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Part 1 of the assignment: ILR</a:t>
                      </a:r>
                      <a:r>
                        <a:rPr lang="en-GB" sz="1600" baseline="0" dirty="0" smtClean="0">
                          <a:effectLst/>
                        </a:rPr>
                        <a:t> and critical incident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effectLst/>
                        </a:rPr>
                        <a:t>Tutorial time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7438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11.15 – 12.30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Part 1 of the assignment: CV and personal letter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Tutorial time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49591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12.30 - 1.30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Lunch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74387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1.30 – </a:t>
                      </a:r>
                      <a:r>
                        <a:rPr lang="en-GB" sz="1600" dirty="0" smtClean="0">
                          <a:effectLst/>
                        </a:rPr>
                        <a:t>2.30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Part 2 of the assignment: writing a report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Tutorial time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49591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2.30 </a:t>
                      </a:r>
                      <a:r>
                        <a:rPr lang="en-GB" sz="1600" dirty="0">
                          <a:effectLst/>
                        </a:rPr>
                        <a:t>– </a:t>
                      </a:r>
                      <a:r>
                        <a:rPr lang="en-GB" sz="1600" dirty="0" smtClean="0">
                          <a:effectLst/>
                        </a:rPr>
                        <a:t>3.00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Plenary: Intersessional task 2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50786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3.00 </a:t>
                      </a:r>
                      <a:r>
                        <a:rPr lang="en-GB" sz="1600" dirty="0">
                          <a:effectLst/>
                        </a:rPr>
                        <a:t>-4.00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Optional Tutorial</a:t>
                      </a:r>
                      <a:r>
                        <a:rPr lang="en-GB" sz="1600" baseline="0" dirty="0" smtClean="0">
                          <a:effectLst/>
                        </a:rPr>
                        <a:t> time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989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4000" dirty="0" smtClean="0"/>
              <a:t>Welcome         Croeso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r>
              <a:rPr lang="en-GB" dirty="0" smtClean="0"/>
              <a:t>Housekeeping </a:t>
            </a:r>
          </a:p>
          <a:p>
            <a:endParaRPr lang="en-GB" dirty="0"/>
          </a:p>
          <a:p>
            <a:r>
              <a:rPr lang="en-GB" dirty="0" smtClean="0"/>
              <a:t>module handbook: corrigenda</a:t>
            </a:r>
            <a:endParaRPr lang="en-GB" dirty="0"/>
          </a:p>
          <a:p>
            <a:r>
              <a:rPr lang="en-GB" dirty="0" smtClean="0"/>
              <a:t>Student rep</a:t>
            </a:r>
          </a:p>
          <a:p>
            <a:r>
              <a:rPr lang="en-GB" dirty="0" smtClean="0"/>
              <a:t>Next </a:t>
            </a:r>
            <a:r>
              <a:rPr lang="en-GB" dirty="0" err="1" smtClean="0"/>
              <a:t>uni</a:t>
            </a:r>
            <a:r>
              <a:rPr lang="en-GB" dirty="0" smtClean="0"/>
              <a:t> day outline; tutorials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6100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407446"/>
              </p:ext>
            </p:extLst>
          </p:nvPr>
        </p:nvGraphicFramePr>
        <p:xfrm>
          <a:off x="0" y="-2"/>
          <a:ext cx="9144000" cy="57344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95017"/>
                <a:gridCol w="7048983"/>
              </a:tblGrid>
              <a:tr h="209676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Time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Activity               Tuesday 29</a:t>
                      </a:r>
                      <a:r>
                        <a:rPr lang="en-GB" sz="1600" baseline="30000" dirty="0" smtClean="0">
                          <a:effectLst/>
                        </a:rPr>
                        <a:t>th</a:t>
                      </a:r>
                      <a:r>
                        <a:rPr lang="en-GB" sz="1600" dirty="0" smtClean="0">
                          <a:effectLst/>
                        </a:rPr>
                        <a:t> November 2016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44196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9.00 </a:t>
                      </a:r>
                      <a:r>
                        <a:rPr lang="en-GB" sz="1600" dirty="0">
                          <a:effectLst/>
                        </a:rPr>
                        <a:t>– </a:t>
                      </a:r>
                      <a:r>
                        <a:rPr lang="en-GB" sz="1600" dirty="0" smtClean="0">
                          <a:effectLst/>
                        </a:rPr>
                        <a:t>9.30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Welcome  and coffee - Sharon James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</a:endParaRPr>
                    </a:p>
                  </a:txBody>
                  <a:tcPr marL="59339" marR="59339" marT="0" marB="0"/>
                </a:tc>
              </a:tr>
              <a:tr h="62902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9.30 – 10. 15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Phil Williams,</a:t>
                      </a:r>
                      <a:r>
                        <a:rPr lang="en-GB" sz="1600" baseline="0" dirty="0" smtClean="0">
                          <a:effectLst/>
                        </a:rPr>
                        <a:t> Pontybrenin Primary School</a:t>
                      </a:r>
                      <a:r>
                        <a:rPr lang="en-GB" sz="1600" dirty="0" smtClean="0">
                          <a:effectLst/>
                        </a:rPr>
                        <a:t>: </a:t>
                      </a:r>
                      <a:r>
                        <a:rPr lang="en-GB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Features of effective practice: review and development</a:t>
                      </a:r>
                      <a:endParaRPr lang="en-GB" sz="1600" b="1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62902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10.30 – 11.15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Headteachers’ panel: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</a:rPr>
                        <a:t>Becoming a head teacher – a Professional Journey</a:t>
                      </a:r>
                      <a:r>
                        <a:rPr lang="en-GB" sz="1600" b="1" baseline="0" dirty="0" smtClean="0">
                          <a:effectLst/>
                        </a:rPr>
                        <a:t> </a:t>
                      </a:r>
                      <a:endParaRPr lang="en-GB" sz="1600" dirty="0" smtClean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Phil Williams , David Thomas</a:t>
                      </a:r>
                      <a:r>
                        <a:rPr lang="en-GB" sz="1600" baseline="0" dirty="0" smtClean="0">
                          <a:effectLst/>
                        </a:rPr>
                        <a:t> </a:t>
                      </a:r>
                      <a:r>
                        <a:rPr lang="en-GB" sz="1600" dirty="0" smtClean="0">
                          <a:effectLst/>
                        </a:rPr>
                        <a:t>and Hugh Davies (Olchfa Comprehensive) 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 smtClean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62484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11.15 – 12.30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David Thomas, Portmead Primary School: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From data to evidence: the importance of analysis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57912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12.30 - 1.30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Lunch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62902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1.30 – </a:t>
                      </a:r>
                      <a:r>
                        <a:rPr lang="en-GB" sz="1600" dirty="0" smtClean="0">
                          <a:effectLst/>
                        </a:rPr>
                        <a:t>2.30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Sharon James: </a:t>
                      </a:r>
                      <a:r>
                        <a:rPr lang="en-GB" sz="1600" b="1" dirty="0" smtClean="0">
                          <a:effectLst/>
                        </a:rPr>
                        <a:t>Monitoring systems and processes: self-evaluation</a:t>
                      </a:r>
                      <a:endParaRPr lang="en-GB" sz="1600" b="1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51397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2.30 </a:t>
                      </a:r>
                      <a:r>
                        <a:rPr lang="en-GB" sz="1600" dirty="0">
                          <a:effectLst/>
                        </a:rPr>
                        <a:t>– </a:t>
                      </a:r>
                      <a:r>
                        <a:rPr lang="en-GB" sz="1600" dirty="0" smtClean="0">
                          <a:effectLst/>
                        </a:rPr>
                        <a:t>3.00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Plenary: </a:t>
                      </a:r>
                      <a:r>
                        <a:rPr lang="en-GB" sz="1600" b="1" dirty="0" smtClean="0">
                          <a:effectLst/>
                        </a:rPr>
                        <a:t>Trust group discussion</a:t>
                      </a:r>
                      <a:endParaRPr lang="en-GB" sz="1600" b="1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  <a:tr h="62902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3.00 </a:t>
                      </a:r>
                      <a:r>
                        <a:rPr lang="en-GB" sz="1600" dirty="0">
                          <a:effectLst/>
                        </a:rPr>
                        <a:t>-4.00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smtClean="0">
                          <a:effectLst/>
                        </a:rPr>
                        <a:t>Optional Tutorial time</a:t>
                      </a:r>
                      <a:endParaRPr lang="en-GB" sz="16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9339" marR="5933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46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 groups </a:t>
            </a:r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35052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Observation article – annotated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ILR progress so far and your milestone descriptor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Critical </a:t>
            </a:r>
            <a:r>
              <a:rPr lang="en-GB" dirty="0"/>
              <a:t>incident – reflective writing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Any </a:t>
            </a:r>
            <a:r>
              <a:rPr lang="en-GB" dirty="0"/>
              <a:t>questions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076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91000" cy="11430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Assignment hand in:</a:t>
            </a:r>
            <a:br>
              <a:rPr lang="en-GB" sz="3200" dirty="0" smtClean="0"/>
            </a:br>
            <a:r>
              <a:rPr lang="en-GB" sz="3200" dirty="0" smtClean="0"/>
              <a:t>January 6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2017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assignment is in 2 parts:</a:t>
            </a:r>
          </a:p>
          <a:p>
            <a:r>
              <a:rPr lang="en-GB" dirty="0" smtClean="0"/>
              <a:t>Part 1: </a:t>
            </a:r>
          </a:p>
          <a:p>
            <a:pPr marL="0" indent="0">
              <a:buNone/>
            </a:pPr>
            <a:r>
              <a:rPr lang="en-GB" dirty="0" smtClean="0"/>
              <a:t>extracts from a learning journal (3 pieces)</a:t>
            </a:r>
          </a:p>
          <a:p>
            <a:r>
              <a:rPr lang="en-GB" dirty="0" smtClean="0"/>
              <a:t>Part 2: </a:t>
            </a:r>
          </a:p>
          <a:p>
            <a:pPr marL="0" indent="0">
              <a:buNone/>
            </a:pPr>
            <a:r>
              <a:rPr lang="en-GB" dirty="0" smtClean="0"/>
              <a:t>an evaluative report based on your presentation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hwn </a:t>
            </a:r>
            <a:r>
              <a:rPr lang="en-GB" dirty="0" err="1"/>
              <a:t>mewn</a:t>
            </a:r>
            <a:r>
              <a:rPr lang="en-GB" dirty="0"/>
              <a:t> 2 ran:</a:t>
            </a:r>
          </a:p>
          <a:p>
            <a:r>
              <a:rPr lang="en-GB" dirty="0" err="1"/>
              <a:t>Rhan</a:t>
            </a:r>
            <a:r>
              <a:rPr lang="en-GB" dirty="0"/>
              <a:t> 1:</a:t>
            </a:r>
          </a:p>
          <a:p>
            <a:pPr marL="0" indent="0">
              <a:buNone/>
            </a:pPr>
            <a:r>
              <a:rPr lang="en-GB" dirty="0" err="1"/>
              <a:t>darnau</a:t>
            </a:r>
            <a:r>
              <a:rPr lang="en-GB" dirty="0"/>
              <a:t> o </a:t>
            </a:r>
            <a:r>
              <a:rPr lang="en-GB" dirty="0" err="1"/>
              <a:t>gylchgrawn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/>
              <a:t> </a:t>
            </a:r>
            <a:r>
              <a:rPr lang="en-GB" smtClean="0"/>
              <a:t>(3 </a:t>
            </a:r>
            <a:r>
              <a:rPr lang="en-GB" dirty="0" err="1"/>
              <a:t>ddarn</a:t>
            </a:r>
            <a:r>
              <a:rPr lang="en-GB" dirty="0"/>
              <a:t>)</a:t>
            </a:r>
          </a:p>
          <a:p>
            <a:r>
              <a:rPr lang="en-GB" dirty="0" err="1"/>
              <a:t>Rhan</a:t>
            </a:r>
            <a:r>
              <a:rPr lang="en-GB" dirty="0"/>
              <a:t> 2:</a:t>
            </a:r>
          </a:p>
          <a:p>
            <a:pPr marL="0" indent="0">
              <a:buNone/>
            </a:pP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gwerthusol</a:t>
            </a:r>
            <a:r>
              <a:rPr lang="en-GB" dirty="0"/>
              <a:t> yn </a:t>
            </a:r>
            <a:r>
              <a:rPr lang="en-GB" dirty="0" err="1"/>
              <a:t>seiliedig</a:t>
            </a:r>
            <a:r>
              <a:rPr lang="en-GB" dirty="0"/>
              <a:t> ar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75949" y="274638"/>
            <a:ext cx="36471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>
                <a:solidFill>
                  <a:prstClr val="black"/>
                </a:solidFill>
              </a:rPr>
              <a:t>Aseiniad</a:t>
            </a:r>
            <a:r>
              <a:rPr lang="en-GB" sz="3600" dirty="0">
                <a:solidFill>
                  <a:prstClr val="black"/>
                </a:solidFill>
              </a:rPr>
              <a:t> law yn</a:t>
            </a:r>
            <a:r>
              <a:rPr lang="en-GB" sz="3600" dirty="0" smtClean="0">
                <a:solidFill>
                  <a:prstClr val="black"/>
                </a:solidFill>
              </a:rPr>
              <a:t>: </a:t>
            </a:r>
          </a:p>
          <a:p>
            <a:r>
              <a:rPr lang="en-GB" sz="3600" dirty="0" smtClean="0">
                <a:solidFill>
                  <a:prstClr val="black"/>
                </a:solidFill>
              </a:rPr>
              <a:t>6 </a:t>
            </a:r>
            <a:r>
              <a:rPr lang="en-GB" sz="3600" dirty="0" err="1">
                <a:solidFill>
                  <a:prstClr val="black"/>
                </a:solidFill>
              </a:rPr>
              <a:t>Ionawr</a:t>
            </a:r>
            <a:r>
              <a:rPr lang="en-GB" sz="3600" dirty="0">
                <a:solidFill>
                  <a:prstClr val="black"/>
                </a:solidFill>
              </a:rPr>
              <a:t>, 2017</a:t>
            </a:r>
          </a:p>
        </p:txBody>
      </p:sp>
    </p:spTree>
    <p:extLst>
      <p:ext uri="{BB962C8B-B14F-4D97-AF65-F5344CB8AC3E}">
        <p14:creationId xmlns:p14="http://schemas.microsoft.com/office/powerpoint/2010/main" val="49923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Journal extracts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052736"/>
            <a:ext cx="8496944" cy="453650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My professional history (in session)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Reflections on progress against national standards (ILR)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Critical incident in my professional life </a:t>
            </a:r>
            <a:endParaRPr lang="en-GB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smtClean="0"/>
              <a:t>OR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4. Critical incident of relevant professional learning </a:t>
            </a:r>
          </a:p>
          <a:p>
            <a:pPr marL="0" indent="0">
              <a:buNone/>
            </a:pPr>
            <a:r>
              <a:rPr lang="en-GB" dirty="0" smtClean="0"/>
              <a:t>5. </a:t>
            </a:r>
            <a:r>
              <a:rPr lang="en-GB" dirty="0" smtClean="0">
                <a:solidFill>
                  <a:srgbClr val="FF0000"/>
                </a:solidFill>
              </a:rPr>
              <a:t>CV (begin next session)</a:t>
            </a:r>
          </a:p>
        </p:txBody>
      </p:sp>
    </p:spTree>
    <p:extLst>
      <p:ext uri="{BB962C8B-B14F-4D97-AF65-F5344CB8AC3E}">
        <p14:creationId xmlns:p14="http://schemas.microsoft.com/office/powerpoint/2010/main" val="292134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1 of 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ILR </a:t>
            </a:r>
          </a:p>
          <a:p>
            <a:endParaRPr lang="en-GB" dirty="0"/>
          </a:p>
          <a:p>
            <a:r>
              <a:rPr lang="en-GB" dirty="0" smtClean="0"/>
              <a:t>Critical incidents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374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journal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good reflective writing?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125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1 of 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CV and personal letter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041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738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 of 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Written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52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91000" cy="11430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Article for professional learning journal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An evaluation of a professional learning activity and the impact on pupil outcomes or transformation of practice</a:t>
            </a:r>
          </a:p>
          <a:p>
            <a:r>
              <a:rPr lang="en-GB" dirty="0" smtClean="0"/>
              <a:t>Title page </a:t>
            </a:r>
          </a:p>
          <a:p>
            <a:r>
              <a:rPr lang="en-GB" dirty="0" smtClean="0"/>
              <a:t>Main text - </a:t>
            </a:r>
            <a:r>
              <a:rPr lang="en-GB" dirty="0"/>
              <a:t>2500 </a:t>
            </a:r>
            <a:r>
              <a:rPr lang="en-GB" dirty="0" smtClean="0"/>
              <a:t>words  </a:t>
            </a:r>
            <a:r>
              <a:rPr lang="en-GB" sz="2000" dirty="0" smtClean="0"/>
              <a:t>(4 pgs A4 single spaced)</a:t>
            </a:r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Appendices (as appropriate)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Gwerthusiad</a:t>
            </a:r>
            <a:r>
              <a:rPr lang="en-GB" dirty="0"/>
              <a:t> o </a:t>
            </a:r>
            <a:r>
              <a:rPr lang="en-GB" dirty="0" err="1"/>
              <a:t>weithgaredd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ar </a:t>
            </a:r>
            <a:r>
              <a:rPr lang="en-GB" dirty="0" err="1"/>
              <a:t>ddeilliannau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drawsnewid</a:t>
            </a:r>
            <a:r>
              <a:rPr lang="en-GB" dirty="0"/>
              <a:t> o </a:t>
            </a:r>
            <a:r>
              <a:rPr lang="en-GB" dirty="0" err="1"/>
              <a:t>arfer</a:t>
            </a:r>
            <a:endParaRPr lang="en-GB" dirty="0"/>
          </a:p>
          <a:p>
            <a:r>
              <a:rPr lang="en-GB" dirty="0" err="1"/>
              <a:t>tudalen</a:t>
            </a:r>
            <a:r>
              <a:rPr lang="en-GB" dirty="0"/>
              <a:t> </a:t>
            </a:r>
            <a:r>
              <a:rPr lang="en-GB" dirty="0" err="1"/>
              <a:t>deitl</a:t>
            </a:r>
            <a:endParaRPr lang="en-GB" dirty="0"/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destun</a:t>
            </a:r>
            <a:r>
              <a:rPr lang="en-GB" dirty="0"/>
              <a:t> - 2500 </a:t>
            </a:r>
            <a:r>
              <a:rPr lang="en-GB" dirty="0" err="1"/>
              <a:t>gair</a:t>
            </a:r>
            <a:r>
              <a:rPr lang="en-GB" dirty="0"/>
              <a:t> (4 </a:t>
            </a:r>
            <a:r>
              <a:rPr lang="en-GB" dirty="0" err="1"/>
              <a:t>tud</a:t>
            </a:r>
            <a:r>
              <a:rPr lang="en-GB" dirty="0"/>
              <a:t> A4 </a:t>
            </a:r>
            <a:r>
              <a:rPr lang="en-GB" dirty="0" err="1"/>
              <a:t>sengl</a:t>
            </a:r>
            <a:r>
              <a:rPr lang="en-GB" dirty="0"/>
              <a:t> </a:t>
            </a:r>
            <a:r>
              <a:rPr lang="en-GB" dirty="0" err="1"/>
              <a:t>gofod</a:t>
            </a:r>
            <a:r>
              <a:rPr lang="en-GB" dirty="0"/>
              <a:t>)</a:t>
            </a:r>
          </a:p>
          <a:p>
            <a:r>
              <a:rPr lang="en-GB" dirty="0" err="1"/>
              <a:t>cyfeiriadau</a:t>
            </a:r>
            <a:endParaRPr lang="en-GB" dirty="0"/>
          </a:p>
          <a:p>
            <a:r>
              <a:rPr lang="en-GB" dirty="0" err="1"/>
              <a:t>Atodiadau</a:t>
            </a:r>
            <a:r>
              <a:rPr lang="en-GB" dirty="0"/>
              <a:t> (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88024" y="153640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prstClr val="black"/>
                </a:solidFill>
              </a:rPr>
              <a:t>Erthygl</a:t>
            </a:r>
            <a:r>
              <a:rPr lang="en-GB" sz="2800" dirty="0">
                <a:solidFill>
                  <a:prstClr val="black"/>
                </a:solidFill>
              </a:rPr>
              <a:t> ar gyfer </a:t>
            </a:r>
            <a:r>
              <a:rPr lang="en-GB" sz="2800" dirty="0" err="1">
                <a:solidFill>
                  <a:prstClr val="black"/>
                </a:solidFill>
              </a:rPr>
              <a:t>cyfnodolyn</a:t>
            </a:r>
            <a:r>
              <a:rPr lang="en-GB" sz="2800" dirty="0">
                <a:solidFill>
                  <a:prstClr val="black"/>
                </a:solidFill>
              </a:rPr>
              <a:t> </a:t>
            </a:r>
            <a:r>
              <a:rPr lang="en-GB" sz="2800" dirty="0" err="1">
                <a:solidFill>
                  <a:prstClr val="black"/>
                </a:solidFill>
              </a:rPr>
              <a:t>dysgu</a:t>
            </a:r>
            <a:r>
              <a:rPr lang="en-GB" sz="2800" dirty="0">
                <a:solidFill>
                  <a:prstClr val="black"/>
                </a:solidFill>
              </a:rPr>
              <a:t> </a:t>
            </a:r>
            <a:r>
              <a:rPr lang="en-GB" sz="2800" dirty="0" err="1">
                <a:solidFill>
                  <a:prstClr val="black"/>
                </a:solidFill>
              </a:rPr>
              <a:t>proffesiynol</a:t>
            </a:r>
            <a:endParaRPr lang="en-GB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64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Plenary: Next steps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62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Complete the readings;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meet </a:t>
            </a:r>
            <a:r>
              <a:rPr lang="en-GB" dirty="0"/>
              <a:t>with your line manager to discuss the appraisal/ performance management process and professional learning;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Complete </a:t>
            </a:r>
            <a:r>
              <a:rPr lang="en-GB" dirty="0"/>
              <a:t>a cv to share with your trust group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265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387</Words>
  <Application>Microsoft Office PowerPoint</Application>
  <PresentationFormat>On-screen Show (4:3)</PresentationFormat>
  <Paragraphs>124</Paragraphs>
  <Slides>15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20140311PresentationUWTSDTemplate</vt:lpstr>
      <vt:lpstr>Graduate Certificate in Professional Learning: Leadership</vt:lpstr>
      <vt:lpstr>PowerPoint Presentation</vt:lpstr>
      <vt:lpstr>Welcome         Croeso</vt:lpstr>
      <vt:lpstr>PowerPoint Presentation</vt:lpstr>
      <vt:lpstr>Trust groups discussion</vt:lpstr>
      <vt:lpstr>Assignment hand in: January 6th 2017</vt:lpstr>
      <vt:lpstr>Journal extracts</vt:lpstr>
      <vt:lpstr>Part 1 of the assignment</vt:lpstr>
      <vt:lpstr>Reflective journal</vt:lpstr>
      <vt:lpstr>Part 1 of the assignment</vt:lpstr>
      <vt:lpstr>PowerPoint Presentation</vt:lpstr>
      <vt:lpstr>Part 2 of the assignment</vt:lpstr>
      <vt:lpstr>Article for professional learning journal</vt:lpstr>
      <vt:lpstr>Plenary: Next steps</vt:lpstr>
      <vt:lpstr>Remember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Learning Journey</dc:title>
  <dc:creator>Sharon</dc:creator>
  <cp:lastModifiedBy>Sharon</cp:lastModifiedBy>
  <cp:revision>10</cp:revision>
  <cp:lastPrinted>2016-11-13T18:41:12Z</cp:lastPrinted>
  <dcterms:created xsi:type="dcterms:W3CDTF">2016-11-13T17:02:24Z</dcterms:created>
  <dcterms:modified xsi:type="dcterms:W3CDTF">2016-11-13T19:11:27Z</dcterms:modified>
</cp:coreProperties>
</file>