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E3336B-FE35-9041-BACD-13FC8B8630F9}" type="datetimeFigureOut">
              <a:rPr lang="en-US" smtClean="0"/>
              <a:t>11/16/25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C55837-310E-EF4B-A0ED-824079E9F888}" type="slidenum">
              <a:rPr lang="en-US" smtClean="0"/>
              <a:t>‹#›</a:t>
            </a:fld>
            <a:endParaRPr lang="en-US"/>
          </a:p>
        </p:txBody>
      </p:sp>
    </p:spTree>
    <p:extLst>
      <p:ext uri="{BB962C8B-B14F-4D97-AF65-F5344CB8AC3E}">
        <p14:creationId xmlns:p14="http://schemas.microsoft.com/office/powerpoint/2010/main" val="638251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 my name is Norin Mahmood. Today I will be presenting Type 2 Diabetes Mellitus, covering the anatomy and physiology of the condition, risk factors, short- and long-term complications, and an evidence-based care plan informed by NHS, NICE, and current academic research</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1</a:t>
            </a:fld>
            <a:endParaRPr lang="en-US"/>
          </a:p>
        </p:txBody>
      </p:sp>
    </p:spTree>
    <p:extLst>
      <p:ext uri="{BB962C8B-B14F-4D97-AF65-F5344CB8AC3E}">
        <p14:creationId xmlns:p14="http://schemas.microsoft.com/office/powerpoint/2010/main" val="4041946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Type 2 Diabetes is a chronic metabolic condition where the body struggles to regulate blood glucose due to insulin resistance and impaired insulin production. It is one of the leading health issues in the UK, affecting millions of people. In this presentation, I will cover the anatomy and physiology of the condition, the main risk factors and complications, and an evidence-based care plan for a fictional patient.</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2</a:t>
            </a:fld>
            <a:endParaRPr lang="en-US"/>
          </a:p>
        </p:txBody>
      </p:sp>
    </p:spTree>
    <p:extLst>
      <p:ext uri="{BB962C8B-B14F-4D97-AF65-F5344CB8AC3E}">
        <p14:creationId xmlns:p14="http://schemas.microsoft.com/office/powerpoint/2010/main" val="2952987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pancreas is situated behind the stomach and contains clusters called the islets of </a:t>
            </a:r>
            <a:r>
              <a:rPr lang="en-GB" dirty="0" err="1"/>
              <a:t>Langerhans</a:t>
            </a:r>
            <a:r>
              <a:rPr lang="en-GB" dirty="0"/>
              <a:t>. Beta cells produce insulin to lower blood glucose, while alpha cells produce glucagon to raise it. These hormones maintain glucose homeostasis in the body.</a:t>
            </a:r>
          </a:p>
          <a:p>
            <a:br>
              <a:rPr lang="en-GB" dirty="0"/>
            </a:br>
            <a:endParaRPr lang="en-GB" dirty="0"/>
          </a:p>
          <a:p>
            <a:r>
              <a:rPr lang="en-GB" dirty="0"/>
              <a:t>Reference on slide:</a:t>
            </a:r>
          </a:p>
          <a:p>
            <a:r>
              <a:rPr lang="en-GB" dirty="0"/>
              <a:t>(Galicia-Garcia et al., 2020)</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3</a:t>
            </a:fld>
            <a:endParaRPr lang="en-US"/>
          </a:p>
        </p:txBody>
      </p:sp>
    </p:spTree>
    <p:extLst>
      <p:ext uri="{BB962C8B-B14F-4D97-AF65-F5344CB8AC3E}">
        <p14:creationId xmlns:p14="http://schemas.microsoft.com/office/powerpoint/2010/main" val="3463635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healthy individuals, insulin allows glucose to enter cells for energy, and excess glucose is stored as glycogen in the liver. Glucagon is released when blood glucose is low, preventing hypoglycaemia and maintaining energy balance.</a:t>
            </a:r>
          </a:p>
          <a:p>
            <a:br>
              <a:rPr lang="en-GB" dirty="0"/>
            </a:br>
            <a:endParaRPr lang="en-GB" dirty="0"/>
          </a:p>
          <a:p>
            <a:r>
              <a:rPr lang="en-GB" dirty="0"/>
              <a:t>Reference:</a:t>
            </a:r>
          </a:p>
          <a:p>
            <a:r>
              <a:rPr lang="en-GB" dirty="0"/>
              <a:t>(Reed et al., 2021)</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4</a:t>
            </a:fld>
            <a:endParaRPr lang="en-US"/>
          </a:p>
        </p:txBody>
      </p:sp>
    </p:spTree>
    <p:extLst>
      <p:ext uri="{BB962C8B-B14F-4D97-AF65-F5344CB8AC3E}">
        <p14:creationId xmlns:p14="http://schemas.microsoft.com/office/powerpoint/2010/main" val="2349499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Type 2 Diabetes, insulin resistance occurs in muscle and liver, and beta cells fail to secrete enough insulin. This leads to chronic hyperglycaemia. Genetic predisposition and lifestyle factors, such as poor diet and inactivity, contribute to disease development.</a:t>
            </a:r>
          </a:p>
          <a:p>
            <a:br>
              <a:rPr lang="en-GB" dirty="0"/>
            </a:br>
            <a:endParaRPr lang="en-GB" dirty="0"/>
          </a:p>
          <a:p>
            <a:r>
              <a:rPr lang="en-GB" dirty="0"/>
              <a:t>References:</a:t>
            </a:r>
          </a:p>
          <a:p>
            <a:r>
              <a:rPr lang="en-GB" dirty="0"/>
              <a:t>(Galicia-Garcia et al., 2020; Reed et al., 2021)</a:t>
            </a:r>
          </a:p>
          <a:p>
            <a:endParaRPr lang="en-GB" dirty="0"/>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5</a:t>
            </a:fld>
            <a:endParaRPr lang="en-US"/>
          </a:p>
        </p:txBody>
      </p:sp>
    </p:spTree>
    <p:extLst>
      <p:ext uri="{BB962C8B-B14F-4D97-AF65-F5344CB8AC3E}">
        <p14:creationId xmlns:p14="http://schemas.microsoft.com/office/powerpoint/2010/main" val="2030621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symptoms include frequent urination, excessive thirst, fatigue, blurred vision, and slow-healing wounds. Recognising these signs early allows timely intervention.</a:t>
            </a:r>
          </a:p>
          <a:p>
            <a:br>
              <a:rPr lang="en-GB" dirty="0"/>
            </a:br>
            <a:endParaRPr lang="en-GB" dirty="0"/>
          </a:p>
          <a:p>
            <a:r>
              <a:rPr lang="en-GB" dirty="0"/>
              <a:t>Reference:</a:t>
            </a:r>
          </a:p>
          <a:p>
            <a:r>
              <a:rPr lang="en-GB" dirty="0"/>
              <a:t>(Diabetes UK, 2023)</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6</a:t>
            </a:fld>
            <a:endParaRPr lang="en-US"/>
          </a:p>
        </p:txBody>
      </p:sp>
    </p:spTree>
    <p:extLst>
      <p:ext uri="{BB962C8B-B14F-4D97-AF65-F5344CB8AC3E}">
        <p14:creationId xmlns:p14="http://schemas.microsoft.com/office/powerpoint/2010/main" val="1383681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Uncontrolled Type 2 Diabetes can lead to complications affecting the heart, kidneys, nerves, and eyes. Neuropathy and poor circulation can result in foot ulcers, sometimes leading to amputation.</a:t>
            </a:r>
          </a:p>
          <a:p>
            <a:br>
              <a:rPr lang="en-GB" dirty="0"/>
            </a:br>
            <a:endParaRPr lang="en-GB" dirty="0"/>
          </a:p>
          <a:p>
            <a:r>
              <a:rPr lang="en-GB" dirty="0"/>
              <a:t>Reference:</a:t>
            </a:r>
          </a:p>
          <a:p>
            <a:r>
              <a:rPr lang="en-GB" dirty="0"/>
              <a:t>(Fowler, 2020)</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7</a:t>
            </a:fld>
            <a:endParaRPr lang="en-US"/>
          </a:p>
        </p:txBody>
      </p:sp>
    </p:spTree>
    <p:extLst>
      <p:ext uri="{BB962C8B-B14F-4D97-AF65-F5344CB8AC3E}">
        <p14:creationId xmlns:p14="http://schemas.microsoft.com/office/powerpoint/2010/main" val="1475458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factors include genetics, obesity, physical inactivity, diet, age over 40, and ethnicity. Addressing these factors with lifestyle and social support reduces disease risk.</a:t>
            </a:r>
          </a:p>
          <a:p>
            <a:br>
              <a:rPr lang="en-GB" dirty="0"/>
            </a:br>
            <a:endParaRPr lang="en-GB" dirty="0"/>
          </a:p>
          <a:p>
            <a:r>
              <a:rPr lang="en-GB" dirty="0"/>
              <a:t>References:</a:t>
            </a:r>
          </a:p>
          <a:p>
            <a:r>
              <a:rPr lang="en-GB" dirty="0"/>
              <a:t>(Reed et al., 2021; </a:t>
            </a:r>
            <a:r>
              <a:rPr lang="en-GB" dirty="0" err="1"/>
              <a:t>Zarora</a:t>
            </a:r>
            <a:r>
              <a:rPr lang="en-GB" dirty="0"/>
              <a:t> et al., 2022)</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8</a:t>
            </a:fld>
            <a:endParaRPr lang="en-US"/>
          </a:p>
        </p:txBody>
      </p:sp>
    </p:spTree>
    <p:extLst>
      <p:ext uri="{BB962C8B-B14F-4D97-AF65-F5344CB8AC3E}">
        <p14:creationId xmlns:p14="http://schemas.microsoft.com/office/powerpoint/2010/main" val="457655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patient, Mr Ahmed, is 55, British-Pakistani, BMI 31, and has a sedentary lifestyle. He presents with classic Type 2 Diabetes symptoms: thirst, frequent urination, fatigue, and blurred vision.</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9</a:t>
            </a:fld>
            <a:endParaRPr lang="en-US"/>
          </a:p>
        </p:txBody>
      </p:sp>
    </p:spTree>
    <p:extLst>
      <p:ext uri="{BB962C8B-B14F-4D97-AF65-F5344CB8AC3E}">
        <p14:creationId xmlns:p14="http://schemas.microsoft.com/office/powerpoint/2010/main" val="1836157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Diagnosis involves measuring HbA1c, fasting or random blood glucose, blood pressure, BMI, and conducting foot, eye, and kidney assessments.</a:t>
            </a:r>
          </a:p>
          <a:p>
            <a:br>
              <a:rPr lang="en-GB" dirty="0"/>
            </a:br>
            <a:endParaRPr lang="en-GB" dirty="0"/>
          </a:p>
          <a:p>
            <a:r>
              <a:rPr lang="en-GB" dirty="0"/>
              <a:t>References:</a:t>
            </a:r>
          </a:p>
          <a:p>
            <a:r>
              <a:rPr lang="en-GB" dirty="0"/>
              <a:t>(NICE, 2015; NHS, 2024)</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10</a:t>
            </a:fld>
            <a:endParaRPr lang="en-US"/>
          </a:p>
        </p:txBody>
      </p:sp>
    </p:spTree>
    <p:extLst>
      <p:ext uri="{BB962C8B-B14F-4D97-AF65-F5344CB8AC3E}">
        <p14:creationId xmlns:p14="http://schemas.microsoft.com/office/powerpoint/2010/main" val="2882266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First-line management focuses on lifestyle changes, structured education, smoking cessation, self-monitoring, and regular GP reviews. Lifestyle interventions are the foundation of care.</a:t>
            </a:r>
          </a:p>
          <a:p>
            <a:br>
              <a:rPr lang="en-GB" dirty="0"/>
            </a:br>
            <a:endParaRPr lang="en-GB" dirty="0"/>
          </a:p>
          <a:p>
            <a:r>
              <a:rPr lang="en-GB" dirty="0"/>
              <a:t>References:</a:t>
            </a:r>
          </a:p>
          <a:p>
            <a:r>
              <a:rPr lang="en-GB" dirty="0"/>
              <a:t>(NICE, 2015)</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11</a:t>
            </a:fld>
            <a:endParaRPr lang="en-US"/>
          </a:p>
        </p:txBody>
      </p:sp>
    </p:spTree>
    <p:extLst>
      <p:ext uri="{BB962C8B-B14F-4D97-AF65-F5344CB8AC3E}">
        <p14:creationId xmlns:p14="http://schemas.microsoft.com/office/powerpoint/2010/main" val="365640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lifestyle changes are insufficient, medications are prescribed. Metformin is the first-line treatment. GLP-1 receptor agonists assist with weight management, and SGLT2 inhibitors provide cardiovascular and renal protection.</a:t>
            </a:r>
          </a:p>
          <a:p>
            <a:br>
              <a:rPr lang="en-GB" dirty="0"/>
            </a:br>
            <a:endParaRPr lang="en-GB" dirty="0"/>
          </a:p>
          <a:p>
            <a:r>
              <a:rPr lang="en-GB" dirty="0"/>
              <a:t>References:</a:t>
            </a:r>
          </a:p>
          <a:p>
            <a:r>
              <a:rPr lang="en-GB" dirty="0"/>
              <a:t>(NICE, 2015; Diabetes UK, 2023)</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12</a:t>
            </a:fld>
            <a:endParaRPr lang="en-US"/>
          </a:p>
        </p:txBody>
      </p:sp>
    </p:spTree>
    <p:extLst>
      <p:ext uri="{BB962C8B-B14F-4D97-AF65-F5344CB8AC3E}">
        <p14:creationId xmlns:p14="http://schemas.microsoft.com/office/powerpoint/2010/main" val="1788281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MDT approach ensures comprehensive care. Each professional addresses a different aspect of the patient’s health, improving outcomes and preventing complications.</a:t>
            </a:r>
          </a:p>
          <a:p>
            <a:br>
              <a:rPr lang="en-GB" dirty="0"/>
            </a:br>
            <a:endParaRPr lang="en-GB" dirty="0"/>
          </a:p>
          <a:p>
            <a:r>
              <a:rPr lang="en-GB" dirty="0"/>
              <a:t>References:</a:t>
            </a:r>
          </a:p>
          <a:p>
            <a:r>
              <a:rPr lang="en-GB" dirty="0"/>
              <a:t>(</a:t>
            </a:r>
            <a:r>
              <a:rPr lang="en-GB" dirty="0" err="1"/>
              <a:t>Zarora</a:t>
            </a:r>
            <a:r>
              <a:rPr lang="en-GB" dirty="0"/>
              <a:t> et al., 2022)</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13</a:t>
            </a:fld>
            <a:endParaRPr lang="en-US"/>
          </a:p>
        </p:txBody>
      </p:sp>
    </p:spTree>
    <p:extLst>
      <p:ext uri="{BB962C8B-B14F-4D97-AF65-F5344CB8AC3E}">
        <p14:creationId xmlns:p14="http://schemas.microsoft.com/office/powerpoint/2010/main" val="2295452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 Ahmed’s care plan focuses on maintaining HbA1c, promoting weight loss, preventing complications, and supporting self-management. Integrated care and structured monitoring are key to improving outcomes.</a:t>
            </a:r>
          </a:p>
          <a:p>
            <a:br>
              <a:rPr lang="en-GB" dirty="0"/>
            </a:br>
            <a:endParaRPr lang="en-GB" dirty="0"/>
          </a:p>
          <a:p>
            <a:r>
              <a:rPr lang="en-GB" dirty="0"/>
              <a:t>References:</a:t>
            </a:r>
          </a:p>
          <a:p>
            <a:r>
              <a:rPr lang="en-GB" dirty="0"/>
              <a:t>(NICE, 2015; </a:t>
            </a:r>
            <a:r>
              <a:rPr lang="en-GB" dirty="0" err="1"/>
              <a:t>Zarora</a:t>
            </a:r>
            <a:r>
              <a:rPr lang="en-GB" dirty="0"/>
              <a:t> et al., 2022)</a:t>
            </a:r>
          </a:p>
          <a:p>
            <a:endParaRPr lang="en-US" dirty="0"/>
          </a:p>
        </p:txBody>
      </p:sp>
      <p:sp>
        <p:nvSpPr>
          <p:cNvPr id="4" name="Slide Number Placeholder 3"/>
          <p:cNvSpPr>
            <a:spLocks noGrp="1"/>
          </p:cNvSpPr>
          <p:nvPr>
            <p:ph type="sldNum" sz="quarter" idx="5"/>
          </p:nvPr>
        </p:nvSpPr>
        <p:spPr/>
        <p:txBody>
          <a:bodyPr/>
          <a:lstStyle/>
          <a:p>
            <a:fld id="{80C55837-310E-EF4B-A0ED-824079E9F888}" type="slidenum">
              <a:rPr lang="en-US" smtClean="0"/>
              <a:t>14</a:t>
            </a:fld>
            <a:endParaRPr lang="en-US"/>
          </a:p>
        </p:txBody>
      </p:sp>
    </p:spTree>
    <p:extLst>
      <p:ext uri="{BB962C8B-B14F-4D97-AF65-F5344CB8AC3E}">
        <p14:creationId xmlns:p14="http://schemas.microsoft.com/office/powerpoint/2010/main" val="20056333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Type 2 Diabetes involves complex interactions between insulin resistance and beta-cell dysfunction. Early detection, lifestyle management, medication, and a multidisciplinary team approach are essential for improving patient outcomes. Care must always be patient-centred and evidence-based.</a:t>
            </a:r>
          </a:p>
        </p:txBody>
      </p:sp>
      <p:sp>
        <p:nvSpPr>
          <p:cNvPr id="4" name="Slide Number Placeholder 3"/>
          <p:cNvSpPr>
            <a:spLocks noGrp="1"/>
          </p:cNvSpPr>
          <p:nvPr>
            <p:ph type="sldNum" sz="quarter" idx="5"/>
          </p:nvPr>
        </p:nvSpPr>
        <p:spPr/>
        <p:txBody>
          <a:bodyPr/>
          <a:lstStyle/>
          <a:p>
            <a:fld id="{80C55837-310E-EF4B-A0ED-824079E9F888}" type="slidenum">
              <a:rPr lang="en-US" smtClean="0"/>
              <a:t>15</a:t>
            </a:fld>
            <a:endParaRPr lang="en-US"/>
          </a:p>
        </p:txBody>
      </p:sp>
    </p:spTree>
    <p:extLst>
      <p:ext uri="{BB962C8B-B14F-4D97-AF65-F5344CB8AC3E}">
        <p14:creationId xmlns:p14="http://schemas.microsoft.com/office/powerpoint/2010/main" val="1740720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lists all references used in UWTSD Harvard format to support the content of this presentation.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Thank you.</a:t>
            </a:r>
          </a:p>
        </p:txBody>
      </p:sp>
      <p:sp>
        <p:nvSpPr>
          <p:cNvPr id="4" name="Slide Number Placeholder 3"/>
          <p:cNvSpPr>
            <a:spLocks noGrp="1"/>
          </p:cNvSpPr>
          <p:nvPr>
            <p:ph type="sldNum" sz="quarter" idx="5"/>
          </p:nvPr>
        </p:nvSpPr>
        <p:spPr/>
        <p:txBody>
          <a:bodyPr/>
          <a:lstStyle/>
          <a:p>
            <a:fld id="{80C55837-310E-EF4B-A0ED-824079E9F888}" type="slidenum">
              <a:rPr lang="en-US" smtClean="0"/>
              <a:t>16</a:t>
            </a:fld>
            <a:endParaRPr lang="en-US"/>
          </a:p>
        </p:txBody>
      </p:sp>
    </p:spTree>
    <p:extLst>
      <p:ext uri="{BB962C8B-B14F-4D97-AF65-F5344CB8AC3E}">
        <p14:creationId xmlns:p14="http://schemas.microsoft.com/office/powerpoint/2010/main" val="3293041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5661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1285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88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986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4350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3091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24561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1041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11/16/25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376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267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9635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11/16/25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59997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41E7-6B8F-84B0-8669-E59687E5F056}"/>
              </a:ext>
            </a:extLst>
          </p:cNvPr>
          <p:cNvSpPr>
            <a:spLocks noGrp="1"/>
          </p:cNvSpPr>
          <p:nvPr>
            <p:ph type="ctrTitle"/>
          </p:nvPr>
        </p:nvSpPr>
        <p:spPr>
          <a:xfrm>
            <a:off x="1524000" y="1730456"/>
            <a:ext cx="9144000" cy="2387600"/>
          </a:xfrm>
        </p:spPr>
        <p:txBody>
          <a:bodyPr>
            <a:noAutofit/>
          </a:bodyPr>
          <a:lstStyle/>
          <a:p>
            <a:r>
              <a:rPr lang="en-GB" sz="3400" dirty="0">
                <a:latin typeface="Arial" panose="020B0604020202020204" pitchFamily="34" charset="0"/>
                <a:cs typeface="Arial" panose="020B0604020202020204" pitchFamily="34" charset="0"/>
              </a:rPr>
              <a:t>Title: Type 2 Diabetes Mellitus: Pathophysiology, Risk Factors, and Integrated Care Management</a:t>
            </a:r>
            <a:br>
              <a:rPr lang="en-GB" sz="3400" dirty="0">
                <a:latin typeface="Arial" panose="020B0604020202020204" pitchFamily="34" charset="0"/>
                <a:cs typeface="Arial" panose="020B0604020202020204" pitchFamily="34" charset="0"/>
              </a:rPr>
            </a:br>
            <a:r>
              <a:rPr lang="en-GB" sz="3400" dirty="0">
                <a:latin typeface="Arial" panose="020B0604020202020204" pitchFamily="34" charset="0"/>
                <a:cs typeface="Arial" panose="020B0604020202020204" pitchFamily="34" charset="0"/>
              </a:rPr>
              <a:t>Module: Introduction to Physiology (BMHP5023)</a:t>
            </a:r>
            <a:br>
              <a:rPr lang="en-GB" sz="3400" dirty="0">
                <a:latin typeface="Arial" panose="020B0604020202020204" pitchFamily="34" charset="0"/>
                <a:cs typeface="Arial" panose="020B0604020202020204" pitchFamily="34" charset="0"/>
              </a:rPr>
            </a:br>
            <a:r>
              <a:rPr lang="en-GB" sz="3400" dirty="0">
                <a:latin typeface="Arial" panose="020B0604020202020204" pitchFamily="34" charset="0"/>
                <a:cs typeface="Arial" panose="020B0604020202020204" pitchFamily="34" charset="0"/>
              </a:rPr>
              <a:t>Date: 17/11/25</a:t>
            </a:r>
            <a:br>
              <a:rPr lang="en-GB" sz="3400" dirty="0">
                <a:latin typeface="Arial" panose="020B0604020202020204" pitchFamily="34" charset="0"/>
                <a:cs typeface="Arial" panose="020B0604020202020204" pitchFamily="34" charset="0"/>
              </a:rPr>
            </a:br>
            <a:br>
              <a:rPr lang="en-GB" sz="3400" dirty="0">
                <a:latin typeface="Arial" panose="020B0604020202020204" pitchFamily="34" charset="0"/>
                <a:cs typeface="Arial" panose="020B0604020202020204" pitchFamily="34" charset="0"/>
              </a:rPr>
            </a:br>
            <a:endParaRPr lang="en-US" sz="3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3442BFA-0CCC-8940-7E5E-56E0B63409F0}"/>
              </a:ext>
            </a:extLst>
          </p:cNvPr>
          <p:cNvSpPr txBox="1"/>
          <p:nvPr/>
        </p:nvSpPr>
        <p:spPr>
          <a:xfrm>
            <a:off x="6868419" y="5127544"/>
            <a:ext cx="4724401" cy="923330"/>
          </a:xfrm>
          <a:prstGeom prst="rect">
            <a:avLst/>
          </a:prstGeom>
          <a:noFill/>
          <a:ln>
            <a:solidFill>
              <a:schemeClr val="bg1"/>
            </a:solidFill>
          </a:ln>
        </p:spPr>
        <p:txBody>
          <a:bodyPr wrap="square" rtlCol="0">
            <a:spAutoFit/>
          </a:bodyPr>
          <a:lstStyle/>
          <a:p>
            <a:pPr algn="l"/>
            <a:r>
              <a:rPr lang="en-GB" dirty="0">
                <a:latin typeface="Arial" panose="020B0604020202020204" pitchFamily="34" charset="0"/>
                <a:cs typeface="Arial" panose="020B0604020202020204" pitchFamily="34" charset="0"/>
              </a:rPr>
              <a:t>Name: Norin Mahmood</a:t>
            </a:r>
          </a:p>
          <a:p>
            <a:pPr algn="l"/>
            <a:r>
              <a:rPr lang="en-GB" dirty="0">
                <a:latin typeface="Arial" panose="020B0604020202020204" pitchFamily="34" charset="0"/>
                <a:cs typeface="Arial" panose="020B0604020202020204" pitchFamily="34" charset="0"/>
              </a:rPr>
              <a:t>Student ID: 2411895</a:t>
            </a:r>
          </a:p>
          <a:p>
            <a:pPr algn="l"/>
            <a:r>
              <a:rPr lang="en-GB" dirty="0">
                <a:latin typeface="Arial" panose="020B0604020202020204" pitchFamily="34" charset="0"/>
                <a:cs typeface="Arial" panose="020B0604020202020204" pitchFamily="34" charset="0"/>
              </a:rPr>
              <a:t>Lecturer name: Gillian Weaver </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55713E-01AC-0DBC-4506-A90C2CA44523}"/>
              </a:ext>
            </a:extLst>
          </p:cNvPr>
          <p:cNvSpPr txBox="1"/>
          <p:nvPr/>
        </p:nvSpPr>
        <p:spPr>
          <a:xfrm>
            <a:off x="5191369" y="2521113"/>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065399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137A1-DDEF-349C-8FFA-7D71F71EE46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40445F-B9CF-CC2C-3E17-D78F8455E1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Definition of Type 2 Diabetes</a:t>
            </a:r>
          </a:p>
          <a:p>
            <a:r>
              <a:rPr lang="en-GB" dirty="0">
                <a:latin typeface="Arial" panose="020B0604020202020204" pitchFamily="34" charset="0"/>
                <a:cs typeface="Arial" panose="020B0604020202020204" pitchFamily="34" charset="0"/>
              </a:rPr>
              <a:t>Prevalence in the UK / why it’s a public health concern</a:t>
            </a:r>
          </a:p>
          <a:p>
            <a:r>
              <a:rPr lang="en-GB" dirty="0">
                <a:latin typeface="Arial" panose="020B0604020202020204" pitchFamily="34" charset="0"/>
                <a:cs typeface="Arial" panose="020B0604020202020204" pitchFamily="34" charset="0"/>
              </a:rPr>
              <a:t>Overview of what will be covered: anatomy &amp; physiology, risk factors, symptoms, complications, and care plan</a:t>
            </a:r>
          </a:p>
          <a:p>
            <a:endParaRPr lang="en-US" dirty="0"/>
          </a:p>
        </p:txBody>
      </p:sp>
    </p:spTree>
    <p:extLst>
      <p:ext uri="{BB962C8B-B14F-4D97-AF65-F5344CB8AC3E}">
        <p14:creationId xmlns:p14="http://schemas.microsoft.com/office/powerpoint/2010/main" val="3405731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82240-487A-B8D2-F0AA-9910A6C959E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Anatomy: The Pancreas</a:t>
            </a:r>
            <a:br>
              <a:rPr lang="en-GB"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94FD8C-5991-A68E-2F60-4C8582C397C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Located behind the stomach</a:t>
            </a:r>
          </a:p>
          <a:p>
            <a:r>
              <a:rPr lang="en-GB" dirty="0">
                <a:latin typeface="Arial" panose="020B0604020202020204" pitchFamily="34" charset="0"/>
                <a:cs typeface="Arial" panose="020B0604020202020204" pitchFamily="34" charset="0"/>
              </a:rPr>
              <a:t>Islets of </a:t>
            </a:r>
            <a:r>
              <a:rPr lang="en-GB" dirty="0" err="1">
                <a:latin typeface="Arial" panose="020B0604020202020204" pitchFamily="34" charset="0"/>
                <a:cs typeface="Arial" panose="020B0604020202020204" pitchFamily="34" charset="0"/>
              </a:rPr>
              <a:t>Langerhans</a:t>
            </a:r>
            <a:r>
              <a:rPr lang="en-GB" dirty="0">
                <a:latin typeface="Arial" panose="020B0604020202020204" pitchFamily="34" charset="0"/>
                <a:cs typeface="Arial" panose="020B0604020202020204" pitchFamily="34" charset="0"/>
              </a:rPr>
              <a:t>: beta cells (insulin), alpha cells (glucagon)</a:t>
            </a:r>
          </a:p>
          <a:p>
            <a:r>
              <a:rPr lang="en-GB" dirty="0">
                <a:latin typeface="Arial" panose="020B0604020202020204" pitchFamily="34" charset="0"/>
                <a:cs typeface="Arial" panose="020B0604020202020204" pitchFamily="34" charset="0"/>
              </a:rPr>
              <a:t>Role in blood glucose regulation</a:t>
            </a:r>
          </a:p>
          <a:p>
            <a:endParaRPr lang="en-US"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F84D23C-0DAC-136A-A4DE-CCCA71F32AC2}"/>
              </a:ext>
            </a:extLst>
          </p:cNvPr>
          <p:cNvPicPr>
            <a:picLocks noChangeAspect="1"/>
          </p:cNvPicPr>
          <p:nvPr/>
        </p:nvPicPr>
        <p:blipFill>
          <a:blip r:embed="rId3"/>
          <a:stretch>
            <a:fillRect/>
          </a:stretch>
        </p:blipFill>
        <p:spPr>
          <a:xfrm>
            <a:off x="6953264" y="3003394"/>
            <a:ext cx="4476735" cy="3050087"/>
          </a:xfrm>
          <a:prstGeom prst="rect">
            <a:avLst/>
          </a:prstGeom>
        </p:spPr>
      </p:pic>
    </p:spTree>
    <p:extLst>
      <p:ext uri="{BB962C8B-B14F-4D97-AF65-F5344CB8AC3E}">
        <p14:creationId xmlns:p14="http://schemas.microsoft.com/office/powerpoint/2010/main" val="827900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9EF3-3188-1D8B-C206-6F208011EA9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Physiology: Normal Blood Glucose Regulation</a:t>
            </a:r>
          </a:p>
        </p:txBody>
      </p:sp>
      <p:sp>
        <p:nvSpPr>
          <p:cNvPr id="3" name="Content Placeholder 2">
            <a:extLst>
              <a:ext uri="{FF2B5EF4-FFF2-40B4-BE49-F238E27FC236}">
                <a16:creationId xmlns:a16="http://schemas.microsoft.com/office/drawing/2014/main" id="{48B7CBF1-ED91-6DC2-183D-7E136A8DC88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Insulin enables glucose uptake into cells</a:t>
            </a:r>
          </a:p>
          <a:p>
            <a:r>
              <a:rPr lang="en-GB" dirty="0">
                <a:latin typeface="Arial" panose="020B0604020202020204" pitchFamily="34" charset="0"/>
                <a:cs typeface="Arial" panose="020B0604020202020204" pitchFamily="34" charset="0"/>
              </a:rPr>
              <a:t>Excess glucose stored as glycogen in liver</a:t>
            </a:r>
          </a:p>
          <a:p>
            <a:r>
              <a:rPr lang="en-GB" dirty="0">
                <a:latin typeface="Arial" panose="020B0604020202020204" pitchFamily="34" charset="0"/>
                <a:cs typeface="Arial" panose="020B0604020202020204" pitchFamily="34" charset="0"/>
              </a:rPr>
              <a:t>Glucagon prevents hypoglycaemia</a:t>
            </a:r>
          </a:p>
          <a:p>
            <a:endParaRPr lang="en-US" dirty="0"/>
          </a:p>
        </p:txBody>
      </p:sp>
      <p:pic>
        <p:nvPicPr>
          <p:cNvPr id="6" name="Picture 5">
            <a:extLst>
              <a:ext uri="{FF2B5EF4-FFF2-40B4-BE49-F238E27FC236}">
                <a16:creationId xmlns:a16="http://schemas.microsoft.com/office/drawing/2014/main" id="{CCB85B24-2E9D-205E-99A8-0DCAF3235DE4}"/>
              </a:ext>
            </a:extLst>
          </p:cNvPr>
          <p:cNvPicPr>
            <a:picLocks noChangeAspect="1"/>
          </p:cNvPicPr>
          <p:nvPr/>
        </p:nvPicPr>
        <p:blipFill>
          <a:blip r:embed="rId3"/>
          <a:stretch>
            <a:fillRect/>
          </a:stretch>
        </p:blipFill>
        <p:spPr>
          <a:xfrm>
            <a:off x="7232542" y="2602868"/>
            <a:ext cx="4351645" cy="3450613"/>
          </a:xfrm>
          <a:prstGeom prst="rect">
            <a:avLst/>
          </a:prstGeom>
        </p:spPr>
      </p:pic>
    </p:spTree>
    <p:extLst>
      <p:ext uri="{BB962C8B-B14F-4D97-AF65-F5344CB8AC3E}">
        <p14:creationId xmlns:p14="http://schemas.microsoft.com/office/powerpoint/2010/main" val="368286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E423E-61B4-2B5F-C758-C8114FD96A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Pathophysiology of Type 2 Diabetes</a:t>
            </a:r>
          </a:p>
        </p:txBody>
      </p:sp>
      <p:sp>
        <p:nvSpPr>
          <p:cNvPr id="3" name="Content Placeholder 2">
            <a:extLst>
              <a:ext uri="{FF2B5EF4-FFF2-40B4-BE49-F238E27FC236}">
                <a16:creationId xmlns:a16="http://schemas.microsoft.com/office/drawing/2014/main" id="{1F351EED-9044-C727-E05F-10A3AB4131E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Insulin resistance in muscle and liver</a:t>
            </a:r>
          </a:p>
          <a:p>
            <a:r>
              <a:rPr lang="en-GB" dirty="0">
                <a:latin typeface="Arial" panose="020B0604020202020204" pitchFamily="34" charset="0"/>
                <a:cs typeface="Arial" panose="020B0604020202020204" pitchFamily="34" charset="0"/>
              </a:rPr>
              <a:t>Beta-cell dysfunction → reduced insulin secretion</a:t>
            </a:r>
          </a:p>
          <a:p>
            <a:r>
              <a:rPr lang="en-GB" dirty="0">
                <a:latin typeface="Arial" panose="020B0604020202020204" pitchFamily="34" charset="0"/>
                <a:cs typeface="Arial" panose="020B0604020202020204" pitchFamily="34" charset="0"/>
              </a:rPr>
              <a:t>Increased hepatic glucose production</a:t>
            </a:r>
          </a:p>
          <a:p>
            <a:r>
              <a:rPr lang="en-GB" dirty="0">
                <a:latin typeface="Arial" panose="020B0604020202020204" pitchFamily="34" charset="0"/>
                <a:cs typeface="Arial" panose="020B0604020202020204" pitchFamily="34" charset="0"/>
              </a:rPr>
              <a:t>Genetic and environmental contributions</a:t>
            </a:r>
          </a:p>
          <a:p>
            <a:endParaRPr lang="en-US" dirty="0"/>
          </a:p>
        </p:txBody>
      </p:sp>
      <p:pic>
        <p:nvPicPr>
          <p:cNvPr id="6" name="Picture 5">
            <a:extLst>
              <a:ext uri="{FF2B5EF4-FFF2-40B4-BE49-F238E27FC236}">
                <a16:creationId xmlns:a16="http://schemas.microsoft.com/office/drawing/2014/main" id="{4F5DCE67-FF36-27CF-8A29-F22D55733CFB}"/>
              </a:ext>
            </a:extLst>
          </p:cNvPr>
          <p:cNvPicPr>
            <a:picLocks noChangeAspect="1"/>
          </p:cNvPicPr>
          <p:nvPr/>
        </p:nvPicPr>
        <p:blipFill>
          <a:blip r:embed="rId3"/>
          <a:stretch>
            <a:fillRect/>
          </a:stretch>
        </p:blipFill>
        <p:spPr>
          <a:xfrm>
            <a:off x="4359356" y="4001294"/>
            <a:ext cx="6994444" cy="2052187"/>
          </a:xfrm>
          <a:prstGeom prst="rect">
            <a:avLst/>
          </a:prstGeom>
        </p:spPr>
      </p:pic>
    </p:spTree>
    <p:extLst>
      <p:ext uri="{BB962C8B-B14F-4D97-AF65-F5344CB8AC3E}">
        <p14:creationId xmlns:p14="http://schemas.microsoft.com/office/powerpoint/2010/main" val="3620791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7851-FFF0-B770-2702-028A38BE6EC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Short-Term Symptoms</a:t>
            </a:r>
          </a:p>
        </p:txBody>
      </p:sp>
      <p:sp>
        <p:nvSpPr>
          <p:cNvPr id="3" name="Content Placeholder 2">
            <a:extLst>
              <a:ext uri="{FF2B5EF4-FFF2-40B4-BE49-F238E27FC236}">
                <a16:creationId xmlns:a16="http://schemas.microsoft.com/office/drawing/2014/main" id="{9B38ADDA-191C-552B-8CE9-D34BB94FEC4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Polyuria (frequent urination)</a:t>
            </a:r>
          </a:p>
          <a:p>
            <a:r>
              <a:rPr lang="en-GB" dirty="0">
                <a:latin typeface="Arial" panose="020B0604020202020204" pitchFamily="34" charset="0"/>
                <a:cs typeface="Arial" panose="020B0604020202020204" pitchFamily="34" charset="0"/>
              </a:rPr>
              <a:t>Polydipsia (excessive thirst)</a:t>
            </a:r>
          </a:p>
          <a:p>
            <a:r>
              <a:rPr lang="en-GB" dirty="0">
                <a:latin typeface="Arial" panose="020B0604020202020204" pitchFamily="34" charset="0"/>
                <a:cs typeface="Arial" panose="020B0604020202020204" pitchFamily="34" charset="0"/>
              </a:rPr>
              <a:t>Fatigue</a:t>
            </a:r>
          </a:p>
          <a:p>
            <a:r>
              <a:rPr lang="en-GB" dirty="0">
                <a:latin typeface="Arial" panose="020B0604020202020204" pitchFamily="34" charset="0"/>
                <a:cs typeface="Arial" panose="020B0604020202020204" pitchFamily="34" charset="0"/>
              </a:rPr>
              <a:t>Blurred vision</a:t>
            </a:r>
          </a:p>
          <a:p>
            <a:r>
              <a:rPr lang="en-GB" dirty="0">
                <a:latin typeface="Arial" panose="020B0604020202020204" pitchFamily="34" charset="0"/>
                <a:cs typeface="Arial" panose="020B0604020202020204" pitchFamily="34" charset="0"/>
              </a:rPr>
              <a:t>Slow-healing wounds</a:t>
            </a:r>
          </a:p>
        </p:txBody>
      </p:sp>
    </p:spTree>
    <p:extLst>
      <p:ext uri="{BB962C8B-B14F-4D97-AF65-F5344CB8AC3E}">
        <p14:creationId xmlns:p14="http://schemas.microsoft.com/office/powerpoint/2010/main" val="3513042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2A152-9735-C6FC-083E-3D903098F42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Long-Term Complications</a:t>
            </a:r>
          </a:p>
        </p:txBody>
      </p:sp>
      <p:sp>
        <p:nvSpPr>
          <p:cNvPr id="3" name="Content Placeholder 2">
            <a:extLst>
              <a:ext uri="{FF2B5EF4-FFF2-40B4-BE49-F238E27FC236}">
                <a16:creationId xmlns:a16="http://schemas.microsoft.com/office/drawing/2014/main" id="{91E8440F-CFB6-75CB-878C-ECC8B496E54E}"/>
              </a:ext>
            </a:extLst>
          </p:cNvPr>
          <p:cNvSpPr>
            <a:spLocks noGrp="1"/>
          </p:cNvSpPr>
          <p:nvPr>
            <p:ph idx="1"/>
          </p:nvPr>
        </p:nvSpPr>
        <p:spPr>
          <a:xfrm>
            <a:off x="0" y="2239794"/>
            <a:ext cx="10515600" cy="3777592"/>
          </a:xfrm>
        </p:spPr>
        <p:txBody>
          <a:bodyPr/>
          <a:lstStyle/>
          <a:p>
            <a:r>
              <a:rPr lang="en-GB" dirty="0">
                <a:latin typeface="Arial" panose="020B0604020202020204" pitchFamily="34" charset="0"/>
                <a:cs typeface="Arial" panose="020B0604020202020204" pitchFamily="34" charset="0"/>
              </a:rPr>
              <a:t>Cardiovascular disease (heart attack, stroke)</a:t>
            </a:r>
          </a:p>
          <a:p>
            <a:r>
              <a:rPr lang="en-GB" dirty="0">
                <a:latin typeface="Arial" panose="020B0604020202020204" pitchFamily="34" charset="0"/>
                <a:cs typeface="Arial" panose="020B0604020202020204" pitchFamily="34" charset="0"/>
              </a:rPr>
              <a:t>Kidney disease (diabetic </a:t>
            </a:r>
            <a:r>
              <a:rPr lang="en-GB" dirty="0" err="1">
                <a:latin typeface="Arial" panose="020B0604020202020204" pitchFamily="34" charset="0"/>
                <a:cs typeface="Arial" panose="020B0604020202020204" pitchFamily="34" charset="0"/>
              </a:rPr>
              <a:t>nephropathy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Nerve damage (neuropathy)</a:t>
            </a:r>
          </a:p>
          <a:p>
            <a:r>
              <a:rPr lang="en-GB" dirty="0">
                <a:latin typeface="Arial" panose="020B0604020202020204" pitchFamily="34" charset="0"/>
                <a:cs typeface="Arial" panose="020B0604020202020204" pitchFamily="34" charset="0"/>
              </a:rPr>
              <a:t>Eye damage (retinopathy)</a:t>
            </a:r>
          </a:p>
          <a:p>
            <a:r>
              <a:rPr lang="en-GB" dirty="0">
                <a:latin typeface="Arial" panose="020B0604020202020204" pitchFamily="34" charset="0"/>
                <a:cs typeface="Arial" panose="020B0604020202020204" pitchFamily="34" charset="0"/>
              </a:rPr>
              <a:t>Foot ulcers and potential amputations</a:t>
            </a:r>
          </a:p>
          <a:p>
            <a:endParaRPr lang="en-US" dirty="0"/>
          </a:p>
        </p:txBody>
      </p:sp>
      <p:pic>
        <p:nvPicPr>
          <p:cNvPr id="6" name="Picture 5">
            <a:extLst>
              <a:ext uri="{FF2B5EF4-FFF2-40B4-BE49-F238E27FC236}">
                <a16:creationId xmlns:a16="http://schemas.microsoft.com/office/drawing/2014/main" id="{825C57DD-D994-53ED-A3B3-C4D4ED423BA2}"/>
              </a:ext>
            </a:extLst>
          </p:cNvPr>
          <p:cNvPicPr>
            <a:picLocks noChangeAspect="1"/>
          </p:cNvPicPr>
          <p:nvPr/>
        </p:nvPicPr>
        <p:blipFill>
          <a:blip r:embed="rId3"/>
          <a:stretch>
            <a:fillRect/>
          </a:stretch>
        </p:blipFill>
        <p:spPr>
          <a:xfrm>
            <a:off x="7232000" y="2239794"/>
            <a:ext cx="3822854" cy="3777592"/>
          </a:xfrm>
          <a:prstGeom prst="rect">
            <a:avLst/>
          </a:prstGeom>
        </p:spPr>
      </p:pic>
    </p:spTree>
    <p:extLst>
      <p:ext uri="{BB962C8B-B14F-4D97-AF65-F5344CB8AC3E}">
        <p14:creationId xmlns:p14="http://schemas.microsoft.com/office/powerpoint/2010/main" val="2138900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C3DD-23F6-EB6A-BC0C-CF5D413D23D3}"/>
              </a:ext>
            </a:extLst>
          </p:cNvPr>
          <p:cNvSpPr>
            <a:spLocks noGrp="1"/>
          </p:cNvSpPr>
          <p:nvPr>
            <p:ph type="title"/>
          </p:nvPr>
        </p:nvSpPr>
        <p:spPr>
          <a:xfrm>
            <a:off x="1880251" y="190052"/>
            <a:ext cx="10515600" cy="1325563"/>
          </a:xfrm>
        </p:spPr>
        <p:txBody>
          <a:bodyPr/>
          <a:lstStyle/>
          <a:p>
            <a:r>
              <a:rPr lang="en-GB" b="1" dirty="0">
                <a:latin typeface="Arial" panose="020B0604020202020204" pitchFamily="34" charset="0"/>
                <a:cs typeface="Arial" panose="020B0604020202020204" pitchFamily="34" charset="0"/>
              </a:rPr>
              <a:t>Risk Factors</a:t>
            </a:r>
          </a:p>
        </p:txBody>
      </p:sp>
      <p:sp>
        <p:nvSpPr>
          <p:cNvPr id="3" name="Content Placeholder 2">
            <a:extLst>
              <a:ext uri="{FF2B5EF4-FFF2-40B4-BE49-F238E27FC236}">
                <a16:creationId xmlns:a16="http://schemas.microsoft.com/office/drawing/2014/main" id="{8CC46C2E-ADC5-CD63-F17F-1320237DF4BC}"/>
              </a:ext>
            </a:extLst>
          </p:cNvPr>
          <p:cNvSpPr>
            <a:spLocks noGrp="1"/>
          </p:cNvSpPr>
          <p:nvPr>
            <p:ph idx="1"/>
          </p:nvPr>
        </p:nvSpPr>
        <p:spPr>
          <a:xfrm>
            <a:off x="350492" y="2149231"/>
            <a:ext cx="10515600" cy="4351338"/>
          </a:xfrm>
        </p:spPr>
        <p:txBody>
          <a:bodyPr/>
          <a:lstStyle/>
          <a:p>
            <a:r>
              <a:rPr lang="en-GB" dirty="0">
                <a:latin typeface="Arial" panose="020B0604020202020204" pitchFamily="34" charset="0"/>
                <a:cs typeface="Arial" panose="020B0604020202020204" pitchFamily="34" charset="0"/>
              </a:rPr>
              <a:t>Family history / genetics</a:t>
            </a:r>
          </a:p>
          <a:p>
            <a:r>
              <a:rPr lang="en-GB" dirty="0">
                <a:latin typeface="Arial" panose="020B0604020202020204" pitchFamily="34" charset="0"/>
                <a:cs typeface="Arial" panose="020B0604020202020204" pitchFamily="34" charset="0"/>
              </a:rPr>
              <a:t>Overweight / obesity</a:t>
            </a:r>
          </a:p>
          <a:p>
            <a:r>
              <a:rPr lang="en-GB" dirty="0">
                <a:latin typeface="Arial" panose="020B0604020202020204" pitchFamily="34" charset="0"/>
                <a:cs typeface="Arial" panose="020B0604020202020204" pitchFamily="34" charset="0"/>
              </a:rPr>
              <a:t>Sedentary lifestyle, poor diet</a:t>
            </a:r>
          </a:p>
          <a:p>
            <a:r>
              <a:rPr lang="en-GB" dirty="0">
                <a:latin typeface="Arial" panose="020B0604020202020204" pitchFamily="34" charset="0"/>
                <a:cs typeface="Arial" panose="020B0604020202020204" pitchFamily="34" charset="0"/>
              </a:rPr>
              <a:t>Age &gt;40</a:t>
            </a:r>
          </a:p>
          <a:p>
            <a:r>
              <a:rPr lang="en-GB" dirty="0">
                <a:latin typeface="Arial" panose="020B0604020202020204" pitchFamily="34" charset="0"/>
                <a:cs typeface="Arial" panose="020B0604020202020204" pitchFamily="34" charset="0"/>
              </a:rPr>
              <a:t>Ethnicity: South Asian, African-Caribbean</a:t>
            </a:r>
          </a:p>
          <a:p>
            <a:r>
              <a:rPr lang="en-GB" dirty="0">
                <a:latin typeface="Arial" panose="020B0604020202020204" pitchFamily="34" charset="0"/>
                <a:cs typeface="Arial" panose="020B0604020202020204" pitchFamily="34" charset="0"/>
              </a:rPr>
              <a:t>Socioeconomic and healthcare access</a:t>
            </a:r>
          </a:p>
        </p:txBody>
      </p:sp>
      <p:pic>
        <p:nvPicPr>
          <p:cNvPr id="6" name="Picture 5">
            <a:extLst>
              <a:ext uri="{FF2B5EF4-FFF2-40B4-BE49-F238E27FC236}">
                <a16:creationId xmlns:a16="http://schemas.microsoft.com/office/drawing/2014/main" id="{9916204E-233E-9EDE-E1F0-61D94C16B7F0}"/>
              </a:ext>
            </a:extLst>
          </p:cNvPr>
          <p:cNvPicPr>
            <a:picLocks noChangeAspect="1"/>
          </p:cNvPicPr>
          <p:nvPr/>
        </p:nvPicPr>
        <p:blipFill>
          <a:blip r:embed="rId3"/>
          <a:stretch>
            <a:fillRect/>
          </a:stretch>
        </p:blipFill>
        <p:spPr>
          <a:xfrm>
            <a:off x="7138051" y="2149231"/>
            <a:ext cx="4703457" cy="3718496"/>
          </a:xfrm>
          <a:prstGeom prst="rect">
            <a:avLst/>
          </a:prstGeom>
        </p:spPr>
      </p:pic>
    </p:spTree>
    <p:extLst>
      <p:ext uri="{BB962C8B-B14F-4D97-AF65-F5344CB8AC3E}">
        <p14:creationId xmlns:p14="http://schemas.microsoft.com/office/powerpoint/2010/main" val="3559702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CD35C-8691-0DE5-6830-77BE1087969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Case Study: Fictional Patient</a:t>
            </a:r>
          </a:p>
        </p:txBody>
      </p:sp>
      <p:sp>
        <p:nvSpPr>
          <p:cNvPr id="3" name="Content Placeholder 2">
            <a:extLst>
              <a:ext uri="{FF2B5EF4-FFF2-40B4-BE49-F238E27FC236}">
                <a16:creationId xmlns:a16="http://schemas.microsoft.com/office/drawing/2014/main" id="{477ACB58-65C9-E630-363D-359ECB67A30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Name: Mr Ahmed, 55, British-Pakistani</a:t>
            </a:r>
          </a:p>
          <a:p>
            <a:r>
              <a:rPr lang="en-GB" dirty="0">
                <a:latin typeface="Arial" panose="020B0604020202020204" pitchFamily="34" charset="0"/>
                <a:cs typeface="Arial" panose="020B0604020202020204" pitchFamily="34" charset="0"/>
              </a:rPr>
              <a:t>BMI: 31 (obese)</a:t>
            </a:r>
          </a:p>
          <a:p>
            <a:r>
              <a:rPr lang="en-GB" dirty="0">
                <a:latin typeface="Arial" panose="020B0604020202020204" pitchFamily="34" charset="0"/>
                <a:cs typeface="Arial" panose="020B0604020202020204" pitchFamily="34" charset="0"/>
              </a:rPr>
              <a:t>Occupation: Taxi driver (sedentary)</a:t>
            </a:r>
          </a:p>
          <a:p>
            <a:r>
              <a:rPr lang="en-GB" dirty="0">
                <a:latin typeface="Arial" panose="020B0604020202020204" pitchFamily="34" charset="0"/>
                <a:cs typeface="Arial" panose="020B0604020202020204" pitchFamily="34" charset="0"/>
              </a:rPr>
              <a:t>Family history: Father had Type 2 Diabetes</a:t>
            </a:r>
          </a:p>
          <a:p>
            <a:r>
              <a:rPr lang="en-GB" dirty="0">
                <a:latin typeface="Arial" panose="020B0604020202020204" pitchFamily="34" charset="0"/>
                <a:cs typeface="Arial" panose="020B0604020202020204" pitchFamily="34" charset="0"/>
              </a:rPr>
              <a:t>Presenting symptoms: thirst, frequent urination, fatigue, blurred vision</a:t>
            </a:r>
          </a:p>
        </p:txBody>
      </p:sp>
    </p:spTree>
    <p:extLst>
      <p:ext uri="{BB962C8B-B14F-4D97-AF65-F5344CB8AC3E}">
        <p14:creationId xmlns:p14="http://schemas.microsoft.com/office/powerpoint/2010/main" val="2910875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8FC6-C704-BA8F-6CBB-1D2DD829E718}"/>
              </a:ext>
            </a:extLst>
          </p:cNvPr>
          <p:cNvSpPr>
            <a:spLocks noGrp="1"/>
          </p:cNvSpPr>
          <p:nvPr>
            <p:ph type="title"/>
          </p:nvPr>
        </p:nvSpPr>
        <p:spPr>
          <a:xfrm>
            <a:off x="838200" y="756185"/>
            <a:ext cx="10515600" cy="1325563"/>
          </a:xfrm>
        </p:spPr>
        <p:txBody>
          <a:bodyPr/>
          <a:lstStyle/>
          <a:p>
            <a:r>
              <a:rPr lang="en-GB" b="1" dirty="0">
                <a:latin typeface="Arial" panose="020B0604020202020204" pitchFamily="34" charset="0"/>
                <a:cs typeface="Arial" panose="020B0604020202020204" pitchFamily="34" charset="0"/>
              </a:rPr>
              <a:t>Assessment &amp; Diagnosis</a:t>
            </a:r>
          </a:p>
        </p:txBody>
      </p:sp>
      <p:sp>
        <p:nvSpPr>
          <p:cNvPr id="3" name="Content Placeholder 2">
            <a:extLst>
              <a:ext uri="{FF2B5EF4-FFF2-40B4-BE49-F238E27FC236}">
                <a16:creationId xmlns:a16="http://schemas.microsoft.com/office/drawing/2014/main" id="{115DCB23-9006-1C38-8E1B-3DF6A8F005AD}"/>
              </a:ext>
            </a:extLst>
          </p:cNvPr>
          <p:cNvSpPr>
            <a:spLocks noGrp="1"/>
          </p:cNvSpPr>
          <p:nvPr>
            <p:ph idx="1"/>
          </p:nvPr>
        </p:nvSpPr>
        <p:spPr>
          <a:xfrm>
            <a:off x="0" y="2433212"/>
            <a:ext cx="6437700" cy="5163991"/>
          </a:xfrm>
        </p:spPr>
        <p:txBody>
          <a:bodyPr/>
          <a:lstStyle/>
          <a:p>
            <a:r>
              <a:rPr lang="en-GB" dirty="0">
                <a:latin typeface="Arial" panose="020B0604020202020204" pitchFamily="34" charset="0"/>
                <a:cs typeface="Arial" panose="020B0604020202020204" pitchFamily="34" charset="0"/>
              </a:rPr>
              <a:t>HbA1c ≥48 </a:t>
            </a:r>
            <a:r>
              <a:rPr lang="en-GB" dirty="0" err="1">
                <a:latin typeface="Arial" panose="020B0604020202020204" pitchFamily="34" charset="0"/>
                <a:cs typeface="Arial" panose="020B0604020202020204" pitchFamily="34" charset="0"/>
              </a:rPr>
              <a:t>mmol</a:t>
            </a:r>
            <a:r>
              <a:rPr lang="en-GB" dirty="0">
                <a:latin typeface="Arial" panose="020B0604020202020204" pitchFamily="34" charset="0"/>
                <a:cs typeface="Arial" panose="020B0604020202020204" pitchFamily="34" charset="0"/>
              </a:rPr>
              <a:t>/mol</a:t>
            </a:r>
          </a:p>
          <a:p>
            <a:r>
              <a:rPr lang="en-GB" dirty="0">
                <a:latin typeface="Arial" panose="020B0604020202020204" pitchFamily="34" charset="0"/>
                <a:cs typeface="Arial" panose="020B0604020202020204" pitchFamily="34" charset="0"/>
              </a:rPr>
              <a:t>Fasting/random blood glucose tests</a:t>
            </a:r>
          </a:p>
          <a:p>
            <a:r>
              <a:rPr lang="en-GB" dirty="0">
                <a:latin typeface="Arial" panose="020B0604020202020204" pitchFamily="34" charset="0"/>
                <a:cs typeface="Arial" panose="020B0604020202020204" pitchFamily="34" charset="0"/>
              </a:rPr>
              <a:t>Blood pressure and BMI</a:t>
            </a:r>
          </a:p>
          <a:p>
            <a:r>
              <a:rPr lang="en-GB" dirty="0">
                <a:latin typeface="Arial" panose="020B0604020202020204" pitchFamily="34" charset="0"/>
                <a:cs typeface="Arial" panose="020B0604020202020204" pitchFamily="34" charset="0"/>
              </a:rPr>
              <a:t>Foot and eye examinations</a:t>
            </a:r>
          </a:p>
          <a:p>
            <a:r>
              <a:rPr lang="en-GB" dirty="0">
                <a:latin typeface="Arial" panose="020B0604020202020204" pitchFamily="34" charset="0"/>
                <a:cs typeface="Arial" panose="020B0604020202020204" pitchFamily="34" charset="0"/>
              </a:rPr>
              <a:t>Kidney function tests (eGFR, creatinine)</a:t>
            </a:r>
          </a:p>
        </p:txBody>
      </p:sp>
      <p:pic>
        <p:nvPicPr>
          <p:cNvPr id="6" name="Picture 5">
            <a:extLst>
              <a:ext uri="{FF2B5EF4-FFF2-40B4-BE49-F238E27FC236}">
                <a16:creationId xmlns:a16="http://schemas.microsoft.com/office/drawing/2014/main" id="{09FB0986-D959-939C-4BA9-1C93C61990C2}"/>
              </a:ext>
            </a:extLst>
          </p:cNvPr>
          <p:cNvPicPr>
            <a:picLocks noChangeAspect="1"/>
          </p:cNvPicPr>
          <p:nvPr/>
        </p:nvPicPr>
        <p:blipFill>
          <a:blip r:embed="rId3"/>
          <a:stretch>
            <a:fillRect/>
          </a:stretch>
        </p:blipFill>
        <p:spPr>
          <a:xfrm>
            <a:off x="5367906" y="2081747"/>
            <a:ext cx="5894637" cy="3486715"/>
          </a:xfrm>
          <a:prstGeom prst="rect">
            <a:avLst/>
          </a:prstGeom>
        </p:spPr>
      </p:pic>
    </p:spTree>
    <p:extLst>
      <p:ext uri="{BB962C8B-B14F-4D97-AF65-F5344CB8AC3E}">
        <p14:creationId xmlns:p14="http://schemas.microsoft.com/office/powerpoint/2010/main" val="860152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C608E-607F-A8F1-04B9-34F792FC72FF}"/>
              </a:ext>
            </a:extLst>
          </p:cNvPr>
          <p:cNvSpPr>
            <a:spLocks noGrp="1"/>
          </p:cNvSpPr>
          <p:nvPr>
            <p:ph type="title"/>
          </p:nvPr>
        </p:nvSpPr>
        <p:spPr>
          <a:xfrm>
            <a:off x="1141376" y="500062"/>
            <a:ext cx="10515600" cy="825501"/>
          </a:xfrm>
        </p:spPr>
        <p:txBody>
          <a:bodyPr/>
          <a:lstStyle/>
          <a:p>
            <a:r>
              <a:rPr lang="en-GB" b="1" dirty="0">
                <a:latin typeface="Arial" panose="020B0604020202020204" pitchFamily="34" charset="0"/>
                <a:cs typeface="Arial" panose="020B0604020202020204" pitchFamily="34" charset="0"/>
              </a:rPr>
              <a:t>First-Line Management</a:t>
            </a:r>
          </a:p>
        </p:txBody>
      </p:sp>
      <p:sp>
        <p:nvSpPr>
          <p:cNvPr id="3" name="Content Placeholder 2">
            <a:extLst>
              <a:ext uri="{FF2B5EF4-FFF2-40B4-BE49-F238E27FC236}">
                <a16:creationId xmlns:a16="http://schemas.microsoft.com/office/drawing/2014/main" id="{92199976-83B5-7E0B-78D8-5B5F1E1D7FCD}"/>
              </a:ext>
            </a:extLst>
          </p:cNvPr>
          <p:cNvSpPr>
            <a:spLocks noGrp="1"/>
          </p:cNvSpPr>
          <p:nvPr>
            <p:ph idx="1"/>
          </p:nvPr>
        </p:nvSpPr>
        <p:spPr>
          <a:xfrm>
            <a:off x="0" y="2006600"/>
            <a:ext cx="10515600" cy="4351338"/>
          </a:xfrm>
        </p:spPr>
        <p:txBody>
          <a:bodyPr/>
          <a:lstStyle/>
          <a:p>
            <a:r>
              <a:rPr lang="en-GB" dirty="0">
                <a:latin typeface="Arial" panose="020B0604020202020204" pitchFamily="34" charset="0"/>
                <a:cs typeface="Arial" panose="020B0604020202020204" pitchFamily="34" charset="0"/>
              </a:rPr>
              <a:t>Lifestyle modification: diet, exercise</a:t>
            </a:r>
          </a:p>
          <a:p>
            <a:r>
              <a:rPr lang="en-GB" dirty="0">
                <a:latin typeface="Arial" panose="020B0604020202020204" pitchFamily="34" charset="0"/>
                <a:cs typeface="Arial" panose="020B0604020202020204" pitchFamily="34" charset="0"/>
              </a:rPr>
              <a:t>Structured education: DESMOND programme</a:t>
            </a:r>
          </a:p>
          <a:p>
            <a:r>
              <a:rPr lang="en-GB" dirty="0">
                <a:latin typeface="Arial" panose="020B0604020202020204" pitchFamily="34" charset="0"/>
                <a:cs typeface="Arial" panose="020B0604020202020204" pitchFamily="34" charset="0"/>
              </a:rPr>
              <a:t>Smoking cessation</a:t>
            </a:r>
          </a:p>
          <a:p>
            <a:r>
              <a:rPr lang="en-GB" dirty="0">
                <a:latin typeface="Arial" panose="020B0604020202020204" pitchFamily="34" charset="0"/>
                <a:cs typeface="Arial" panose="020B0604020202020204" pitchFamily="34" charset="0"/>
              </a:rPr>
              <a:t>Self-monitoring of blood glucose</a:t>
            </a:r>
          </a:p>
          <a:p>
            <a:r>
              <a:rPr lang="en-GB" dirty="0">
                <a:latin typeface="Arial" panose="020B0604020202020204" pitchFamily="34" charset="0"/>
                <a:cs typeface="Arial" panose="020B0604020202020204" pitchFamily="34" charset="0"/>
              </a:rPr>
              <a:t>Regular GP reviews</a:t>
            </a:r>
          </a:p>
          <a:p>
            <a:endParaRPr lang="en-US" dirty="0"/>
          </a:p>
        </p:txBody>
      </p:sp>
      <p:pic>
        <p:nvPicPr>
          <p:cNvPr id="6" name="Picture 5">
            <a:extLst>
              <a:ext uri="{FF2B5EF4-FFF2-40B4-BE49-F238E27FC236}">
                <a16:creationId xmlns:a16="http://schemas.microsoft.com/office/drawing/2014/main" id="{58C15320-5AAD-7B2F-27F3-C17749BAC3A2}"/>
              </a:ext>
            </a:extLst>
          </p:cNvPr>
          <p:cNvPicPr>
            <a:picLocks noChangeAspect="1"/>
          </p:cNvPicPr>
          <p:nvPr/>
        </p:nvPicPr>
        <p:blipFill>
          <a:blip r:embed="rId3"/>
          <a:stretch>
            <a:fillRect/>
          </a:stretch>
        </p:blipFill>
        <p:spPr>
          <a:xfrm>
            <a:off x="6096000" y="2006600"/>
            <a:ext cx="5560976" cy="3599066"/>
          </a:xfrm>
          <a:prstGeom prst="rect">
            <a:avLst/>
          </a:prstGeom>
        </p:spPr>
      </p:pic>
    </p:spTree>
    <p:extLst>
      <p:ext uri="{BB962C8B-B14F-4D97-AF65-F5344CB8AC3E}">
        <p14:creationId xmlns:p14="http://schemas.microsoft.com/office/powerpoint/2010/main" val="2559240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B501-D63E-85A0-36B3-8A7817FF52D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Medication Management</a:t>
            </a:r>
            <a:br>
              <a:rPr lang="en-GB"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1023155-DA38-39F4-D07F-B1E36E889783}"/>
              </a:ext>
            </a:extLst>
          </p:cNvPr>
          <p:cNvSpPr>
            <a:spLocks noGrp="1"/>
          </p:cNvSpPr>
          <p:nvPr>
            <p:ph idx="1"/>
          </p:nvPr>
        </p:nvSpPr>
        <p:spPr>
          <a:xfrm>
            <a:off x="539254" y="2828578"/>
            <a:ext cx="10515600" cy="4351338"/>
          </a:xfrm>
        </p:spPr>
        <p:txBody>
          <a:bodyPr/>
          <a:lstStyle/>
          <a:p>
            <a:r>
              <a:rPr lang="en-GB" dirty="0">
                <a:latin typeface="Arial" panose="020B0604020202020204" pitchFamily="34" charset="0"/>
                <a:cs typeface="Arial" panose="020B0604020202020204" pitchFamily="34" charset="0"/>
              </a:rPr>
              <a:t>Metformin (first-line)</a:t>
            </a:r>
          </a:p>
          <a:p>
            <a:r>
              <a:rPr lang="en-GB" dirty="0">
                <a:latin typeface="Arial" panose="020B0604020202020204" pitchFamily="34" charset="0"/>
                <a:cs typeface="Arial" panose="020B0604020202020204" pitchFamily="34" charset="0"/>
              </a:rPr>
              <a:t>GLP-1 receptor agonists (if overweight)</a:t>
            </a:r>
          </a:p>
          <a:p>
            <a:r>
              <a:rPr lang="en-GB" dirty="0">
                <a:latin typeface="Arial" panose="020B0604020202020204" pitchFamily="34" charset="0"/>
                <a:cs typeface="Arial" panose="020B0604020202020204" pitchFamily="34" charset="0"/>
              </a:rPr>
              <a:t>SGLT2 inhibitors (cardio/kidney protection)</a:t>
            </a:r>
          </a:p>
          <a:p>
            <a:endParaRPr lang="en-US" dirty="0"/>
          </a:p>
        </p:txBody>
      </p:sp>
    </p:spTree>
    <p:extLst>
      <p:ext uri="{BB962C8B-B14F-4D97-AF65-F5344CB8AC3E}">
        <p14:creationId xmlns:p14="http://schemas.microsoft.com/office/powerpoint/2010/main" val="1218157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F43F7-CC47-7C11-B49D-45D91EA83E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Multidisciplinary Team Approach</a:t>
            </a:r>
          </a:p>
        </p:txBody>
      </p:sp>
      <p:sp>
        <p:nvSpPr>
          <p:cNvPr id="3" name="Content Placeholder 2">
            <a:extLst>
              <a:ext uri="{FF2B5EF4-FFF2-40B4-BE49-F238E27FC236}">
                <a16:creationId xmlns:a16="http://schemas.microsoft.com/office/drawing/2014/main" id="{D6A8AAE8-FEE1-4465-762A-C82D4FA98EAD}"/>
              </a:ext>
            </a:extLst>
          </p:cNvPr>
          <p:cNvSpPr>
            <a:spLocks noGrp="1"/>
          </p:cNvSpPr>
          <p:nvPr>
            <p:ph idx="1"/>
          </p:nvPr>
        </p:nvSpPr>
        <p:spPr>
          <a:xfrm>
            <a:off x="208411" y="2602868"/>
            <a:ext cx="9603275" cy="3450613"/>
          </a:xfrm>
        </p:spPr>
        <p:txBody>
          <a:bodyPr/>
          <a:lstStyle/>
          <a:p>
            <a:r>
              <a:rPr lang="en-GB" dirty="0">
                <a:latin typeface="Arial" panose="020B0604020202020204" pitchFamily="34" charset="0"/>
                <a:cs typeface="Arial" panose="020B0604020202020204" pitchFamily="34" charset="0"/>
              </a:rPr>
              <a:t>GP: overall management</a:t>
            </a:r>
          </a:p>
          <a:p>
            <a:r>
              <a:rPr lang="en-GB" dirty="0">
                <a:latin typeface="Arial" panose="020B0604020202020204" pitchFamily="34" charset="0"/>
                <a:cs typeface="Arial" panose="020B0604020202020204" pitchFamily="34" charset="0"/>
              </a:rPr>
              <a:t>Diabetes nurse: education, monitoring</a:t>
            </a:r>
          </a:p>
          <a:p>
            <a:r>
              <a:rPr lang="en-GB" dirty="0">
                <a:latin typeface="Arial" panose="020B0604020202020204" pitchFamily="34" charset="0"/>
                <a:cs typeface="Arial" panose="020B0604020202020204" pitchFamily="34" charset="0"/>
              </a:rPr>
              <a:t>Dietitian: nutrition plan</a:t>
            </a:r>
          </a:p>
          <a:p>
            <a:r>
              <a:rPr lang="en-GB" dirty="0">
                <a:latin typeface="Arial" panose="020B0604020202020204" pitchFamily="34" charset="0"/>
                <a:cs typeface="Arial" panose="020B0604020202020204" pitchFamily="34" charset="0"/>
              </a:rPr>
              <a:t>Podiatrist: foot care</a:t>
            </a:r>
          </a:p>
          <a:p>
            <a:r>
              <a:rPr lang="en-GB" dirty="0">
                <a:latin typeface="Arial" panose="020B0604020202020204" pitchFamily="34" charset="0"/>
                <a:cs typeface="Arial" panose="020B0604020202020204" pitchFamily="34" charset="0"/>
              </a:rPr>
              <a:t>Ophthalmologist: eye screening</a:t>
            </a:r>
          </a:p>
          <a:p>
            <a:r>
              <a:rPr lang="en-GB" dirty="0">
                <a:latin typeface="Arial" panose="020B0604020202020204" pitchFamily="34" charset="0"/>
                <a:cs typeface="Arial" panose="020B0604020202020204" pitchFamily="34" charset="0"/>
              </a:rPr>
              <a:t>Pharmacist: medication review</a:t>
            </a:r>
          </a:p>
        </p:txBody>
      </p:sp>
      <p:pic>
        <p:nvPicPr>
          <p:cNvPr id="6" name="Picture 5">
            <a:extLst>
              <a:ext uri="{FF2B5EF4-FFF2-40B4-BE49-F238E27FC236}">
                <a16:creationId xmlns:a16="http://schemas.microsoft.com/office/drawing/2014/main" id="{062B91B3-0F6B-915C-3F73-D650D24EF3DD}"/>
              </a:ext>
            </a:extLst>
          </p:cNvPr>
          <p:cNvPicPr>
            <a:picLocks noChangeAspect="1"/>
          </p:cNvPicPr>
          <p:nvPr/>
        </p:nvPicPr>
        <p:blipFill>
          <a:blip r:embed="rId3"/>
          <a:stretch>
            <a:fillRect/>
          </a:stretch>
        </p:blipFill>
        <p:spPr>
          <a:xfrm>
            <a:off x="6482854" y="2497481"/>
            <a:ext cx="4572000" cy="3556000"/>
          </a:xfrm>
          <a:prstGeom prst="rect">
            <a:avLst/>
          </a:prstGeom>
        </p:spPr>
      </p:pic>
    </p:spTree>
    <p:extLst>
      <p:ext uri="{BB962C8B-B14F-4D97-AF65-F5344CB8AC3E}">
        <p14:creationId xmlns:p14="http://schemas.microsoft.com/office/powerpoint/2010/main" val="2991903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0A6D5-56BF-CCB1-FAFA-2C573E3DB803}"/>
              </a:ext>
            </a:extLst>
          </p:cNvPr>
          <p:cNvSpPr>
            <a:spLocks noGrp="1"/>
          </p:cNvSpPr>
          <p:nvPr>
            <p:ph type="title"/>
          </p:nvPr>
        </p:nvSpPr>
        <p:spPr>
          <a:xfrm>
            <a:off x="1294362" y="110702"/>
            <a:ext cx="9603275" cy="45719"/>
          </a:xfrm>
        </p:spPr>
        <p:txBody>
          <a:bodyPr>
            <a:normAutofit fontScale="90000"/>
          </a:bodyPr>
          <a:lstStyle/>
          <a:p>
            <a:r>
              <a:rPr lang="en-GB" b="1" dirty="0">
                <a:latin typeface="Arial" panose="020B0604020202020204" pitchFamily="34" charset="0"/>
                <a:cs typeface="Arial" panose="020B0604020202020204" pitchFamily="34" charset="0"/>
              </a:rPr>
              <a:t>Care Plan (NICE NG28)</a:t>
            </a:r>
          </a:p>
        </p:txBody>
      </p:sp>
      <p:sp>
        <p:nvSpPr>
          <p:cNvPr id="3" name="Content Placeholder 2">
            <a:extLst>
              <a:ext uri="{FF2B5EF4-FFF2-40B4-BE49-F238E27FC236}">
                <a16:creationId xmlns:a16="http://schemas.microsoft.com/office/drawing/2014/main" id="{3FE346D0-2E1F-5800-D47F-FFA4B3AA5F2C}"/>
              </a:ext>
            </a:extLst>
          </p:cNvPr>
          <p:cNvSpPr>
            <a:spLocks noGrp="1"/>
          </p:cNvSpPr>
          <p:nvPr>
            <p:ph idx="1"/>
          </p:nvPr>
        </p:nvSpPr>
        <p:spPr>
          <a:xfrm>
            <a:off x="1294362" y="1253331"/>
            <a:ext cx="10515600" cy="4351338"/>
          </a:xfrm>
        </p:spPr>
        <p:txBody>
          <a:bodyPr>
            <a:noAutofit/>
          </a:bodyPr>
          <a:lstStyle/>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Goals:</a:t>
            </a:r>
          </a:p>
          <a:p>
            <a:r>
              <a:rPr lang="en-GB" sz="1100" dirty="0">
                <a:latin typeface="Arial" panose="020B0604020202020204" pitchFamily="34" charset="0"/>
                <a:cs typeface="Arial" panose="020B0604020202020204" pitchFamily="34" charset="0"/>
              </a:rPr>
              <a:t>Maintain HbA1c target</a:t>
            </a:r>
          </a:p>
          <a:p>
            <a:r>
              <a:rPr lang="en-GB" sz="1100" dirty="0">
                <a:latin typeface="Arial" panose="020B0604020202020204" pitchFamily="34" charset="0"/>
                <a:cs typeface="Arial" panose="020B0604020202020204" pitchFamily="34" charset="0"/>
              </a:rPr>
              <a:t>Promote weight loss</a:t>
            </a:r>
          </a:p>
          <a:p>
            <a:r>
              <a:rPr lang="en-GB" sz="1100" dirty="0">
                <a:latin typeface="Arial" panose="020B0604020202020204" pitchFamily="34" charset="0"/>
                <a:cs typeface="Arial" panose="020B0604020202020204" pitchFamily="34" charset="0"/>
              </a:rPr>
              <a:t>Prevent complications</a:t>
            </a:r>
          </a:p>
          <a:p>
            <a:r>
              <a:rPr lang="en-GB" sz="1100" dirty="0">
                <a:latin typeface="Arial" panose="020B0604020202020204" pitchFamily="34" charset="0"/>
                <a:cs typeface="Arial" panose="020B0604020202020204" pitchFamily="34" charset="0"/>
              </a:rPr>
              <a:t>Support self-management</a:t>
            </a:r>
          </a:p>
          <a:p>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Actions:</a:t>
            </a:r>
          </a:p>
          <a:p>
            <a:r>
              <a:rPr lang="en-GB" sz="1100" dirty="0">
                <a:latin typeface="Arial" panose="020B0604020202020204" pitchFamily="34" charset="0"/>
                <a:cs typeface="Arial" panose="020B0604020202020204" pitchFamily="34" charset="0"/>
              </a:rPr>
              <a:t>Start Metformin</a:t>
            </a:r>
          </a:p>
          <a:p>
            <a:r>
              <a:rPr lang="en-GB" sz="1100" dirty="0">
                <a:latin typeface="Arial" panose="020B0604020202020204" pitchFamily="34" charset="0"/>
                <a:cs typeface="Arial" panose="020B0604020202020204" pitchFamily="34" charset="0"/>
              </a:rPr>
              <a:t>Refer to dietitian and exercise programme</a:t>
            </a:r>
          </a:p>
          <a:p>
            <a:r>
              <a:rPr lang="en-GB" sz="1100" dirty="0">
                <a:latin typeface="Arial" panose="020B0604020202020204" pitchFamily="34" charset="0"/>
                <a:cs typeface="Arial" panose="020B0604020202020204" pitchFamily="34" charset="0"/>
              </a:rPr>
              <a:t>DESMOND sessions</a:t>
            </a:r>
          </a:p>
          <a:p>
            <a:r>
              <a:rPr lang="en-GB" sz="1100" dirty="0">
                <a:latin typeface="Arial" panose="020B0604020202020204" pitchFamily="34" charset="0"/>
                <a:cs typeface="Arial" panose="020B0604020202020204" pitchFamily="34" charset="0"/>
              </a:rPr>
              <a:t>Annual foot and eye exams</a:t>
            </a:r>
          </a:p>
          <a:p>
            <a:r>
              <a:rPr lang="en-GB" sz="1100" dirty="0">
                <a:latin typeface="Arial" panose="020B0604020202020204" pitchFamily="34" charset="0"/>
                <a:cs typeface="Arial" panose="020B0604020202020204" pitchFamily="34" charset="0"/>
              </a:rPr>
              <a:t>Three-month HbA1c review</a:t>
            </a:r>
          </a:p>
          <a:p>
            <a:r>
              <a:rPr lang="en-GB" sz="1100" dirty="0">
                <a:latin typeface="Arial" panose="020B0604020202020204" pitchFamily="34" charset="0"/>
                <a:cs typeface="Arial" panose="020B0604020202020204" pitchFamily="34" charset="0"/>
              </a:rPr>
              <a:t>Integrated care approach</a:t>
            </a:r>
          </a:p>
        </p:txBody>
      </p:sp>
      <p:pic>
        <p:nvPicPr>
          <p:cNvPr id="6" name="Picture 5">
            <a:extLst>
              <a:ext uri="{FF2B5EF4-FFF2-40B4-BE49-F238E27FC236}">
                <a16:creationId xmlns:a16="http://schemas.microsoft.com/office/drawing/2014/main" id="{0F695E99-1C21-D195-0D89-07A62A1A5BF9}"/>
              </a:ext>
            </a:extLst>
          </p:cNvPr>
          <p:cNvPicPr>
            <a:picLocks noChangeAspect="1"/>
          </p:cNvPicPr>
          <p:nvPr/>
        </p:nvPicPr>
        <p:blipFill>
          <a:blip r:embed="rId3"/>
          <a:stretch>
            <a:fillRect/>
          </a:stretch>
        </p:blipFill>
        <p:spPr>
          <a:xfrm>
            <a:off x="6838463" y="2032464"/>
            <a:ext cx="3810000" cy="4073769"/>
          </a:xfrm>
          <a:prstGeom prst="rect">
            <a:avLst/>
          </a:prstGeom>
        </p:spPr>
      </p:pic>
    </p:spTree>
    <p:extLst>
      <p:ext uri="{BB962C8B-B14F-4D97-AF65-F5344CB8AC3E}">
        <p14:creationId xmlns:p14="http://schemas.microsoft.com/office/powerpoint/2010/main" val="3645464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6BE7-FE1F-91C0-6695-E692638150A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r>
              <a:rPr lang="en-GB" b="1" dirty="0"/>
              <a:t> </a:t>
            </a:r>
          </a:p>
        </p:txBody>
      </p:sp>
      <p:sp>
        <p:nvSpPr>
          <p:cNvPr id="3" name="Content Placeholder 2">
            <a:extLst>
              <a:ext uri="{FF2B5EF4-FFF2-40B4-BE49-F238E27FC236}">
                <a16:creationId xmlns:a16="http://schemas.microsoft.com/office/drawing/2014/main" id="{6BF4816E-EE9B-7896-83F7-14A12E9C836C}"/>
              </a:ext>
            </a:extLst>
          </p:cNvPr>
          <p:cNvSpPr>
            <a:spLocks noGrp="1"/>
          </p:cNvSpPr>
          <p:nvPr>
            <p:ph idx="1"/>
          </p:nvPr>
        </p:nvSpPr>
        <p:spPr>
          <a:xfrm>
            <a:off x="995416" y="2828578"/>
            <a:ext cx="10515600" cy="4351338"/>
          </a:xfrm>
        </p:spPr>
        <p:txBody>
          <a:bodyPr/>
          <a:lstStyle/>
          <a:p>
            <a:r>
              <a:rPr lang="en-GB" dirty="0">
                <a:latin typeface="Arial" panose="020B0604020202020204" pitchFamily="34" charset="0"/>
                <a:cs typeface="Arial" panose="020B0604020202020204" pitchFamily="34" charset="0"/>
              </a:rPr>
              <a:t>Summary: anatomy, physiology, risk factors, care plan</a:t>
            </a:r>
          </a:p>
          <a:p>
            <a:r>
              <a:rPr lang="en-GB" dirty="0">
                <a:latin typeface="Arial" panose="020B0604020202020204" pitchFamily="34" charset="0"/>
                <a:cs typeface="Arial" panose="020B0604020202020204" pitchFamily="34" charset="0"/>
              </a:rPr>
              <a:t>Key takeaway: early detection + MDT care + lifestyle + medication</a:t>
            </a:r>
          </a:p>
          <a:p>
            <a:r>
              <a:rPr lang="en-GB" dirty="0" err="1">
                <a:latin typeface="Arial" panose="020B0604020202020204" pitchFamily="34" charset="0"/>
                <a:cs typeface="Arial" panose="020B0604020202020204" pitchFamily="34" charset="0"/>
              </a:rPr>
              <a:t>Patient-centered</a:t>
            </a:r>
            <a:r>
              <a:rPr lang="en-GB" dirty="0">
                <a:latin typeface="Arial" panose="020B0604020202020204" pitchFamily="34" charset="0"/>
                <a:cs typeface="Arial" panose="020B0604020202020204" pitchFamily="34" charset="0"/>
              </a:rPr>
              <a:t>, evidence-based approach</a:t>
            </a:r>
          </a:p>
          <a:p>
            <a:endParaRPr lang="en-GB" dirty="0"/>
          </a:p>
        </p:txBody>
      </p:sp>
    </p:spTree>
    <p:extLst>
      <p:ext uri="{BB962C8B-B14F-4D97-AF65-F5344CB8AC3E}">
        <p14:creationId xmlns:p14="http://schemas.microsoft.com/office/powerpoint/2010/main" val="2568761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99EEA-7FF5-3D9B-EDF4-24DF235D6D8E}"/>
              </a:ext>
            </a:extLst>
          </p:cNvPr>
          <p:cNvSpPr>
            <a:spLocks noGrp="1"/>
          </p:cNvSpPr>
          <p:nvPr>
            <p:ph type="title"/>
          </p:nvPr>
        </p:nvSpPr>
        <p:spPr>
          <a:xfrm>
            <a:off x="1676400" y="0"/>
            <a:ext cx="10515600" cy="1325563"/>
          </a:xfrm>
        </p:spPr>
        <p:txBody>
          <a:bodyPr/>
          <a:lstStyle/>
          <a:p>
            <a:r>
              <a:rPr lang="en-GB" b="1" dirty="0">
                <a:latin typeface="Arial" panose="020B0604020202020204" pitchFamily="34" charset="0"/>
                <a:cs typeface="Arial" panose="020B0604020202020204" pitchFamily="34" charset="0"/>
              </a:rPr>
              <a:t>Reference list: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A204FF-11F7-7D11-37D8-2F60DFC9CE73}"/>
              </a:ext>
            </a:extLst>
          </p:cNvPr>
          <p:cNvSpPr>
            <a:spLocks noGrp="1"/>
          </p:cNvSpPr>
          <p:nvPr>
            <p:ph idx="1"/>
          </p:nvPr>
        </p:nvSpPr>
        <p:spPr>
          <a:xfrm>
            <a:off x="838200" y="662781"/>
            <a:ext cx="10515600" cy="9934696"/>
          </a:xfrm>
        </p:spPr>
        <p:txBody>
          <a:bodyPr>
            <a:normAutofit/>
          </a:bodyPr>
          <a:lstStyle/>
          <a:p>
            <a:r>
              <a:rPr lang="en-GB" sz="1700" dirty="0">
                <a:latin typeface="Arial" panose="020B0604020202020204" pitchFamily="34" charset="0"/>
                <a:cs typeface="Arial" panose="020B0604020202020204" pitchFamily="34" charset="0"/>
              </a:rPr>
              <a:t>Galicia‑Garcia, U., et al. (2020) Pathophysiology of Type 2 Diabetes Mellitus, Int J Mol Sci, 21(17), p.6275.</a:t>
            </a:r>
          </a:p>
          <a:p>
            <a:r>
              <a:rPr lang="en-GB" sz="1700" dirty="0">
                <a:latin typeface="Arial" panose="020B0604020202020204" pitchFamily="34" charset="0"/>
                <a:cs typeface="Arial" panose="020B0604020202020204" pitchFamily="34" charset="0"/>
              </a:rPr>
              <a:t>Reed, J., et al. (2021) Trends in Type 2 Diabetes Epidemiology, Diabetes, Metabolic Syndrome and Obesity, 14, pp.3567–3602.</a:t>
            </a:r>
          </a:p>
          <a:p>
            <a:r>
              <a:rPr lang="en-GB" sz="1700" dirty="0" err="1">
                <a:latin typeface="Arial" panose="020B0604020202020204" pitchFamily="34" charset="0"/>
                <a:cs typeface="Arial" panose="020B0604020202020204" pitchFamily="34" charset="0"/>
              </a:rPr>
              <a:t>Zarora</a:t>
            </a:r>
            <a:r>
              <a:rPr lang="en-GB" sz="1700" dirty="0">
                <a:latin typeface="Arial" panose="020B0604020202020204" pitchFamily="34" charset="0"/>
                <a:cs typeface="Arial" panose="020B0604020202020204" pitchFamily="34" charset="0"/>
              </a:rPr>
              <a:t>, R., et al. (2022) Effectiveness of Integrated Diabetes Care Interventions, Int J </a:t>
            </a:r>
            <a:r>
              <a:rPr lang="en-GB" sz="1700" dirty="0" err="1">
                <a:latin typeface="Arial" panose="020B0604020202020204" pitchFamily="34" charset="0"/>
                <a:cs typeface="Arial" panose="020B0604020202020204" pitchFamily="34" charset="0"/>
              </a:rPr>
              <a:t>Integr</a:t>
            </a:r>
            <a:r>
              <a:rPr lang="en-GB" sz="1700" dirty="0">
                <a:latin typeface="Arial" panose="020B0604020202020204" pitchFamily="34" charset="0"/>
                <a:cs typeface="Arial" panose="020B0604020202020204" pitchFamily="34" charset="0"/>
              </a:rPr>
              <a:t> Care, 22:11.</a:t>
            </a:r>
          </a:p>
          <a:p>
            <a:r>
              <a:rPr lang="en-GB" sz="1700" dirty="0">
                <a:latin typeface="Arial" panose="020B0604020202020204" pitchFamily="34" charset="0"/>
                <a:cs typeface="Arial" panose="020B0604020202020204" pitchFamily="34" charset="0"/>
              </a:rPr>
              <a:t>NICE (2015) Type 2 diabetes in adults: management. NG28. London: NICE.</a:t>
            </a:r>
          </a:p>
          <a:p>
            <a:r>
              <a:rPr lang="en-GB" sz="1700" dirty="0">
                <a:latin typeface="Arial" panose="020B0604020202020204" pitchFamily="34" charset="0"/>
                <a:cs typeface="Arial" panose="020B0604020202020204" pitchFamily="34" charset="0"/>
              </a:rPr>
              <a:t>Diabetes UK (2023) Type 2 diabetes. Available at: https://www.diabetes.org.uk/diabetes/type-2 (Accessed: 15 Nov 2025).</a:t>
            </a:r>
          </a:p>
          <a:p>
            <a:r>
              <a:rPr lang="en-GB" sz="1700" dirty="0">
                <a:latin typeface="Arial" panose="020B0604020202020204" pitchFamily="34" charset="0"/>
                <a:cs typeface="Arial" panose="020B0604020202020204" pitchFamily="34" charset="0"/>
              </a:rPr>
              <a:t>NHS (2024) Type 2 diabetes: Overview. Available at: https://</a:t>
            </a:r>
            <a:r>
              <a:rPr lang="en-GB" sz="1700" dirty="0" err="1">
                <a:latin typeface="Arial" panose="020B0604020202020204" pitchFamily="34" charset="0"/>
                <a:cs typeface="Arial" panose="020B0604020202020204" pitchFamily="34" charset="0"/>
              </a:rPr>
              <a:t>www.nhs.uk</a:t>
            </a:r>
            <a:r>
              <a:rPr lang="en-GB" sz="1700" dirty="0">
                <a:latin typeface="Arial" panose="020B0604020202020204" pitchFamily="34" charset="0"/>
                <a:cs typeface="Arial" panose="020B0604020202020204" pitchFamily="34" charset="0"/>
              </a:rPr>
              <a:t>/conditions/type-2-diabetes/ (Accessed: 15 Nov 2025).</a:t>
            </a:r>
          </a:p>
          <a:p>
            <a:r>
              <a:rPr lang="en-GB" sz="1700" dirty="0">
                <a:latin typeface="Arial" panose="020B0604020202020204" pitchFamily="34" charset="0"/>
                <a:cs typeface="Arial" panose="020B0604020202020204" pitchFamily="34" charset="0"/>
              </a:rPr>
              <a:t>WHO (2023) Diabetes factsheet. Available at: https://www.who.int/news-room/fact-sheets/detail/diabetes (Accessed: 15 Nov 2025).</a:t>
            </a:r>
          </a:p>
          <a:p>
            <a:r>
              <a:rPr lang="en-GB" sz="1700" dirty="0">
                <a:latin typeface="Arial" panose="020B0604020202020204" pitchFamily="34" charset="0"/>
                <a:cs typeface="Arial" panose="020B0604020202020204" pitchFamily="34" charset="0"/>
              </a:rPr>
              <a:t>Fowler, M.J. (2020) Microvascular and </a:t>
            </a:r>
            <a:r>
              <a:rPr lang="en-GB" sz="1700" dirty="0" err="1">
                <a:latin typeface="Arial" panose="020B0604020202020204" pitchFamily="34" charset="0"/>
                <a:cs typeface="Arial" panose="020B0604020202020204" pitchFamily="34" charset="0"/>
              </a:rPr>
              <a:t>macrovascular</a:t>
            </a:r>
            <a:r>
              <a:rPr lang="en-GB" sz="1700" dirty="0">
                <a:latin typeface="Arial" panose="020B0604020202020204" pitchFamily="34" charset="0"/>
                <a:cs typeface="Arial" panose="020B0604020202020204" pitchFamily="34" charset="0"/>
              </a:rPr>
              <a:t> complications of diabetes, Clinical Diabetes, 38(2), pp.71–78</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06006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Gallery</vt:lpstr>
      <vt:lpstr>Title: Type 2 Diabetes Mellitus: Pathophysiology, Risk Factors, and Integrated Care Management Module: Introduction to Physiology (BMHP5023) Date: 17/11/25  </vt:lpstr>
      <vt:lpstr>Introduction</vt:lpstr>
      <vt:lpstr>Anatomy: The Pancreas </vt:lpstr>
      <vt:lpstr>Physiology: Normal Blood Glucose Regulation</vt:lpstr>
      <vt:lpstr>Pathophysiology of Type 2 Diabetes</vt:lpstr>
      <vt:lpstr>Short-Term Symptoms</vt:lpstr>
      <vt:lpstr>Long-Term Complications</vt:lpstr>
      <vt:lpstr>Risk Factors</vt:lpstr>
      <vt:lpstr>Case Study: Fictional Patient</vt:lpstr>
      <vt:lpstr>Assessment &amp; Diagnosis</vt:lpstr>
      <vt:lpstr>First-Line Management</vt:lpstr>
      <vt:lpstr>Medication Management </vt:lpstr>
      <vt:lpstr>Multidisciplinary Team Approach</vt:lpstr>
      <vt:lpstr>Care Plan (NICE NG28)</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Type 2 Diabetes Mellitus: Pathophysiology, Risk Factors, and Integrated Care Management Module: Introduction to Physiology (BMHP5023) Date: 17/11/25  </dc:title>
  <dc:creator>Norin Mahmood (2411895)</dc:creator>
  <cp:lastModifiedBy>Norin Mahmood (2411895)</cp:lastModifiedBy>
  <cp:revision>2</cp:revision>
  <dcterms:created xsi:type="dcterms:W3CDTF">2025-11-15T23:46:19Z</dcterms:created>
  <dcterms:modified xsi:type="dcterms:W3CDTF">2025-11-16T01:47:13Z</dcterms:modified>
</cp:coreProperties>
</file>