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40"/>
  </p:notesMasterIdLst>
  <p:handoutMasterIdLst>
    <p:handoutMasterId r:id="rId41"/>
  </p:handoutMasterIdLst>
  <p:sldIdLst>
    <p:sldId id="375" r:id="rId3"/>
    <p:sldId id="256" r:id="rId4"/>
    <p:sldId id="269" r:id="rId5"/>
    <p:sldId id="337" r:id="rId6"/>
    <p:sldId id="382" r:id="rId7"/>
    <p:sldId id="334" r:id="rId8"/>
    <p:sldId id="336" r:id="rId9"/>
    <p:sldId id="340" r:id="rId10"/>
    <p:sldId id="313" r:id="rId11"/>
    <p:sldId id="343" r:id="rId12"/>
    <p:sldId id="346" r:id="rId13"/>
    <p:sldId id="347" r:id="rId14"/>
    <p:sldId id="351" r:id="rId15"/>
    <p:sldId id="368" r:id="rId16"/>
    <p:sldId id="370" r:id="rId17"/>
    <p:sldId id="369" r:id="rId18"/>
    <p:sldId id="372" r:id="rId19"/>
    <p:sldId id="373" r:id="rId20"/>
    <p:sldId id="374" r:id="rId21"/>
    <p:sldId id="352" r:id="rId22"/>
    <p:sldId id="349" r:id="rId23"/>
    <p:sldId id="362" r:id="rId24"/>
    <p:sldId id="363" r:id="rId25"/>
    <p:sldId id="379" r:id="rId26"/>
    <p:sldId id="378" r:id="rId27"/>
    <p:sldId id="366" r:id="rId28"/>
    <p:sldId id="350" r:id="rId29"/>
    <p:sldId id="359" r:id="rId30"/>
    <p:sldId id="353" r:id="rId31"/>
    <p:sldId id="354" r:id="rId32"/>
    <p:sldId id="355" r:id="rId33"/>
    <p:sldId id="357" r:id="rId34"/>
    <p:sldId id="381" r:id="rId35"/>
    <p:sldId id="310" r:id="rId36"/>
    <p:sldId id="380" r:id="rId37"/>
    <p:sldId id="358" r:id="rId38"/>
    <p:sldId id="281" r:id="rId39"/>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A00"/>
    <a:srgbClr val="62BDC1"/>
    <a:srgbClr val="EDF3F8"/>
    <a:srgbClr val="3E8775"/>
    <a:srgbClr val="4EAEB2"/>
    <a:srgbClr val="155F8C"/>
    <a:srgbClr val="3F7468"/>
    <a:srgbClr val="61B7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111" autoAdjust="0"/>
    <p:restoredTop sz="94660"/>
  </p:normalViewPr>
  <p:slideViewPr>
    <p:cSldViewPr snapToGrid="0">
      <p:cViewPr varScale="1">
        <p:scale>
          <a:sx n="86" d="100"/>
          <a:sy n="86" d="100"/>
        </p:scale>
        <p:origin x="73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4" Type="http://schemas.openxmlformats.org/officeDocument/2006/relationships/tableStyles" Target="tableStyles.xml"/><Relationship Id="rId43" Type="http://schemas.openxmlformats.org/officeDocument/2006/relationships/viewProps" Target="viewProps.xml"/><Relationship Id="rId42" Type="http://schemas.openxmlformats.org/officeDocument/2006/relationships/presProps" Target="presProps.xml"/><Relationship Id="rId41" Type="http://schemas.openxmlformats.org/officeDocument/2006/relationships/handoutMaster" Target="handoutMasters/handoutMaster1.xml"/><Relationship Id="rId40" Type="http://schemas.openxmlformats.org/officeDocument/2006/relationships/notesMaster" Target="notesMasters/notesMaster1.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ea typeface="Arial" panose="020B0604020202020204" pitchFamily="34" charset="0"/>
              </a:defRPr>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ea typeface="Arial" panose="020B0604020202020204" pitchFamily="34" charset="0"/>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ea typeface="Arial" panose="020B0604020202020204" pitchFamily="34" charset="0"/>
              </a:defRPr>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ea typeface="Arial" panose="020B0604020202020204" pitchFamily="34" charset="0"/>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Arial" panose="020B0604020202020204" pitchFamily="34" charset="0"/>
        <a:cs typeface="+mn-cs"/>
      </a:defRPr>
    </a:lvl1pPr>
    <a:lvl2pPr marL="457200" algn="l" defTabSz="914400" rtl="0" eaLnBrk="1" latinLnBrk="0" hangingPunct="1">
      <a:defRPr sz="1200" kern="1200">
        <a:solidFill>
          <a:schemeClr val="tx1"/>
        </a:solidFill>
        <a:latin typeface="+mn-lt"/>
        <a:ea typeface="Arial" panose="020B0604020202020204" pitchFamily="34" charset="0"/>
        <a:cs typeface="+mn-cs"/>
      </a:defRPr>
    </a:lvl2pPr>
    <a:lvl3pPr marL="914400" algn="l" defTabSz="914400" rtl="0" eaLnBrk="1" latinLnBrk="0" hangingPunct="1">
      <a:defRPr sz="1200" kern="1200">
        <a:solidFill>
          <a:schemeClr val="tx1"/>
        </a:solidFill>
        <a:latin typeface="+mn-lt"/>
        <a:ea typeface="Arial" panose="020B0604020202020204" pitchFamily="34" charset="0"/>
        <a:cs typeface="+mn-cs"/>
      </a:defRPr>
    </a:lvl3pPr>
    <a:lvl4pPr marL="1371600" algn="l" defTabSz="914400" rtl="0" eaLnBrk="1" latinLnBrk="0" hangingPunct="1">
      <a:defRPr sz="1200" kern="1200">
        <a:solidFill>
          <a:schemeClr val="tx1"/>
        </a:solidFill>
        <a:latin typeface="+mn-lt"/>
        <a:ea typeface="Arial" panose="020B0604020202020204" pitchFamily="34" charset="0"/>
        <a:cs typeface="+mn-cs"/>
      </a:defRPr>
    </a:lvl4pPr>
    <a:lvl5pPr marL="1828800" algn="l" defTabSz="914400" rtl="0" eaLnBrk="1" latinLnBrk="0" hangingPunct="1">
      <a:defRPr sz="1200" kern="1200">
        <a:solidFill>
          <a:schemeClr val="tx1"/>
        </a:solidFill>
        <a:latin typeface="+mn-lt"/>
        <a:ea typeface="Arial" panose="020B0604020202020204" pitchFamily="34"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9" Type="http://schemas.openxmlformats.org/officeDocument/2006/relationships/tags" Target="../tags/tag6.xml"/><Relationship Id="rId8" Type="http://schemas.openxmlformats.org/officeDocument/2006/relationships/tags" Target="../tags/tag5.xml"/><Relationship Id="rId7" Type="http://schemas.openxmlformats.org/officeDocument/2006/relationships/tags" Target="../tags/tag4.xml"/><Relationship Id="rId6" Type="http://schemas.openxmlformats.org/officeDocument/2006/relationships/tags" Target="../tags/tag3.xml"/><Relationship Id="rId5" Type="http://schemas.openxmlformats.org/officeDocument/2006/relationships/tags" Target="../tags/tag2.xml"/><Relationship Id="rId4" Type="http://schemas.openxmlformats.org/officeDocument/2006/relationships/image" Target="../media/image2.png"/><Relationship Id="rId3" Type="http://schemas.openxmlformats.org/officeDocument/2006/relationships/tags" Target="../tags/tag1.xml"/><Relationship Id="rId2" Type="http://schemas.openxmlformats.org/officeDocument/2006/relationships/image" Target="../media/image1.png"/><Relationship Id="rId10" Type="http://schemas.openxmlformats.org/officeDocument/2006/relationships/tags" Target="../tags/tag7.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18.xml"/><Relationship Id="rId8" Type="http://schemas.openxmlformats.org/officeDocument/2006/relationships/tags" Target="../tags/tag17.xml"/><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image" Target="../media/image4.png"/><Relationship Id="rId3" Type="http://schemas.openxmlformats.org/officeDocument/2006/relationships/tags" Target="../tags/tag13.xml"/><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2.xml"/><Relationship Id="rId8" Type="http://schemas.openxmlformats.org/officeDocument/2006/relationships/tags" Target="../tags/tag31.xml"/><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6" Type="http://schemas.openxmlformats.org/officeDocument/2006/relationships/tags" Target="../tags/tag36.xml"/><Relationship Id="rId5" Type="http://schemas.openxmlformats.org/officeDocument/2006/relationships/tags" Target="../tags/tag35.xml"/><Relationship Id="rId4" Type="http://schemas.openxmlformats.org/officeDocument/2006/relationships/tags" Target="../tags/tag34.xml"/><Relationship Id="rId3" Type="http://schemas.openxmlformats.org/officeDocument/2006/relationships/tags" Target="../tags/tag33.xm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5.xml"/><Relationship Id="rId6" Type="http://schemas.openxmlformats.org/officeDocument/2006/relationships/tags" Target="../tags/tag44.xml"/><Relationship Id="rId5" Type="http://schemas.openxmlformats.org/officeDocument/2006/relationships/tags" Target="../tags/tag43.xml"/><Relationship Id="rId4" Type="http://schemas.openxmlformats.org/officeDocument/2006/relationships/tags" Target="../tags/tag42.xml"/><Relationship Id="rId3" Type="http://schemas.openxmlformats.org/officeDocument/2006/relationships/tags" Target="../tags/tag41.xml"/><Relationship Id="rId2" Type="http://schemas.openxmlformats.org/officeDocument/2006/relationships/tags" Target="../tags/tag40.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4.xml"/><Relationship Id="rId4" Type="http://schemas.openxmlformats.org/officeDocument/2006/relationships/tags" Target="../tags/tag53.xml"/><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60.xml"/><Relationship Id="rId8" Type="http://schemas.openxmlformats.org/officeDocument/2006/relationships/tags" Target="../tags/tag59.xml"/><Relationship Id="rId7" Type="http://schemas.openxmlformats.org/officeDocument/2006/relationships/tags" Target="../tags/tag58.xml"/><Relationship Id="rId6" Type="http://schemas.openxmlformats.org/officeDocument/2006/relationships/tags" Target="../tags/tag57.xml"/><Relationship Id="rId5" Type="http://schemas.openxmlformats.org/officeDocument/2006/relationships/image" Target="../media/image2.png"/><Relationship Id="rId4" Type="http://schemas.openxmlformats.org/officeDocument/2006/relationships/tags" Target="../tags/tag56.xml"/><Relationship Id="rId3" Type="http://schemas.openxmlformats.org/officeDocument/2006/relationships/tags" Target="../tags/tag55.xml"/><Relationship Id="rId2" Type="http://schemas.openxmlformats.org/officeDocument/2006/relationships/image" Target="../media/image1.png"/><Relationship Id="rId10" Type="http://schemas.openxmlformats.org/officeDocument/2006/relationships/tags" Target="../tags/tag61.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7" Type="http://schemas.openxmlformats.org/officeDocument/2006/relationships/tags" Target="../tags/tag66.xml"/><Relationship Id="rId6" Type="http://schemas.openxmlformats.org/officeDocument/2006/relationships/tags" Target="../tags/tag65.xml"/><Relationship Id="rId5" Type="http://schemas.openxmlformats.org/officeDocument/2006/relationships/tags" Target="../tags/tag64.xml"/><Relationship Id="rId4" Type="http://schemas.openxmlformats.org/officeDocument/2006/relationships/tags" Target="../tags/tag63.xml"/><Relationship Id="rId3" Type="http://schemas.openxmlformats.org/officeDocument/2006/relationships/image" Target="../media/image5.png"/><Relationship Id="rId2" Type="http://schemas.openxmlformats.org/officeDocument/2006/relationships/tags" Target="../tags/tag62.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tags" Target="../tags/tag69.xml"/><Relationship Id="rId3" Type="http://schemas.openxmlformats.org/officeDocument/2006/relationships/tags" Target="../tags/tag68.xml"/><Relationship Id="rId2" Type="http://schemas.openxmlformats.org/officeDocument/2006/relationships/tags" Target="../tags/tag67.xml"/><Relationship Id="rId12" Type="http://schemas.openxmlformats.org/officeDocument/2006/relationships/image" Target="../media/image5.png"/><Relationship Id="rId11" Type="http://schemas.openxmlformats.org/officeDocument/2006/relationships/tags" Target="../tags/tag75.xml"/><Relationship Id="rId10"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82.xml"/><Relationship Id="rId8" Type="http://schemas.openxmlformats.org/officeDocument/2006/relationships/tags" Target="../tags/tag81.xml"/><Relationship Id="rId7" Type="http://schemas.openxmlformats.org/officeDocument/2006/relationships/tags" Target="../tags/tag80.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image" Target="../media/image7.png"/><Relationship Id="rId3" Type="http://schemas.openxmlformats.org/officeDocument/2006/relationships/tags" Target="../tags/tag77.xml"/><Relationship Id="rId2" Type="http://schemas.openxmlformats.org/officeDocument/2006/relationships/tags" Target="../tags/tag76.xml"/><Relationship Id="rId10" Type="http://schemas.openxmlformats.org/officeDocument/2006/relationships/tags" Target="../tags/tag83.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90.xml"/><Relationship Id="rId8" Type="http://schemas.openxmlformats.org/officeDocument/2006/relationships/tags" Target="../tags/tag89.xml"/><Relationship Id="rId7" Type="http://schemas.openxmlformats.org/officeDocument/2006/relationships/tags" Target="../tags/tag88.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image" Target="../media/image5.png"/><Relationship Id="rId3" Type="http://schemas.openxmlformats.org/officeDocument/2006/relationships/tags" Target="../tags/tag85.xml"/><Relationship Id="rId2" Type="http://schemas.openxmlformats.org/officeDocument/2006/relationships/tags" Target="../tags/tag84.xml"/><Relationship Id="rId10" Type="http://schemas.openxmlformats.org/officeDocument/2006/relationships/tags" Target="../tags/tag91.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98.xml"/><Relationship Id="rId8" Type="http://schemas.openxmlformats.org/officeDocument/2006/relationships/tags" Target="../tags/tag97.xml"/><Relationship Id="rId7" Type="http://schemas.openxmlformats.org/officeDocument/2006/relationships/tags" Target="../tags/tag96.xml"/><Relationship Id="rId6" Type="http://schemas.openxmlformats.org/officeDocument/2006/relationships/tags" Target="../tags/tag95.xml"/><Relationship Id="rId5" Type="http://schemas.openxmlformats.org/officeDocument/2006/relationships/tags" Target="../tags/tag94.xml"/><Relationship Id="rId4" Type="http://schemas.openxmlformats.org/officeDocument/2006/relationships/image" Target="../media/image5.png"/><Relationship Id="rId3" Type="http://schemas.openxmlformats.org/officeDocument/2006/relationships/tags" Target="../tags/tag93.xml"/><Relationship Id="rId2" Type="http://schemas.openxmlformats.org/officeDocument/2006/relationships/tags" Target="../tags/tag92.xml"/><Relationship Id="rId10" Type="http://schemas.openxmlformats.org/officeDocument/2006/relationships/tags" Target="../tags/tag99.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06.xml"/><Relationship Id="rId8" Type="http://schemas.openxmlformats.org/officeDocument/2006/relationships/tags" Target="../tags/tag105.xml"/><Relationship Id="rId7" Type="http://schemas.openxmlformats.org/officeDocument/2006/relationships/tags" Target="../tags/tag104.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image" Target="../media/image8.png"/><Relationship Id="rId3" Type="http://schemas.openxmlformats.org/officeDocument/2006/relationships/tags" Target="../tags/tag101.xml"/><Relationship Id="rId2" Type="http://schemas.openxmlformats.org/officeDocument/2006/relationships/tags" Target="../tags/tag100.xml"/><Relationship Id="rId12" Type="http://schemas.openxmlformats.org/officeDocument/2006/relationships/tags" Target="../tags/tag109.xml"/><Relationship Id="rId11" Type="http://schemas.openxmlformats.org/officeDocument/2006/relationships/tags" Target="../tags/tag108.xml"/><Relationship Id="rId10" Type="http://schemas.openxmlformats.org/officeDocument/2006/relationships/tags" Target="../tags/tag107.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16.xml"/><Relationship Id="rId8" Type="http://schemas.openxmlformats.org/officeDocument/2006/relationships/tags" Target="../tags/tag115.xml"/><Relationship Id="rId7" Type="http://schemas.openxmlformats.org/officeDocument/2006/relationships/tags" Target="../tags/tag114.xml"/><Relationship Id="rId6" Type="http://schemas.openxmlformats.org/officeDocument/2006/relationships/tags" Target="../tags/tag113.xml"/><Relationship Id="rId5" Type="http://schemas.openxmlformats.org/officeDocument/2006/relationships/image" Target="../media/image9.png"/><Relationship Id="rId4" Type="http://schemas.openxmlformats.org/officeDocument/2006/relationships/tags" Target="../tags/tag112.xml"/><Relationship Id="rId3" Type="http://schemas.openxmlformats.org/officeDocument/2006/relationships/tags" Target="../tags/tag111.xml"/><Relationship Id="rId2" Type="http://schemas.openxmlformats.org/officeDocument/2006/relationships/tags" Target="../tags/tag110.xml"/><Relationship Id="rId11" Type="http://schemas.openxmlformats.org/officeDocument/2006/relationships/tags" Target="../tags/tag118.xml"/><Relationship Id="rId10" Type="http://schemas.openxmlformats.org/officeDocument/2006/relationships/tags" Target="../tags/tag117.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screen">
            <a:lum/>
          </a:blip>
          <a:srcRect/>
          <a:stretch>
            <a:fillRect/>
          </a:stretch>
        </a:blipFill>
        <a:effectLst/>
      </p:bgPr>
    </p:bg>
    <p:spTree>
      <p:nvGrpSpPr>
        <p:cNvPr id="1" name=""/>
        <p:cNvGrpSpPr/>
        <p:nvPr/>
      </p:nvGrpSpPr>
      <p:grpSpPr>
        <a:xfrm>
          <a:off x="0" y="0"/>
          <a:ext cx="0" cy="0"/>
          <a:chOff x="0" y="0"/>
          <a:chExt cx="0" cy="0"/>
        </a:xfrm>
      </p:grpSpPr>
      <p:pic>
        <p:nvPicPr>
          <p:cNvPr id="10" name="图片 9" descr="2"/>
          <p:cNvPicPr>
            <a:picLocks noChangeAspect="1"/>
          </p:cNvPicPr>
          <p:nvPr userDrawn="1">
            <p:custDataLst>
              <p:tags r:id="rId3"/>
            </p:custDataLst>
          </p:nvPr>
        </p:nvPicPr>
        <p:blipFill>
          <a:blip r:embed="rId4" cstate="screen"/>
          <a:srcRect/>
          <a:stretch>
            <a:fillRect/>
          </a:stretch>
        </p:blipFill>
        <p:spPr>
          <a:xfrm>
            <a:off x="8444230" y="3364865"/>
            <a:ext cx="4226560" cy="3524885"/>
          </a:xfrm>
          <a:prstGeom prst="rect">
            <a:avLst/>
          </a:prstGeom>
        </p:spPr>
      </p:pic>
      <p:sp>
        <p:nvSpPr>
          <p:cNvPr id="2" name="标题 1"/>
          <p:cNvSpPr>
            <a:spLocks noGrp="1"/>
          </p:cNvSpPr>
          <p:nvPr>
            <p:ph type="ctrTitle" hasCustomPrompt="1"/>
            <p:custDataLst>
              <p:tags r:id="rId5"/>
            </p:custDataLst>
          </p:nvPr>
        </p:nvSpPr>
        <p:spPr>
          <a:xfrm>
            <a:off x="4143375" y="2120900"/>
            <a:ext cx="6384925" cy="990607"/>
          </a:xfrm>
        </p:spPr>
        <p:txBody>
          <a:bodyPr lIns="90000" tIns="46800" rIns="90000" bIns="46800" anchor="b" anchorCtr="0">
            <a:normAutofit/>
          </a:bodyPr>
          <a:lstStyle>
            <a:lvl1pPr algn="l">
              <a:defRPr sz="5400" spc="600" baseline="0">
                <a:solidFill>
                  <a:schemeClr val="accent1"/>
                </a:solidFill>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6"/>
            </p:custDataLst>
          </p:nvPr>
        </p:nvSpPr>
        <p:spPr>
          <a:xfrm>
            <a:off x="4143375" y="3406119"/>
            <a:ext cx="5940425" cy="753131"/>
          </a:xfrm>
        </p:spPr>
        <p:txBody>
          <a:bodyPr lIns="90000" tIns="46800" rIns="90000" bIns="46800">
            <a:normAutofit/>
          </a:bodyPr>
          <a:lstStyle>
            <a:lvl1pPr marL="0" indent="0" algn="l" eaLnBrk="1" fontAlgn="auto" latinLnBrk="0" hangingPunct="1">
              <a:lnSpc>
                <a:spcPct val="100000"/>
              </a:lnSpc>
              <a:buNone/>
              <a:defRPr sz="1800" u="none" strike="noStrike" kern="1200" cap="none" spc="200" normalizeH="0" baseline="0">
                <a:solidFill>
                  <a:schemeClr val="accent1"/>
                </a:solidFill>
                <a:uFillTx/>
                <a:latin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8"/>
            </p:custDataLst>
          </p:nvPr>
        </p:nvSpPr>
        <p:spPr/>
        <p:txBody>
          <a:bodyPr/>
          <a:lstStyle/>
          <a:p>
            <a:endParaRPr lang="zh-CN" altLang="en-US" dirty="0"/>
          </a:p>
        </p:txBody>
      </p:sp>
      <p:sp>
        <p:nvSpPr>
          <p:cNvPr id="18" name="灯片编号占位符 17"/>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
        <p:nvSpPr>
          <p:cNvPr id="13" name="矩形 12"/>
          <p:cNvSpPr/>
          <p:nvPr userDrawn="1">
            <p:custDataLst>
              <p:tags r:id="rId10"/>
            </p:custDataLst>
          </p:nvPr>
        </p:nvSpPr>
        <p:spPr>
          <a:xfrm>
            <a:off x="4143375" y="2979638"/>
            <a:ext cx="684803" cy="458908"/>
          </a:xfrm>
          <a:prstGeom prst="rect">
            <a:avLst/>
          </a:prstGeom>
        </p:spPr>
        <p:txBody>
          <a:bodyPr wrap="none">
            <a:spAutoFit/>
          </a:bodyPr>
          <a:lstStyle/>
          <a:p>
            <a:pPr lvl="0">
              <a:lnSpc>
                <a:spcPct val="150000"/>
              </a:lnSpc>
              <a:defRPr/>
            </a:pPr>
            <a:r>
              <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rPr>
              <a:t>——</a:t>
            </a:r>
            <a:endPar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title">
    <p:bg>
      <p:bgPr>
        <a:blipFill dpi="0" rotWithShape="1">
          <a:blip r:embed="rId2" cstate="screen">
            <a:lum/>
          </a:blip>
          <a:srcRect/>
          <a:stretch>
            <a:fillRect/>
          </a:stretch>
        </a:blipFill>
        <a:effectLst/>
      </p:bgPr>
    </p:bg>
    <p:spTree>
      <p:nvGrpSpPr>
        <p:cNvPr id="1" name=""/>
        <p:cNvGrpSpPr/>
        <p:nvPr/>
      </p:nvGrpSpPr>
      <p:grpSpPr>
        <a:xfrm>
          <a:off x="0" y="0"/>
          <a:ext cx="0" cy="0"/>
          <a:chOff x="0" y="0"/>
          <a:chExt cx="0" cy="0"/>
        </a:xfrm>
      </p:grpSpPr>
      <p:pic>
        <p:nvPicPr>
          <p:cNvPr id="7" name="图片 6" descr="3"/>
          <p:cNvPicPr>
            <a:picLocks noChangeAspect="1"/>
          </p:cNvPicPr>
          <p:nvPr userDrawn="1">
            <p:custDataLst>
              <p:tags r:id="rId3"/>
            </p:custDataLst>
          </p:nvPr>
        </p:nvPicPr>
        <p:blipFill>
          <a:blip r:embed="rId4" cstate="screen"/>
          <a:stretch>
            <a:fillRect/>
          </a:stretch>
        </p:blipFill>
        <p:spPr>
          <a:xfrm>
            <a:off x="-20320" y="775970"/>
            <a:ext cx="10058400" cy="6078220"/>
          </a:xfrm>
          <a:prstGeom prst="rect">
            <a:avLst/>
          </a:prstGeom>
        </p:spPr>
      </p:pic>
      <p:sp>
        <p:nvSpPr>
          <p:cNvPr id="2" name="标题 1"/>
          <p:cNvSpPr>
            <a:spLocks noGrp="1"/>
          </p:cNvSpPr>
          <p:nvPr>
            <p:ph type="title" hasCustomPrompt="1"/>
            <p:custDataLst>
              <p:tags r:id="rId5"/>
            </p:custDataLst>
          </p:nvPr>
        </p:nvSpPr>
        <p:spPr>
          <a:xfrm>
            <a:off x="4116000" y="3073400"/>
            <a:ext cx="6142425" cy="752476"/>
          </a:xfrm>
        </p:spPr>
        <p:txBody>
          <a:bodyPr lIns="90000" tIns="46800" rIns="90000" bIns="46800" anchor="b" anchorCtr="0">
            <a:normAutofit/>
          </a:bodyPr>
          <a:lstStyle>
            <a:lvl1pPr>
              <a:defRPr sz="4000" u="none" strike="noStrike" kern="1200" cap="none" spc="300" normalizeH="0" baseline="0">
                <a:solidFill>
                  <a:schemeClr val="accent1"/>
                </a:solidFill>
                <a:uFillTx/>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3" name="文本占位符 2"/>
          <p:cNvSpPr>
            <a:spLocks noGrp="1"/>
          </p:cNvSpPr>
          <p:nvPr>
            <p:ph type="body" idx="1"/>
            <p:custDataLst>
              <p:tags r:id="rId6"/>
            </p:custDataLst>
          </p:nvPr>
        </p:nvSpPr>
        <p:spPr>
          <a:xfrm>
            <a:off x="4115995" y="3903975"/>
            <a:ext cx="6142425" cy="1166500"/>
          </a:xfrm>
        </p:spPr>
        <p:txBody>
          <a:bodyPr lIns="90000" tIns="46800" rIns="90000" bIns="46800">
            <a:normAutofit/>
          </a:bodyPr>
          <a:lstStyle>
            <a:lvl1pPr marL="0" indent="0" eaLnBrk="1" fontAlgn="auto" latinLnBrk="0" hangingPunct="1">
              <a:buNone/>
              <a:defRPr kumimoji="0" lang="zh-CN" altLang="en-US" sz="1800" b="0" i="0" u="none" strike="noStrike" kern="1200" cap="none" spc="150" normalizeH="0" baseline="0" noProof="1">
                <a:solidFill>
                  <a:schemeClr val="accent1"/>
                </a:solidFill>
                <a:uFillTx/>
                <a:latin typeface="Arial" panose="020B0604020202020204" pitchFamily="34" charset="0"/>
                <a:ea typeface="Arial" panose="020B0604020202020204" pitchFamily="34" charset="0"/>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column content">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Arial" panose="020B0604020202020204" pitchFamily="34" charset="0"/>
              </a:defRPr>
            </a:lvl1pPr>
            <a:lvl2pPr>
              <a:defRPr sz="1600" baseline="0">
                <a:solidFill>
                  <a:schemeClr val="tx1">
                    <a:lumMod val="85000"/>
                    <a:lumOff val="15000"/>
                  </a:schemeClr>
                </a:solidFill>
                <a:latin typeface="Arial" panose="020B0604020202020204" pitchFamily="34" charset="0"/>
                <a:ea typeface="Arial" panose="020B0604020202020204" pitchFamily="34" charset="0"/>
              </a:defRPr>
            </a:lvl2pPr>
            <a:lvl3pPr>
              <a:defRPr sz="1600" baseline="0">
                <a:solidFill>
                  <a:schemeClr val="tx1">
                    <a:lumMod val="85000"/>
                    <a:lumOff val="15000"/>
                  </a:schemeClr>
                </a:solidFill>
                <a:latin typeface="Arial" panose="020B0604020202020204" pitchFamily="34" charset="0"/>
                <a:ea typeface="Arial" panose="020B0604020202020204" pitchFamily="34" charset="0"/>
              </a:defRPr>
            </a:lvl3pPr>
            <a:lvl4pPr>
              <a:defRPr sz="1600" baseline="0">
                <a:solidFill>
                  <a:schemeClr val="tx1">
                    <a:lumMod val="85000"/>
                    <a:lumOff val="15000"/>
                  </a:schemeClr>
                </a:solidFill>
                <a:latin typeface="Arial" panose="020B0604020202020204" pitchFamily="34" charset="0"/>
                <a:ea typeface="Arial" panose="020B0604020202020204" pitchFamily="34" charset="0"/>
              </a:defRPr>
            </a:lvl4pPr>
            <a:lvl5pPr>
              <a:defRPr sz="1600"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3"/>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and title">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2"/>
        </a:solidFill>
        <a:effectLst/>
      </p:bgPr>
    </p:bg>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1pPr>
            <a:lvl2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2pPr>
            <a:lvl3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3pPr>
            <a:lvl4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4pPr>
            <a:lvl5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bg2"/>
        </a:solidFill>
        <a:effectLst/>
      </p:bgPr>
    </p:bg>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baseline="0">
                <a:solidFill>
                  <a:schemeClr val="tx1">
                    <a:lumMod val="85000"/>
                    <a:lumOff val="15000"/>
                  </a:schemeClr>
                </a:solidFill>
                <a:latin typeface="Arial" panose="020B0604020202020204" pitchFamily="34" charset="0"/>
              </a:defRPr>
            </a:lvl1pPr>
            <a:lvl2pPr>
              <a:defRPr baseline="0">
                <a:solidFill>
                  <a:schemeClr val="tx1">
                    <a:lumMod val="85000"/>
                    <a:lumOff val="15000"/>
                  </a:schemeClr>
                </a:solidFill>
                <a:latin typeface="Arial" panose="020B0604020202020204" pitchFamily="34" charset="0"/>
              </a:defRPr>
            </a:lvl2pPr>
            <a:lvl3pPr>
              <a:defRPr baseline="0">
                <a:solidFill>
                  <a:schemeClr val="tx1">
                    <a:lumMod val="85000"/>
                    <a:lumOff val="15000"/>
                  </a:schemeClr>
                </a:solidFill>
                <a:latin typeface="Arial" panose="020B0604020202020204" pitchFamily="34" charset="0"/>
              </a:defRPr>
            </a:lvl3pPr>
            <a:lvl4pPr>
              <a:defRPr baseline="0">
                <a:solidFill>
                  <a:schemeClr val="tx1">
                    <a:lumMod val="85000"/>
                    <a:lumOff val="15000"/>
                  </a:schemeClr>
                </a:solidFill>
                <a:latin typeface="Arial" panose="020B0604020202020204" pitchFamily="34" charset="0"/>
              </a:defRPr>
            </a:lvl4pPr>
            <a:lvl5pPr>
              <a:defRPr baseline="0">
                <a:solidFill>
                  <a:schemeClr val="tx1">
                    <a:lumMod val="85000"/>
                    <a:lumOff val="15000"/>
                  </a:schemeClr>
                </a:solidFill>
                <a:latin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st slide">
    <p:bg>
      <p:bgPr>
        <a:blipFill dpi="0" rotWithShape="1">
          <a:blip r:embed="rId2" cstate="screen">
            <a:lum/>
          </a:blip>
          <a:srcRect/>
          <a:stretch>
            <a:fillRect/>
          </a:stretch>
        </a:blipFill>
        <a:effectLst/>
      </p:bgPr>
    </p:bg>
    <p:spTree>
      <p:nvGrpSpPr>
        <p:cNvPr id="1" name=""/>
        <p:cNvGrpSpPr/>
        <p:nvPr/>
      </p:nvGrpSpPr>
      <p:grpSpPr>
        <a:xfrm>
          <a:off x="0" y="0"/>
          <a:ext cx="0" cy="0"/>
          <a:chOff x="0" y="0"/>
          <a:chExt cx="0" cy="0"/>
        </a:xfrm>
      </p:grpSpPr>
      <p:sp>
        <p:nvSpPr>
          <p:cNvPr id="8" name="矩形 7"/>
          <p:cNvSpPr/>
          <p:nvPr userDrawn="1">
            <p:custDataLst>
              <p:tags r:id="rId3"/>
            </p:custDataLst>
          </p:nvPr>
        </p:nvSpPr>
        <p:spPr>
          <a:xfrm>
            <a:off x="4116000" y="3419475"/>
            <a:ext cx="581025" cy="206946"/>
          </a:xfrm>
          <a:prstGeom prst="rect">
            <a:avLst/>
          </a:prstGeom>
        </p:spPr>
        <p:txBody>
          <a:bodyPr wrap="none" anchor="ctr" anchorCtr="0">
            <a:noAutofit/>
          </a:bodyPr>
          <a:lstStyle/>
          <a:p>
            <a:pPr lvl="0" algn="ctr">
              <a:lnSpc>
                <a:spcPct val="150000"/>
              </a:lnSpc>
              <a:defRPr/>
            </a:pPr>
            <a:r>
              <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rPr>
              <a:t>——</a:t>
            </a:r>
            <a:endPar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endParaRPr>
          </a:p>
        </p:txBody>
      </p:sp>
      <p:pic>
        <p:nvPicPr>
          <p:cNvPr id="9" name="图片 8" descr="2"/>
          <p:cNvPicPr>
            <a:picLocks noChangeAspect="1"/>
          </p:cNvPicPr>
          <p:nvPr userDrawn="1">
            <p:custDataLst>
              <p:tags r:id="rId4"/>
            </p:custDataLst>
          </p:nvPr>
        </p:nvPicPr>
        <p:blipFill>
          <a:blip r:embed="rId5" cstate="screen"/>
          <a:srcRect/>
          <a:stretch>
            <a:fillRect/>
          </a:stretch>
        </p:blipFill>
        <p:spPr>
          <a:xfrm>
            <a:off x="8444230" y="3364865"/>
            <a:ext cx="4226560" cy="3524885"/>
          </a:xfrm>
          <a:prstGeom prst="rect">
            <a:avLst/>
          </a:prstGeom>
        </p:spPr>
      </p:pic>
      <p:sp>
        <p:nvSpPr>
          <p:cNvPr id="11" name="文本占位符 10"/>
          <p:cNvSpPr>
            <a:spLocks noGrp="1"/>
          </p:cNvSpPr>
          <p:nvPr>
            <p:ph type="body" sz="quarter" idx="13" hasCustomPrompt="1"/>
            <p:custDataLst>
              <p:tags r:id="rId6"/>
            </p:custDataLst>
          </p:nvPr>
        </p:nvSpPr>
        <p:spPr>
          <a:xfrm>
            <a:off x="4116388" y="3638095"/>
            <a:ext cx="5967412" cy="714830"/>
          </a:xfrm>
        </p:spPr>
        <p:txBody>
          <a:bodyPr lIns="90000" tIns="46800" rIns="90000" bIns="46800">
            <a:normAutofit/>
          </a:bodyPr>
          <a:lstStyle>
            <a:lvl1pPr marL="0" indent="0" algn="l">
              <a:buNone/>
              <a:defRPr sz="1600" baseline="0">
                <a:solidFill>
                  <a:schemeClr val="accent1"/>
                </a:solidFill>
                <a:latin typeface="Arial" panose="020B0604020202020204" pitchFamily="34" charset="0"/>
              </a:defRPr>
            </a:lvl1pPr>
          </a:lstStyle>
          <a:p>
            <a:pPr lvl="0"/>
            <a:r>
              <a:rPr lang="zh-CN" altLang="en-US" dirty="0"/>
              <a:t>单击此处编辑文本</a:t>
            </a:r>
            <a:endParaRPr lang="zh-CN" altLang="en-US" dirty="0"/>
          </a:p>
        </p:txBody>
      </p:sp>
      <p:sp>
        <p:nvSpPr>
          <p:cNvPr id="2" name="标题 1"/>
          <p:cNvSpPr>
            <a:spLocks noGrp="1"/>
          </p:cNvSpPr>
          <p:nvPr>
            <p:ph type="title" hasCustomPrompt="1"/>
            <p:custDataLst>
              <p:tags r:id="rId7"/>
            </p:custDataLst>
          </p:nvPr>
        </p:nvSpPr>
        <p:spPr>
          <a:xfrm>
            <a:off x="4104984" y="2085975"/>
            <a:ext cx="5978816" cy="1408244"/>
          </a:xfrm>
        </p:spPr>
        <p:txBody>
          <a:bodyPr vert="horz" lIns="90000" tIns="46800" rIns="90000" bIns="46800" rtlCol="0" anchor="b" anchorCtr="0">
            <a:normAutofit/>
          </a:bodyPr>
          <a:lstStyle>
            <a:lvl1pPr marL="0" marR="0" algn="l" defTabSz="914400" rtl="0" eaLnBrk="1" fontAlgn="auto" latinLnBrk="0" hangingPunct="1">
              <a:lnSpc>
                <a:spcPct val="100000"/>
              </a:lnSpc>
              <a:buNone/>
              <a:defRPr kumimoji="0" lang="zh-CN" altLang="en-US" sz="8000" b="1" i="0" u="none" strike="noStrike" kern="1200" cap="none" spc="600" normalizeH="0" baseline="0" noProof="1" dirty="0">
                <a:solidFill>
                  <a:schemeClr val="accent1"/>
                </a:solidFill>
                <a:uFillTx/>
                <a:latin typeface="Arial" panose="020B0604020202020204" pitchFamily="34" charset="0"/>
                <a:ea typeface="Arial" panose="020B0604020202020204" pitchFamily="34" charset="0"/>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General">
    <p:bg>
      <p:bgPr>
        <a:solidFill>
          <a:schemeClr val="bg2"/>
        </a:solidFill>
        <a:effectLst/>
      </p:bgPr>
    </p:bg>
    <p:spTree>
      <p:nvGrpSpPr>
        <p:cNvPr id="1" name=""/>
        <p:cNvGrpSpPr/>
        <p:nvPr/>
      </p:nvGrpSpPr>
      <p:grpSpPr>
        <a:xfrm>
          <a:off x="0" y="0"/>
          <a:ext cx="0" cy="0"/>
          <a:chOff x="0" y="0"/>
          <a:chExt cx="0" cy="0"/>
        </a:xfrm>
      </p:grpSpPr>
      <p:pic>
        <p:nvPicPr>
          <p:cNvPr id="6" name="图片 5" descr="/Users/airbookpro/Desktop/2.png2"/>
          <p:cNvPicPr>
            <a:picLocks noChangeAspect="1"/>
          </p:cNvPicPr>
          <p:nvPr userDrawn="1">
            <p:custDataLst>
              <p:tags r:id="rId2"/>
            </p:custDataLst>
          </p:nvPr>
        </p:nvPicPr>
        <p:blipFill>
          <a:blip r:embed="rId3" cstate="screen"/>
          <a:srcRect/>
          <a:stretch>
            <a:fillRect/>
          </a:stretch>
        </p:blipFill>
        <p:spPr>
          <a:xfrm>
            <a:off x="10871200" y="5554402"/>
            <a:ext cx="1333500" cy="1288358"/>
          </a:xfrm>
          <a:prstGeom prst="rect">
            <a:avLst/>
          </a:prstGeom>
        </p:spPr>
      </p:pic>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title"/>
            <p:custDataLst>
              <p:tags r:id="rId7"/>
            </p:custDataLst>
          </p:nvPr>
        </p:nvSpPr>
        <p:spPr/>
        <p:txBody>
          <a:bodyPr/>
          <a:lstStyle>
            <a:lvl1pPr>
              <a:defRPr baseline="0">
                <a:solidFill>
                  <a:schemeClr val="tx1">
                    <a:lumMod val="85000"/>
                    <a:lumOff val="15000"/>
                  </a:schemeClr>
                </a:solidFill>
                <a:latin typeface="Arial" panose="020B0604020202020204" pitchFamily="34" charset="0"/>
              </a:defRPr>
            </a:lvl1pPr>
          </a:lstStyle>
          <a:p>
            <a:r>
              <a:rPr lang="zh-CN" altLang="en-US"/>
              <a:t>单击此处编辑母版标题样式</a:t>
            </a:r>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frame">
    <p:bg>
      <p:bgPr>
        <a:solidFill>
          <a:schemeClr val="tx2"/>
        </a:solidFill>
        <a:effectLst/>
      </p:bgPr>
    </p:bg>
    <p:spTree>
      <p:nvGrpSpPr>
        <p:cNvPr id="1" name=""/>
        <p:cNvGrpSpPr/>
        <p:nvPr/>
      </p:nvGrpSpPr>
      <p:grpSpPr>
        <a:xfrm>
          <a:off x="0" y="0"/>
          <a:ext cx="0" cy="0"/>
          <a:chOff x="0" y="0"/>
          <a:chExt cx="0" cy="0"/>
        </a:xfrm>
      </p:grpSpPr>
      <p:sp>
        <p:nvSpPr>
          <p:cNvPr id="6" name="矩形 5"/>
          <p:cNvSpPr/>
          <p:nvPr userDrawn="1">
            <p:custDataLst>
              <p:tags r:id="rId2"/>
            </p:custDataLst>
          </p:nvPr>
        </p:nvSpPr>
        <p:spPr>
          <a:xfrm>
            <a:off x="286385" y="273050"/>
            <a:ext cx="11616055" cy="63119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ea typeface="Arial" panose="020B0604020202020204" pitchFamily="34" charset="0"/>
              <a:sym typeface="+mn-ea"/>
            </a:endParaRPr>
          </a:p>
        </p:txBody>
      </p:sp>
      <p:sp>
        <p:nvSpPr>
          <p:cNvPr id="2" name="标题 1"/>
          <p:cNvSpPr>
            <a:spLocks noGrp="1"/>
          </p:cNvSpPr>
          <p:nvPr>
            <p:ph type="title" hasCustomPrompt="1"/>
            <p:custDataLst>
              <p:tags r:id="rId3"/>
            </p:custDataLst>
          </p:nvPr>
        </p:nvSpPr>
        <p:spPr>
          <a:xfrm>
            <a:off x="1281600" y="1249200"/>
            <a:ext cx="9626400" cy="723600"/>
          </a:xfrm>
        </p:spPr>
        <p:txBody>
          <a:bodyPr anchor="ctr"/>
          <a:lstStyle>
            <a:lvl1pPr>
              <a:defRPr sz="32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grpSp>
        <p:nvGrpSpPr>
          <p:cNvPr id="8" name="组合 7"/>
          <p:cNvGrpSpPr/>
          <p:nvPr userDrawn="1">
            <p:custDataLst>
              <p:tags r:id="rId8"/>
            </p:custDataLst>
          </p:nvPr>
        </p:nvGrpSpPr>
        <p:grpSpPr>
          <a:xfrm>
            <a:off x="-20320" y="3695356"/>
            <a:ext cx="12225020" cy="3158833"/>
            <a:chOff x="-20320" y="3695356"/>
            <a:chExt cx="12225020" cy="3158833"/>
          </a:xfrm>
        </p:grpSpPr>
        <p:pic>
          <p:nvPicPr>
            <p:cNvPr id="9" name="图片 8" descr="3"/>
            <p:cNvPicPr>
              <a:picLocks noChangeAspect="1"/>
            </p:cNvPicPr>
            <p:nvPr userDrawn="1">
              <p:custDataLst>
                <p:tags r:id="rId9"/>
              </p:custDataLst>
            </p:nvPr>
          </p:nvPicPr>
          <p:blipFill>
            <a:blip r:embed="rId10" cstate="screen"/>
            <a:stretch>
              <a:fillRect/>
            </a:stretch>
          </p:blipFill>
          <p:spPr>
            <a:xfrm>
              <a:off x="-20320" y="3695356"/>
              <a:ext cx="5227320" cy="3158833"/>
            </a:xfrm>
            <a:prstGeom prst="rect">
              <a:avLst/>
            </a:prstGeom>
          </p:spPr>
        </p:pic>
        <p:pic>
          <p:nvPicPr>
            <p:cNvPr id="10" name="图片 9" descr="/Users/airbookpro/Desktop/2.png2"/>
            <p:cNvPicPr>
              <a:picLocks noChangeAspect="1"/>
            </p:cNvPicPr>
            <p:nvPr userDrawn="1">
              <p:custDataLst>
                <p:tags r:id="rId11"/>
              </p:custDataLst>
            </p:nvPr>
          </p:nvPicPr>
          <p:blipFill>
            <a:blip r:embed="rId12" cstate="screen"/>
            <a:srcRect/>
            <a:stretch>
              <a:fillRect/>
            </a:stretch>
          </p:blipFill>
          <p:spPr>
            <a:xfrm>
              <a:off x="10871200" y="5554402"/>
              <a:ext cx="1333500" cy="1288358"/>
            </a:xfrm>
            <a:prstGeom prst="rect">
              <a:avLst/>
            </a:prstGeom>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eft/right">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1905" y="-4445"/>
            <a:ext cx="4899025"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ea typeface="Arial" panose="020B0604020202020204" pitchFamily="34" charset="0"/>
              <a:sym typeface="+mn-ea"/>
            </a:endParaRPr>
          </a:p>
        </p:txBody>
      </p:sp>
      <p:pic>
        <p:nvPicPr>
          <p:cNvPr id="10" name="图片 9" descr="3"/>
          <p:cNvPicPr>
            <a:picLocks noChangeAspect="1"/>
          </p:cNvPicPr>
          <p:nvPr userDrawn="1">
            <p:custDataLst>
              <p:tags r:id="rId3"/>
            </p:custDataLst>
          </p:nvPr>
        </p:nvPicPr>
        <p:blipFill>
          <a:blip r:embed="rId4" cstate="screen"/>
          <a:stretch>
            <a:fillRect/>
          </a:stretch>
        </p:blipFill>
        <p:spPr>
          <a:xfrm>
            <a:off x="-20320" y="3043023"/>
            <a:ext cx="6306820" cy="3811167"/>
          </a:xfrm>
          <a:prstGeom prst="rect">
            <a:avLst/>
          </a:prstGeom>
        </p:spPr>
      </p:pic>
      <p:sp>
        <p:nvSpPr>
          <p:cNvPr id="2" name="标题 1"/>
          <p:cNvSpPr>
            <a:spLocks noGrp="1"/>
          </p:cNvSpPr>
          <p:nvPr>
            <p:ph type="title" hasCustomPrompt="1"/>
            <p:custDataLst>
              <p:tags r:id="rId5"/>
            </p:custDataLst>
          </p:nvPr>
        </p:nvSpPr>
        <p:spPr>
          <a:xfrm>
            <a:off x="583200" y="770400"/>
            <a:ext cx="3960000" cy="882000"/>
          </a:xfrm>
        </p:spPr>
        <p:txBody>
          <a:bodyPr anchor="ctr"/>
          <a:lstStyle>
            <a:lvl1pPr>
              <a:defRPr sz="36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Up/down">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pic>
        <p:nvPicPr>
          <p:cNvPr id="11" name="图片 10" descr="/Users/airbookpro/Desktop/2.png2"/>
          <p:cNvPicPr>
            <a:picLocks noChangeAspect="1"/>
          </p:cNvPicPr>
          <p:nvPr userDrawn="1">
            <p:custDataLst>
              <p:tags r:id="rId3"/>
            </p:custDataLst>
          </p:nvPr>
        </p:nvPicPr>
        <p:blipFill>
          <a:blip r:embed="rId4" cstate="screen"/>
          <a:srcRect/>
          <a:stretch>
            <a:fillRect/>
          </a:stretch>
        </p:blipFill>
        <p:spPr>
          <a:xfrm rot="10800000">
            <a:off x="10972025" y="0"/>
            <a:ext cx="1333500" cy="1288358"/>
          </a:xfrm>
          <a:prstGeom prst="rect">
            <a:avLst/>
          </a:prstGeom>
        </p:spPr>
      </p:pic>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Down/up">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pic>
        <p:nvPicPr>
          <p:cNvPr id="10" name="图片 9" descr="/Users/airbookpro/Desktop/2.png2"/>
          <p:cNvPicPr>
            <a:picLocks noChangeAspect="1"/>
          </p:cNvPicPr>
          <p:nvPr userDrawn="1">
            <p:custDataLst>
              <p:tags r:id="rId3"/>
            </p:custDataLst>
          </p:nvPr>
        </p:nvPicPr>
        <p:blipFill>
          <a:blip r:embed="rId4" cstate="screen"/>
          <a:srcRect/>
          <a:stretch>
            <a:fillRect/>
          </a:stretch>
        </p:blipFill>
        <p:spPr>
          <a:xfrm>
            <a:off x="10871200" y="5554402"/>
            <a:ext cx="1333500" cy="1288358"/>
          </a:xfrm>
          <a:prstGeom prst="rect">
            <a:avLst/>
          </a:prstGeom>
        </p:spPr>
      </p:pic>
      <p:sp>
        <p:nvSpPr>
          <p:cNvPr id="2" name="标题 1"/>
          <p:cNvSpPr>
            <a:spLocks noGrp="1"/>
          </p:cNvSpPr>
          <p:nvPr>
            <p:ph type="title"/>
            <p:custDataLst>
              <p:tags r:id="rId5"/>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marL="0" indent="0">
              <a:buNone/>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Navigation">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pic>
        <p:nvPicPr>
          <p:cNvPr id="12" name="图片 11" descr="3"/>
          <p:cNvPicPr>
            <a:picLocks noChangeAspect="1"/>
          </p:cNvPicPr>
          <p:nvPr userDrawn="1">
            <p:custDataLst>
              <p:tags r:id="rId3"/>
            </p:custDataLst>
          </p:nvPr>
        </p:nvPicPr>
        <p:blipFill>
          <a:blip r:embed="rId4" cstate="screen"/>
          <a:stretch>
            <a:fillRect/>
          </a:stretch>
        </p:blipFill>
        <p:spPr>
          <a:xfrm flipH="1">
            <a:off x="7340600" y="3922523"/>
            <a:ext cx="4851400" cy="2931667"/>
          </a:xfrm>
          <a:prstGeom prst="rect">
            <a:avLst/>
          </a:prstGeom>
        </p:spPr>
      </p:pic>
      <p:sp>
        <p:nvSpPr>
          <p:cNvPr id="2" name="标题 1"/>
          <p:cNvSpPr>
            <a:spLocks noGrp="1"/>
          </p:cNvSpPr>
          <p:nvPr>
            <p:ph type="title"/>
            <p:custDataLst>
              <p:tags r:id="rId5"/>
            </p:custDataLst>
          </p:nvPr>
        </p:nvSpPr>
        <p:spPr>
          <a:xfrm>
            <a:off x="579600" y="237600"/>
            <a:ext cx="11037600" cy="441964"/>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Waistband">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8589"/>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grpSp>
        <p:nvGrpSpPr>
          <p:cNvPr id="6" name="组合 5"/>
          <p:cNvGrpSpPr/>
          <p:nvPr userDrawn="1">
            <p:custDataLst>
              <p:tags r:id="rId3"/>
            </p:custDataLst>
          </p:nvPr>
        </p:nvGrpSpPr>
        <p:grpSpPr>
          <a:xfrm>
            <a:off x="-911012" y="2697778"/>
            <a:ext cx="14010851" cy="2056445"/>
            <a:chOff x="-911012" y="2697778"/>
            <a:chExt cx="14010851" cy="2056445"/>
          </a:xfrm>
        </p:grpSpPr>
        <p:pic>
          <p:nvPicPr>
            <p:cNvPr id="8" name="图片 7" descr="/Users/airbookpro/Desktop/2.png2"/>
            <p:cNvPicPr>
              <a:picLocks noChangeAspect="1"/>
            </p:cNvPicPr>
            <p:nvPr userDrawn="1">
              <p:custDataLst>
                <p:tags r:id="rId4"/>
              </p:custDataLst>
            </p:nvPr>
          </p:nvPicPr>
          <p:blipFill>
            <a:blip r:embed="rId5" cstate="screen"/>
            <a:srcRect/>
            <a:stretch>
              <a:fillRect/>
            </a:stretch>
          </p:blipFill>
          <p:spPr>
            <a:xfrm rot="20296989">
              <a:off x="10971339" y="2697778"/>
              <a:ext cx="2128500" cy="2056445"/>
            </a:xfrm>
            <a:prstGeom prst="rect">
              <a:avLst/>
            </a:prstGeom>
          </p:spPr>
        </p:pic>
        <p:pic>
          <p:nvPicPr>
            <p:cNvPr id="9" name="图片 8" descr="/Users/airbookpro/Desktop/2.png2"/>
            <p:cNvPicPr>
              <a:picLocks noChangeAspect="1"/>
            </p:cNvPicPr>
            <p:nvPr userDrawn="1">
              <p:custDataLst>
                <p:tags r:id="rId6"/>
              </p:custDataLst>
            </p:nvPr>
          </p:nvPicPr>
          <p:blipFill>
            <a:blip r:embed="rId5" cstate="screen"/>
            <a:srcRect/>
            <a:stretch>
              <a:fillRect/>
            </a:stretch>
          </p:blipFill>
          <p:spPr>
            <a:xfrm rot="1303011" flipH="1">
              <a:off x="-911012" y="2697778"/>
              <a:ext cx="2128500" cy="2056445"/>
            </a:xfrm>
            <a:prstGeom prst="rect">
              <a:avLst/>
            </a:prstGeom>
          </p:spPr>
        </p:pic>
      </p:grpSp>
      <p:sp>
        <p:nvSpPr>
          <p:cNvPr id="2" name="标题 1"/>
          <p:cNvSpPr>
            <a:spLocks noGrp="1"/>
          </p:cNvSpPr>
          <p:nvPr>
            <p:ph type="title" hasCustomPrompt="1"/>
            <p:custDataLst>
              <p:tags r:id="rId7"/>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522413" y="3862800"/>
            <a:ext cx="9144000" cy="1656000"/>
          </a:xfrm>
        </p:spPr>
        <p:txBody>
          <a:bodyPr/>
          <a:lstStyle>
            <a:lvl1pPr algn="ct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tags" Target="../tags/tag124.xml"/><Relationship Id="rId23" Type="http://schemas.openxmlformats.org/officeDocument/2006/relationships/tags" Target="../tags/tag123.xml"/><Relationship Id="rId22" Type="http://schemas.openxmlformats.org/officeDocument/2006/relationships/tags" Target="../tags/tag122.xml"/><Relationship Id="rId21" Type="http://schemas.openxmlformats.org/officeDocument/2006/relationships/tags" Target="../tags/tag121.xml"/><Relationship Id="rId20" Type="http://schemas.openxmlformats.org/officeDocument/2006/relationships/tags" Target="../tags/tag120.xml"/><Relationship Id="rId2" Type="http://schemas.openxmlformats.org/officeDocument/2006/relationships/slideLayout" Target="../slideLayouts/slideLayout2.xml"/><Relationship Id="rId19" Type="http://schemas.openxmlformats.org/officeDocument/2006/relationships/tags" Target="../tags/tag1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ea typeface="Arial" panose="020B0604020202020204" pitchFamily="34" charset="0"/>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ea typeface="Arial" panose="020B0604020202020204" pitchFamily="34" charset="0"/>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ea typeface="Arial" panose="020B0604020202020204" pitchFamily="34" charset="0"/>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Arial" panose="020B0604020202020204" pitchFamily="34" charset="0"/>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25.xml"/><Relationship Id="rId1"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27.xml"/><Relationship Id="rId1" Type="http://schemas.openxmlformats.org/officeDocument/2006/relationships/tags" Target="../tags/tag126.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130.xml"/><Relationship Id="rId2" Type="http://schemas.openxmlformats.org/officeDocument/2006/relationships/tags" Target="../tags/tag129.xml"/><Relationship Id="rId1" Type="http://schemas.openxmlformats.org/officeDocument/2006/relationships/tags" Target="../tags/tag128.xml"/></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tags" Target="../tags/tag131.xml"/></Relationships>
</file>

<file path=ppt/slides/_rels/slide5.xml.rels><?xml version="1.0" encoding="UTF-8" standalone="yes"?>
<Relationships xmlns="http://schemas.openxmlformats.org/package/2006/relationships"><Relationship Id="rId9" Type="http://schemas.openxmlformats.org/officeDocument/2006/relationships/tags" Target="../tags/tag142.xml"/><Relationship Id="rId8" Type="http://schemas.openxmlformats.org/officeDocument/2006/relationships/tags" Target="../tags/tag141.xml"/><Relationship Id="rId7" Type="http://schemas.openxmlformats.org/officeDocument/2006/relationships/tags" Target="../tags/tag140.xml"/><Relationship Id="rId6" Type="http://schemas.openxmlformats.org/officeDocument/2006/relationships/tags" Target="../tags/tag139.xml"/><Relationship Id="rId5" Type="http://schemas.openxmlformats.org/officeDocument/2006/relationships/tags" Target="../tags/tag138.xml"/><Relationship Id="rId4" Type="http://schemas.openxmlformats.org/officeDocument/2006/relationships/tags" Target="../tags/tag137.xml"/><Relationship Id="rId3" Type="http://schemas.openxmlformats.org/officeDocument/2006/relationships/tags" Target="../tags/tag136.xml"/><Relationship Id="rId2" Type="http://schemas.openxmlformats.org/officeDocument/2006/relationships/tags" Target="../tags/tag135.xml"/><Relationship Id="rId15" Type="http://schemas.openxmlformats.org/officeDocument/2006/relationships/slideLayout" Target="../slideLayouts/slideLayout3.xml"/><Relationship Id="rId14" Type="http://schemas.openxmlformats.org/officeDocument/2006/relationships/tags" Target="../tags/tag147.xml"/><Relationship Id="rId13" Type="http://schemas.openxmlformats.org/officeDocument/2006/relationships/tags" Target="../tags/tag146.xml"/><Relationship Id="rId12" Type="http://schemas.openxmlformats.org/officeDocument/2006/relationships/tags" Target="../tags/tag145.xml"/><Relationship Id="rId11" Type="http://schemas.openxmlformats.org/officeDocument/2006/relationships/tags" Target="../tags/tag144.xml"/><Relationship Id="rId10" Type="http://schemas.openxmlformats.org/officeDocument/2006/relationships/tags" Target="../tags/tag143.xml"/><Relationship Id="rId1" Type="http://schemas.openxmlformats.org/officeDocument/2006/relationships/tags" Target="../tags/tag13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48.xml"/><Relationship Id="rId1" Type="http://schemas.openxmlformats.org/officeDocument/2006/relationships/image" Target="../media/image10.png"/></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1.xml"/><Relationship Id="rId3" Type="http://schemas.openxmlformats.org/officeDocument/2006/relationships/tags" Target="../tags/tag150.xml"/><Relationship Id="rId2" Type="http://schemas.openxmlformats.org/officeDocument/2006/relationships/tags" Target="../tags/tag149.xml"/><Relationship Id="rId1" Type="http://schemas.openxmlformats.org/officeDocument/2006/relationships/image" Target="../media/image11.jpe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2.xml"/><Relationship Id="rId3" Type="http://schemas.openxmlformats.org/officeDocument/2006/relationships/tags" Target="../tags/tag152.xml"/><Relationship Id="rId2" Type="http://schemas.openxmlformats.org/officeDocument/2006/relationships/image" Target="../media/image12.png"/><Relationship Id="rId1" Type="http://schemas.openxmlformats.org/officeDocument/2006/relationships/tags" Target="../tags/tag151.xml"/></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15.xml"/><Relationship Id="rId3" Type="http://schemas.openxmlformats.org/officeDocument/2006/relationships/tags" Target="../tags/tag154.xml"/><Relationship Id="rId2" Type="http://schemas.openxmlformats.org/officeDocument/2006/relationships/tags" Target="../tags/tag153.xml"/><Relationship Id="rId1" Type="http://schemas.openxmlformats.org/officeDocument/2006/relationships/image" Target="../media/image13.pn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3.xml"/><Relationship Id="rId3" Type="http://schemas.openxmlformats.org/officeDocument/2006/relationships/tags" Target="../tags/tag156.xml"/><Relationship Id="rId2" Type="http://schemas.openxmlformats.org/officeDocument/2006/relationships/image" Target="../media/image14.png"/><Relationship Id="rId1" Type="http://schemas.openxmlformats.org/officeDocument/2006/relationships/tags" Target="../tags/tag155.xml"/></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4.xml"/><Relationship Id="rId3" Type="http://schemas.openxmlformats.org/officeDocument/2006/relationships/tags" Target="../tags/tag158.xml"/><Relationship Id="rId2" Type="http://schemas.openxmlformats.org/officeDocument/2006/relationships/image" Target="../media/image15.png"/><Relationship Id="rId1" Type="http://schemas.openxmlformats.org/officeDocument/2006/relationships/tags" Target="../tags/tag157.xml"/></Relationships>
</file>

<file path=ppt/slides/_rels/slide12.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5.xml"/><Relationship Id="rId3" Type="http://schemas.openxmlformats.org/officeDocument/2006/relationships/tags" Target="../tags/tag160.xml"/><Relationship Id="rId2" Type="http://schemas.openxmlformats.org/officeDocument/2006/relationships/image" Target="../media/image16.png"/><Relationship Id="rId1" Type="http://schemas.openxmlformats.org/officeDocument/2006/relationships/tags" Target="../tags/tag15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61.xml"/><Relationship Id="rId1" Type="http://schemas.openxmlformats.org/officeDocument/2006/relationships/image" Target="../media/image10.png"/></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3.xml"/><Relationship Id="rId2" Type="http://schemas.openxmlformats.org/officeDocument/2006/relationships/image" Target="../media/image17.jpeg"/><Relationship Id="rId1" Type="http://schemas.openxmlformats.org/officeDocument/2006/relationships/tags" Target="../tags/tag162.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5.xml"/><Relationship Id="rId2" Type="http://schemas.openxmlformats.org/officeDocument/2006/relationships/image" Target="../media/image18.jpeg"/><Relationship Id="rId1" Type="http://schemas.openxmlformats.org/officeDocument/2006/relationships/tags" Target="../tags/tag164.xml"/></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7.xml"/><Relationship Id="rId2" Type="http://schemas.openxmlformats.org/officeDocument/2006/relationships/image" Target="../media/image19.png"/><Relationship Id="rId1" Type="http://schemas.openxmlformats.org/officeDocument/2006/relationships/tags" Target="../tags/tag166.xml"/></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9.xml"/><Relationship Id="rId2" Type="http://schemas.openxmlformats.org/officeDocument/2006/relationships/image" Target="../media/image20.jpeg"/><Relationship Id="rId1" Type="http://schemas.openxmlformats.org/officeDocument/2006/relationships/tags" Target="../tags/tag168.xml"/></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71.xml"/><Relationship Id="rId2" Type="http://schemas.openxmlformats.org/officeDocument/2006/relationships/image" Target="../media/image21.jpeg"/><Relationship Id="rId1" Type="http://schemas.openxmlformats.org/officeDocument/2006/relationships/tags" Target="../tags/tag170.xml"/></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73.xml"/><Relationship Id="rId2" Type="http://schemas.openxmlformats.org/officeDocument/2006/relationships/image" Target="../media/image22.jpeg"/><Relationship Id="rId1" Type="http://schemas.openxmlformats.org/officeDocument/2006/relationships/tags" Target="../tags/tag17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74.xml"/><Relationship Id="rId1" Type="http://schemas.openxmlformats.org/officeDocument/2006/relationships/image" Target="../media/image10.png"/></Relationships>
</file>

<file path=ppt/slides/_rels/slide21.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hemeOverride" Target="../theme/themeOverride6.xml"/><Relationship Id="rId2" Type="http://schemas.openxmlformats.org/officeDocument/2006/relationships/tags" Target="../tags/tag175.xml"/><Relationship Id="rId1"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6.xml"/><Relationship Id="rId1"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7.xml"/><Relationship Id="rId1"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8.xml"/><Relationship Id="rId1"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9.xml"/><Relationship Id="rId1"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80.xml"/><Relationship Id="rId1"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81.xml"/><Relationship Id="rId1" Type="http://schemas.openxmlformats.org/officeDocument/2006/relationships/image" Target="../media/image10.png"/></Relationships>
</file>

<file path=ppt/slides/_rels/slide28.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7.xml"/><Relationship Id="rId3" Type="http://schemas.openxmlformats.org/officeDocument/2006/relationships/tags" Target="../tags/tag183.xml"/><Relationship Id="rId2" Type="http://schemas.openxmlformats.org/officeDocument/2006/relationships/image" Target="../media/image29.png"/><Relationship Id="rId1" Type="http://schemas.openxmlformats.org/officeDocument/2006/relationships/tags" Target="../tags/tag182.xml"/></Relationships>
</file>

<file path=ppt/slides/_rels/slide29.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8.xml"/><Relationship Id="rId3" Type="http://schemas.openxmlformats.org/officeDocument/2006/relationships/tags" Target="../tags/tag185.xml"/><Relationship Id="rId2" Type="http://schemas.openxmlformats.org/officeDocument/2006/relationships/image" Target="../media/image30.png"/><Relationship Id="rId1" Type="http://schemas.openxmlformats.org/officeDocument/2006/relationships/tags" Target="../tags/tag184.xml"/></Relationships>
</file>

<file path=ppt/slides/_rels/slide30.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9.xml"/><Relationship Id="rId3" Type="http://schemas.openxmlformats.org/officeDocument/2006/relationships/tags" Target="../tags/tag187.xml"/><Relationship Id="rId2" Type="http://schemas.openxmlformats.org/officeDocument/2006/relationships/image" Target="../media/image31.jpeg"/><Relationship Id="rId1" Type="http://schemas.openxmlformats.org/officeDocument/2006/relationships/tags" Target="../tags/tag186.xml"/></Relationships>
</file>

<file path=ppt/slides/_rels/slide31.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10.xml"/><Relationship Id="rId3" Type="http://schemas.openxmlformats.org/officeDocument/2006/relationships/tags" Target="../tags/tag189.xml"/><Relationship Id="rId2" Type="http://schemas.openxmlformats.org/officeDocument/2006/relationships/image" Target="../media/image32.png"/><Relationship Id="rId1" Type="http://schemas.openxmlformats.org/officeDocument/2006/relationships/tags" Target="../tags/tag188.xml"/></Relationships>
</file>

<file path=ppt/slides/_rels/slide32.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91.xml"/><Relationship Id="rId2" Type="http://schemas.openxmlformats.org/officeDocument/2006/relationships/tags" Target="../tags/tag190.xml"/><Relationship Id="rId1" Type="http://schemas.openxmlformats.org/officeDocument/2006/relationships/image" Target="../media/image33.png"/></Relationships>
</file>

<file path=ppt/slides/_rels/slide33.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194.xml"/><Relationship Id="rId2" Type="http://schemas.openxmlformats.org/officeDocument/2006/relationships/tags" Target="../tags/tag193.xml"/><Relationship Id="rId1" Type="http://schemas.openxmlformats.org/officeDocument/2006/relationships/tags" Target="../tags/tag19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95.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96.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97.xml"/></Relationships>
</file>

<file path=ppt/slides/_rels/slide37.xml.rels><?xml version="1.0" encoding="UTF-8" standalone="yes"?>
<Relationships xmlns="http://schemas.openxmlformats.org/package/2006/relationships"><Relationship Id="rId4" Type="http://schemas.openxmlformats.org/officeDocument/2006/relationships/slideLayout" Target="../slideLayouts/slideLayout11.xml"/><Relationship Id="rId3" Type="http://schemas.openxmlformats.org/officeDocument/2006/relationships/tags" Target="../tags/tag199.xml"/><Relationship Id="rId2" Type="http://schemas.openxmlformats.org/officeDocument/2006/relationships/tags" Target="../tags/tag198.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0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502920"/>
            <a:ext cx="9328785" cy="1198880"/>
          </a:xfrm>
          <a:prstGeom prst="rect">
            <a:avLst/>
          </a:prstGeom>
          <a:noFill/>
        </p:spPr>
        <p:txBody>
          <a:bodyPr wrap="square" rtlCol="0" anchor="t">
            <a:spAutoFit/>
          </a:bodyPr>
          <a:p>
            <a:pPr algn="ctr">
              <a:lnSpc>
                <a:spcPct val="100000"/>
              </a:lnSpc>
              <a:spcBef>
                <a:spcPts val="1900"/>
              </a:spcBef>
              <a:buClrTx/>
              <a:buSzTx/>
              <a:buFontTx/>
            </a:pPr>
            <a:r>
              <a:rPr lang="en-US" altLang="zh-CN" sz="3600" b="1" cap="all" dirty="0">
                <a:ln>
                  <a:solidFill>
                    <a:srgbClr val="FFDA00"/>
                  </a:solidFill>
                </a:ln>
                <a:solidFill>
                  <a:srgbClr val="FFDA00"/>
                </a:solidFill>
                <a:highlight>
                  <a:srgbClr val="008080"/>
                </a:highlight>
                <a:uFillTx/>
                <a:latin typeface="Arial" panose="020B0604020202020204" pitchFamily="34" charset="0"/>
                <a:ea typeface="Arial Unicode MS" panose="020B0604020202020204" charset="-122"/>
                <a:cs typeface="Arial" panose="020B0604020202020204" pitchFamily="34" charset="0"/>
                <a:sym typeface="+mn-ea"/>
              </a:rPr>
              <a:t>Changing consumer buying behavior on Starbucks</a:t>
            </a:r>
            <a:endParaRPr lang="en-US" altLang="zh-CN" sz="3600" b="1" cap="all" dirty="0">
              <a:ln>
                <a:solidFill>
                  <a:srgbClr val="FFDA00"/>
                </a:solidFill>
              </a:ln>
              <a:solidFill>
                <a:srgbClr val="FFDA00"/>
              </a:solidFill>
              <a:highlight>
                <a:srgbClr val="008080"/>
              </a:highlight>
              <a:uFillTx/>
              <a:latin typeface="Arial" panose="020B0604020202020204" pitchFamily="34" charset="0"/>
              <a:ea typeface="Arial Unicode MS" panose="020B0604020202020204" charset="-122"/>
              <a:cs typeface="Arial" panose="020B0604020202020204" pitchFamily="34" charset="0"/>
              <a:sym typeface="+mn-ea"/>
            </a:endParaRPr>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7"/>
          <p:cNvSpPr>
            <a:spLocks noGrp="1"/>
          </p:cNvSpPr>
          <p:nvPr>
            <p:ph type="title"/>
            <p:custDataLst>
              <p:tags r:id="rId1"/>
            </p:custDataLst>
          </p:nvPr>
        </p:nvSpPr>
        <p:spPr>
          <a:xfrm>
            <a:off x="3933825" y="812165"/>
            <a:ext cx="6997065" cy="4115435"/>
          </a:xfrm>
        </p:spPr>
        <p:txBody>
          <a:bodyPr>
            <a:noAutofit/>
          </a:bodyPr>
          <a:p>
            <a:pPr algn="l">
              <a:lnSpc>
                <a:spcPct val="100000"/>
              </a:lnSpc>
            </a:pP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rPr>
              <a:t>Marsook Kottadan：</a:t>
            </a:r>
            <a:r>
              <a:rPr lang="en-US" altLang="zh-CN" sz="2800" spc="0" dirty="0">
                <a:solidFill>
                  <a:schemeClr val="accent1"/>
                </a:solidFill>
                <a:uFillTx/>
                <a:latin typeface="Arial Bold" panose="020B0604020202020204" charset="0"/>
                <a:cs typeface="Arial Bold" panose="020B0604020202020204" charset="0"/>
                <a:sym typeface="+mn-ea"/>
              </a:rPr>
              <a:t>PESTEL analysis</a:t>
            </a:r>
            <a:br>
              <a:rPr lang="en-US" altLang="zh-CN" sz="2800" spc="0" dirty="0">
                <a:solidFill>
                  <a:schemeClr val="accent1"/>
                </a:solidFill>
                <a:uFillTx/>
                <a:latin typeface="Arial Bold" panose="020B0604020202020204" charset="0"/>
                <a:cs typeface="Arial Bold" panose="020B0604020202020204" charset="0"/>
                <a:sym typeface="+mn-ea"/>
              </a:rPr>
            </a:b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rPr>
              <a:t>George Mirea：</a:t>
            </a:r>
            <a:r>
              <a:rPr lang="en-US" altLang="zh-CN" sz="2800" cap="all" spc="0" dirty="0">
                <a:solidFill>
                  <a:schemeClr val="accent1"/>
                </a:solidFill>
                <a:uFillTx/>
                <a:latin typeface="Arial Bold" panose="020B0604020202020204" charset="0"/>
                <a:cs typeface="Arial Bold" panose="020B0604020202020204" charset="0"/>
                <a:sym typeface="+mn-ea"/>
              </a:rPr>
              <a:t>Porter’s 5 forces</a:t>
            </a:r>
            <a:r>
              <a:rPr lang="en-US" altLang="zh-CN" sz="2800" spc="0" dirty="0">
                <a:solidFill>
                  <a:schemeClr val="accent1"/>
                </a:solidFill>
                <a:uFillTx/>
                <a:latin typeface="Arial Bold" panose="020B0604020202020204" charset="0"/>
                <a:cs typeface="Arial Bold" panose="020B0604020202020204" charset="0"/>
                <a:sym typeface="+mn-ea"/>
              </a:rPr>
              <a:t> </a:t>
            </a:r>
            <a:r>
              <a:rPr lang="en-US" altLang="zh-CN" sz="2800" spc="0" dirty="0">
                <a:latin typeface="Arial Bold" panose="020B0604020202020204" charset="0"/>
                <a:cs typeface="Arial Bold" panose="020B0604020202020204" charset="0"/>
                <a:sym typeface="+mn-ea"/>
              </a:rPr>
              <a:t>analysis</a:t>
            </a:r>
            <a:r>
              <a:rPr lang="en-US" altLang="zh-CN" sz="2800" b="1" spc="0" dirty="0">
                <a:solidFill>
                  <a:schemeClr val="accent1"/>
                </a:solidFill>
                <a:uFillTx/>
                <a:latin typeface="Arial Bold" panose="020B0604020202020204" charset="0"/>
                <a:ea typeface="Arial" panose="020B0604020202020204" pitchFamily="34" charset="0"/>
                <a:cs typeface="Arial Bold" panose="020B0604020202020204" charset="0"/>
                <a:sym typeface="+mn-ea"/>
              </a:rPr>
              <a:t>; </a:t>
            </a:r>
            <a:r>
              <a:rPr lang="en-US" altLang="zh-CN" sz="2800" spc="0" smtClean="0">
                <a:solidFill>
                  <a:schemeClr val="accent1"/>
                </a:solidFill>
                <a:uFillTx/>
                <a:latin typeface="Arial Bold" panose="020B0604020202020204" charset="0"/>
                <a:ea typeface="Arial Bold" panose="020B0604020202020204" charset="0"/>
              </a:rPr>
              <a:t>Introduction</a:t>
            </a:r>
            <a:br>
              <a:rPr lang="en-US" altLang="zh-CN" sz="2800" spc="0" smtClean="0">
                <a:solidFill>
                  <a:schemeClr val="accent1"/>
                </a:solidFill>
                <a:uFillTx/>
                <a:latin typeface="Arial Bold" panose="020B0604020202020204" charset="0"/>
                <a:ea typeface="Arial Bold" panose="020B0604020202020204" charset="0"/>
              </a:rPr>
            </a:b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rPr>
              <a:t>Shiv Rana：</a:t>
            </a:r>
            <a:r>
              <a:rPr lang="en-US" altLang="zh-CN" sz="2800" spc="0" dirty="0">
                <a:solidFill>
                  <a:schemeClr val="accent1"/>
                </a:solidFill>
                <a:uFillTx/>
                <a:latin typeface="Arial Bold" panose="020B0604020202020204" charset="0"/>
                <a:cs typeface="Arial Bold" panose="020B0604020202020204" charset="0"/>
                <a:sym typeface="+mn-ea"/>
              </a:rPr>
              <a:t>VRIO  </a:t>
            </a:r>
            <a:r>
              <a:rPr lang="en-US" altLang="zh-CN" sz="2800" spc="0" dirty="0">
                <a:latin typeface="Arial Bold" panose="020B0604020202020204" charset="0"/>
                <a:cs typeface="Arial Bold" panose="020B0604020202020204" charset="0"/>
                <a:sym typeface="+mn-ea"/>
              </a:rPr>
              <a:t>analysis</a:t>
            </a:r>
            <a:r>
              <a:rPr lang="en-US" altLang="zh-CN" sz="2800" spc="0" dirty="0">
                <a:solidFill>
                  <a:schemeClr val="accent1"/>
                </a:solidFill>
                <a:uFillTx/>
                <a:latin typeface="Arial Bold" panose="020B0604020202020204" charset="0"/>
                <a:cs typeface="Arial Bold" panose="020B0604020202020204" charset="0"/>
                <a:sym typeface="+mn-ea"/>
              </a:rPr>
              <a:t>; </a:t>
            </a:r>
            <a:r>
              <a:rPr lang="en-US" altLang="zh-CN" sz="2800" spc="0" smtClean="0">
                <a:solidFill>
                  <a:schemeClr val="accent1"/>
                </a:solidFill>
                <a:uFillTx/>
                <a:latin typeface="Arial Bold" panose="020B0604020202020204" charset="0"/>
                <a:ea typeface="Arial Bold" panose="020B0604020202020204" charset="0"/>
              </a:rPr>
              <a:t>Conclusion</a:t>
            </a:r>
            <a:br>
              <a:rPr lang="en-US" altLang="zh-CN" sz="2800" spc="0" smtClean="0">
                <a:solidFill>
                  <a:schemeClr val="accent1"/>
                </a:solidFill>
                <a:uFillTx/>
                <a:latin typeface="Arial Bold" panose="020B0604020202020204" charset="0"/>
                <a:ea typeface="Arial Bold" panose="020B0604020202020204" charset="0"/>
              </a:rPr>
            </a:b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sym typeface="+mn-ea"/>
              </a:rPr>
              <a:t>Hongyao Zhang：</a:t>
            </a:r>
            <a:r>
              <a:rPr lang="en-US" altLang="zh-CN" sz="2800" spc="0" dirty="0">
                <a:solidFill>
                  <a:schemeClr val="accent1"/>
                </a:solidFill>
                <a:uFillTx/>
                <a:latin typeface="Arial Bold" panose="020B0604020202020204" charset="0"/>
                <a:cs typeface="Arial Bold" panose="020B0604020202020204" charset="0"/>
                <a:sym typeface="+mn-ea"/>
              </a:rPr>
              <a:t>SWOT </a:t>
            </a:r>
            <a:r>
              <a:rPr lang="en-US" altLang="zh-CN" sz="2800" spc="0" dirty="0">
                <a:latin typeface="Arial Bold" panose="020B0604020202020204" charset="0"/>
                <a:cs typeface="Arial Bold" panose="020B0604020202020204" charset="0"/>
                <a:sym typeface="+mn-ea"/>
              </a:rPr>
              <a:t>analysis</a:t>
            </a:r>
            <a:r>
              <a:rPr lang="en-US" altLang="zh-CN" sz="2800" spc="0" dirty="0">
                <a:solidFill>
                  <a:schemeClr val="accent1"/>
                </a:solidFill>
                <a:uFillTx/>
                <a:latin typeface="Arial Bold" panose="020B0604020202020204" charset="0"/>
                <a:cs typeface="Arial Bold" panose="020B0604020202020204" charset="0"/>
                <a:sym typeface="+mn-ea"/>
              </a:rPr>
              <a:t>;</a:t>
            </a:r>
            <a:br>
              <a:rPr lang="en-US" altLang="zh-CN" sz="2800" b="1" spc="0" dirty="0">
                <a:solidFill>
                  <a:schemeClr val="accent1"/>
                </a:solidFill>
                <a:uFillTx/>
                <a:latin typeface="Arial Bold" panose="020B0604020202020204" charset="0"/>
                <a:ea typeface="Arial" panose="020B0604020202020204" pitchFamily="34" charset="0"/>
                <a:cs typeface="Arial Bold" panose="020B0604020202020204" charset="0"/>
                <a:sym typeface="+mn-ea"/>
              </a:rPr>
            </a:br>
            <a:r>
              <a:rPr lang="en-US" altLang="zh-CN" sz="2800" spc="0" smtClean="0">
                <a:solidFill>
                  <a:schemeClr val="accent1"/>
                </a:solidFill>
                <a:uFillTx/>
                <a:latin typeface="Arial Bold" panose="020B0604020202020204" charset="0"/>
                <a:ea typeface="Arial Bold" panose="020B0604020202020204" charset="0"/>
                <a:sym typeface="+mn-ea"/>
              </a:rPr>
              <a:t>Combine and create the PPT </a:t>
            </a:r>
            <a:endParaRPr lang="en-US" altLang="zh-CN" sz="2800" spc="0" smtClean="0">
              <a:solidFill>
                <a:schemeClr val="accent1"/>
              </a:solidFill>
              <a:uFillTx/>
              <a:latin typeface="Arial Bold" panose="020B0604020202020204" charset="0"/>
              <a:ea typeface="Arial Bold" panose="020B0604020202020204" charset="0"/>
              <a:sym typeface="+mn-ea"/>
            </a:endParaRPr>
          </a:p>
        </p:txBody>
      </p:sp>
    </p:spTree>
    <p:custDataLst>
      <p:tags r:id="rId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7" name="Docer搜索：半想象现实   http://chn.docer.com/works/?userid=199927538"/>
          <p:cNvSpPr txBox="1"/>
          <p:nvPr>
            <p:custDataLst>
              <p:tags r:id="rId1"/>
            </p:custDataLst>
          </p:nvPr>
        </p:nvSpPr>
        <p:spPr>
          <a:xfrm>
            <a:off x="4519855" y="1691280"/>
            <a:ext cx="3152140" cy="1019810"/>
          </a:xfrm>
          <a:prstGeom prst="rect">
            <a:avLst/>
          </a:prstGeom>
          <a:noFill/>
        </p:spPr>
        <p:txBody>
          <a:bodyPr wrap="square" rtlCol="0" anchor="b" anchorCtr="0">
            <a:normAutofit/>
          </a:bodyPr>
          <a:lstStyle/>
          <a:p>
            <a:r>
              <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rPr>
              <a:t>PART 01</a:t>
            </a:r>
            <a:endPar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endParaRPr>
          </a:p>
        </p:txBody>
      </p:sp>
      <p:sp>
        <p:nvSpPr>
          <p:cNvPr id="8" name="标题 7"/>
          <p:cNvSpPr>
            <a:spLocks noGrp="1"/>
          </p:cNvSpPr>
          <p:nvPr>
            <p:ph type="title"/>
            <p:custDataLst>
              <p:tags r:id="rId2"/>
            </p:custDataLst>
          </p:nvPr>
        </p:nvSpPr>
        <p:spPr>
          <a:xfrm>
            <a:off x="4074725" y="3052445"/>
            <a:ext cx="6142425" cy="752476"/>
          </a:xfrm>
        </p:spPr>
        <p:txBody>
          <a:bodyPr>
            <a:noAutofit/>
          </a:bodyPr>
          <a:lstStyle/>
          <a:p>
            <a:r>
              <a:rPr lang="en-US" altLang="zh-CN" sz="4400" cap="all" spc="0" smtClean="0">
                <a:solidFill>
                  <a:schemeClr val="accent1"/>
                </a:solidFill>
                <a:uFillTx/>
                <a:latin typeface="Arial Bold" panose="020B0604020202020204" charset="0"/>
                <a:ea typeface="Arial Bold" panose="020B0604020202020204" charset="0"/>
              </a:rPr>
              <a:t>Introduction</a:t>
            </a:r>
            <a:endParaRPr lang="en-US" altLang="zh-CN" sz="4400" cap="all" spc="0" smtClean="0">
              <a:solidFill>
                <a:schemeClr val="accent1"/>
              </a:solidFill>
              <a:uFillTx/>
              <a:latin typeface="Arial Bold" panose="020B0604020202020204" charset="0"/>
              <a:ea typeface="Arial Bold" panose="020B0604020202020204" charset="0"/>
            </a:endParaRPr>
          </a:p>
        </p:txBody>
      </p:sp>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7" name="Docer搜索：半想象现实   http://chn.docer.com/works/?userid=199927538"/>
          <p:cNvSpPr txBox="1"/>
          <p:nvPr>
            <p:custDataLst>
              <p:tags r:id="rId1"/>
            </p:custDataLst>
          </p:nvPr>
        </p:nvSpPr>
        <p:spPr>
          <a:xfrm>
            <a:off x="4519855" y="1545865"/>
            <a:ext cx="3152140" cy="1019810"/>
          </a:xfrm>
          <a:prstGeom prst="rect">
            <a:avLst/>
          </a:prstGeom>
          <a:noFill/>
        </p:spPr>
        <p:txBody>
          <a:bodyPr wrap="square" rtlCol="0" anchor="b" anchorCtr="0">
            <a:normAutofit/>
          </a:bodyPr>
          <a:lstStyle/>
          <a:p>
            <a:r>
              <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rPr>
              <a:t>PART 02</a:t>
            </a:r>
            <a:endPar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endParaRPr>
          </a:p>
        </p:txBody>
      </p:sp>
      <p:sp>
        <p:nvSpPr>
          <p:cNvPr id="8" name="标题 7"/>
          <p:cNvSpPr>
            <a:spLocks noGrp="1"/>
          </p:cNvSpPr>
          <p:nvPr>
            <p:ph type="title"/>
            <p:custDataLst>
              <p:tags r:id="rId2"/>
            </p:custDataLst>
          </p:nvPr>
        </p:nvSpPr>
        <p:spPr>
          <a:xfrm>
            <a:off x="1831340" y="2565400"/>
            <a:ext cx="9051290" cy="1727835"/>
          </a:xfrm>
        </p:spPr>
        <p:txBody>
          <a:bodyPr>
            <a:noAutofit/>
          </a:bodyPr>
          <a:lstStyle/>
          <a:p>
            <a:pPr algn="ctr"/>
            <a:r>
              <a:rPr lang="en-US" altLang="zh-CN" sz="4400" cap="all" spc="0" smtClean="0">
                <a:solidFill>
                  <a:schemeClr val="accent1"/>
                </a:solidFill>
                <a:uFillTx/>
                <a:latin typeface="Arial Bold" panose="020B0604020202020204" charset="0"/>
                <a:ea typeface="Arial Bold" panose="020B0604020202020204" charset="0"/>
              </a:rPr>
              <a:t>Analysis of Changes in Consumer Buying Behavior</a:t>
            </a:r>
            <a:endParaRPr lang="en-US" altLang="zh-CN" sz="4400" cap="all" spc="0" smtClean="0">
              <a:solidFill>
                <a:schemeClr val="accent1"/>
              </a:solidFill>
              <a:uFillTx/>
              <a:latin typeface="Arial Bold" panose="020B0604020202020204" charset="0"/>
              <a:ea typeface="Arial Bold" panose="020B0604020202020204" charset="0"/>
            </a:endParaRPr>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8" name="标题 7"/>
          <p:cNvSpPr>
            <a:spLocks noGrp="1"/>
          </p:cNvSpPr>
          <p:nvPr>
            <p:ph type="title"/>
            <p:custDataLst>
              <p:tags r:id="rId1"/>
            </p:custDataLst>
          </p:nvPr>
        </p:nvSpPr>
        <p:spPr>
          <a:xfrm>
            <a:off x="981710" y="334010"/>
            <a:ext cx="10227945" cy="1336040"/>
          </a:xfrm>
        </p:spPr>
        <p:txBody>
          <a:bodyPr>
            <a:noAutofit/>
          </a:bodyPr>
          <a:lstStyle/>
          <a:p>
            <a:pPr algn="ctr"/>
            <a:r>
              <a:rPr lang="en-US" altLang="zh-CN" spc="0" smtClean="0">
                <a:solidFill>
                  <a:schemeClr val="accent1"/>
                </a:solidFill>
                <a:uFillTx/>
                <a:latin typeface="Arial Bold" panose="020B0604020202020204" charset="0"/>
                <a:ea typeface="Arial Bold" panose="020B0604020202020204" charset="0"/>
                <a:cs typeface="Arial Bold" panose="020B0604020202020204" charset="0"/>
              </a:rPr>
              <a:t>Analysis of Changes in </a:t>
            </a:r>
            <a:br>
              <a:rPr lang="en-US" altLang="zh-CN" spc="0" smtClean="0">
                <a:solidFill>
                  <a:schemeClr val="accent1"/>
                </a:solidFill>
                <a:uFillTx/>
                <a:latin typeface="Arial Bold" panose="020B0604020202020204" charset="0"/>
                <a:ea typeface="Arial Bold" panose="020B0604020202020204" charset="0"/>
                <a:cs typeface="Arial Bold" panose="020B0604020202020204" charset="0"/>
              </a:rPr>
            </a:br>
            <a:r>
              <a:rPr lang="en-US" altLang="zh-CN" spc="0" smtClean="0">
                <a:solidFill>
                  <a:schemeClr val="accent1"/>
                </a:solidFill>
                <a:uFillTx/>
                <a:latin typeface="Arial Bold" panose="020B0604020202020204" charset="0"/>
                <a:ea typeface="Arial Bold" panose="020B0604020202020204" charset="0"/>
                <a:cs typeface="Arial Bold" panose="020B0604020202020204" charset="0"/>
              </a:rPr>
              <a:t>Consumer Buying Behavior</a:t>
            </a:r>
            <a:endParaRPr lang="en-US" altLang="zh-CN" spc="0" smtClean="0">
              <a:solidFill>
                <a:schemeClr val="accent1"/>
              </a:solidFill>
              <a:uFillTx/>
              <a:latin typeface="Arial Bold" panose="020B0604020202020204" charset="0"/>
              <a:ea typeface="Arial Bold" panose="020B0604020202020204" charset="0"/>
              <a:cs typeface="Arial Bold" panose="020B0604020202020204" charset="0"/>
            </a:endParaRPr>
          </a:p>
        </p:txBody>
      </p:sp>
      <p:cxnSp>
        <p:nvCxnSpPr>
          <p:cNvPr id="34" name="Docer搜索：半想象现实   http://chn.docer.com/works/?userid=199927538"/>
          <p:cNvCxnSpPr/>
          <p:nvPr>
            <p:custDataLst>
              <p:tags r:id="rId2"/>
            </p:custDataLst>
          </p:nvPr>
        </p:nvCxnSpPr>
        <p:spPr>
          <a:xfrm>
            <a:off x="5092700" y="5052060"/>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35" name="Docer搜索：半想象现实   http://chn.docer.com/works/?userid=199927538"/>
          <p:cNvSpPr txBox="1"/>
          <p:nvPr>
            <p:custDataLst>
              <p:tags r:id="rId3"/>
            </p:custDataLst>
          </p:nvPr>
        </p:nvSpPr>
        <p:spPr>
          <a:xfrm>
            <a:off x="4206875" y="5062220"/>
            <a:ext cx="765175" cy="58483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rPr>
              <a:t>04.</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endParaRPr>
          </a:p>
        </p:txBody>
      </p:sp>
      <p:cxnSp>
        <p:nvCxnSpPr>
          <p:cNvPr id="2" name="Docer搜索：半想象现实   http://chn.docer.com/works/?userid=199927538"/>
          <p:cNvCxnSpPr/>
          <p:nvPr>
            <p:custDataLst>
              <p:tags r:id="rId4"/>
            </p:custDataLst>
          </p:nvPr>
        </p:nvCxnSpPr>
        <p:spPr>
          <a:xfrm>
            <a:off x="5092700" y="1981835"/>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9" name="Docer搜索：半想象现实   http://chn.docer.com/works/?userid=199927538"/>
          <p:cNvSpPr txBox="1"/>
          <p:nvPr>
            <p:custDataLst>
              <p:tags r:id="rId5"/>
            </p:custDataLst>
          </p:nvPr>
        </p:nvSpPr>
        <p:spPr>
          <a:xfrm>
            <a:off x="4216400" y="1992630"/>
            <a:ext cx="746125" cy="58356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sym typeface="+mn-ea"/>
              </a:rPr>
              <a:t>01.</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
        <p:nvSpPr>
          <p:cNvPr id="11" name="文本框 10"/>
          <p:cNvSpPr txBox="1"/>
          <p:nvPr>
            <p:custDataLst>
              <p:tags r:id="rId6"/>
            </p:custDataLst>
          </p:nvPr>
        </p:nvSpPr>
        <p:spPr>
          <a:xfrm>
            <a:off x="5436235" y="2104390"/>
            <a:ext cx="3115310" cy="347980"/>
          </a:xfrm>
          <a:prstGeom prst="rect">
            <a:avLst/>
          </a:prstGeom>
          <a:noFill/>
        </p:spPr>
        <p:txBody>
          <a:bodyPr wrap="square" rtlCol="0"/>
          <a:lstStyle/>
          <a:p>
            <a:pPr algn="ct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PESTEL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cxnSp>
        <p:nvCxnSpPr>
          <p:cNvPr id="22" name="Docer搜索：半想象现实   http://chn.docer.com/works/?userid=199927538"/>
          <p:cNvCxnSpPr/>
          <p:nvPr>
            <p:custDataLst>
              <p:tags r:id="rId7"/>
            </p:custDataLst>
          </p:nvPr>
        </p:nvCxnSpPr>
        <p:spPr>
          <a:xfrm>
            <a:off x="5092700" y="3004820"/>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23" name="Docer搜索：半想象现实   http://chn.docer.com/works/?userid=199927538"/>
          <p:cNvSpPr txBox="1"/>
          <p:nvPr>
            <p:custDataLst>
              <p:tags r:id="rId8"/>
            </p:custDataLst>
          </p:nvPr>
        </p:nvSpPr>
        <p:spPr>
          <a:xfrm>
            <a:off x="4206875" y="3014980"/>
            <a:ext cx="765175" cy="58483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rPr>
              <a:t>02.</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endParaRPr>
          </a:p>
        </p:txBody>
      </p:sp>
      <p:cxnSp>
        <p:nvCxnSpPr>
          <p:cNvPr id="28" name="Docer搜索：半想象现实   http://chn.docer.com/works/?userid=199927538"/>
          <p:cNvCxnSpPr/>
          <p:nvPr>
            <p:custDataLst>
              <p:tags r:id="rId9"/>
            </p:custDataLst>
          </p:nvPr>
        </p:nvCxnSpPr>
        <p:spPr>
          <a:xfrm>
            <a:off x="5092700" y="4028440"/>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29" name="Docer搜索：半想象现实   http://chn.docer.com/works/?userid=199927538"/>
          <p:cNvSpPr txBox="1"/>
          <p:nvPr>
            <p:custDataLst>
              <p:tags r:id="rId10"/>
            </p:custDataLst>
          </p:nvPr>
        </p:nvSpPr>
        <p:spPr>
          <a:xfrm>
            <a:off x="4206875" y="4038600"/>
            <a:ext cx="765175" cy="58483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rPr>
              <a:t>03.</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endParaRPr>
          </a:p>
        </p:txBody>
      </p:sp>
      <p:sp>
        <p:nvSpPr>
          <p:cNvPr id="5" name="文本框 4"/>
          <p:cNvSpPr txBox="1"/>
          <p:nvPr>
            <p:custDataLst>
              <p:tags r:id="rId11"/>
            </p:custDataLst>
          </p:nvPr>
        </p:nvSpPr>
        <p:spPr>
          <a:xfrm>
            <a:off x="5296535" y="3058160"/>
            <a:ext cx="3115310" cy="347980"/>
          </a:xfrm>
          <a:prstGeom prst="rect">
            <a:avLst/>
          </a:prstGeom>
          <a:noFill/>
        </p:spPr>
        <p:txBody>
          <a:bodyPr wrap="square" rtlCol="0"/>
          <a:p>
            <a:pPr algn="ct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SWOT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
        <p:nvSpPr>
          <p:cNvPr id="6" name="文本框 5"/>
          <p:cNvSpPr txBox="1"/>
          <p:nvPr>
            <p:custDataLst>
              <p:tags r:id="rId12"/>
            </p:custDataLst>
          </p:nvPr>
        </p:nvSpPr>
        <p:spPr>
          <a:xfrm>
            <a:off x="5213350" y="4116070"/>
            <a:ext cx="5668010" cy="347980"/>
          </a:xfrm>
          <a:prstGeom prst="rect">
            <a:avLst/>
          </a:prstGeom>
          <a:noFill/>
        </p:spPr>
        <p:txBody>
          <a:bodyPr wrap="square" rtlCol="0"/>
          <a:lstStyle/>
          <a:p>
            <a:pPr algn="ctr"/>
            <a:r>
              <a:rPr lang="en-US" altLang="zh-CN" sz="2400" b="1" cap="all" dirty="0">
                <a:solidFill>
                  <a:schemeClr val="accent1"/>
                </a:solidFill>
                <a:uFillTx/>
                <a:latin typeface="Arial Bold" panose="020B0604020202020204" charset="0"/>
                <a:ea typeface="Arial" panose="020B0604020202020204" pitchFamily="34" charset="0"/>
                <a:cs typeface="Arial Bold" panose="020B0604020202020204" charset="0"/>
                <a:sym typeface="+mn-ea"/>
              </a:rPr>
              <a:t>Porter’s 5 forces</a:t>
            </a: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
        <p:nvSpPr>
          <p:cNvPr id="12" name="文本框 11"/>
          <p:cNvSpPr txBox="1"/>
          <p:nvPr>
            <p:custDataLst>
              <p:tags r:id="rId13"/>
            </p:custDataLst>
          </p:nvPr>
        </p:nvSpPr>
        <p:spPr>
          <a:xfrm>
            <a:off x="5296535" y="5104130"/>
            <a:ext cx="3115310" cy="347980"/>
          </a:xfrm>
          <a:prstGeom prst="rect">
            <a:avLst/>
          </a:prstGeom>
          <a:noFill/>
        </p:spPr>
        <p:txBody>
          <a:bodyPr wrap="square" rtlCol="0"/>
          <a:lstStyle/>
          <a:p>
            <a:pPr algn="ct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VRIO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Tree>
    <p:custDataLst>
      <p:tags r:id="rId14"/>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0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568450"/>
          </a:xfrm>
          <a:prstGeom prst="rect">
            <a:avLst/>
          </a:prstGeom>
          <a:noFill/>
        </p:spPr>
        <p:txBody>
          <a:bodyPr wrap="square" rtlCol="0" anchor="t">
            <a:spAutoFit/>
          </a:bodyPr>
          <a:p>
            <a:pPr algn="ctr">
              <a:lnSpc>
                <a:spcPct val="100000"/>
              </a:lnSpc>
              <a:spcBef>
                <a:spcPts val="1900"/>
              </a:spcBef>
              <a:buClrTx/>
              <a:buSzTx/>
              <a:buFontTx/>
            </a:pP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PESTEL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16386" name="Picture 2" descr="Starbucks faces $11 billion value loss due to poor sales, boycotts amid  global political tensions | Today News"/>
          <p:cNvPicPr>
            <a:picLocks noChangeAspect="1" noChangeArrowheads="1"/>
          </p:cNvPicPr>
          <p:nvPr/>
        </p:nvPicPr>
        <p:blipFill>
          <a:blip r:embed="rId1"/>
          <a:srcRect/>
          <a:stretch>
            <a:fillRect/>
          </a:stretch>
        </p:blipFill>
        <p:spPr bwMode="auto">
          <a:xfrm>
            <a:off x="692785" y="1428750"/>
            <a:ext cx="5120640" cy="2877185"/>
          </a:xfrm>
          <a:prstGeom prst="rect">
            <a:avLst/>
          </a:prstGeom>
          <a:noFill/>
        </p:spPr>
      </p:pic>
      <p:sp>
        <p:nvSpPr>
          <p:cNvPr id="5" name="文本占位符 4"/>
          <p:cNvSpPr>
            <a:spLocks noGrp="1"/>
          </p:cNvSpPr>
          <p:nvPr>
            <p:ph type="body" sz="quarter" idx="13"/>
            <p:custDataLst>
              <p:tags r:id="rId2"/>
            </p:custDataLst>
          </p:nvPr>
        </p:nvSpPr>
        <p:spPr>
          <a:xfrm>
            <a:off x="6168390" y="1428750"/>
            <a:ext cx="5579110"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Global Trade Policies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The tariffs and trade agreements impact Starbucks and its ability to determine its prices based on its supply chain.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114300" lvl="0" indent="0" algn="just" eaLnBrk="0" latinLnBrk="1">
              <a:lnSpc>
                <a:spcPct val="100000"/>
              </a:lnSpc>
              <a:buFont typeface="Symbol"/>
              <a:buNone/>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Regulatory Environment</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obey the rules and regulation of health and safety in more than 80 countries and 31000 stores (Sec.gov2024).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FFFF00"/>
              </a:highlight>
              <a:uFillTx/>
              <a:latin typeface="Arial Bold" panose="020B0604020202020204" charset="0"/>
              <a:ea typeface="Arial Bold" panose="020B0604020202020204" charset="0"/>
              <a:cs typeface="Arial Bold" panose="020B0604020202020204" charset="0"/>
            </a:endParaRPr>
          </a:p>
          <a:p>
            <a:pPr marL="342900" lvl="0" algn="just" eaLnBrk="0" latinLnBrk="1">
              <a:lnSpc>
                <a:spcPct val="100000"/>
              </a:lnSpc>
              <a:spcAft>
                <a:spcPts val="1000"/>
              </a:spcAft>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Political Stability and Tax Policies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Stable political environment in these regions creates favorable operating conditions.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endParaRPr>
          </a:p>
          <a:p>
            <a:pPr marL="114300" lvl="0" indent="0" algn="just">
              <a:lnSpc>
                <a:spcPct val="100000"/>
              </a:lnSpc>
              <a:buFont typeface="Symbol"/>
              <a:buNone/>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175443" y="449580"/>
            <a:ext cx="32721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Political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Tree>
    <p:custDataLst>
      <p:tags r:id="rId3"/>
    </p:custData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846445" y="1428750"/>
            <a:ext cx="588708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Global Economic Climate and Currency Exchange Rates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A10% change in the exchange rate of the euro changes the value of the US dollar.</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Local Economic Conditions and Interest Rates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 local economic factor like an increase in unemployment levels by 5% directly reduces customers’ expenditure that affect profit rate of Starbucks.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Commodity Prices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Increase price of Coffee beans of Starbucks’ beverages and costs effect on the company’s profits.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017328" y="449580"/>
            <a:ext cx="358838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Economic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14337" name="Picture 1"/>
          <p:cNvPicPr>
            <a:picLocks noChangeAspect="1" noChangeArrowheads="1"/>
          </p:cNvPicPr>
          <p:nvPr/>
        </p:nvPicPr>
        <p:blipFill>
          <a:blip r:embed="rId2"/>
          <a:srcRect/>
          <a:stretch>
            <a:fillRect/>
          </a:stretch>
        </p:blipFill>
        <p:spPr bwMode="auto">
          <a:xfrm>
            <a:off x="683260" y="1428750"/>
            <a:ext cx="4946015" cy="4154170"/>
          </a:xfrm>
          <a:prstGeom prst="rect">
            <a:avLst/>
          </a:prstGeom>
          <a:noFill/>
          <a:ln w="9525">
            <a:noFill/>
            <a:miter lim="800000"/>
            <a:headEnd/>
            <a:tailEnd/>
          </a:ln>
          <a:effec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1"/>
          <a:srcRect/>
          <a:stretch>
            <a:fillRect/>
          </a:stretch>
        </p:blipFill>
        <p:spPr bwMode="auto">
          <a:xfrm>
            <a:off x="607695" y="302895"/>
            <a:ext cx="5965825" cy="2215515"/>
          </a:xfrm>
          <a:prstGeom prst="rect">
            <a:avLst/>
          </a:prstGeom>
          <a:noFill/>
          <a:ln w="9525">
            <a:noFill/>
            <a:miter lim="800000"/>
            <a:headEnd/>
            <a:tailEnd/>
          </a:ln>
          <a:effectLst/>
        </p:spPr>
      </p:pic>
      <p:sp>
        <p:nvSpPr>
          <p:cNvPr id="7" name="文本占位符 4"/>
          <p:cNvSpPr>
            <a:spLocks noGrp="1"/>
          </p:cNvSpPr>
          <p:nvPr>
            <p:custDataLst>
              <p:tags r:id="rId2"/>
            </p:custDataLst>
          </p:nvPr>
        </p:nvSpPr>
        <p:spPr>
          <a:xfrm>
            <a:off x="460375" y="2990215"/>
            <a:ext cx="11271885" cy="3656965"/>
          </a:xfrm>
          <a:prstGeom prst="rect">
            <a:avLst/>
          </a:prstGeom>
        </p:spPr>
        <p:txBody>
          <a:bodyPr vert="horz" lIns="90170" tIns="46990" rIns="90170" bIns="4699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Lifestyle Trends:  In 2020, Starbucks reported sourcing 99% of its coffee through C.A.F.E. Practices, a verified program for sustainable coffee.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Social Media Influence: About 17 million followers on Instagram and active engagement on Twitter help Starbucks to leverage social media to improve brand perception and drive customer engagement.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Demographic Shifts:  In 2021, Starbucks reported 17% increase in sales of plant-based food and beverages.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10" name="文本框 9"/>
          <p:cNvSpPr txBox="1"/>
          <p:nvPr/>
        </p:nvSpPr>
        <p:spPr>
          <a:xfrm>
            <a:off x="4362133" y="449580"/>
            <a:ext cx="289877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Social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Tree>
    <p:custDataLst>
      <p:tags r:id="rId3"/>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6086475" y="1376045"/>
            <a:ext cx="569785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Supply Chain Management Technologies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As per Starbucks by 2020, 93% of the company’s ethically sourced coffee was traceable through the blockchain technology (Starbucks,2024).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Payment Technology Innovations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alone had more than 22 million active users on its app in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Developments in Agriculture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Developments in farming practices and genetic modification enhance the quality of the coffee in the market.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3624263" y="449580"/>
            <a:ext cx="437451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Technological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10241" name="Picture 1"/>
          <p:cNvPicPr>
            <a:picLocks noChangeAspect="1" noChangeArrowheads="1"/>
          </p:cNvPicPr>
          <p:nvPr/>
        </p:nvPicPr>
        <p:blipFill>
          <a:blip r:embed="rId2"/>
          <a:srcRect/>
          <a:stretch>
            <a:fillRect/>
          </a:stretch>
        </p:blipFill>
        <p:spPr bwMode="auto">
          <a:xfrm>
            <a:off x="501650" y="1488440"/>
            <a:ext cx="5487035" cy="2767965"/>
          </a:xfrm>
          <a:prstGeom prst="rect">
            <a:avLst/>
          </a:prstGeom>
          <a:noFill/>
          <a:ln w="9525">
            <a:noFill/>
            <a:miter lim="800000"/>
            <a:headEnd/>
            <a:tailEnd/>
          </a:ln>
          <a:effec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4620895" y="1224915"/>
            <a:ext cx="7332345" cy="440817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Climate Change Impact</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 temperature increase could result in a 50% decrease in areas suitable for coffee production by 2050, which would affect Starbucks’ value chain.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Regulatory Compliance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has pledged to reach carbon neutrality in its store and plant operations globally by 2030, or cut carbon footprint by 50% by 2030, showing the company’s stewardship in the environment (Starbucks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Environmental Disasters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 2020, the wildfires that erupted in California led to the temporary closure of several Starbucks stores, underlining the risks posed to the company’s supply chain by such disasters.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017328" y="449580"/>
            <a:ext cx="358838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Economic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8193" name="Picture 1"/>
          <p:cNvPicPr>
            <a:picLocks noChangeAspect="1" noChangeArrowheads="1"/>
          </p:cNvPicPr>
          <p:nvPr/>
        </p:nvPicPr>
        <p:blipFill>
          <a:blip r:embed="rId2"/>
          <a:srcRect/>
          <a:stretch>
            <a:fillRect/>
          </a:stretch>
        </p:blipFill>
        <p:spPr bwMode="auto">
          <a:xfrm>
            <a:off x="490855" y="1429385"/>
            <a:ext cx="3999865" cy="2645410"/>
          </a:xfrm>
          <a:prstGeom prst="rect">
            <a:avLst/>
          </a:prstGeom>
          <a:noFill/>
          <a:ln w="9525">
            <a:noFill/>
            <a:miter lim="800000"/>
            <a:headEnd/>
            <a:tailEnd/>
          </a:ln>
          <a:effec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4650740" y="1295400"/>
            <a:ext cx="7072630"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Health and Safety Regulations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 2021, Starbucks had spent more than $250 million in health and safety measures across the globe so that the customers and employees can be protected from the COVID-19 pandemic.</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Data Protection Regulations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had a 98% rate of compliance with data protection laws in 2020, emphasizing the importance of protecting customers’ information and ensuring customer loyalty.</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Employment Law and Labor Practices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has embraced the concept of ILO Core Labor Standards to offer the rights of non-discrimination, equal pay for equal work, freedom of association (Starbucks,2024).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431348" y="449580"/>
            <a:ext cx="276034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Legal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6146" name="Picture 2" descr="PESTLE Analysis of Starbucks: A Comprehensive Guide to Brew Success"/>
          <p:cNvPicPr>
            <a:picLocks noChangeAspect="1" noChangeArrowheads="1"/>
          </p:cNvPicPr>
          <p:nvPr/>
        </p:nvPicPr>
        <p:blipFill>
          <a:blip r:embed="rId2"/>
          <a:srcRect/>
          <a:stretch>
            <a:fillRect/>
          </a:stretch>
        </p:blipFill>
        <p:spPr bwMode="auto">
          <a:xfrm>
            <a:off x="580390" y="1439545"/>
            <a:ext cx="4070350" cy="2718435"/>
          </a:xfrm>
          <a:prstGeom prst="rect">
            <a:avLst/>
          </a:prstGeom>
          <a:noFill/>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1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076325"/>
          </a:xfrm>
          <a:prstGeom prst="rect">
            <a:avLst/>
          </a:prstGeom>
          <a:noFill/>
          <a:effectLst/>
        </p:spPr>
        <p:txBody>
          <a:bodyPr wrap="square" rtlCol="0" anchor="t">
            <a:spAutoFit/>
          </a:bodyPr>
          <a:p>
            <a:pPr algn="ctr">
              <a:lnSpc>
                <a:spcPct val="100000"/>
              </a:lnSpc>
              <a:spcBef>
                <a:spcPts val="1900"/>
              </a:spcBef>
              <a:buClrTx/>
              <a:buSzTx/>
              <a:buFontTx/>
            </a:pP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SWOT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745991" y="464185"/>
            <a:ext cx="213106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Strengths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4616450" y="1370965"/>
            <a:ext cx="7124065" cy="474980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Unique Selling Proposition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differentiates itself through unique product offerings and premium coffee experiences, which helps it gain a competitive advantage.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Strong Brand Loyalty and  Well-Established Image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Brand Recognition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logo and brand name are globally recognized and associated with quality (Brassington, F., &amp; Pettitt, S., 2006).</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Customer Loyalty Programs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Programs like Starbucks Rewards enhance customer retention and repeat purchases.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4" name="图片 3" descr="original-14E052DD-9439-4F67-839B-16533266CB90"/>
          <p:cNvPicPr>
            <a:picLocks noChangeAspect="1"/>
          </p:cNvPicPr>
          <p:nvPr/>
        </p:nvPicPr>
        <p:blipFill>
          <a:blip r:embed="rId2"/>
          <a:srcRect l="13886" t="2947" r="-8181" b="1341"/>
          <a:stretch>
            <a:fillRect/>
          </a:stretch>
        </p:blipFill>
        <p:spPr>
          <a:xfrm>
            <a:off x="393700" y="1573530"/>
            <a:ext cx="4444365" cy="3023870"/>
          </a:xfrm>
          <a:prstGeom prst="rect">
            <a:avLst/>
          </a:prstGeom>
        </p:spPr>
      </p:pic>
    </p:spTree>
    <p:custDataLst>
      <p:tags r:id="rId3"/>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745991" y="464185"/>
            <a:ext cx="213106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Strengths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4745990" y="1436370"/>
            <a:ext cx="688911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Diversified Product Range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offers a variety of products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Extensive Global Market Reach</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operates in numerous countries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Cultural Adaptation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:Starbucks customizes its menu to cater to local tastes, enhancing its acceptance worldwide.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Investments in Digitalization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has made significant investments in digitalization, such as mobile ordering and payment app</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2" name="图片 1" descr="original-F1849372-7E00-4189-9495-4D8B2C3BDF95"/>
          <p:cNvPicPr>
            <a:picLocks noChangeAspect="1"/>
          </p:cNvPicPr>
          <p:nvPr/>
        </p:nvPicPr>
        <p:blipFill>
          <a:blip r:embed="rId2"/>
          <a:stretch>
            <a:fillRect/>
          </a:stretch>
        </p:blipFill>
        <p:spPr>
          <a:xfrm>
            <a:off x="471170" y="1436370"/>
            <a:ext cx="4175125" cy="4526280"/>
          </a:xfrm>
          <a:prstGeom prst="rect">
            <a:avLst/>
          </a:prstGeom>
        </p:spPr>
      </p:pic>
    </p:spTree>
    <p:custDataLst>
      <p:tags r:id="rId3"/>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499294" y="464185"/>
            <a:ext cx="26244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Weaknesses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5060950" y="1501775"/>
            <a:ext cx="650557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High Dependence on Coffee Products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relies heavily on coffee products for revenue, making it vulnerable to fluctuations in the coffee market.</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Premium Pricing Strategy</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products are often perceived as luxury items due to their premium pricing strategy (Chuang, 2019).</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Environmental Impact Concerns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faces environmental impact concerns, such as single-use plastic waste and its carbon footprint.</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114300" lvl="0" indent="0" algn="just" eaLnBrk="0" latinLnBrk="1">
              <a:lnSpc>
                <a:spcPct val="100000"/>
              </a:lnSpc>
              <a:buFont typeface="Symbol"/>
              <a:buNone/>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7" name="图片 6" descr="original-362E9F67-EA52-48E0-BAC1-437F0A9DEF21"/>
          <p:cNvPicPr>
            <a:picLocks noChangeAspect="1"/>
          </p:cNvPicPr>
          <p:nvPr/>
        </p:nvPicPr>
        <p:blipFill>
          <a:blip r:embed="rId2"/>
          <a:stretch>
            <a:fillRect/>
          </a:stretch>
        </p:blipFill>
        <p:spPr>
          <a:xfrm>
            <a:off x="576580" y="1501775"/>
            <a:ext cx="4131945" cy="3855085"/>
          </a:xfrm>
          <a:prstGeom prst="rect">
            <a:avLst/>
          </a:prstGeom>
        </p:spPr>
      </p:pic>
    </p:spTree>
    <p:custDataLst>
      <p:tags r:id="rId3"/>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371977" y="464185"/>
            <a:ext cx="287909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Opportunities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5045075" y="1678940"/>
            <a:ext cx="6597015" cy="4620895"/>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Enhance Sustainability Initiatives through Green Marketing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Green marketing initiatives can enhance Starbucks' sustainability efforts and appeal to environmentally conscious consumers (Ali,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Promote Benefits like Non-Harmful Ingredients and Eco-Friendly Production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Highlighting benefits like non-harmful ingredients and eco-friendly production methods can attract environmentally conscious consumers (Astuti,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2" name="图片 1" descr="original-CC37CF18-7B07-4805-AB22-F62DEB5DB334"/>
          <p:cNvPicPr>
            <a:picLocks noChangeAspect="1"/>
          </p:cNvPicPr>
          <p:nvPr/>
        </p:nvPicPr>
        <p:blipFill>
          <a:blip r:embed="rId2"/>
          <a:stretch>
            <a:fillRect/>
          </a:stretch>
        </p:blipFill>
        <p:spPr>
          <a:xfrm>
            <a:off x="722630" y="1496695"/>
            <a:ext cx="3958590" cy="4620895"/>
          </a:xfrm>
          <a:prstGeom prst="rect">
            <a:avLst/>
          </a:prstGeom>
        </p:spPr>
      </p:pic>
    </p:spTree>
    <p:custDataLst>
      <p:tags r:id="rId3"/>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371977" y="464185"/>
            <a:ext cx="287909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Opportunities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4114165" y="1511300"/>
            <a:ext cx="7633970" cy="2886075"/>
          </a:xfrm>
        </p:spPr>
        <p:txBody>
          <a:bodyPr>
            <a:noAutofit/>
          </a:bodyPr>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Target Market with Environmental Knowledge</a:t>
            </a:r>
            <a:r>
              <a:rPr lang="en-US" altLang="zh-CN" sz="2000" b="1" smtClean="0">
                <a:solidFill>
                  <a:srgbClr val="3E8775"/>
                </a:solidFill>
                <a:latin typeface="Arial Bold" panose="020B0604020202020204" charset="0"/>
                <a:cs typeface="Arial Bold" panose="020B0604020202020204" charset="0"/>
                <a:sym typeface="+mn-ea"/>
              </a:rPr>
              <a:t>: Starbucks can target consumers with environmental knowledge and promote its eco-friendly practices.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highlight>
                <a:srgbClr val="C0C0C0"/>
              </a:highlight>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Expand Health-Conscious Menu Options</a:t>
            </a:r>
            <a:r>
              <a:rPr lang="en-US" altLang="zh-CN" sz="2000" b="1" smtClean="0">
                <a:solidFill>
                  <a:srgbClr val="3E8775"/>
                </a:solidFill>
                <a:latin typeface="Arial Bold" panose="020B0604020202020204" charset="0"/>
                <a:cs typeface="Arial Bold" panose="020B0604020202020204" charset="0"/>
                <a:sym typeface="+mn-ea"/>
              </a:rPr>
              <a:t>:Starbucks can expand its menu to include more health-conscious options, tapping into the growing trend of wellness.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highlight>
                <a:srgbClr val="C0C0C0"/>
              </a:highlight>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Invest in Further Digital Innovations</a:t>
            </a:r>
            <a:r>
              <a:rPr lang="en-US" altLang="zh-CN" sz="2000" b="1" smtClean="0">
                <a:solidFill>
                  <a:srgbClr val="3E8775"/>
                </a:solidFill>
                <a:latin typeface="Arial Bold" panose="020B0604020202020204" charset="0"/>
                <a:cs typeface="Arial Bold" panose="020B0604020202020204" charset="0"/>
                <a:sym typeface="+mn-ea"/>
              </a:rPr>
              <a:t>:Starbucks can invest in advanced analytics and e-commerce expansion to improve personalized marketing and online sales.</a:t>
            </a:r>
            <a:endParaRPr lang="en-US" altLang="zh-CN" sz="2000" b="1" smtClean="0">
              <a:solidFill>
                <a:srgbClr val="3E8775"/>
              </a:solidFill>
              <a:latin typeface="Arial Bold" panose="020B0604020202020204" charset="0"/>
              <a:cs typeface="Arial Bold" panose="020B0604020202020204" charset="0"/>
              <a:sym typeface="+mn-ea"/>
            </a:endParaRPr>
          </a:p>
        </p:txBody>
      </p:sp>
      <p:pic>
        <p:nvPicPr>
          <p:cNvPr id="6" name="图片 5" descr="processed-658DA7EF-177C-4EC9-9BDB-922E3ACF7F3D"/>
          <p:cNvPicPr>
            <a:picLocks noChangeAspect="1"/>
          </p:cNvPicPr>
          <p:nvPr/>
        </p:nvPicPr>
        <p:blipFill>
          <a:blip r:embed="rId2"/>
          <a:srcRect l="22774" r="24748"/>
          <a:stretch>
            <a:fillRect/>
          </a:stretch>
        </p:blipFill>
        <p:spPr>
          <a:xfrm>
            <a:off x="879475" y="1637030"/>
            <a:ext cx="3065780" cy="3897630"/>
          </a:xfrm>
          <a:prstGeom prst="rect">
            <a:avLst/>
          </a:prstGeom>
        </p:spPr>
      </p:pic>
    </p:spTree>
    <p:custDataLst>
      <p:tags r:id="rId3"/>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5011739" y="464185"/>
            <a:ext cx="159956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Threats</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5" name="文本占位符 4"/>
          <p:cNvSpPr>
            <a:spLocks noGrp="1"/>
          </p:cNvSpPr>
          <p:nvPr>
            <p:ph type="body" sz="quarter" idx="13"/>
            <p:custDataLst>
              <p:tags r:id="rId1"/>
            </p:custDataLst>
          </p:nvPr>
        </p:nvSpPr>
        <p:spPr>
          <a:xfrm>
            <a:off x="5012055" y="1539240"/>
            <a:ext cx="6749415" cy="2886075"/>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Intense Competition from Other Coffee Chains and Local Cafes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faces intense competition from other coffee chains and local cafes, which can impact its market share.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Economic Instability Affecting Consumer Spending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:Economic instability can lead to decreased consumer spending, affecting Starbucks' sales.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Regulatory Changes Increasing Operational Costs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:Regulatory changes may increase Starbucks' operational costs, impacting its profitability.</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2" name="图片 1" descr="processed-11DCAF92-EAD7-4777-977C-43A292B6CB4D"/>
          <p:cNvPicPr>
            <a:picLocks noChangeAspect="1"/>
          </p:cNvPicPr>
          <p:nvPr/>
        </p:nvPicPr>
        <p:blipFill>
          <a:blip r:embed="rId2"/>
          <a:srcRect l="11643" t="26091" r="10273" b="4992"/>
          <a:stretch>
            <a:fillRect/>
          </a:stretch>
        </p:blipFill>
        <p:spPr>
          <a:xfrm>
            <a:off x="492760" y="1773555"/>
            <a:ext cx="4281805" cy="3779520"/>
          </a:xfrm>
          <a:prstGeom prst="rect">
            <a:avLst/>
          </a:prstGeom>
        </p:spPr>
      </p:pic>
    </p:spTree>
    <p:custDataLst>
      <p:tags r:id="rId3"/>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1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568450"/>
          </a:xfrm>
          <a:prstGeom prst="rect">
            <a:avLst/>
          </a:prstGeom>
          <a:noFill/>
          <a:effectLst/>
        </p:spPr>
        <p:txBody>
          <a:bodyPr wrap="square" rtlCol="0" anchor="t">
            <a:spAutoFit/>
          </a:bodyPr>
          <a:p>
            <a:pPr algn="ctr">
              <a:lnSpc>
                <a:spcPct val="100000"/>
              </a:lnSpc>
              <a:spcBef>
                <a:spcPts val="1900"/>
              </a:spcBef>
              <a:buClrTx/>
              <a:buSzTx/>
              <a:buFontTx/>
            </a:pPr>
            <a:r>
              <a:rPr lang="en-US" altLang="zh-CN" sz="3200" b="1" cap="all" dirty="0">
                <a:solidFill>
                  <a:schemeClr val="bg1"/>
                </a:solidFill>
                <a:highlight>
                  <a:srgbClr val="008000"/>
                </a:highlight>
                <a:uFillTx/>
                <a:latin typeface="Arial" panose="020B0604020202020204" pitchFamily="34" charset="0"/>
                <a:ea typeface="Arial" panose="020B0604020202020204" pitchFamily="34" charset="0"/>
                <a:cs typeface="Arial" panose="020B0604020202020204" pitchFamily="34" charset="0"/>
                <a:sym typeface="+mn-ea"/>
              </a:rPr>
              <a:t>Porter’s 5 forces</a:t>
            </a: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文本框 1"/>
          <p:cNvSpPr txBox="1"/>
          <p:nvPr/>
        </p:nvSpPr>
        <p:spPr>
          <a:xfrm>
            <a:off x="2225993" y="449580"/>
            <a:ext cx="71710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Valuable Resources and Capabilities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8" name="TextBox 3"/>
          <p:cNvSpPr txBox="1"/>
          <p:nvPr/>
        </p:nvSpPr>
        <p:spPr>
          <a:xfrm>
            <a:off x="5923280" y="1520190"/>
            <a:ext cx="5571490" cy="4092575"/>
          </a:xfrm>
          <a:prstGeom prst="rect">
            <a:avLst/>
          </a:prstGeom>
          <a:noFill/>
        </p:spPr>
        <p:txBody>
          <a:bodyPr wrap="square" rtlCol="0">
            <a:spAutoFit/>
          </a:bodyPr>
          <a:lstStyle/>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Michael Porter's five-force strategic analysis model, introduced in a 1979 Harvard Business Review article, is a key tool for understanding industry competition. The model identifies five forces affecting industry dynamics: internal competition, the threat of new entrants, supplier bargaining power, customer bargaining power, and the availability of substitutes. This framework helps strategists manage complex competitive environments. The article explains each force, critiques of the model, and its application to specific markets.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11" name="内容占位符 10"/>
          <p:cNvPicPr>
            <a:picLocks noChangeAspect="1"/>
          </p:cNvPicPr>
          <p:nvPr>
            <p:ph idx="1"/>
          </p:nvPr>
        </p:nvPicPr>
        <p:blipFill>
          <a:blip r:embed="rId1"/>
          <a:stretch>
            <a:fillRect/>
          </a:stretch>
        </p:blipFill>
        <p:spPr>
          <a:xfrm>
            <a:off x="-180340" y="1238250"/>
            <a:ext cx="6623685" cy="5872480"/>
          </a:xfrm>
          <a:prstGeom prst="rect">
            <a:avLst/>
          </a:prstGeom>
        </p:spPr>
      </p:pic>
    </p:spTree>
    <p:custDataLst>
      <p:tags r:id="rId2"/>
    </p:custData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文本框 1"/>
          <p:cNvSpPr txBox="1"/>
          <p:nvPr/>
        </p:nvSpPr>
        <p:spPr>
          <a:xfrm>
            <a:off x="611505" y="450215"/>
            <a:ext cx="10498455" cy="1383665"/>
          </a:xfrm>
          <a:prstGeom prst="rect">
            <a:avLst/>
          </a:prstGeom>
          <a:noFill/>
        </p:spPr>
        <p:txBody>
          <a:bodyPr wrap="squar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Threat of New Entry/New Entrants against Starbucks (Moderate Force)</a:t>
            </a:r>
            <a:b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b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8" name="TextBox 3"/>
          <p:cNvSpPr txBox="1"/>
          <p:nvPr/>
        </p:nvSpPr>
        <p:spPr>
          <a:xfrm>
            <a:off x="5017135" y="1833880"/>
            <a:ext cx="6571615" cy="442595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The moderate force or threat of new entry imposes challenges to Starbucks Corporation. In Porter’s Five Forces analysis model, this threat refers to the effect of new players or new entrants in the coffeehouse industry. In this business case, the following external factors contribute to new entrants’ moderate threat to Starbucks: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Moderate cost of doing business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Moderate supply chain costs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High cost of brand development (weak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9" name="图片 8" descr="original-9BC5B175-3BCD-4373-870A-8B7ED279661F"/>
          <p:cNvPicPr>
            <a:picLocks noChangeAspect="1"/>
          </p:cNvPicPr>
          <p:nvPr/>
        </p:nvPicPr>
        <p:blipFill>
          <a:blip r:embed="rId1"/>
          <a:stretch>
            <a:fillRect/>
          </a:stretch>
        </p:blipFill>
        <p:spPr>
          <a:xfrm>
            <a:off x="356870" y="2021840"/>
            <a:ext cx="4660265" cy="3555365"/>
          </a:xfrm>
          <a:prstGeom prst="rect">
            <a:avLst/>
          </a:prstGeom>
        </p:spPr>
      </p:pic>
    </p:spTree>
    <p:custDataLst>
      <p:tags r:id="rId2"/>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1733233" y="449580"/>
            <a:ext cx="8156575" cy="95313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Bargaining Power of Starbucks’ Suppliers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(Moderate Force)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4554855" y="1737995"/>
            <a:ext cx="7149465" cy="3989705"/>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Starbucks Coffee Company faces the moderate force or bargaining power of suppliers. Porter’s Five Forces analysis model considers this power as the influence that suppliers have on the coffeehouse chain business and its industry environment. The following external factors contribute to suppliers’ moderate bargaining power over Starbucks Corporation:</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Moderate size of individual suppliers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Limited variety of suppliers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Supply shortages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5" name="Picture 13" descr="A sign for a coffee shop&#10;&#10;Description automatically generated"/>
          <p:cNvPicPr>
            <a:picLocks noChangeAspect="1"/>
          </p:cNvPicPr>
          <p:nvPr/>
        </p:nvPicPr>
        <p:blipFill rotWithShape="1">
          <a:blip r:embed="rId1"/>
          <a:srcRect t="7655" r="-4" b="3555"/>
          <a:stretch>
            <a:fillRect/>
          </a:stretch>
        </p:blipFill>
        <p:spPr>
          <a:xfrm>
            <a:off x="532130" y="2220595"/>
            <a:ext cx="3924300" cy="2840990"/>
          </a:xfrm>
          <a:prstGeom prst="rect">
            <a:avLst/>
          </a:prstGeom>
        </p:spPr>
      </p:pic>
    </p:spTree>
    <p:custDataLst>
      <p:tags r:id="rId2"/>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1704023" y="449580"/>
            <a:ext cx="8214995" cy="138366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Bargaining Power of Customers or Buyers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(Strong Force)</a:t>
            </a:r>
            <a:b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b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5041265" y="1833245"/>
            <a:ext cx="6715760" cy="460502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Starbucks experiences the strong force or bargaining power of buyers or customers. In Porter’s Five Forces analysis model, this power is based on the influence of individual customers and their groups on the coffeehouse business environment. The following external factors contribute to the strong bargaining power of customers relative to Starbucks: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Low switching costs between coffee shops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High availability of substitute foods and beverages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Small size of individual buyers </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(weak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2" name="图片 1" descr="original-F2AAC494-C1EE-46A2-8601-9DC6FD9CC532"/>
          <p:cNvPicPr>
            <a:picLocks noChangeAspect="1"/>
          </p:cNvPicPr>
          <p:nvPr/>
        </p:nvPicPr>
        <p:blipFill>
          <a:blip r:embed="rId1"/>
          <a:srcRect t="11369"/>
          <a:stretch>
            <a:fillRect/>
          </a:stretch>
        </p:blipFill>
        <p:spPr>
          <a:xfrm>
            <a:off x="436880" y="2160905"/>
            <a:ext cx="4604385" cy="3031490"/>
          </a:xfrm>
          <a:prstGeom prst="rect">
            <a:avLst/>
          </a:prstGeom>
        </p:spPr>
      </p:pic>
    </p:spTree>
    <p:custDataLst>
      <p:tags r:id="rId2"/>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2218056" y="449580"/>
            <a:ext cx="7186930" cy="95313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Threat of Substitutes or Substitution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(Strong Force)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4307840" y="1639570"/>
            <a:ext cx="7479665" cy="534924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The strong force or threat of substitution affects Starbucks Corporation. In the Five Forces analysis model, this threat pertains to the impact of substitute goods or services on the coffee business and its external environment. The following external factors contribute to the strong threat of substitution against Starbucks:</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114300" indent="0" algn="just" eaLnBrk="0" latinLnBrk="1">
              <a:spcBef>
                <a:spcPts val="0"/>
              </a:spcBef>
              <a:spcAft>
                <a:spcPts val="1000"/>
              </a:spcAft>
              <a:buClrTx/>
              <a:buSzTx/>
              <a:buFont typeface="Symbol"/>
              <a:buNone/>
            </a:pP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High availability of substitute foods and beverages</a:t>
            </a: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Low switching costs between coffeehouses and substitutes</a:t>
            </a: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High affordability of substitute products </a:t>
            </a: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19" name="Picture 18" descr="A building with a sign on it&#10;&#10;Description automatically generated"/>
          <p:cNvPicPr>
            <a:picLocks noChangeAspect="1"/>
          </p:cNvPicPr>
          <p:nvPr/>
        </p:nvPicPr>
        <p:blipFill rotWithShape="1">
          <a:blip r:embed="rId1"/>
          <a:srcRect t="7010" r="-4" b="3016"/>
          <a:stretch>
            <a:fillRect/>
          </a:stretch>
        </p:blipFill>
        <p:spPr>
          <a:xfrm>
            <a:off x="423545" y="2165350"/>
            <a:ext cx="3884930" cy="2841625"/>
          </a:xfrm>
          <a:prstGeom prst="rect">
            <a:avLst/>
          </a:prstGeom>
        </p:spPr>
      </p:pic>
    </p:spTree>
    <p:custDataLst>
      <p:tags r:id="rId2"/>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2364423" y="449580"/>
            <a:ext cx="6894195" cy="95313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Competition or Competitive Rivalry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(Strong Force)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4518025" y="1779905"/>
            <a:ext cx="7139940" cy="429768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Starbucks Coffee Company faces the strong force of competitive rivalry. In the Five Forces analysis model, this force pertains to the influence of competitors on each other and the coffeehouse industry environment. In this case, the following external factors contribute to the strong force of competition against Starbucks: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Large number of coffeehouses and food-service firms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Moderate variety of businesses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Low switching costs between coffeehouses </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8" name="Picture 7" descr="A logo of a person with long hair&#10;&#10;Description automatically generated"/>
          <p:cNvPicPr>
            <a:picLocks noChangeAspect="1"/>
          </p:cNvPicPr>
          <p:nvPr/>
        </p:nvPicPr>
        <p:blipFill rotWithShape="1">
          <a:blip r:embed="rId1"/>
          <a:srcRect t="8184" r="-1" b="25182"/>
          <a:stretch>
            <a:fillRect/>
          </a:stretch>
        </p:blipFill>
        <p:spPr>
          <a:xfrm>
            <a:off x="499745" y="2124710"/>
            <a:ext cx="3865245" cy="2608580"/>
          </a:xfrm>
          <a:prstGeom prst="rect">
            <a:avLst/>
          </a:prstGeom>
        </p:spPr>
      </p:pic>
    </p:spTree>
    <p:custDataLst>
      <p:tags r:id="rId2"/>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1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076325"/>
          </a:xfrm>
          <a:prstGeom prst="rect">
            <a:avLst/>
          </a:prstGeom>
          <a:noFill/>
          <a:effectLst/>
        </p:spPr>
        <p:txBody>
          <a:bodyPr wrap="square" rtlCol="0" anchor="t">
            <a:spAutoFit/>
          </a:bodyPr>
          <a:p>
            <a:pPr algn="ctr">
              <a:lnSpc>
                <a:spcPct val="100000"/>
              </a:lnSpc>
              <a:spcBef>
                <a:spcPts val="1900"/>
              </a:spcBef>
              <a:buClrTx/>
              <a:buSzTx/>
              <a:buFontTx/>
            </a:pP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VRIO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366385" y="1425575"/>
            <a:ext cx="616775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Esteemed for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quality coffee and customer care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well-established brand image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enhances possibility of premium positioning and brand association.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More than 30,000 stores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globally help strengthen the market position and availability (Stories.starbucks, 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Reliability in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superior service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innovativeness in store formats, and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new product innovation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with concern to environment.</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2225993" y="449580"/>
            <a:ext cx="71710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Valuable Resources and Capabilities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1026" name="Picture 2" descr="Starbucks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3180" y="1425575"/>
            <a:ext cx="3173730" cy="32131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984875" y="1439545"/>
            <a:ext cx="5725160"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High customer loyalty and My Starbucks Rewards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has signed up more than 16 million consumers to help drive sales (Su’ada &amp; Yuniawan, 2023).</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The company has long-term contracts with premium growers and a high emphasis on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ethical sourcing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Market insight and clear goal setting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are essential components for successful globalization.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2226946" y="449580"/>
            <a:ext cx="71691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Rarity of Resources and Capabilities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2050" name="Picture 2" descr="The Success of Starbucks App: A Case Study | by The Manifest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240" y="1624330"/>
            <a:ext cx="5080635" cy="290258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205095" y="1425575"/>
            <a:ext cx="6476365" cy="4526280"/>
          </a:xfrm>
        </p:spPr>
        <p:txBody>
          <a:bodyPr>
            <a:noAutofit/>
          </a:bodyPr>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Culturally embedded in the global coffee consumption the brand</a:t>
            </a:r>
            <a:r>
              <a:rPr lang="en-US" altLang="zh-CN" sz="2000" b="1" smtClean="0">
                <a:solidFill>
                  <a:srgbClr val="3E8775"/>
                </a:solidFill>
                <a:latin typeface="Arial Bold" panose="020B0604020202020204" charset="0"/>
                <a:cs typeface="Arial Bold" panose="020B0604020202020204" charset="0"/>
                <a:sym typeface="+mn-ea"/>
              </a:rPr>
              <a:t> has been well marketed and more so its messages make it to have high brand awareness.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Special roasting and brewing processes</a:t>
            </a:r>
            <a:r>
              <a:rPr lang="en-US" altLang="zh-CN" sz="2000" b="1" smtClean="0">
                <a:solidFill>
                  <a:srgbClr val="3E8775"/>
                </a:solidFill>
                <a:latin typeface="Arial Bold" panose="020B0604020202020204" charset="0"/>
                <a:cs typeface="Arial Bold" panose="020B0604020202020204" charset="0"/>
                <a:sym typeface="+mn-ea"/>
              </a:rPr>
              <a:t> provide the product quality and individually tailored stores’ concept increases customer satisfaction (Akcam, B2023).</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latin typeface="Arial Bold" panose="020B0604020202020204" charset="0"/>
                <a:cs typeface="Arial Bold" panose="020B0604020202020204" charset="0"/>
                <a:sym typeface="+mn-ea"/>
              </a:rPr>
              <a:t>The strengths are to pay attention to the </a:t>
            </a:r>
            <a:r>
              <a:rPr lang="en-US" altLang="zh-CN" sz="2000" b="1" smtClean="0">
                <a:solidFill>
                  <a:srgbClr val="3E8775"/>
                </a:solidFill>
                <a:highlight>
                  <a:srgbClr val="C0C0C0"/>
                </a:highlight>
                <a:latin typeface="Arial Bold" panose="020B0604020202020204" charset="0"/>
                <a:cs typeface="Arial Bold" panose="020B0604020202020204" charset="0"/>
                <a:sym typeface="+mn-ea"/>
              </a:rPr>
              <a:t>satisfaction of workers and the quality of the service offered to customers</a:t>
            </a:r>
            <a:r>
              <a:rPr lang="en-US" altLang="zh-CN" sz="2000" b="1" smtClean="0">
                <a:solidFill>
                  <a:srgbClr val="3E8775"/>
                </a:solidFill>
                <a:latin typeface="Arial Bold" panose="020B0604020202020204" charset="0"/>
                <a:cs typeface="Arial Bold" panose="020B0604020202020204" charset="0"/>
                <a:sym typeface="+mn-ea"/>
              </a:rPr>
              <a:t>, quality training and alignment of corporate values.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latin typeface="Arial Bold" panose="020B0604020202020204" charset="0"/>
              <a:cs typeface="Arial Bold" panose="020B0604020202020204" charset="0"/>
              <a:sym typeface="+mn-ea"/>
            </a:endParaRPr>
          </a:p>
        </p:txBody>
      </p:sp>
      <p:sp>
        <p:nvSpPr>
          <p:cNvPr id="2" name="文本框 1"/>
          <p:cNvSpPr txBox="1"/>
          <p:nvPr/>
        </p:nvSpPr>
        <p:spPr>
          <a:xfrm>
            <a:off x="1734821" y="449580"/>
            <a:ext cx="815340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Inimitability of Resources and Capabilities</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pic>
        <p:nvPicPr>
          <p:cNvPr id="3074" name="Picture 2" descr="Starbucks Superhero: An Outstanding Customer service experience examp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315" y="1590040"/>
            <a:ext cx="4135755" cy="28321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6336030" y="1579880"/>
            <a:ext cx="545909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The latest developments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 logistics and data processing are applied at the international level.</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Well-coordinated organization </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with clearly assigned responsibilities and sound measures for managing risks.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Investment in technology</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to enhance the rate of sale turnover (Zhuang, 2023).</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2895601" y="449580"/>
            <a:ext cx="583184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Organization to Capture Value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pic>
        <p:nvPicPr>
          <p:cNvPr id="4098" name="Picture 2" descr="Starbucks Value-Chain Analysis - Research Method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670" y="1579880"/>
            <a:ext cx="5627370" cy="288861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2972118" y="449580"/>
            <a:ext cx="567880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Summary of VRIO Framework</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pic>
        <p:nvPicPr>
          <p:cNvPr id="4" name="Picture 1"/>
          <p:cNvPicPr>
            <a:picLocks noChangeAspect="1"/>
          </p:cNvPicPr>
          <p:nvPr/>
        </p:nvPicPr>
        <p:blipFill>
          <a:blip r:embed="rId1"/>
          <a:stretch>
            <a:fillRect/>
          </a:stretch>
        </p:blipFill>
        <p:spPr>
          <a:xfrm>
            <a:off x="523240" y="1187450"/>
            <a:ext cx="5241925" cy="5397500"/>
          </a:xfrm>
          <a:prstGeom prst="rect">
            <a:avLst/>
          </a:prstGeom>
        </p:spPr>
      </p:pic>
      <p:sp>
        <p:nvSpPr>
          <p:cNvPr id="5" name="文本占位符 4"/>
          <p:cNvSpPr>
            <a:spLocks noGrp="1"/>
          </p:cNvSpPr>
          <p:nvPr>
            <p:ph type="body" sz="quarter" idx="13"/>
            <p:custDataLst>
              <p:tags r:id="rId2"/>
            </p:custDataLst>
          </p:nvPr>
        </p:nvSpPr>
        <p:spPr>
          <a:xfrm>
            <a:off x="5962015" y="1187450"/>
            <a:ext cx="5779770" cy="4764405"/>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Valuable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Flexible supply chain, century’s old brand image, large number of outlets, and product differentiation.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Rare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High brand awareness guarantee, strict vertical integration and efficient managerial decision-making.</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Inimitable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Core brand values customer loyalty, unique business practices, and corporate identity.</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Organization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Optimal supply chain management, sound management, and constant improvement (Wang, 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Tree>
    <p:custDataLst>
      <p:tags r:id="rId3"/>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7" name="Docer搜索：半想象现实   http://chn.docer.com/works/?userid=199927538"/>
          <p:cNvSpPr txBox="1"/>
          <p:nvPr>
            <p:custDataLst>
              <p:tags r:id="rId1"/>
            </p:custDataLst>
          </p:nvPr>
        </p:nvSpPr>
        <p:spPr>
          <a:xfrm>
            <a:off x="4115995" y="1707155"/>
            <a:ext cx="3152140" cy="1019810"/>
          </a:xfrm>
          <a:prstGeom prst="rect">
            <a:avLst/>
          </a:prstGeom>
          <a:noFill/>
        </p:spPr>
        <p:txBody>
          <a:bodyPr wrap="square" rtlCol="0" anchor="b" anchorCtr="0">
            <a:normAutofit/>
          </a:bodyPr>
          <a:lstStyle/>
          <a:p>
            <a:r>
              <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rPr>
              <a:t>PART 03</a:t>
            </a:r>
            <a:endPar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endParaRPr>
          </a:p>
        </p:txBody>
      </p:sp>
      <p:sp>
        <p:nvSpPr>
          <p:cNvPr id="8" name="标题 7"/>
          <p:cNvSpPr>
            <a:spLocks noGrp="1"/>
          </p:cNvSpPr>
          <p:nvPr>
            <p:ph type="title"/>
            <p:custDataLst>
              <p:tags r:id="rId2"/>
            </p:custDataLst>
          </p:nvPr>
        </p:nvSpPr>
        <p:spPr>
          <a:xfrm>
            <a:off x="1388110" y="3048635"/>
            <a:ext cx="9051290" cy="760730"/>
          </a:xfrm>
        </p:spPr>
        <p:txBody>
          <a:bodyPr>
            <a:noAutofit/>
          </a:bodyPr>
          <a:lstStyle/>
          <a:p>
            <a:pPr algn="ctr"/>
            <a:r>
              <a:rPr lang="en-US" altLang="zh-CN" sz="4400" smtClean="0"/>
              <a:t>Conclusion</a:t>
            </a:r>
            <a:endParaRPr lang="en-US" altLang="zh-CN" sz="4400" smtClean="0"/>
          </a:p>
        </p:txBody>
      </p:sp>
    </p:spTree>
    <p:custDataLst>
      <p:tags r:id="rId3"/>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文本框 5"/>
          <p:cNvSpPr txBox="1"/>
          <p:nvPr/>
        </p:nvSpPr>
        <p:spPr>
          <a:xfrm>
            <a:off x="4608196" y="449580"/>
            <a:ext cx="24066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References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7" name="文本框 6"/>
          <p:cNvSpPr txBox="1"/>
          <p:nvPr/>
        </p:nvSpPr>
        <p:spPr>
          <a:xfrm>
            <a:off x="358140" y="1109345"/>
            <a:ext cx="11374120" cy="3415030"/>
          </a:xfrm>
          <a:prstGeom prst="rect">
            <a:avLst/>
          </a:prstGeom>
          <a:noFill/>
        </p:spPr>
        <p:txBody>
          <a:bodyPr wrap="square" rtlCol="0" anchor="t">
            <a:spAutoFit/>
          </a:bodyPr>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Sec.gov, (2024), Stores of Starbucks, [Online], Available at:  https://www.sec.gov/divisions/corpfin/cf-noaction/14a-8/2020/donnellystarbucks110320-14a8-incoming.pdf [Accessed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Starbucks , (2024), Environmental goals, [Online], Available at: https://stories.starbucks.com/stories/2021/starbucks-announces-coffee-specific-environmental-goals/[Accessed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Starbucks , (2024), Technology of Starbucks, [Online], Available at:  https://stories.starbucks.com/press/2020/cafe-practices-starbucks-approach-to-ethically-sourcing-coffee/ [Accessed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Starbucks, (2024),Labour law, [Online], Available at:  https://stories.starbucks.com/press/2020/global-human-rights-statement/ [Accessed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indent="0" algn="just" eaLnBrk="0" latinLnBrk="1">
              <a:lnSpc>
                <a:spcPct val="100000"/>
              </a:lnSpc>
              <a:buFont typeface="Symbol"/>
              <a:buNone/>
            </a:pPr>
            <a:endParaRPr lang="zh-CN" altLang="en-US">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文本框 5"/>
          <p:cNvSpPr txBox="1"/>
          <p:nvPr/>
        </p:nvSpPr>
        <p:spPr>
          <a:xfrm>
            <a:off x="4608196" y="449580"/>
            <a:ext cx="24066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References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7" name="文本框 6"/>
          <p:cNvSpPr txBox="1"/>
          <p:nvPr/>
        </p:nvSpPr>
        <p:spPr>
          <a:xfrm>
            <a:off x="358140" y="1109345"/>
            <a:ext cx="11374120" cy="4246245"/>
          </a:xfrm>
          <a:prstGeom prst="rect">
            <a:avLst/>
          </a:prstGeom>
          <a:noFill/>
        </p:spPr>
        <p:txBody>
          <a:bodyPr wrap="square" rtlCol="0" anchor="t">
            <a:spAutoFit/>
          </a:bodyPr>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Astuti, P. D. (2021). Green marketing mix: an example of its influences on purchasing decision. Malang: IOP Publisher.</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Ali, M. (2021). A social practice theory perspective on green marketing initiatives and green purchase behavior.</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indent="0" algn="just" eaLnBrk="0" latinLnBrk="1">
              <a:lnSpc>
                <a:spcPct val="100000"/>
              </a:lnSpc>
              <a:buFont typeface="Symbol"/>
              <a:buNone/>
            </a:pPr>
            <a:endParaRPr lang="zh-CN" altLang="en-US">
              <a:latin typeface="Arial" panose="020B0604020202020204" pitchFamily="34" charset="0"/>
              <a:cs typeface="Arial" panose="020B0604020202020204" pitchFamily="34" charset="0"/>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Saputro, M. A. (2022). THE INFLUENCE OF GREEN MARKETING AND BRAND PERCEIVED QUALITY TOWARD CUSTOMER PURCHASE DECISION IN STARBUCKS CAFE(Doctoral dissertation, Universitas Atma Jaya Yogyakarta).</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Dwipamurti, N. (2018). The effect of green marketing on brand image and purchase decision (Study on Consumer of Starbucks Café Ubud. Jurnal Administrasi Bisnis, 57-64.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Rizwan, M. (2008). Study of Brand Awareness and BrandImage of Starbucks.</a:t>
            </a:r>
            <a:endParaRPr lang="en-US" altLang="zh-CN" smtClean="0">
              <a:solidFill>
                <a:srgbClr val="3E8775"/>
              </a:solidFill>
              <a:latin typeface="Arial" panose="020B0604020202020204" pitchFamily="34" charset="0"/>
              <a:cs typeface="Arial" panose="020B0604020202020204" pitchFamily="34" charset="0"/>
              <a:sym typeface="+mn-ea"/>
            </a:endParaRPr>
          </a:p>
        </p:txBody>
      </p:sp>
    </p:spTree>
    <p:custDataLst>
      <p:tags r:id="rId1"/>
    </p:custData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文本框 5"/>
          <p:cNvSpPr txBox="1"/>
          <p:nvPr/>
        </p:nvSpPr>
        <p:spPr>
          <a:xfrm>
            <a:off x="4608196" y="449580"/>
            <a:ext cx="24066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References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7" name="文本框 6"/>
          <p:cNvSpPr txBox="1"/>
          <p:nvPr/>
        </p:nvSpPr>
        <p:spPr>
          <a:xfrm>
            <a:off x="358140" y="1109345"/>
            <a:ext cx="11374120" cy="5077460"/>
          </a:xfrm>
          <a:prstGeom prst="rect">
            <a:avLst/>
          </a:prstGeom>
          <a:noFill/>
        </p:spPr>
        <p:txBody>
          <a:bodyPr wrap="square" rtlCol="0" anchor="t">
            <a:spAutoFit/>
          </a:bodyPr>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 Stories.starbucks, (2024), Starbucks stores, [Online]Available at: https://stories.starbucks.com/press/2019/starbucks-celebrates-global-milestone-with-30000th-store/ [Accessed on: 29th May, 2024] </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Su’ada, R., &amp; Yuniawan, A. (2023). Optimization of Brand Engagement and Loyalty Through Informative Interactivity and Starbucks Indonesia Instagram Social Media Marketing Trends. Amalee: Indonesian Journal of Community Research and Engagement, 4(2), 741-759. https://ejournal.insuriponorogo.ac.id/index.php/amalee/article/download/3125/2056</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Akcam, B. K. (2023). The impact of technology on the Starbucks experience. Journal of Information Technology Teaching Cases, 13(1), 104-110. https://journals.sagepub.com/doi/full/10.1177/20438869221099305</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Zhuang, J. (2023). Analysis on the Value of Enterprise Investment of Starbucks and Luckin. Highlights in Business, Economics and Management, 7, 186-194. https://drpress.org/ojs/index.php/HBEM/article/download/7938/7729</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Wang, J. J. (2024). Brands, online collaboration and social media-A case study-Starbucks (Doctoral dissertation, Institute of Art, Design+ Technology). http://ijmrap.com/wp-content/uploads/2024/01/IJMRAP-V6N7P198Y24.pdf</a:t>
            </a:r>
            <a:endParaRPr lang="en-US" altLang="zh-CN" smtClean="0">
              <a:solidFill>
                <a:srgbClr val="3E8775"/>
              </a:solidFill>
              <a:latin typeface="Arial" panose="020B0604020202020204" pitchFamily="34" charset="0"/>
              <a:cs typeface="Arial" panose="020B0604020202020204" pitchFamily="34" charset="0"/>
              <a:sym typeface="+mn-ea"/>
            </a:endParaRPr>
          </a:p>
        </p:txBody>
      </p:sp>
    </p:spTree>
    <p:custDataLst>
      <p:tags r:id="rId1"/>
    </p:custData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1" cstate="screen"/>
          <a:stretch>
            <a:fillRect/>
          </a:stretch>
        </a:blipFill>
        <a:effectLst/>
      </p:bgPr>
    </p:bg>
    <p:spTree>
      <p:nvGrpSpPr>
        <p:cNvPr id="1" name=""/>
        <p:cNvGrpSpPr/>
        <p:nvPr/>
      </p:nvGrpSpPr>
      <p:grpSpPr>
        <a:xfrm>
          <a:off x="0" y="0"/>
          <a:ext cx="0" cy="0"/>
          <a:chOff x="0" y="0"/>
          <a:chExt cx="0" cy="0"/>
        </a:xfrm>
      </p:grpSpPr>
      <p:sp>
        <p:nvSpPr>
          <p:cNvPr id="3" name="标题 2"/>
          <p:cNvSpPr>
            <a:spLocks noGrp="1"/>
          </p:cNvSpPr>
          <p:nvPr>
            <p:ph type="title"/>
            <p:custDataLst>
              <p:tags r:id="rId2"/>
            </p:custDataLst>
          </p:nvPr>
        </p:nvSpPr>
        <p:spPr>
          <a:xfrm>
            <a:off x="4385945" y="2085975"/>
            <a:ext cx="6356985" cy="1408430"/>
          </a:xfrm>
        </p:spPr>
        <p:txBody>
          <a:bodyPr>
            <a:normAutofit fontScale="90000"/>
          </a:bodyPr>
          <a:lstStyle/>
          <a:p>
            <a:r>
              <a:rPr lang="en-US" altLang="zh-CN" spc="0" smtClean="0">
                <a:solidFill>
                  <a:schemeClr val="accent1"/>
                </a:solidFill>
                <a:uFillTx/>
                <a:latin typeface="Arial Bold" panose="020B0604020202020204" charset="0"/>
                <a:ea typeface="Arial Bold" panose="020B0604020202020204" charset="0"/>
              </a:rPr>
              <a:t>Thank you For Listening ! </a:t>
            </a:r>
            <a:endParaRPr lang="en-US" altLang="zh-CN" spc="0" dirty="0" smtClean="0">
              <a:solidFill>
                <a:schemeClr val="accent1"/>
              </a:solidFill>
              <a:uFillTx/>
              <a:latin typeface="Arial Bold" panose="020B0604020202020204" charset="0"/>
              <a:ea typeface="Arial Bold" panose="020B0604020202020204" charset="0"/>
            </a:endParaRPr>
          </a:p>
        </p:txBody>
      </p:sp>
    </p:spTree>
    <p:custDataLst>
      <p:tags r:id="rId3"/>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i*1"/>
  <p:tag name="KSO_WM_UNIT_LAYERLEVEL" val="1"/>
  <p:tag name="KSO_WM_TAG_VERSION" val="1.0"/>
  <p:tag name="KSO_WM_BEAUTIFY_FLAG" val="#wm#"/>
  <p:tag name="KSO_WM_SLIDE_BACKGROUND_TYPE" val="general"/>
  <p:tag name="KSO_WM_SLIDE_BK_DARK_LIGHT" val="2"/>
  <p:tag name="KSO_WM_UNIT_TYPE" val="i"/>
  <p:tag name="KSO_WM_UNIT_INDEX" val="1"/>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 name="KSO_WM_SLIDE_BACKGROUND_TYPE" val="frame"/>
  <p:tag name="KSO_WM_SLIDE_BK_DARK_LIGHT" val="2"/>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1"/>
  <p:tag name="KSO_WM_UNIT_LAYERLEVEL" val="1"/>
  <p:tag name="KSO_WM_TAG_VERSION" val="1.0"/>
  <p:tag name="KSO_WM_BEAUTIFY_FLAG" val="#wm#"/>
  <p:tag name="KSO_WM_UNIT_TYPE" val="i"/>
  <p:tag name="KSO_WM_UNIT_INDEX" val="1"/>
</p:tagLst>
</file>

<file path=ppt/tags/tag7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2"/>
  <p:tag name="KSO_WM_UNIT_LAYERLEVEL" val="1"/>
  <p:tag name="KSO_WM_TAG_VERSION" val="1.0"/>
  <p:tag name="KSO_WM_BEAUTIFY_FLAG" val="#wm#"/>
  <p:tag name="KSO_WM_UNIT_TYPE" val="i"/>
  <p:tag name="KSO_WM_UNIT_INDEX" val="2"/>
</p:tagLst>
</file>

<file path=ppt/tags/tag75.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3"/>
  <p:tag name="KSO_WM_UNIT_LAYERLEVEL" val="1"/>
  <p:tag name="KSO_WM_TAG_VERSION" val="1.0"/>
  <p:tag name="KSO_WM_BEAUTIFY_FLAG" val="#wm#"/>
  <p:tag name="KSO_WM_UNIT_TYPE" val="i"/>
  <p:tag name="KSO_WM_UNIT_INDEX" val="3"/>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 name="KSO_WM_SLIDE_BACKGROUND_TYPE" val="leftRight"/>
  <p:tag name="KSO_WM_SLIDE_BK_DARK_LIGHT" val="1"/>
</p:tagLst>
</file>

<file path=ppt/tags/tag77.xml><?xml version="1.0" encoding="utf-8"?>
<p:tagLst xmlns:p="http://schemas.openxmlformats.org/presentationml/2006/main">
  <p:tag name="KSO_WM_SLIDE_BACKGROUND_TYPE" val="leftRight"/>
  <p:tag name="KSO_WM_SLIDE_BK_DARK_LIGHT" val="1"/>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2"/>
  <p:tag name="KSO_WM_UNIT_LAYERLEVEL" val="1"/>
  <p:tag name="KSO_WM_TAG_VERSION" val="1.0"/>
  <p:tag name="KSO_WM_BEAUTIFY_FLAG" val="#wm#"/>
  <p:tag name="KSO_WM_SLIDE_BACKGROUND_TYPE" val="topBottom"/>
  <p:tag name="KSO_WM_SLIDE_BK_DARK_LIGHT" val="2"/>
</p:tagLst>
</file>

<file path=ppt/tags/tag8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2"/>
  <p:tag name="KSO_WM_UNIT_LAYERLEVEL" val="1"/>
  <p:tag name="KSO_WM_TAG_VERSION" val="1.0"/>
  <p:tag name="KSO_WM_BEAUTIFY_FLAG" val="#wm#"/>
  <p:tag name="KSO_WM_SLIDE_BACKGROUND_TYPE" val="bottomTop"/>
  <p:tag name="KSO_WM_SLIDE_BK_DARK_LIGHT" val="2"/>
</p:tagLst>
</file>

<file path=ppt/tags/tag9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2"/>
  <p:tag name="KSO_WM_UNIT_LAYERLEVEL" val="1"/>
  <p:tag name="KSO_WM_TAG_VERSION" val="1.0"/>
  <p:tag name="KSO_WM_BEAUTIFY_FLAG" val="#wm#"/>
  <p:tag name="KSO_WM_SLIDE_BACKGROUND_TYPE" val="navigation"/>
  <p:tag name="KSO_WM_SLIDE_BK_DARK_LIGHT" val="2"/>
</p:tagLst>
</file>

<file path=ppt/tags/tag10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 name="KSO_WM_SLIDE_BACKGROUND_TYPE" val="belt"/>
  <p:tag name="KSO_WM_SLIDE_BK_DARK_LIGHT" val="2"/>
</p:tagLst>
</file>

<file path=ppt/tags/tag111.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Lst>
</file>

<file path=ppt/tags/tag11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i*2"/>
  <p:tag name="KSO_WM_UNIT_LAYERLEVEL" val="1"/>
  <p:tag name="KSO_WM_TAG_VERSION" val="1.0"/>
  <p:tag name="KSO_WM_BEAUTIFY_FLAG" val="#wm#"/>
  <p:tag name="KSO_WM_UNIT_TYPE" val="i"/>
  <p:tag name="KSO_WM_UNIT_INDEX" val="2"/>
</p:tagLst>
</file>

<file path=ppt/tags/tag11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i*3"/>
  <p:tag name="KSO_WM_UNIT_LAYERLEVEL" val="1"/>
  <p:tag name="KSO_WM_TAG_VERSION" val="1.0"/>
  <p:tag name="KSO_WM_BEAUTIFY_FLAG" val="#wm#"/>
  <p:tag name="KSO_WM_UNIT_TYPE" val="i"/>
  <p:tag name="KSO_WM_UNIT_INDEX" val="3"/>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89"/>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89"/>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4.xml><?xml version="1.0" encoding="utf-8"?>
<p:tagLst xmlns:p="http://schemas.openxmlformats.org/presentationml/2006/main">
  <p:tag name="KSO_WM_TEMPLATE_SUBCATEGORY" val="0"/>
  <p:tag name="KSO_WM_TEMPLATE_MASTER_TYPE" val="1"/>
  <p:tag name="KSO_WM_TEMPLATE_COLOR_TYPE" val="1"/>
  <p:tag name="KSO_WM_TAG_VERSION" val="1.0"/>
  <p:tag name="KSO_WM_BEAUTIFY_FLAG" val="#wm#"/>
  <p:tag name="KSO_WM_TEMPLATE_CATEGORY" val="custom"/>
  <p:tag name="KSO_WM_TEMPLATE_INDEX" val="20202689"/>
  <p:tag name="KSO_WM_TEMPLATE_THUMBS_INDEX" val="1、4、7、8、9、10、11、12、13、14、15"/>
  <p:tag name="KSO_WM_TEMPLATE_MASTER_THUMB_INDEX" val="18"/>
</p:tagLst>
</file>

<file path=ppt/tags/tag125.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27.xml><?xml version="1.0" encoding="utf-8"?>
<p:tagLst xmlns:p="http://schemas.openxmlformats.org/presentationml/2006/main">
  <p:tag name="KSO_WM_SLIDE_ID" val="custom20202689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2689"/>
  <p:tag name="KSO_WM_SLIDE_LAYOUT" val="a_b"/>
  <p:tag name="KSO_WM_SLIDE_LAYOUT_CNT" val="1_1"/>
  <p:tag name="KSO_WM_TEMPLATE_THUMBS_INDEX" val="1、4、7、8、9、10、11、12、13、14、15"/>
  <p:tag name="KSO_WM_TEMPLATE_MASTER_THUMB_INDEX" val="12"/>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e*1"/>
  <p:tag name="KSO_WM_TEMPLATE_CATEGORY" val="custom"/>
  <p:tag name="KSO_WM_TEMPLATE_INDEX" val="20202689"/>
  <p:tag name="KSO_WM_UNIT_LAYERLEVEL" val="1"/>
  <p:tag name="KSO_WM_TAG_VERSION" val="1.0"/>
  <p:tag name="KSO_WM_BEAUTIFY_FLAG" val="#wm#"/>
  <p:tag name="KSO_WM_UNIT_PRESET_TEXT" val="PART 01"/>
  <p:tag name="KSO_WM_UNIT_NOCLEAR" val="0"/>
  <p:tag name="KSO_WM_UNIT_VALUE" val="4"/>
  <p:tag name="KSO_WM_UNIT_TYPE" val="e"/>
  <p:tag name="KSO_WM_UNIT_INDEX" val="1"/>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30.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e*1"/>
  <p:tag name="KSO_WM_TEMPLATE_CATEGORY" val="custom"/>
  <p:tag name="KSO_WM_TEMPLATE_INDEX" val="20202689"/>
  <p:tag name="KSO_WM_UNIT_LAYERLEVEL" val="1"/>
  <p:tag name="KSO_WM_TAG_VERSION" val="1.0"/>
  <p:tag name="KSO_WM_BEAUTIFY_FLAG" val="#wm#"/>
  <p:tag name="KSO_WM_UNIT_PRESET_TEXT" val="PART 01"/>
  <p:tag name="KSO_WM_UNIT_NOCLEAR" val="0"/>
  <p:tag name="KSO_WM_UNIT_VALUE" val="4"/>
  <p:tag name="KSO_WM_UNIT_TYPE" val="e"/>
  <p:tag name="KSO_WM_UNIT_INDEX" val="1"/>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33.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4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4_1"/>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4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4_2"/>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1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1_1"/>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1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1_2"/>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2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2_1"/>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2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2_2"/>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3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3_1"/>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3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3_2"/>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7.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48.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49.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0.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1.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2.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3.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4.xml><?xml version="1.0" encoding="utf-8"?>
<p:tagLst xmlns:p="http://schemas.openxmlformats.org/presentationml/2006/main">
  <p:tag name="KSO_WM_SLIDE_ID" val="custom20202689_11"/>
  <p:tag name="KSO_WM_TEMPLATE_SUBCATEGORY" val="0"/>
  <p:tag name="KSO_WM_SLIDE_TYPE" val="text"/>
  <p:tag name="KSO_WM_SLIDE_SUBTYPE" val="picTxt"/>
  <p:tag name="KSO_WM_SLIDE_ITEM_CNT" val="0"/>
  <p:tag name="KSO_WM_SLIDE_INDEX" val="11"/>
  <p:tag name="KSO_WM_SLIDE_SIZE" val="864*429"/>
  <p:tag name="KSO_WM_SLIDE_POSITION" val="48*61"/>
  <p:tag name="KSO_WM_TAG_VERSION" val="1.0"/>
  <p:tag name="KSO_WM_BEAUTIFY_FLAG" val="#wm#"/>
  <p:tag name="KSO_WM_TEMPLATE_CATEGORY" val="custom"/>
  <p:tag name="KSO_WM_TEMPLATE_INDEX" val="20202689"/>
  <p:tag name="KSO_WM_SLIDE_LAYOUT" val="a_d_f"/>
  <p:tag name="KSO_WM_SLIDE_LAYOUT_CNT" val="1_1_1"/>
  <p:tag name="KSO_WM_TEMPLATE_MASTER_TYPE" val="1"/>
  <p:tag name="KSO_WM_TEMPLATE_COLOR_TYPE" val="1"/>
</p:tagLst>
</file>

<file path=ppt/tags/tag155.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6.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7.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8.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9.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0.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61.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62.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3.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64.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5.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66.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7.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68.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9.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0.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71.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2.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73.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4.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75.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76.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7.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8.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9.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80.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81.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2.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3.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4.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5.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6.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7.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8.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9.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90.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91.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e*1"/>
  <p:tag name="KSO_WM_TEMPLATE_CATEGORY" val="custom"/>
  <p:tag name="KSO_WM_TEMPLATE_INDEX" val="20202689"/>
  <p:tag name="KSO_WM_UNIT_LAYERLEVEL" val="1"/>
  <p:tag name="KSO_WM_TAG_VERSION" val="1.0"/>
  <p:tag name="KSO_WM_BEAUTIFY_FLAG" val="#wm#"/>
  <p:tag name="KSO_WM_UNIT_PRESET_TEXT" val="PART 01"/>
  <p:tag name="KSO_WM_UNIT_NOCLEAR" val="0"/>
  <p:tag name="KSO_WM_UNIT_VALUE" val="4"/>
  <p:tag name="KSO_WM_UNIT_TYPE" val="e"/>
  <p:tag name="KSO_WM_UNIT_INDEX" val="1"/>
</p:tagLst>
</file>

<file path=ppt/tags/tag1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94.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95.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6.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7.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15*a*1"/>
  <p:tag name="KSO_WM_TEMPLATE_CATEGORY" val="custom"/>
  <p:tag name="KSO_WM_TEMPLATE_INDEX" val="20202689"/>
  <p:tag name="KSO_WM_UNIT_LAYERLEVEL" val="1"/>
  <p:tag name="KSO_WM_TAG_VERSION" val="1.0"/>
  <p:tag name="KSO_WM_BEAUTIFY_FLAG" val="#wm#"/>
  <p:tag name="KSO_WM_UNIT_ISCONTENTSTITLE" val="0"/>
  <p:tag name="KSO_WM_UNIT_NOCLEAR" val="1"/>
  <p:tag name="KSO_WM_UNIT_TYPE" val="a"/>
  <p:tag name="KSO_WM_UNIT_INDEX" val="1"/>
  <p:tag name="KSO_WM_UNIT_PRESET_TEXT" val="Thank you "/>
</p:tagLst>
</file>

<file path=ppt/tags/tag199.xml><?xml version="1.0" encoding="utf-8"?>
<p:tagLst xmlns:p="http://schemas.openxmlformats.org/presentationml/2006/main">
  <p:tag name="KSO_WM_SLIDE_ID" val="custom20202689_15"/>
  <p:tag name="KSO_WM_TEMPLATE_SUBCATEGORY" val="0"/>
  <p:tag name="KSO_WM_TEMPLATE_MASTER_TYPE" val="1"/>
  <p:tag name="KSO_WM_TEMPLATE_COLOR_TYPE" val="1"/>
  <p:tag name="KSO_WM_SLIDE_ITEM_CNT" val="0"/>
  <p:tag name="KSO_WM_SLIDE_INDEX" val="15"/>
  <p:tag name="KSO_WM_TAG_VERSION" val="1.0"/>
  <p:tag name="KSO_WM_BEAUTIFY_FLAG" val="#wm#"/>
  <p:tag name="KSO_WM_TEMPLATE_CATEGORY" val="custom"/>
  <p:tag name="KSO_WM_TEMPLATE_INDEX" val="20202689"/>
  <p:tag name="KSO_WM_SLIDE_TYPE" val="endPage"/>
  <p:tag name="KSO_WM_SLIDE_SUBTYPE" val="pureTxt"/>
  <p:tag name="KSO_WM_SLIDE_LAYOUT" val="a_b"/>
  <p:tag name="KSO_WM_SLIDE_LAYOUT_CNT" val="1_1"/>
</p:tagLst>
</file>

<file path=ppt/theme/theme1.xml><?xml version="1.0" encoding="utf-8"?>
<a:theme xmlns:a="http://schemas.openxmlformats.org/drawingml/2006/main" name="Office Theme">
  <a:themeElements>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2.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3.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4.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5.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6.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7.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8.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9.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10.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docProps/app.xml><?xml version="1.0" encoding="utf-8"?>
<Properties xmlns="http://schemas.openxmlformats.org/officeDocument/2006/extended-properties" xmlns:vt="http://schemas.openxmlformats.org/officeDocument/2006/docPropsVTypes">
  <TotalTime>0</TotalTime>
  <Words>14448</Words>
  <Application>WPS 文字</Application>
  <PresentationFormat>宽屏</PresentationFormat>
  <Paragraphs>276</Paragraphs>
  <Slides>37</Slides>
  <Notes>2</Notes>
  <HiddenSlides>0</HiddenSlides>
  <MMClips>0</MMClips>
  <ScaleCrop>false</ScaleCrop>
  <HeadingPairs>
    <vt:vector size="6" baseType="variant">
      <vt:variant>
        <vt:lpstr>已用的字体</vt:lpstr>
      </vt:variant>
      <vt:variant>
        <vt:i4>61</vt:i4>
      </vt:variant>
      <vt:variant>
        <vt:lpstr>主题</vt:lpstr>
      </vt:variant>
      <vt:variant>
        <vt:i4>1</vt:i4>
      </vt:variant>
      <vt:variant>
        <vt:lpstr>幻灯片标题</vt:lpstr>
      </vt:variant>
      <vt:variant>
        <vt:i4>37</vt:i4>
      </vt:variant>
    </vt:vector>
  </HeadingPairs>
  <TitlesOfParts>
    <vt:vector size="99" baseType="lpstr">
      <vt:lpstr>Arial</vt:lpstr>
      <vt:lpstr>宋体</vt:lpstr>
      <vt:lpstr>Wingdings</vt:lpstr>
      <vt:lpstr>Calibri</vt:lpstr>
      <vt:lpstr>Helvetica Neue</vt:lpstr>
      <vt:lpstr>微软雅黑</vt:lpstr>
      <vt:lpstr>汉仪旗黑</vt:lpstr>
      <vt:lpstr>Segoe UI</vt:lpstr>
      <vt:lpstr>苹方-简</vt:lpstr>
      <vt:lpstr>宋体</vt:lpstr>
      <vt:lpstr>Arial Unicode MS</vt:lpstr>
      <vt:lpstr>宋体-简</vt:lpstr>
      <vt:lpstr>Symbol</vt:lpstr>
      <vt:lpstr>Kingsoft Sign</vt:lpstr>
      <vt:lpstr>Times New Roman</vt:lpstr>
      <vt:lpstr>Calibri</vt:lpstr>
      <vt:lpstr>Sukhumvit Set Text</vt:lpstr>
      <vt:lpstr>Tahoma Regular</vt:lpstr>
      <vt:lpstr>Snell Roundhand Regular</vt:lpstr>
      <vt:lpstr>Hiragino Sans CNS W3</vt:lpstr>
      <vt:lpstr>Baloo 2 Regular</vt:lpstr>
      <vt:lpstr>Baloo Bhaina 2 Regular</vt:lpstr>
      <vt:lpstr>Baloo Bhaijaan</vt:lpstr>
      <vt:lpstr>BM Yeonsung</vt:lpstr>
      <vt:lpstr>BM Dohyeon</vt:lpstr>
      <vt:lpstr>Ayuthaya</vt:lpstr>
      <vt:lpstr>Avenir Next Regular</vt:lpstr>
      <vt:lpstr>Avenir Book</vt:lpstr>
      <vt:lpstr>Avenir Next Condensed Regular</vt:lpstr>
      <vt:lpstr>Arial Rounded MT Bold</vt:lpstr>
      <vt:lpstr>Arial Narrow Regular</vt:lpstr>
      <vt:lpstr>Arial Hebrew Regular</vt:lpstr>
      <vt:lpstr>Arial Black</vt:lpstr>
      <vt:lpstr>Arial Regular</vt:lpstr>
      <vt:lpstr>BIZ UDGothic Regular</vt:lpstr>
      <vt:lpstr>BIZ UDMincho</vt:lpstr>
      <vt:lpstr>Gotu</vt:lpstr>
      <vt:lpstr>Gill Sans Regular</vt:lpstr>
      <vt:lpstr>Helvetica Regular</vt:lpstr>
      <vt:lpstr>微软雅黑</vt:lpstr>
      <vt:lpstr>Arial Bold</vt:lpstr>
      <vt:lpstr>American Typewriter Bold</vt:lpstr>
      <vt:lpstr>Adelle Sans Devanagari Regular</vt:lpstr>
      <vt:lpstr>Adelle Sans Devanagari Thin</vt:lpstr>
      <vt:lpstr>华文宋体</vt:lpstr>
      <vt:lpstr>Geeza Pro Regular</vt:lpstr>
      <vt:lpstr>Geneva</vt:lpstr>
      <vt:lpstr>Farisi</vt:lpstr>
      <vt:lpstr>Farah</vt:lpstr>
      <vt:lpstr>Diwan Thuluth</vt:lpstr>
      <vt:lpstr>Didot Regular</vt:lpstr>
      <vt:lpstr>Devanagari Sangam MN Regular</vt:lpstr>
      <vt:lpstr>Devanagari MT Regular</vt:lpstr>
      <vt:lpstr>DecoType Naskh</vt:lpstr>
      <vt:lpstr>Damascus Regular</vt:lpstr>
      <vt:lpstr>Times New Roman</vt:lpstr>
      <vt:lpstr>ui-sans-serif</vt:lpstr>
      <vt:lpstr>Thonburi</vt:lpstr>
      <vt:lpstr>Libre Franklin</vt:lpstr>
      <vt:lpstr>Academy Engraved LET Plain</vt:lpstr>
      <vt:lpstr>Arial Narrow Bold</vt:lpstr>
      <vt:lpstr>Office Theme</vt:lpstr>
      <vt:lpstr>PowerPoint 演示文稿</vt:lpstr>
      <vt:lpstr>Introduction</vt:lpstr>
      <vt:lpstr>Click here to add the title</vt:lpstr>
      <vt:lpstr>Introduction</vt:lpstr>
      <vt:lpstr>Analysis of Changes in Consumer Buying Behavior</vt:lpstr>
      <vt:lpstr>Click here to add the title</vt:lpstr>
      <vt:lpstr>PowerPoint 演示文稿</vt:lpstr>
      <vt:lpstr>PowerPoint 演示文稿</vt:lpstr>
      <vt:lpstr>Click here to add the title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Analysis of Changes in Consumer Buying Behavior</vt:lpstr>
      <vt:lpstr>PowerPoint 演示文稿</vt:lpstr>
      <vt:lpstr>PowerPoint 演示文稿</vt:lpstr>
      <vt:lpstr>PowerPoint 演示文稿</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ChangGigi</cp:lastModifiedBy>
  <cp:revision>48</cp:revision>
  <dcterms:created xsi:type="dcterms:W3CDTF">2024-06-05T10:22:10Z</dcterms:created>
  <dcterms:modified xsi:type="dcterms:W3CDTF">2024-06-05T10:22:10Z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2052-5.7.1.8092</vt:lpwstr>
  </property>
</Properties>
</file>