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howSpecialPlsOnTitleSld="0" saveSubsetFonts="1">
  <p:sldMasterIdLst>
    <p:sldMasterId id="2147483660" r:id="rId1"/>
  </p:sldMasterIdLst>
  <p:notesMasterIdLst>
    <p:notesMasterId r:id="rId15"/>
  </p:notesMasterIdLst>
  <p:sldIdLst>
    <p:sldId id="271" r:id="rId2"/>
    <p:sldId id="272" r:id="rId3"/>
    <p:sldId id="256" r:id="rId4"/>
    <p:sldId id="275" r:id="rId5"/>
    <p:sldId id="284" r:id="rId6"/>
    <p:sldId id="257" r:id="rId7"/>
    <p:sldId id="282" r:id="rId8"/>
    <p:sldId id="274" r:id="rId9"/>
    <p:sldId id="259" r:id="rId10"/>
    <p:sldId id="276" r:id="rId11"/>
    <p:sldId id="278" r:id="rId12"/>
    <p:sldId id="285" r:id="rId13"/>
    <p:sldId id="283"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FF"/>
    <a:srgbClr val="00421E"/>
    <a:srgbClr val="003300"/>
    <a:srgbClr val="66FF66"/>
    <a:srgbClr val="99FF99"/>
    <a:srgbClr val="FFCCFF"/>
    <a:srgbClr val="FF9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4740326-1FF3-407F-93B4-3619A1282554}" v="3" dt="2023-11-09T11:14:14.299"/>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29" autoAdjust="0"/>
    <p:restoredTop sz="94660"/>
  </p:normalViewPr>
  <p:slideViewPr>
    <p:cSldViewPr snapToGrid="0">
      <p:cViewPr varScale="1">
        <p:scale>
          <a:sx n="64" d="100"/>
          <a:sy n="64" d="100"/>
        </p:scale>
        <p:origin x="978" y="66"/>
      </p:cViewPr>
      <p:guideLst/>
    </p:cSldViewPr>
  </p:slideViewPr>
  <p:notesTextViewPr>
    <p:cViewPr>
      <p:scale>
        <a:sx n="1" d="1"/>
        <a:sy n="1" d="1"/>
      </p:scale>
      <p:origin x="0" y="0"/>
    </p:cViewPr>
  </p:notesTextViewPr>
  <p:sorterViewPr>
    <p:cViewPr>
      <p:scale>
        <a:sx n="100" d="100"/>
        <a:sy n="100" d="100"/>
      </p:scale>
      <p:origin x="0" y="0"/>
    </p:cViewPr>
  </p:sorter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heme" Target="theme/theme1.xml"/><Relationship Id="rId3" Type="http://schemas.openxmlformats.org/officeDocument/2006/relationships/slide" Target="slides/slide2.xml"/><Relationship Id="rId21" Type="http://schemas.microsoft.com/office/2015/10/relationships/revisionInfo" Target="revisionInfo.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presProps" Target="presProps.xml"/><Relationship Id="rId20"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tacey Waller (1911557)" userId="6d0446e9-7a72-47f0-9c67-d545e65676b3" providerId="ADAL" clId="{C4740326-1FF3-407F-93B4-3619A1282554}"/>
    <pc:docChg chg="undo redo custSel addSld delSld modSld sldOrd">
      <pc:chgData name="Stacey Waller (1911557)" userId="6d0446e9-7a72-47f0-9c67-d545e65676b3" providerId="ADAL" clId="{C4740326-1FF3-407F-93B4-3619A1282554}" dt="2023-11-09T11:17:33.635" v="31" actId="1076"/>
      <pc:docMkLst>
        <pc:docMk/>
      </pc:docMkLst>
      <pc:sldChg chg="addSp delSp modSp mod">
        <pc:chgData name="Stacey Waller (1911557)" userId="6d0446e9-7a72-47f0-9c67-d545e65676b3" providerId="ADAL" clId="{C4740326-1FF3-407F-93B4-3619A1282554}" dt="2023-11-09T11:17:33.635" v="31" actId="1076"/>
        <pc:sldMkLst>
          <pc:docMk/>
          <pc:sldMk cId="1706093388" sldId="272"/>
        </pc:sldMkLst>
        <pc:spChg chg="add mod">
          <ac:chgData name="Stacey Waller (1911557)" userId="6d0446e9-7a72-47f0-9c67-d545e65676b3" providerId="ADAL" clId="{C4740326-1FF3-407F-93B4-3619A1282554}" dt="2023-11-09T11:17:33.635" v="31" actId="1076"/>
          <ac:spMkLst>
            <pc:docMk/>
            <pc:sldMk cId="1706093388" sldId="272"/>
            <ac:spMk id="3" creationId="{FEFD288E-6C23-0A14-2513-DD90ECD063F8}"/>
          </ac:spMkLst>
        </pc:spChg>
        <pc:spChg chg="add del mod">
          <ac:chgData name="Stacey Waller (1911557)" userId="6d0446e9-7a72-47f0-9c67-d545e65676b3" providerId="ADAL" clId="{C4740326-1FF3-407F-93B4-3619A1282554}" dt="2023-11-09T11:15:35.596" v="18" actId="478"/>
          <ac:spMkLst>
            <pc:docMk/>
            <pc:sldMk cId="1706093388" sldId="272"/>
            <ac:spMk id="7" creationId="{3D91ECE4-5E28-E048-53FA-EA1AAB619A5B}"/>
          </ac:spMkLst>
        </pc:spChg>
        <pc:spChg chg="add mod">
          <ac:chgData name="Stacey Waller (1911557)" userId="6d0446e9-7a72-47f0-9c67-d545e65676b3" providerId="ADAL" clId="{C4740326-1FF3-407F-93B4-3619A1282554}" dt="2023-11-09T11:16:39.756" v="25" actId="1076"/>
          <ac:spMkLst>
            <pc:docMk/>
            <pc:sldMk cId="1706093388" sldId="272"/>
            <ac:spMk id="9" creationId="{8C71CD45-DC5F-EE07-94C4-7E610114CED2}"/>
          </ac:spMkLst>
        </pc:spChg>
        <pc:picChg chg="mod">
          <ac:chgData name="Stacey Waller (1911557)" userId="6d0446e9-7a72-47f0-9c67-d545e65676b3" providerId="ADAL" clId="{C4740326-1FF3-407F-93B4-3619A1282554}" dt="2023-11-09T11:16:06.052" v="22" actId="1076"/>
          <ac:picMkLst>
            <pc:docMk/>
            <pc:sldMk cId="1706093388" sldId="272"/>
            <ac:picMk id="6" creationId="{89317F40-A54A-4C47-8DB4-CB950BBFE0DC}"/>
          </ac:picMkLst>
        </pc:picChg>
      </pc:sldChg>
      <pc:sldChg chg="new del ord">
        <pc:chgData name="Stacey Waller (1911557)" userId="6d0446e9-7a72-47f0-9c67-d545e65676b3" providerId="ADAL" clId="{C4740326-1FF3-407F-93B4-3619A1282554}" dt="2023-11-09T11:17:10.676" v="29" actId="47"/>
        <pc:sldMkLst>
          <pc:docMk/>
          <pc:sldMk cId="4146207623" sldId="286"/>
        </pc:sldMkLst>
      </pc:sldChg>
      <pc:sldChg chg="modSp new del mod">
        <pc:chgData name="Stacey Waller (1911557)" userId="6d0446e9-7a72-47f0-9c67-d545e65676b3" providerId="ADAL" clId="{C4740326-1FF3-407F-93B4-3619A1282554}" dt="2023-11-09T11:17:11.308" v="30" actId="47"/>
        <pc:sldMkLst>
          <pc:docMk/>
          <pc:sldMk cId="2415396690" sldId="287"/>
        </pc:sldMkLst>
        <pc:spChg chg="mod">
          <ac:chgData name="Stacey Waller (1911557)" userId="6d0446e9-7a72-47f0-9c67-d545e65676b3" providerId="ADAL" clId="{C4740326-1FF3-407F-93B4-3619A1282554}" dt="2023-11-09T11:14:55.644" v="13" actId="255"/>
          <ac:spMkLst>
            <pc:docMk/>
            <pc:sldMk cId="2415396690" sldId="287"/>
            <ac:spMk id="5" creationId="{C585EE9F-CD96-77E8-0960-2ECD62C87DD2}"/>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06651D6-4E2F-47F0-B400-C813931EDCF4}" type="datetimeFigureOut">
              <a:rPr lang="en-GB" smtClean="0"/>
              <a:t>09/11/2023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3A433B1-8AD6-4D5F-8646-A972BFA7DA07}" type="slidenum">
              <a:rPr lang="en-GB" smtClean="0"/>
              <a:t>‹#›</a:t>
            </a:fld>
            <a:endParaRPr lang="en-GB"/>
          </a:p>
        </p:txBody>
      </p:sp>
    </p:spTree>
    <p:extLst>
      <p:ext uri="{BB962C8B-B14F-4D97-AF65-F5344CB8AC3E}">
        <p14:creationId xmlns:p14="http://schemas.microsoft.com/office/powerpoint/2010/main" val="10267962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Hello Hi ladies and gentlemen and all, </a:t>
            </a:r>
          </a:p>
          <a:p>
            <a:r>
              <a:rPr lang="en-US" dirty="0"/>
              <a:t>Welcome to my presentation. </a:t>
            </a:r>
          </a:p>
          <a:p>
            <a:r>
              <a:rPr lang="en-US" dirty="0"/>
              <a:t>My name is stacey waller, university number is 1911557</a:t>
            </a:r>
          </a:p>
          <a:p>
            <a:r>
              <a:rPr lang="en-US" dirty="0"/>
              <a:t>Makes me feel like a jail bird that number…..</a:t>
            </a:r>
            <a:r>
              <a:rPr lang="en-US" dirty="0" err="1"/>
              <a:t>hahahaha</a:t>
            </a:r>
            <a:r>
              <a:rPr lang="en-US" dirty="0"/>
              <a:t> </a:t>
            </a:r>
          </a:p>
          <a:p>
            <a:r>
              <a:rPr lang="en-US" dirty="0"/>
              <a:t>Even though I never be to jail. </a:t>
            </a:r>
          </a:p>
          <a:p>
            <a:r>
              <a:rPr lang="en-US" dirty="0"/>
              <a:t>Hahaha </a:t>
            </a:r>
          </a:p>
          <a:p>
            <a:r>
              <a:rPr lang="en-US" dirty="0"/>
              <a:t>who has put your hands up </a:t>
            </a:r>
          </a:p>
          <a:p>
            <a:r>
              <a:rPr lang="en-US" dirty="0"/>
              <a:t>ONLY JOKING. </a:t>
            </a:r>
          </a:p>
          <a:p>
            <a:r>
              <a:rPr lang="en-US" dirty="0"/>
              <a:t>BREAKING THE THCIK ICE THAT WAS HAHAHA</a:t>
            </a:r>
          </a:p>
          <a:p>
            <a:r>
              <a:rPr lang="en-US" dirty="0"/>
              <a:t>And let me introduce you to my lecturer</a:t>
            </a:r>
          </a:p>
          <a:p>
            <a:r>
              <a:rPr lang="en-US" dirty="0"/>
              <a:t>**********Nazia Saeed*********</a:t>
            </a:r>
          </a:p>
          <a:p>
            <a:r>
              <a:rPr lang="en-US" dirty="0"/>
              <a:t>Good morning or afternoon ??</a:t>
            </a:r>
          </a:p>
          <a:p>
            <a:r>
              <a:rPr lang="en-US" dirty="0"/>
              <a:t>My presentation today will be on the ever-demanding focus on renewable energy</a:t>
            </a:r>
          </a:p>
          <a:p>
            <a:r>
              <a:rPr lang="en-US" dirty="0"/>
              <a:t>In the region of north America’s coast, being the Atlantic ocean, Caribbean sea, </a:t>
            </a:r>
          </a:p>
          <a:p>
            <a:r>
              <a:rPr lang="en-US" dirty="0"/>
              <a:t>Where you have the beautiful island of Jamaica. Yes, it is my land, my grandfather and father birthplace</a:t>
            </a:r>
          </a:p>
          <a:p>
            <a:endParaRPr lang="en-GB" dirty="0"/>
          </a:p>
        </p:txBody>
      </p:sp>
      <p:sp>
        <p:nvSpPr>
          <p:cNvPr id="4" name="Slide Number Placeholder 3"/>
          <p:cNvSpPr>
            <a:spLocks noGrp="1"/>
          </p:cNvSpPr>
          <p:nvPr>
            <p:ph type="sldNum" sz="quarter" idx="5"/>
          </p:nvPr>
        </p:nvSpPr>
        <p:spPr/>
        <p:txBody>
          <a:bodyPr/>
          <a:lstStyle/>
          <a:p>
            <a:fld id="{A3A433B1-8AD6-4D5F-8646-A972BFA7DA07}" type="slidenum">
              <a:rPr lang="en-GB" smtClean="0"/>
              <a:t>3</a:t>
            </a:fld>
            <a:endParaRPr lang="en-GB"/>
          </a:p>
        </p:txBody>
      </p:sp>
    </p:spTree>
    <p:extLst>
      <p:ext uri="{BB962C8B-B14F-4D97-AF65-F5344CB8AC3E}">
        <p14:creationId xmlns:p14="http://schemas.microsoft.com/office/powerpoint/2010/main" val="26325189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r>
              <a:rPr lang="en-US"/>
              <a:t>11/6/2023</a:t>
            </a:r>
          </a:p>
        </p:txBody>
      </p:sp>
      <p:sp>
        <p:nvSpPr>
          <p:cNvPr id="5" name="Footer Placeholder 4"/>
          <p:cNvSpPr>
            <a:spLocks noGrp="1"/>
          </p:cNvSpPr>
          <p:nvPr>
            <p:ph type="ftr" sz="quarter" idx="11"/>
          </p:nvPr>
        </p:nvSpPr>
        <p:spPr/>
        <p:txBody>
          <a:bodyPr/>
          <a:lstStyle/>
          <a:p>
            <a:r>
              <a:rPr lang="en-US"/>
              <a:t>STACEY WALLER RENEWABLE ENERGY WRENetworks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11/6/2023</a:t>
            </a:r>
          </a:p>
        </p:txBody>
      </p:sp>
      <p:sp>
        <p:nvSpPr>
          <p:cNvPr id="5" name="Footer Placeholder 4"/>
          <p:cNvSpPr>
            <a:spLocks noGrp="1"/>
          </p:cNvSpPr>
          <p:nvPr>
            <p:ph type="ftr" sz="quarter" idx="11"/>
          </p:nvPr>
        </p:nvSpPr>
        <p:spPr/>
        <p:txBody>
          <a:bodyPr/>
          <a:lstStyle/>
          <a:p>
            <a:r>
              <a:rPr lang="en-US"/>
              <a:t>STACEY WALLER RENEWABLE ENERGY WRENetworks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r>
              <a:rPr lang="en-US"/>
              <a:t>11/6/2023</a:t>
            </a:r>
          </a:p>
        </p:txBody>
      </p:sp>
      <p:sp>
        <p:nvSpPr>
          <p:cNvPr id="5" name="Footer Placeholder 4"/>
          <p:cNvSpPr>
            <a:spLocks noGrp="1"/>
          </p:cNvSpPr>
          <p:nvPr>
            <p:ph type="ftr" sz="quarter" idx="11"/>
          </p:nvPr>
        </p:nvSpPr>
        <p:spPr/>
        <p:txBody>
          <a:bodyPr/>
          <a:lstStyle/>
          <a:p>
            <a:r>
              <a:rPr lang="en-US"/>
              <a:t>STACEY WALLER RENEWABLE ENERGY WRENetworks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r>
              <a:rPr lang="en-US"/>
              <a:t>11/6/2023</a:t>
            </a:r>
          </a:p>
        </p:txBody>
      </p:sp>
      <p:sp>
        <p:nvSpPr>
          <p:cNvPr id="6" name="Footer Placeholder 5"/>
          <p:cNvSpPr>
            <a:spLocks noGrp="1"/>
          </p:cNvSpPr>
          <p:nvPr>
            <p:ph type="ftr" sz="quarter" idx="11"/>
          </p:nvPr>
        </p:nvSpPr>
        <p:spPr/>
        <p:txBody>
          <a:bodyPr/>
          <a:lstStyle/>
          <a:p>
            <a:r>
              <a:rPr lang="en-US"/>
              <a:t>STACEY WALLER RENEWABLE ENERGY WRENetworks</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r>
              <a:rPr lang="en-US"/>
              <a:t>11/6/2023</a:t>
            </a:r>
          </a:p>
        </p:txBody>
      </p:sp>
      <p:sp>
        <p:nvSpPr>
          <p:cNvPr id="8" name="Footer Placeholder 7"/>
          <p:cNvSpPr>
            <a:spLocks noGrp="1"/>
          </p:cNvSpPr>
          <p:nvPr>
            <p:ph type="ftr" sz="quarter" idx="11"/>
          </p:nvPr>
        </p:nvSpPr>
        <p:spPr/>
        <p:txBody>
          <a:bodyPr/>
          <a:lstStyle/>
          <a:p>
            <a:r>
              <a:rPr lang="en-US"/>
              <a:t>STACEY WALLER RENEWABLE ENERGY WRENetworks</a:t>
            </a:r>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r>
              <a:rPr lang="en-US"/>
              <a:t>11/6/2023</a:t>
            </a:r>
          </a:p>
        </p:txBody>
      </p:sp>
      <p:sp>
        <p:nvSpPr>
          <p:cNvPr id="4" name="Footer Placeholder 3"/>
          <p:cNvSpPr>
            <a:spLocks noGrp="1"/>
          </p:cNvSpPr>
          <p:nvPr>
            <p:ph type="ftr" sz="quarter" idx="11"/>
          </p:nvPr>
        </p:nvSpPr>
        <p:spPr/>
        <p:txBody>
          <a:bodyPr/>
          <a:lstStyle/>
          <a:p>
            <a:r>
              <a:rPr lang="en-US"/>
              <a:t>STACEY WALLER RENEWABLE ENERGY WRENetworks</a:t>
            </a:r>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r>
              <a:rPr lang="en-US"/>
              <a:t>11/6/2023</a:t>
            </a:r>
          </a:p>
        </p:txBody>
      </p:sp>
      <p:sp>
        <p:nvSpPr>
          <p:cNvPr id="3" name="Footer Placeholder 2"/>
          <p:cNvSpPr>
            <a:spLocks noGrp="1"/>
          </p:cNvSpPr>
          <p:nvPr>
            <p:ph type="ftr" sz="quarter" idx="11"/>
          </p:nvPr>
        </p:nvSpPr>
        <p:spPr/>
        <p:txBody>
          <a:bodyPr/>
          <a:lstStyle/>
          <a:p>
            <a:r>
              <a:rPr lang="en-US"/>
              <a:t>STACEY WALLER RENEWABLE ENERGY WRENetworks</a:t>
            </a:r>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11/6/2023</a:t>
            </a:r>
          </a:p>
        </p:txBody>
      </p:sp>
      <p:sp>
        <p:nvSpPr>
          <p:cNvPr id="6" name="Footer Placeholder 5"/>
          <p:cNvSpPr>
            <a:spLocks noGrp="1"/>
          </p:cNvSpPr>
          <p:nvPr>
            <p:ph type="ftr" sz="quarter" idx="11"/>
          </p:nvPr>
        </p:nvSpPr>
        <p:spPr/>
        <p:txBody>
          <a:bodyPr/>
          <a:lstStyle/>
          <a:p>
            <a:r>
              <a:rPr lang="en-US"/>
              <a:t>STACEY WALLER RENEWABLE ENERGY WRENetworks</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r>
              <a:rPr lang="en-US"/>
              <a:t>11/6/2023</a:t>
            </a:r>
          </a:p>
        </p:txBody>
      </p:sp>
      <p:sp>
        <p:nvSpPr>
          <p:cNvPr id="6" name="Footer Placeholder 5"/>
          <p:cNvSpPr>
            <a:spLocks noGrp="1"/>
          </p:cNvSpPr>
          <p:nvPr>
            <p:ph type="ftr" sz="quarter" idx="11"/>
          </p:nvPr>
        </p:nvSpPr>
        <p:spPr/>
        <p:txBody>
          <a:bodyPr/>
          <a:lstStyle/>
          <a:p>
            <a:r>
              <a:rPr lang="en-US"/>
              <a:t>STACEY WALLER RENEWABLE ENERGY WRENetworks</a:t>
            </a:r>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11/6/2023</a:t>
            </a:r>
          </a:p>
        </p:txBody>
      </p:sp>
      <p:sp>
        <p:nvSpPr>
          <p:cNvPr id="5" name="Footer Placeholder 4"/>
          <p:cNvSpPr>
            <a:spLocks noGrp="1"/>
          </p:cNvSpPr>
          <p:nvPr>
            <p:ph type="ftr" sz="quarter" idx="11"/>
          </p:nvPr>
        </p:nvSpPr>
        <p:spPr/>
        <p:txBody>
          <a:bodyPr/>
          <a:lstStyle/>
          <a:p>
            <a:r>
              <a:rPr lang="en-US"/>
              <a:t>STACEY WALLER RENEWABLE ENERGY WRENetworks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r>
              <a:rPr lang="en-US"/>
              <a:t>11/6/2023</a:t>
            </a:r>
          </a:p>
        </p:txBody>
      </p:sp>
      <p:sp>
        <p:nvSpPr>
          <p:cNvPr id="5" name="Footer Placeholder 4"/>
          <p:cNvSpPr>
            <a:spLocks noGrp="1"/>
          </p:cNvSpPr>
          <p:nvPr>
            <p:ph type="ftr" sz="quarter" idx="11"/>
          </p:nvPr>
        </p:nvSpPr>
        <p:spPr/>
        <p:txBody>
          <a:bodyPr/>
          <a:lstStyle/>
          <a:p>
            <a:r>
              <a:rPr lang="en-US"/>
              <a:t>STACEY WALLER RENEWABLE ENERGY WRENetworks</a:t>
            </a:r>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r>
              <a:rPr lang="en-US"/>
              <a:t>11/6/2023</a:t>
            </a:r>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r>
              <a:rPr lang="en-US"/>
              <a:t>STACEY WALLER RENEWABLE ENERGY WRENetworks</a:t>
            </a:r>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hf hdr="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www.freestock.com/free-icons/retro-introduction-wood-emblem--573876220" TargetMode="External"/></Relationships>
</file>

<file path=ppt/slides/_rels/slide3.xml.rels><?xml version="1.0" encoding="UTF-8" standalone="yes"?>
<Relationships xmlns="http://schemas.openxmlformats.org/package/2006/relationships"><Relationship Id="rId3" Type="http://schemas.openxmlformats.org/officeDocument/2006/relationships/image" Target="../media/image1.jp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hyperlink" Target="https://sitn.hms.harvard.edu/flash/2015/the-winds-of-change-are-blowing-new-kite-like-wind-turbine-promises-to-revolutionize-wind-energy/" TargetMode="External"/><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sitn.hms.harvard.edu/flash/2015/the-winds-of-change-are-blowing-new-kite-like-wind-turbine-promises-to-revolutionize-wind-energy/" TargetMode="Externa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6.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blog.dnevnik.hr/trenddop"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5.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blog.dnevnik.hr/trenddop"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flickr.com/photos/jlascar/9870050066/" TargetMode="External"/><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www.flickr.com/photos/jlascar/9870050066/" TargetMode="External"/><Relationship Id="rId2" Type="http://schemas.openxmlformats.org/officeDocument/2006/relationships/image" Target="../media/image6.jpg"/><Relationship Id="rId1" Type="http://schemas.openxmlformats.org/officeDocument/2006/relationships/slideLayout" Target="../slideLayouts/slideLayout1.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1.jp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image" Target="../media/image8.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jamaicajamaicawi.wordpress.com/category/jamaican-folk-songs/"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9.jpg"/><Relationship Id="rId2" Type="http://schemas.openxmlformats.org/officeDocument/2006/relationships/image" Target="../media/image1.jpg"/><Relationship Id="rId1" Type="http://schemas.openxmlformats.org/officeDocument/2006/relationships/slideLayout" Target="../slideLayouts/slideLayout1.xml"/><Relationship Id="rId4" Type="http://schemas.openxmlformats.org/officeDocument/2006/relationships/hyperlink" Target="https://www.middleeastmonitor.com/20180417-500m-world-bank-loan-to-support-education-in-egypt/" TargetMode="External"/></Relationships>
</file>

<file path=ppt/slides/_rels/slide13.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2" name="Rectangle 81">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ind farm at twilight">
            <a:extLst>
              <a:ext uri="{FF2B5EF4-FFF2-40B4-BE49-F238E27FC236}">
                <a16:creationId xmlns:a16="http://schemas.microsoft.com/office/drawing/2014/main" id="{4006CAE7-CA09-19AB-0A2F-7A51F65E9625}"/>
              </a:ext>
            </a:extLst>
          </p:cNvPr>
          <p:cNvPicPr>
            <a:picLocks noChangeAspect="1"/>
          </p:cNvPicPr>
          <p:nvPr/>
        </p:nvPicPr>
        <p:blipFill rotWithShape="1">
          <a:blip r:embed="rId2">
            <a:extLst>
              <a:ext uri="{28A0092B-C50C-407E-A947-70E740481C1C}">
                <a14:useLocalDpi xmlns:a14="http://schemas.microsoft.com/office/drawing/2010/main" val="0"/>
              </a:ext>
            </a:extLst>
          </a:blip>
          <a:srcRect t="13462"/>
          <a:stretch/>
        </p:blipFill>
        <p:spPr>
          <a:xfrm>
            <a:off x="-3047" y="10"/>
            <a:ext cx="12191999" cy="6857990"/>
          </a:xfrm>
          <a:prstGeom prst="rect">
            <a:avLst/>
          </a:prstGeom>
        </p:spPr>
      </p:pic>
      <p:sp>
        <p:nvSpPr>
          <p:cNvPr id="83" name="Rectangle 82">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438E66F-E63D-C007-97C2-00B9559B8A41}"/>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vert="horz" lIns="91440" tIns="45720" rIns="91440" bIns="45720" rtlCol="0">
            <a:normAutofit/>
          </a:bodyPr>
          <a:lstStyle/>
          <a:p>
            <a:pPr>
              <a:lnSpc>
                <a:spcPct val="150000"/>
              </a:lnSpc>
            </a:pPr>
            <a:r>
              <a:rPr lang="en-US" sz="2800" dirty="0">
                <a:solidFill>
                  <a:srgbClr val="FFFFFF"/>
                </a:solidFill>
                <a:latin typeface="Arial" panose="020B0604020202020204" pitchFamily="34" charset="0"/>
                <a:cs typeface="Arial" panose="020B0604020202020204" pitchFamily="34" charset="0"/>
              </a:rPr>
              <a:t>WRENetworks</a:t>
            </a:r>
            <a:br>
              <a:rPr lang="en-US" sz="2800" dirty="0">
                <a:solidFill>
                  <a:srgbClr val="FFFFFF"/>
                </a:solidFill>
                <a:latin typeface="Arial" panose="020B0604020202020204" pitchFamily="34" charset="0"/>
                <a:cs typeface="Arial" panose="020B0604020202020204" pitchFamily="34" charset="0"/>
              </a:rPr>
            </a:br>
            <a:r>
              <a:rPr lang="en-US" sz="2800" kern="1200" dirty="0">
                <a:solidFill>
                  <a:srgbClr val="FFFFFF"/>
                </a:solidFill>
                <a:latin typeface="Arial" panose="020B0604020202020204" pitchFamily="34" charset="0"/>
                <a:cs typeface="Arial" panose="020B0604020202020204" pitchFamily="34" charset="0"/>
              </a:rPr>
              <a:t>STACEY WALLER 1911557</a:t>
            </a:r>
            <a:br>
              <a:rPr lang="en-US" sz="2800" kern="1200" dirty="0">
                <a:solidFill>
                  <a:srgbClr val="FFFFFF"/>
                </a:solidFill>
                <a:latin typeface="Arial" panose="020B0604020202020204" pitchFamily="34" charset="0"/>
                <a:cs typeface="Arial" panose="020B0604020202020204" pitchFamily="34" charset="0"/>
              </a:rPr>
            </a:br>
            <a:r>
              <a:rPr lang="en-US" sz="2800" kern="1200" dirty="0">
                <a:solidFill>
                  <a:srgbClr val="FFFFFF"/>
                </a:solidFill>
                <a:latin typeface="Arial" panose="020B0604020202020204" pitchFamily="34" charset="0"/>
                <a:cs typeface="Arial" panose="020B0604020202020204" pitchFamily="34" charset="0"/>
              </a:rPr>
              <a:t>NAZIA SAEED</a:t>
            </a:r>
            <a:br>
              <a:rPr lang="en-US" sz="5200" kern="1200" dirty="0">
                <a:solidFill>
                  <a:srgbClr val="FFFFFF"/>
                </a:solidFill>
                <a:latin typeface="Arial" panose="020B0604020202020204" pitchFamily="34" charset="0"/>
                <a:cs typeface="Arial" panose="020B0604020202020204" pitchFamily="34" charset="0"/>
              </a:rPr>
            </a:br>
            <a:endParaRPr lang="en-US" sz="5200" kern="1200" dirty="0">
              <a:solidFill>
                <a:srgbClr val="FFFFFF"/>
              </a:solidFill>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64D212A7-83F0-C880-C675-98A9F9BFDD8F}"/>
              </a:ext>
            </a:extLst>
          </p:cNvPr>
          <p:cNvSpPr>
            <a:spLocks noGrp="1"/>
          </p:cNvSpPr>
          <p:nvPr>
            <p:ph type="subTitle" idx="1"/>
          </p:nvPr>
        </p:nvSpPr>
        <p:spPr>
          <a:xfrm>
            <a:off x="1100051" y="4072043"/>
            <a:ext cx="10058400" cy="1282707"/>
          </a:xfrm>
          <a:effectLst>
            <a:outerShdw blurRad="50800" dist="38100" dir="2700000" algn="tl" rotWithShape="0">
              <a:prstClr val="black">
                <a:alpha val="40000"/>
              </a:prstClr>
            </a:outerShdw>
          </a:effectLst>
        </p:spPr>
        <p:txBody>
          <a:bodyPr>
            <a:normAutofit lnSpcReduction="10000"/>
          </a:bodyPr>
          <a:lstStyle/>
          <a:p>
            <a:pPr>
              <a:lnSpc>
                <a:spcPct val="150000"/>
              </a:lnSpc>
            </a:pPr>
            <a:r>
              <a:rPr lang="en-US" dirty="0">
                <a:solidFill>
                  <a:srgbClr val="FFFFFF"/>
                </a:solidFill>
                <a:latin typeface="Arial" panose="020B0604020202020204" pitchFamily="34" charset="0"/>
                <a:cs typeface="Arial" panose="020B0604020202020204" pitchFamily="34" charset="0"/>
              </a:rPr>
              <a:t>RENEWABLE ENERGY IN JAMAICA WEST INDIES</a:t>
            </a:r>
          </a:p>
          <a:p>
            <a:pPr>
              <a:lnSpc>
                <a:spcPct val="150000"/>
              </a:lnSpc>
            </a:pPr>
            <a:r>
              <a:rPr lang="en-US" dirty="0">
                <a:solidFill>
                  <a:srgbClr val="FFFFFF"/>
                </a:solidFill>
                <a:latin typeface="Arial" panose="020B0604020202020204" pitchFamily="34" charset="0"/>
                <a:cs typeface="Arial" panose="020B0604020202020204" pitchFamily="34" charset="0"/>
              </a:rPr>
              <a:t>THRID LARGEST ISLAND IN THE CARIBBEAN</a:t>
            </a:r>
          </a:p>
          <a:p>
            <a:endParaRPr lang="en-GB" dirty="0">
              <a:solidFill>
                <a:srgbClr val="FFFFFF"/>
              </a:solidFill>
            </a:endParaRPr>
          </a:p>
        </p:txBody>
      </p:sp>
    </p:spTree>
    <p:extLst>
      <p:ext uri="{BB962C8B-B14F-4D97-AF65-F5344CB8AC3E}">
        <p14:creationId xmlns:p14="http://schemas.microsoft.com/office/powerpoint/2010/main" val="41556489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2000"/>
                                  </p:stCondLst>
                                  <p:iterate type="lt">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4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5" name="Rectangle 104">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6" name="Rectangle 105">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Wind farm at twilight">
            <a:extLst>
              <a:ext uri="{FF2B5EF4-FFF2-40B4-BE49-F238E27FC236}">
                <a16:creationId xmlns:a16="http://schemas.microsoft.com/office/drawing/2014/main" id="{6E5C5E0F-D058-FD6A-138A-660BF5F17003}"/>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340" y="10"/>
            <a:ext cx="8450317" cy="6857990"/>
          </a:xfrm>
          <a:prstGeom prst="rect">
            <a:avLst/>
          </a:prstGeom>
        </p:spPr>
      </p:pic>
      <p:sp>
        <p:nvSpPr>
          <p:cNvPr id="2" name="Title 1">
            <a:extLst>
              <a:ext uri="{FF2B5EF4-FFF2-40B4-BE49-F238E27FC236}">
                <a16:creationId xmlns:a16="http://schemas.microsoft.com/office/drawing/2014/main" id="{FACB6819-BF7F-0447-DEEF-783AD42CEEFE}"/>
              </a:ext>
            </a:extLst>
          </p:cNvPr>
          <p:cNvSpPr>
            <a:spLocks noGrp="1"/>
          </p:cNvSpPr>
          <p:nvPr>
            <p:ph type="ctrTitle"/>
          </p:nvPr>
        </p:nvSpPr>
        <p:spPr>
          <a:xfrm>
            <a:off x="263042" y="385989"/>
            <a:ext cx="5962785" cy="4556136"/>
          </a:xfrm>
        </p:spPr>
        <p:txBody>
          <a:bodyPr>
            <a:noAutofit/>
          </a:bodyPr>
          <a:lstStyle/>
          <a:p>
            <a:pPr algn="just">
              <a:lnSpc>
                <a:spcPct val="150000"/>
              </a:lnSpc>
            </a:pPr>
            <a:r>
              <a:rPr lang="en-GB" sz="1800" dirty="0">
                <a:solidFill>
                  <a:srgbClr val="FFFFFF"/>
                </a:solidFill>
                <a:latin typeface="Arial" panose="020B0604020202020204" pitchFamily="34" charset="0"/>
                <a:cs typeface="Arial" panose="020B0604020202020204" pitchFamily="34" charset="0"/>
              </a:rPr>
              <a:t>Hi I am Stacey Waller I am currently studying MBA here at the University of Wales Trinity Saint David. </a:t>
            </a:r>
            <a:br>
              <a:rPr lang="en-GB" sz="1800" dirty="0">
                <a:solidFill>
                  <a:srgbClr val="FFFFFF"/>
                </a:solidFill>
                <a:latin typeface="Arial" panose="020B0604020202020204" pitchFamily="34" charset="0"/>
                <a:cs typeface="Arial" panose="020B0604020202020204" pitchFamily="34" charset="0"/>
              </a:rPr>
            </a:br>
            <a:r>
              <a:rPr lang="en-GB" sz="1800" dirty="0">
                <a:solidFill>
                  <a:srgbClr val="FFFFFF"/>
                </a:solidFill>
                <a:latin typeface="Arial" panose="020B0604020202020204" pitchFamily="34" charset="0"/>
                <a:cs typeface="Arial" panose="020B0604020202020204" pitchFamily="34" charset="0"/>
              </a:rPr>
              <a:t>Welcome all to this presentation which is on renewable energy (RE) which will be based on the beautiful Caribbean island of Jamaica and how renewable energy can create net zero emission for the island and how WREN being a social enterprise for the environment, social, and economic impacts for the betterment of the island. WREN will give an overview, target market, legal format, market gap, SOWT analysis, gap in the market, and discuss its budgeting plan for the next 12 months.</a:t>
            </a:r>
          </a:p>
        </p:txBody>
      </p:sp>
      <p:pic>
        <p:nvPicPr>
          <p:cNvPr id="6" name="Picture 5" descr="A close-up of a logo">
            <a:extLst>
              <a:ext uri="{FF2B5EF4-FFF2-40B4-BE49-F238E27FC236}">
                <a16:creationId xmlns:a16="http://schemas.microsoft.com/office/drawing/2014/main" id="{89317F40-A54A-4C47-8DB4-CB950BBFE0D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5049" r="8005"/>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2" name="TextBox 11">
            <a:extLst>
              <a:ext uri="{FF2B5EF4-FFF2-40B4-BE49-F238E27FC236}">
                <a16:creationId xmlns:a16="http://schemas.microsoft.com/office/drawing/2014/main" id="{CCCFECD5-E592-E8B9-4559-0AD9DA30A208}"/>
              </a:ext>
            </a:extLst>
          </p:cNvPr>
          <p:cNvSpPr txBox="1"/>
          <p:nvPr/>
        </p:nvSpPr>
        <p:spPr>
          <a:xfrm>
            <a:off x="1520564" y="5614428"/>
            <a:ext cx="3447739" cy="568810"/>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1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FEFD288E-6C23-0A14-2513-DD90ECD063F8}"/>
              </a:ext>
            </a:extLst>
          </p:cNvPr>
          <p:cNvSpPr txBox="1"/>
          <p:nvPr/>
        </p:nvSpPr>
        <p:spPr>
          <a:xfrm>
            <a:off x="502053" y="6347765"/>
            <a:ext cx="1116385" cy="553998"/>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schemeClr val="bg1"/>
                </a:solidFill>
                <a:effectLst/>
                <a:uLnTx/>
                <a:uFillTx/>
                <a:latin typeface="Arial" panose="020B0604020202020204" pitchFamily="34" charset="0"/>
                <a:cs typeface="Arial" panose="020B0604020202020204" pitchFamily="34" charset="0"/>
              </a:rPr>
              <a:t>11/6/2023</a:t>
            </a:r>
          </a:p>
          <a:p>
            <a:endParaRPr lang="en-GB" dirty="0"/>
          </a:p>
        </p:txBody>
      </p:sp>
      <p:sp>
        <p:nvSpPr>
          <p:cNvPr id="9" name="TextBox 8">
            <a:extLst>
              <a:ext uri="{FF2B5EF4-FFF2-40B4-BE49-F238E27FC236}">
                <a16:creationId xmlns:a16="http://schemas.microsoft.com/office/drawing/2014/main" id="{8C71CD45-DC5F-EE07-94C4-7E610114CED2}"/>
              </a:ext>
            </a:extLst>
          </p:cNvPr>
          <p:cNvSpPr txBox="1"/>
          <p:nvPr/>
        </p:nvSpPr>
        <p:spPr>
          <a:xfrm>
            <a:off x="4173414" y="6363154"/>
            <a:ext cx="6145966" cy="261610"/>
          </a:xfrm>
          <a:prstGeom prst="rect">
            <a:avLst/>
          </a:prstGeom>
          <a:noFill/>
        </p:spPr>
        <p:txBody>
          <a:bodyPr wrap="square">
            <a:spAutoFit/>
          </a:bodyPr>
          <a:lstStyle/>
          <a:p>
            <a:r>
              <a:rPr lang="en-US" sz="1100" dirty="0">
                <a:solidFill>
                  <a:schemeClr val="bg1"/>
                </a:solidFill>
                <a:latin typeface="Arial" panose="020B0604020202020204" pitchFamily="34" charset="0"/>
                <a:cs typeface="Arial" panose="020B0604020202020204" pitchFamily="34" charset="0"/>
              </a:rPr>
              <a:t>STACEY WALLER RENEWABLE ENERGY WRENetworks</a:t>
            </a:r>
          </a:p>
        </p:txBody>
      </p:sp>
    </p:spTree>
    <p:extLst>
      <p:ext uri="{BB962C8B-B14F-4D97-AF65-F5344CB8AC3E}">
        <p14:creationId xmlns:p14="http://schemas.microsoft.com/office/powerpoint/2010/main" val="170609338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0" name="Rectangle 109">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2" name="Rectangle 111">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Wind farm at twilight">
            <a:extLst>
              <a:ext uri="{FF2B5EF4-FFF2-40B4-BE49-F238E27FC236}">
                <a16:creationId xmlns:a16="http://schemas.microsoft.com/office/drawing/2014/main" id="{0A4CC668-6868-5F6C-C495-E6B9C96D82D2}"/>
              </a:ext>
            </a:extLst>
          </p:cNvPr>
          <p:cNvPicPr>
            <a:picLocks noChangeAspect="1"/>
          </p:cNvPicPr>
          <p:nvPr/>
        </p:nvPicPr>
        <p:blipFill rotWithShape="1">
          <a:blip r:embed="rId3" cstate="print">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p:cNvSpPr>
            <a:spLocks noGrp="1"/>
          </p:cNvSpPr>
          <p:nvPr>
            <p:ph type="ctrTitle"/>
          </p:nvPr>
        </p:nvSpPr>
        <p:spPr>
          <a:xfrm>
            <a:off x="263127" y="353415"/>
            <a:ext cx="5962785" cy="4119447"/>
          </a:xfrm>
        </p:spPr>
        <p:txBody>
          <a:bodyPr>
            <a:noAutofit/>
          </a:bodyPr>
          <a:lstStyle/>
          <a:p>
            <a:pPr algn="just">
              <a:lnSpc>
                <a:spcPct val="150000"/>
              </a:lnSpc>
            </a:pPr>
            <a:r>
              <a:rPr lang="en-US" sz="2000" dirty="0">
                <a:solidFill>
                  <a:srgbClr val="FFFFFF"/>
                </a:solidFill>
                <a:latin typeface="Arial" panose="020B0604020202020204" pitchFamily="34" charset="0"/>
                <a:cs typeface="Arial" panose="020B0604020202020204" pitchFamily="34" charset="0"/>
              </a:rPr>
              <a:t>The mission of the renewable energy organization WRENetworks is to reduce the reliance of developing countries on the importation of fossil fuels from across the world. Future generations will benefit from WREN's positive effects on the environment, economy, and social sustainability. WREN mission is to develop two wind farms in two different locations in Jamaica and to provide job opportunities for the people of Jamaica. </a:t>
            </a:r>
            <a:endParaRPr lang="en-GB" sz="2000" dirty="0">
              <a:solidFill>
                <a:srgbClr val="FFFFFF"/>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a:xfrm>
            <a:off x="1767649" y="5591332"/>
            <a:ext cx="3478909" cy="479685"/>
          </a:xfrm>
        </p:spPr>
        <p:txBody>
          <a:bodyPr vert="horz" lIns="91440" tIns="45720" rIns="91440" bIns="45720" rtlCol="0">
            <a:noAutofit/>
          </a:bodyPr>
          <a:lstStyle/>
          <a:p>
            <a:pPr>
              <a:lnSpc>
                <a:spcPct val="150000"/>
              </a:lnSpc>
            </a:pPr>
            <a:r>
              <a:rPr lang="en-US" sz="1100" b="1" dirty="0">
                <a:solidFill>
                  <a:srgbClr val="FFFFFF"/>
                </a:solidFill>
                <a:latin typeface="Arial" panose="020B0604020202020204" pitchFamily="34" charset="0"/>
                <a:cs typeface="Arial" panose="020B0604020202020204" pitchFamily="34" charset="0"/>
              </a:rPr>
              <a:t>WIND RENEWABLE ENERGY NETWORKS (WREN)</a:t>
            </a:r>
            <a:endParaRPr lang="en-US" sz="1100" i="1" dirty="0">
              <a:solidFill>
                <a:srgbClr val="FFFFFF"/>
              </a:solidFill>
              <a:latin typeface="Arial" panose="020B0604020202020204" pitchFamily="34" charset="0"/>
              <a:cs typeface="Arial" panose="020B0604020202020204" pitchFamily="34" charset="0"/>
            </a:endParaRPr>
          </a:p>
        </p:txBody>
      </p:sp>
      <p:pic>
        <p:nvPicPr>
          <p:cNvPr id="8" name="Picture 7" descr="Diagram of a wind turbine&#10;&#10;Description automatically generated">
            <a:extLst>
              <a:ext uri="{FF2B5EF4-FFF2-40B4-BE49-F238E27FC236}">
                <a16:creationId xmlns:a16="http://schemas.microsoft.com/office/drawing/2014/main" id="{1403EB3A-F551-9416-6510-07C00ACB4803}"/>
              </a:ext>
            </a:extLst>
          </p:cNvPr>
          <p:cNvPicPr>
            <a:picLocks noChangeAspect="1"/>
          </p:cNvPicPr>
          <p:nvPr/>
        </p:nvPicPr>
        <p:blipFill rotWithShape="1">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rcRect l="21280" r="21281" b="-4"/>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4" name="TextBox 3">
            <a:extLst>
              <a:ext uri="{FF2B5EF4-FFF2-40B4-BE49-F238E27FC236}">
                <a16:creationId xmlns:a16="http://schemas.microsoft.com/office/drawing/2014/main" id="{C56F210C-6658-1327-F3A3-17C6B64A6764}"/>
              </a:ext>
            </a:extLst>
          </p:cNvPr>
          <p:cNvSpPr txBox="1"/>
          <p:nvPr/>
        </p:nvSpPr>
        <p:spPr>
          <a:xfrm>
            <a:off x="2762828" y="0"/>
            <a:ext cx="1488549" cy="369332"/>
          </a:xfrm>
          <a:prstGeom prst="rect">
            <a:avLst/>
          </a:prstGeom>
          <a:noFill/>
        </p:spPr>
        <p:txBody>
          <a:bodyPr wrap="none" rtlCol="0">
            <a:spAutoFit/>
          </a:bodyPr>
          <a:lstStyle/>
          <a:p>
            <a:r>
              <a:rPr lang="en-GB" b="1" dirty="0">
                <a:solidFill>
                  <a:schemeClr val="bg1"/>
                </a:solidFill>
                <a:latin typeface="Arial" panose="020B0604020202020204" pitchFamily="34" charset="0"/>
                <a:cs typeface="Arial" panose="020B0604020202020204" pitchFamily="34" charset="0"/>
              </a:rPr>
              <a:t>OVERVEIW </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Rectangle 26">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Wind farm at twilight">
            <a:extLst>
              <a:ext uri="{FF2B5EF4-FFF2-40B4-BE49-F238E27FC236}">
                <a16:creationId xmlns:a16="http://schemas.microsoft.com/office/drawing/2014/main" id="{87C166DD-46E2-7104-F9CB-17C8A5DDCE77}"/>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6697F2D9-EF5D-71DA-F609-6D8E4A1D3D47}"/>
              </a:ext>
            </a:extLst>
          </p:cNvPr>
          <p:cNvSpPr>
            <a:spLocks noGrp="1"/>
          </p:cNvSpPr>
          <p:nvPr>
            <p:ph type="ctrTitle"/>
          </p:nvPr>
        </p:nvSpPr>
        <p:spPr>
          <a:xfrm>
            <a:off x="478728" y="601232"/>
            <a:ext cx="5518293" cy="3694654"/>
          </a:xfrm>
        </p:spPr>
        <p:txBody>
          <a:bodyPr>
            <a:noAutofit/>
          </a:bodyPr>
          <a:lstStyle/>
          <a:p>
            <a:pPr algn="just">
              <a:lnSpc>
                <a:spcPct val="150000"/>
              </a:lnSpc>
            </a:pPr>
            <a:r>
              <a:rPr lang="en-US" sz="2000" dirty="0">
                <a:solidFill>
                  <a:srgbClr val="FFFFFF"/>
                </a:solidFill>
                <a:latin typeface="Arial" panose="020B0604020202020204" pitchFamily="34" charset="0"/>
                <a:cs typeface="Arial" panose="020B0604020202020204" pitchFamily="34" charset="0"/>
              </a:rPr>
              <a:t>WRENetworks will comply with political government legislation, legal guidelines, and regulations about the ramifications of wind turbines along the route. Wind turbines will elevate Jamaica to the status of a first-world nation. Jamaica is largely reliant on private enterprise to come to the island willing to develop its  RE and infrastructure.</a:t>
            </a:r>
            <a:endParaRPr lang="en-GB" sz="2000" dirty="0">
              <a:solidFill>
                <a:srgbClr val="FFFFFF"/>
              </a:solidFill>
            </a:endParaRPr>
          </a:p>
        </p:txBody>
      </p:sp>
      <p:pic>
        <p:nvPicPr>
          <p:cNvPr id="9" name="Picture 8" descr="Diagram of a wind turbine">
            <a:extLst>
              <a:ext uri="{FF2B5EF4-FFF2-40B4-BE49-F238E27FC236}">
                <a16:creationId xmlns:a16="http://schemas.microsoft.com/office/drawing/2014/main" id="{6164C847-0C70-DE1F-5C64-1E0482350EBC}"/>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1280" r="21281" b="-4"/>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7" name="TextBox 16">
            <a:extLst>
              <a:ext uri="{FF2B5EF4-FFF2-40B4-BE49-F238E27FC236}">
                <a16:creationId xmlns:a16="http://schemas.microsoft.com/office/drawing/2014/main" id="{015CAD60-86B5-FF58-2C0B-F8E602BA3DB3}"/>
              </a:ext>
            </a:extLst>
          </p:cNvPr>
          <p:cNvSpPr txBox="1"/>
          <p:nvPr/>
        </p:nvSpPr>
        <p:spPr>
          <a:xfrm>
            <a:off x="1618937" y="5591331"/>
            <a:ext cx="3237876" cy="568810"/>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1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
        <p:nvSpPr>
          <p:cNvPr id="3" name="TextBox 2">
            <a:extLst>
              <a:ext uri="{FF2B5EF4-FFF2-40B4-BE49-F238E27FC236}">
                <a16:creationId xmlns:a16="http://schemas.microsoft.com/office/drawing/2014/main" id="{24050DED-3DA9-2E46-6596-406AD09B2123}"/>
              </a:ext>
            </a:extLst>
          </p:cNvPr>
          <p:cNvSpPr txBox="1"/>
          <p:nvPr/>
        </p:nvSpPr>
        <p:spPr>
          <a:xfrm>
            <a:off x="2487362" y="117179"/>
            <a:ext cx="1477328" cy="369332"/>
          </a:xfrm>
          <a:prstGeom prst="rect">
            <a:avLst/>
          </a:prstGeom>
          <a:noFill/>
        </p:spPr>
        <p:txBody>
          <a:bodyPr wrap="none" rtlCol="0">
            <a:spAutoFit/>
          </a:bodyPr>
          <a:lstStyle/>
          <a:p>
            <a:r>
              <a:rPr lang="en-GB" b="1" dirty="0">
                <a:solidFill>
                  <a:schemeClr val="bg1"/>
                </a:solidFill>
                <a:latin typeface="Arial" panose="020B0604020202020204" pitchFamily="34" charset="0"/>
                <a:cs typeface="Arial" panose="020B0604020202020204" pitchFamily="34" charset="0"/>
              </a:rPr>
              <a:t>OVERVIEW</a:t>
            </a:r>
            <a:r>
              <a:rPr lang="en-GB" dirty="0"/>
              <a:t> </a:t>
            </a:r>
          </a:p>
        </p:txBody>
      </p:sp>
    </p:spTree>
    <p:extLst>
      <p:ext uri="{BB962C8B-B14F-4D97-AF65-F5344CB8AC3E}">
        <p14:creationId xmlns:p14="http://schemas.microsoft.com/office/powerpoint/2010/main" val="39504239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0" name="Rectangle 19">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Wind farm at twilight">
            <a:extLst>
              <a:ext uri="{FF2B5EF4-FFF2-40B4-BE49-F238E27FC236}">
                <a16:creationId xmlns:a16="http://schemas.microsoft.com/office/drawing/2014/main" id="{876BF64F-9CFB-70A1-53BF-A5B24913DF03}"/>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028B2682-DF3A-11F3-A27E-BA5E4535D12C}"/>
              </a:ext>
            </a:extLst>
          </p:cNvPr>
          <p:cNvSpPr>
            <a:spLocks noGrp="1"/>
          </p:cNvSpPr>
          <p:nvPr>
            <p:ph type="ctrTitle"/>
          </p:nvPr>
        </p:nvSpPr>
        <p:spPr>
          <a:xfrm>
            <a:off x="192578" y="83073"/>
            <a:ext cx="6268183" cy="5517583"/>
          </a:xfrm>
        </p:spPr>
        <p:txBody>
          <a:bodyPr>
            <a:noAutofit/>
          </a:bodyPr>
          <a:lstStyle/>
          <a:p>
            <a:pPr algn="l">
              <a:lnSpc>
                <a:spcPct val="150000"/>
              </a:lnSpc>
            </a:pP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t>Most of WREN's target market in Jamaica is made up of people between the ages of 15 and 64. This represents 73% of the populace. </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t>Incorporating an assortment of social networking sites, such as Facebook, Instagram, Snapchat, WhatsApp, and Tik Tok, to communicate represents a few of WREN's strategies for growing its consumer.</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t>WREN will generate a marketing guide targeting prospective customers and provide discounts or coupons to entice customer, and customer loyalty.</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t>A multitude of Jamaican institutions would gain from WREN. According to WREN, this is a nice gap that is currently there but inefficient. WREN can close this gap that the current JPS corporation is unable to.</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ea typeface="+mj-ea"/>
                <a:cs typeface="+mj-cs"/>
              </a:rPr>
            </a:br>
            <a:endParaRPr lang="en-GB" sz="1600" dirty="0">
              <a:solidFill>
                <a:srgbClr val="FFFFFF"/>
              </a:solidFill>
            </a:endParaRPr>
          </a:p>
        </p:txBody>
      </p:sp>
      <p:pic>
        <p:nvPicPr>
          <p:cNvPr id="5" name="Picture 4" descr="A dart board with darts in center&#10;&#10;Description automatically generated">
            <a:extLst>
              <a:ext uri="{FF2B5EF4-FFF2-40B4-BE49-F238E27FC236}">
                <a16:creationId xmlns:a16="http://schemas.microsoft.com/office/drawing/2014/main" id="{46B275D4-4303-EBB1-56E5-8E5F8A026A60}"/>
              </a:ext>
            </a:extLst>
          </p:cNvPr>
          <p:cNvPicPr>
            <a:picLocks noChangeAspect="1"/>
          </p:cNvPicPr>
          <p:nvPr/>
        </p:nvPicPr>
        <p:blipFill rotWithShape="1">
          <a:blip r:embed="rId3"/>
          <a:srcRect l="17395" r="17395"/>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6" name="TextBox 15">
            <a:extLst>
              <a:ext uri="{FF2B5EF4-FFF2-40B4-BE49-F238E27FC236}">
                <a16:creationId xmlns:a16="http://schemas.microsoft.com/office/drawing/2014/main" id="{A4217DB3-FA28-DD80-516D-177D854A3C51}"/>
              </a:ext>
            </a:extLst>
          </p:cNvPr>
          <p:cNvSpPr txBox="1"/>
          <p:nvPr/>
        </p:nvSpPr>
        <p:spPr>
          <a:xfrm>
            <a:off x="8027469" y="208198"/>
            <a:ext cx="3471111" cy="523220"/>
          </a:xfrm>
          <a:prstGeom prst="rect">
            <a:avLst/>
          </a:prstGeom>
          <a:noFill/>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GB" sz="2800" b="1" i="0" u="none" strike="noStrike" kern="1200" cap="none" spc="0" normalizeH="0" baseline="0" noProof="0" dirty="0">
                <a:ln>
                  <a:noFill/>
                </a:ln>
                <a:solidFill>
                  <a:prstClr val="white"/>
                </a:solidFill>
                <a:effectLst/>
                <a:uLnTx/>
                <a:uFillTx/>
                <a:latin typeface="Arial" panose="020B0604020202020204" pitchFamily="34" charset="0"/>
                <a:ea typeface="+mn-ea"/>
                <a:cs typeface="Arial" panose="020B0604020202020204" pitchFamily="34" charset="0"/>
              </a:rPr>
              <a:t>TARGET MARKET </a:t>
            </a:r>
          </a:p>
        </p:txBody>
      </p:sp>
      <p:sp>
        <p:nvSpPr>
          <p:cNvPr id="23" name="TextBox 22">
            <a:extLst>
              <a:ext uri="{FF2B5EF4-FFF2-40B4-BE49-F238E27FC236}">
                <a16:creationId xmlns:a16="http://schemas.microsoft.com/office/drawing/2014/main" id="{0FCA0E5C-2857-02FC-F6B7-260F2D1B3026}"/>
              </a:ext>
            </a:extLst>
          </p:cNvPr>
          <p:cNvSpPr txBox="1"/>
          <p:nvPr/>
        </p:nvSpPr>
        <p:spPr>
          <a:xfrm>
            <a:off x="2217170" y="5681271"/>
            <a:ext cx="3314201" cy="568810"/>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rPr>
              <a:t>WIND RENEWABLE ENERGY NETWORKS (WREN)</a:t>
            </a:r>
            <a:endParaRPr kumimoji="0" lang="en-US" sz="1100" b="0" i="1" u="none" strike="noStrike" kern="1200" cap="none" spc="0" normalizeH="0" baseline="0" noProof="0" dirty="0">
              <a:ln>
                <a:noFill/>
              </a:ln>
              <a:solidFill>
                <a:schemeClr val="bg1"/>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29149111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65" name="Rectangle 64">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7" name="Rectangle 66">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Wind farm at twilight">
            <a:extLst>
              <a:ext uri="{FF2B5EF4-FFF2-40B4-BE49-F238E27FC236}">
                <a16:creationId xmlns:a16="http://schemas.microsoft.com/office/drawing/2014/main" id="{87C166DD-46E2-7104-F9CB-17C8A5DDCE77}"/>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6697F2D9-EF5D-71DA-F609-6D8E4A1D3D47}"/>
              </a:ext>
            </a:extLst>
          </p:cNvPr>
          <p:cNvSpPr>
            <a:spLocks noGrp="1"/>
          </p:cNvSpPr>
          <p:nvPr>
            <p:ph type="ctrTitle"/>
          </p:nvPr>
        </p:nvSpPr>
        <p:spPr>
          <a:xfrm>
            <a:off x="643468" y="643467"/>
            <a:ext cx="4620584" cy="4567137"/>
          </a:xfrm>
        </p:spPr>
        <p:txBody>
          <a:bodyPr>
            <a:normAutofit/>
          </a:bodyPr>
          <a:lstStyle/>
          <a:p>
            <a:pPr algn="l"/>
            <a:br>
              <a:rPr lang="en-GB" sz="4400">
                <a:solidFill>
                  <a:srgbClr val="FFFFFF"/>
                </a:solidFill>
                <a:effectLst/>
                <a:latin typeface="Times New Roman" panose="02020603050405020304" pitchFamily="18" charset="0"/>
                <a:ea typeface="Times New Roman" panose="02020603050405020304" pitchFamily="18" charset="0"/>
              </a:rPr>
            </a:br>
            <a:endParaRPr lang="en-GB" sz="4400">
              <a:solidFill>
                <a:srgbClr val="FFFFFF"/>
              </a:solidFill>
            </a:endParaRPr>
          </a:p>
        </p:txBody>
      </p:sp>
      <p:sp>
        <p:nvSpPr>
          <p:cNvPr id="3" name="Subtitle 2">
            <a:extLst>
              <a:ext uri="{FF2B5EF4-FFF2-40B4-BE49-F238E27FC236}">
                <a16:creationId xmlns:a16="http://schemas.microsoft.com/office/drawing/2014/main" id="{E2EB854F-AC43-63F1-A221-0003945D3497}"/>
              </a:ext>
            </a:extLst>
          </p:cNvPr>
          <p:cNvSpPr>
            <a:spLocks noGrp="1"/>
          </p:cNvSpPr>
          <p:nvPr>
            <p:ph type="subTitle" idx="1"/>
          </p:nvPr>
        </p:nvSpPr>
        <p:spPr>
          <a:xfrm>
            <a:off x="315154" y="143251"/>
            <a:ext cx="5038874" cy="5567567"/>
          </a:xfrm>
        </p:spPr>
        <p:txBody>
          <a:bodyPr>
            <a:noAutofit/>
          </a:bodyPr>
          <a:lstStyle/>
          <a:p>
            <a:pPr algn="just">
              <a:lnSpc>
                <a:spcPct val="150000"/>
              </a:lnSpc>
            </a:pPr>
            <a:r>
              <a:rPr lang="en-US" sz="1600" dirty="0">
                <a:solidFill>
                  <a:srgbClr val="FFFFFF"/>
                </a:solidFill>
                <a:latin typeface="Arial" panose="020B0604020202020204" pitchFamily="34" charset="0"/>
                <a:cs typeface="Arial" panose="020B0604020202020204" pitchFamily="34" charset="0"/>
              </a:rPr>
              <a:t>According </a:t>
            </a:r>
            <a:r>
              <a:rPr lang="en-US" sz="1600" dirty="0">
                <a:solidFill>
                  <a:schemeClr val="bg1"/>
                </a:solidFill>
                <a:latin typeface="Arial" panose="020B0604020202020204" pitchFamily="34" charset="0"/>
                <a:cs typeface="Arial" panose="020B0604020202020204" pitchFamily="34" charset="0"/>
              </a:rPr>
              <a:t>to Doherty, Haugh, and Lyon, (2014) </a:t>
            </a:r>
            <a:r>
              <a:rPr lang="en-US" sz="1600" dirty="0">
                <a:solidFill>
                  <a:srgbClr val="FFFFFF"/>
                </a:solidFill>
                <a:latin typeface="Arial" panose="020B0604020202020204" pitchFamily="34" charset="0"/>
                <a:cs typeface="Arial" panose="020B0604020202020204" pitchFamily="34" charset="0"/>
              </a:rPr>
              <a:t>Driven by markets strategies for raising money and implementing improvements in society predominate in Social Enterprise discourse. </a:t>
            </a:r>
            <a:r>
              <a:rPr lang="en-GB" sz="1600" dirty="0"/>
              <a:t>(</a:t>
            </a:r>
            <a:r>
              <a:rPr lang="en-GB" sz="1600" dirty="0">
                <a:solidFill>
                  <a:schemeClr val="bg1"/>
                </a:solidFill>
                <a:latin typeface="Arial" panose="020B0604020202020204" pitchFamily="34" charset="0"/>
                <a:cs typeface="Arial" panose="020B0604020202020204" pitchFamily="34" charset="0"/>
              </a:rPr>
              <a:t>Borzaga and Defourny (2001) state </a:t>
            </a:r>
            <a:r>
              <a:rPr lang="en-US" sz="1600" dirty="0">
                <a:solidFill>
                  <a:schemeClr val="bg1"/>
                </a:solidFill>
                <a:latin typeface="Arial" panose="020B0604020202020204" pitchFamily="34" charset="0"/>
                <a:cs typeface="Arial" panose="020B0604020202020204" pitchFamily="34" charset="0"/>
              </a:rPr>
              <a:t>A non-profit organization which recruits individuals who suffer from disadvantage in a certain way—for instance, due to a disability—or poverty as part of its mission is known as a social firm.</a:t>
            </a:r>
            <a:r>
              <a:rPr lang="en-GB" sz="1600" dirty="0">
                <a:solidFill>
                  <a:schemeClr val="bg1"/>
                </a:solidFill>
                <a:latin typeface="Arial" panose="020B0604020202020204" pitchFamily="34" charset="0"/>
                <a:cs typeface="Arial" panose="020B0604020202020204" pitchFamily="34" charset="0"/>
              </a:rPr>
              <a:t> </a:t>
            </a:r>
            <a:r>
              <a:rPr lang="en-US" sz="1600" dirty="0">
                <a:solidFill>
                  <a:srgbClr val="FFFFFF"/>
                </a:solidFill>
                <a:latin typeface="Arial" panose="020B0604020202020204" pitchFamily="34" charset="0"/>
                <a:cs typeface="Arial" panose="020B0604020202020204" pitchFamily="34" charset="0"/>
              </a:rPr>
              <a:t>In Jamaica, WREN legal structure will consist of a combination not-for-profit and for-profit social business entities. The organization will be able to accomplish the environmental and social goals of its strategy on wind turbines by functioning as a social and environmental company for the benefit of Jamaican communities and people. </a:t>
            </a:r>
          </a:p>
        </p:txBody>
      </p:sp>
      <p:pic>
        <p:nvPicPr>
          <p:cNvPr id="15" name="Picture 14" descr="A close-up of words&#10;&#10;Description automatically generated">
            <a:extLst>
              <a:ext uri="{FF2B5EF4-FFF2-40B4-BE49-F238E27FC236}">
                <a16:creationId xmlns:a16="http://schemas.microsoft.com/office/drawing/2014/main" id="{741C6693-E72E-95C9-C28D-A5AB765D12C0}"/>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205" r="16106"/>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26" name="TextBox 25">
            <a:extLst>
              <a:ext uri="{FF2B5EF4-FFF2-40B4-BE49-F238E27FC236}">
                <a16:creationId xmlns:a16="http://schemas.microsoft.com/office/drawing/2014/main" id="{5D33E79A-20E0-F01B-4743-FF09DEFD4B9D}"/>
              </a:ext>
            </a:extLst>
          </p:cNvPr>
          <p:cNvSpPr txBox="1"/>
          <p:nvPr/>
        </p:nvSpPr>
        <p:spPr>
          <a:xfrm>
            <a:off x="998076" y="5925068"/>
            <a:ext cx="3483983" cy="612155"/>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2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2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0328809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6" name="Rectangle 25">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Rectangle 27">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Wind farm at twilight">
            <a:extLst>
              <a:ext uri="{FF2B5EF4-FFF2-40B4-BE49-F238E27FC236}">
                <a16:creationId xmlns:a16="http://schemas.microsoft.com/office/drawing/2014/main" id="{87C166DD-46E2-7104-F9CB-17C8A5DDCE77}"/>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6697F2D9-EF5D-71DA-F609-6D8E4A1D3D47}"/>
              </a:ext>
            </a:extLst>
          </p:cNvPr>
          <p:cNvSpPr>
            <a:spLocks noGrp="1"/>
          </p:cNvSpPr>
          <p:nvPr>
            <p:ph type="ctrTitle"/>
          </p:nvPr>
        </p:nvSpPr>
        <p:spPr>
          <a:xfrm>
            <a:off x="290778" y="329784"/>
            <a:ext cx="5644271" cy="5001772"/>
          </a:xfrm>
        </p:spPr>
        <p:txBody>
          <a:bodyPr>
            <a:noAutofit/>
          </a:bodyPr>
          <a:lstStyle/>
          <a:p>
            <a:pPr lvl="0" algn="l">
              <a:lnSpc>
                <a:spcPct val="150000"/>
              </a:lnSpc>
              <a:spcBef>
                <a:spcPts val="1000"/>
              </a:spcBef>
            </a:pPr>
            <a:r>
              <a:rPr lang="en-US" sz="2000" dirty="0">
                <a:solidFill>
                  <a:srgbClr val="FFFFFF"/>
                </a:solidFill>
                <a:latin typeface="Arial" panose="020B0604020202020204" pitchFamily="34" charset="0"/>
                <a:cs typeface="Arial" panose="020B0604020202020204" pitchFamily="34" charset="0"/>
              </a:rPr>
              <a:t>The not-for-profit social enterprise would be able access grants and funding for the implementation of the wind farms in Jamaica.</a:t>
            </a:r>
            <a:r>
              <a:rPr lang="en-US" sz="2000" dirty="0">
                <a:solidFill>
                  <a:srgbClr val="FFFFFF"/>
                </a:solidFill>
                <a:latin typeface="Arial" panose="020B0604020202020204" pitchFamily="34" charset="0"/>
                <a:ea typeface="+mn-ea"/>
                <a:cs typeface="Arial" panose="020B0604020202020204" pitchFamily="34" charset="0"/>
              </a:rPr>
              <a:t> Even if the for-profit social enterprise may help finance the non-profit by offering more services that might make the non-profit social enterprise more profitable. The persons on the board of directors of the for-profit social company would be different from those on the board of the not-for-profit enterprise. </a:t>
            </a:r>
            <a:br>
              <a:rPr lang="en-GB" sz="2000" dirty="0">
                <a:solidFill>
                  <a:srgbClr val="FFFFFF"/>
                </a:solidFill>
                <a:latin typeface="Arial" panose="020B0604020202020204" pitchFamily="34" charset="0"/>
                <a:ea typeface="+mn-ea"/>
                <a:cs typeface="Arial" panose="020B0604020202020204" pitchFamily="34" charset="0"/>
              </a:rPr>
            </a:br>
            <a:endParaRPr lang="en-GB" sz="2000" dirty="0">
              <a:solidFill>
                <a:srgbClr val="FFFFFF"/>
              </a:solidFill>
            </a:endParaRPr>
          </a:p>
        </p:txBody>
      </p:sp>
      <p:sp>
        <p:nvSpPr>
          <p:cNvPr id="3" name="Subtitle 2">
            <a:extLst>
              <a:ext uri="{FF2B5EF4-FFF2-40B4-BE49-F238E27FC236}">
                <a16:creationId xmlns:a16="http://schemas.microsoft.com/office/drawing/2014/main" id="{E2EB854F-AC43-63F1-A221-0003945D3497}"/>
              </a:ext>
            </a:extLst>
          </p:cNvPr>
          <p:cNvSpPr>
            <a:spLocks noGrp="1"/>
          </p:cNvSpPr>
          <p:nvPr>
            <p:ph type="subTitle" idx="1"/>
          </p:nvPr>
        </p:nvSpPr>
        <p:spPr>
          <a:xfrm>
            <a:off x="802621" y="5334014"/>
            <a:ext cx="3859320" cy="775494"/>
          </a:xfrm>
        </p:spPr>
        <p:txBody>
          <a:bodyPr>
            <a:norm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3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3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a:p>
            <a:pPr algn="l"/>
            <a:endParaRPr lang="en-GB" dirty="0">
              <a:solidFill>
                <a:srgbClr val="FFFFFF"/>
              </a:solidFill>
            </a:endParaRPr>
          </a:p>
        </p:txBody>
      </p:sp>
      <p:pic>
        <p:nvPicPr>
          <p:cNvPr id="16" name="Picture 15" descr="A close-up of words">
            <a:extLst>
              <a:ext uri="{FF2B5EF4-FFF2-40B4-BE49-F238E27FC236}">
                <a16:creationId xmlns:a16="http://schemas.microsoft.com/office/drawing/2014/main" id="{F27D182E-8CFF-EF81-5B24-34E3EA710249}"/>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5205" r="16106"/>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26290889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9" name="Picture 18" descr="A market with many fruits and vegetables&#10;&#10;Description automatically generated">
            <a:extLst>
              <a:ext uri="{FF2B5EF4-FFF2-40B4-BE49-F238E27FC236}">
                <a16:creationId xmlns:a16="http://schemas.microsoft.com/office/drawing/2014/main" id="{11ABEBEE-9FD9-A074-0529-C1CDABCA95E0}"/>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297" b="3117"/>
          <a:stretch/>
        </p:blipFill>
        <p:spPr>
          <a:xfrm>
            <a:off x="20" y="-22"/>
            <a:ext cx="12191977" cy="6858022"/>
          </a:xfrm>
          <a:prstGeom prst="rect">
            <a:avLst/>
          </a:prstGeom>
        </p:spPr>
      </p:pic>
      <p:sp>
        <p:nvSpPr>
          <p:cNvPr id="31" name="Rectangle 30">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697F2D9-EF5D-71DA-F609-6D8E4A1D3D47}"/>
              </a:ext>
            </a:extLst>
          </p:cNvPr>
          <p:cNvSpPr>
            <a:spLocks noGrp="1"/>
          </p:cNvSpPr>
          <p:nvPr>
            <p:ph type="ctrTitle"/>
          </p:nvPr>
        </p:nvSpPr>
        <p:spPr>
          <a:xfrm>
            <a:off x="8153400" y="218986"/>
            <a:ext cx="3642360" cy="758602"/>
          </a:xfrm>
        </p:spPr>
        <p:txBody>
          <a:bodyPr anchor="t">
            <a:normAutofit fontScale="90000"/>
          </a:bodyPr>
          <a:lstStyle/>
          <a:p>
            <a:pPr algn="l"/>
            <a:r>
              <a:rPr lang="en-GB" sz="5200" b="1" dirty="0">
                <a:solidFill>
                  <a:srgbClr val="FFFFFF"/>
                </a:solidFill>
                <a:latin typeface="Arial" panose="020B0604020202020204" pitchFamily="34" charset="0"/>
                <a:cs typeface="Arial" panose="020B0604020202020204" pitchFamily="34" charset="0"/>
              </a:rPr>
              <a:t>Market Gap</a:t>
            </a:r>
          </a:p>
        </p:txBody>
      </p:sp>
      <p:sp>
        <p:nvSpPr>
          <p:cNvPr id="3" name="Subtitle 2">
            <a:extLst>
              <a:ext uri="{FF2B5EF4-FFF2-40B4-BE49-F238E27FC236}">
                <a16:creationId xmlns:a16="http://schemas.microsoft.com/office/drawing/2014/main" id="{E2EB854F-AC43-63F1-A221-0003945D3497}"/>
              </a:ext>
            </a:extLst>
          </p:cNvPr>
          <p:cNvSpPr>
            <a:spLocks noGrp="1"/>
          </p:cNvSpPr>
          <p:nvPr>
            <p:ph type="subTitle" idx="1"/>
          </p:nvPr>
        </p:nvSpPr>
        <p:spPr>
          <a:xfrm>
            <a:off x="134727" y="90476"/>
            <a:ext cx="5940130" cy="4305574"/>
          </a:xfrm>
        </p:spPr>
        <p:txBody>
          <a:bodyPr anchor="b">
            <a:noAutofit/>
          </a:bodyPr>
          <a:lstStyle/>
          <a:p>
            <a:pPr algn="just">
              <a:lnSpc>
                <a:spcPct val="160000"/>
              </a:lnSpc>
            </a:pPr>
            <a:r>
              <a:rPr lang="en-US" sz="1800" dirty="0">
                <a:solidFill>
                  <a:srgbClr val="FFFFFF"/>
                </a:solidFill>
                <a:latin typeface="Arial" panose="020B0604020202020204" pitchFamily="34" charset="0"/>
                <a:cs typeface="Arial" panose="020B0604020202020204" pitchFamily="34" charset="0"/>
              </a:rPr>
              <a:t>Based on Maslow's hierarchy of needs, WREN identified a gap in the market that would be filled if it were possible for every Jamaican household to obtain electricity. This would address a need related to physiological needs, which would include meeting peoples' basic needs for food and shelter. WREN space within the marketplace could be filled through the creation of employment opportunities for individuals living in local communities through the development and installation of wind turbine farms. </a:t>
            </a:r>
            <a:endParaRPr lang="en-GB" sz="1800" dirty="0">
              <a:solidFill>
                <a:srgbClr val="FFFFFF"/>
              </a:solidFill>
              <a:latin typeface="Arial" panose="020B0604020202020204" pitchFamily="34" charset="0"/>
              <a:cs typeface="Arial" panose="020B0604020202020204" pitchFamily="34" charset="0"/>
            </a:endParaRPr>
          </a:p>
        </p:txBody>
      </p:sp>
      <p:sp>
        <p:nvSpPr>
          <p:cNvPr id="29" name="Rectangle 28">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6" name="TextBox 35">
            <a:extLst>
              <a:ext uri="{FF2B5EF4-FFF2-40B4-BE49-F238E27FC236}">
                <a16:creationId xmlns:a16="http://schemas.microsoft.com/office/drawing/2014/main" id="{6B7342DC-CF7A-8A42-FBFF-ADEE1699673C}"/>
              </a:ext>
            </a:extLst>
          </p:cNvPr>
          <p:cNvSpPr txBox="1"/>
          <p:nvPr/>
        </p:nvSpPr>
        <p:spPr>
          <a:xfrm>
            <a:off x="2118174" y="5058210"/>
            <a:ext cx="3053432" cy="568810"/>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1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1704143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4" name="Rectangle 73">
            <a:extLst>
              <a:ext uri="{FF2B5EF4-FFF2-40B4-BE49-F238E27FC236}">
                <a16:creationId xmlns:a16="http://schemas.microsoft.com/office/drawing/2014/main" id="{6F828D28-8E09-41CC-8229-3070B5467A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Picture 8" descr="A market with many fruits and vegetables">
            <a:extLst>
              <a:ext uri="{FF2B5EF4-FFF2-40B4-BE49-F238E27FC236}">
                <a16:creationId xmlns:a16="http://schemas.microsoft.com/office/drawing/2014/main" id="{D4E24CE9-23FB-7448-7803-018F83766D0C}"/>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t="12297" b="3117"/>
          <a:stretch/>
        </p:blipFill>
        <p:spPr>
          <a:xfrm>
            <a:off x="20" y="-22"/>
            <a:ext cx="12191977" cy="6858022"/>
          </a:xfrm>
          <a:prstGeom prst="rect">
            <a:avLst/>
          </a:prstGeom>
        </p:spPr>
      </p:pic>
      <p:sp>
        <p:nvSpPr>
          <p:cNvPr id="76" name="Rectangle 75">
            <a:extLst>
              <a:ext uri="{FF2B5EF4-FFF2-40B4-BE49-F238E27FC236}">
                <a16:creationId xmlns:a16="http://schemas.microsoft.com/office/drawing/2014/main" id="{D5B012D8-7F27-4758-9AC6-C889B154BD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103377" y="1100316"/>
            <a:ext cx="6858003" cy="4657347"/>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E30E6DB-FB02-DB11-91C9-50E5EE418C94}"/>
              </a:ext>
            </a:extLst>
          </p:cNvPr>
          <p:cNvSpPr>
            <a:spLocks noGrp="1"/>
          </p:cNvSpPr>
          <p:nvPr>
            <p:ph type="ctrTitle"/>
          </p:nvPr>
        </p:nvSpPr>
        <p:spPr>
          <a:xfrm>
            <a:off x="8138160" y="160020"/>
            <a:ext cx="3840480" cy="629395"/>
          </a:xfrm>
        </p:spPr>
        <p:txBody>
          <a:bodyPr anchor="t">
            <a:noAutofit/>
          </a:bodyPr>
          <a:lstStyle/>
          <a:p>
            <a:pPr algn="l"/>
            <a:r>
              <a:rPr lang="en-GB" sz="4700" b="1" dirty="0">
                <a:solidFill>
                  <a:schemeClr val="bg1"/>
                </a:solidFill>
                <a:latin typeface="Arial" panose="020B0604020202020204" pitchFamily="34" charset="0"/>
                <a:cs typeface="Arial" panose="020B0604020202020204" pitchFamily="34" charset="0"/>
              </a:rPr>
              <a:t>Market Gap</a:t>
            </a:r>
          </a:p>
        </p:txBody>
      </p:sp>
      <p:sp>
        <p:nvSpPr>
          <p:cNvPr id="3" name="Subtitle 2">
            <a:extLst>
              <a:ext uri="{FF2B5EF4-FFF2-40B4-BE49-F238E27FC236}">
                <a16:creationId xmlns:a16="http://schemas.microsoft.com/office/drawing/2014/main" id="{4F8053AB-C250-DDBF-919D-A8BC5598C6C4}"/>
              </a:ext>
            </a:extLst>
          </p:cNvPr>
          <p:cNvSpPr>
            <a:spLocks noGrp="1"/>
          </p:cNvSpPr>
          <p:nvPr>
            <p:ph type="subTitle" idx="1"/>
          </p:nvPr>
        </p:nvSpPr>
        <p:spPr>
          <a:xfrm>
            <a:off x="102106" y="160020"/>
            <a:ext cx="4657348" cy="4775039"/>
          </a:xfrm>
        </p:spPr>
        <p:txBody>
          <a:bodyPr anchor="b">
            <a:noAutofit/>
          </a:bodyPr>
          <a:lstStyle/>
          <a:p>
            <a:pPr algn="just">
              <a:lnSpc>
                <a:spcPct val="150000"/>
              </a:lnSpc>
            </a:pPr>
            <a:r>
              <a:rPr lang="en-US" dirty="0">
                <a:solidFill>
                  <a:srgbClr val="FFFFFF"/>
                </a:solidFill>
                <a:latin typeface="Arial" panose="020B0604020202020204" pitchFamily="34" charset="0"/>
                <a:cs typeface="Arial" panose="020B0604020202020204" pitchFamily="34" charset="0"/>
              </a:rPr>
              <a:t>This would connect the gap to Maslow's hierarchy of needs, with financial stability resulting from the awareness of satisfaction that employment can provide for one's well-being, assets, and property—possibly even enabling a few to purchase a home.</a:t>
            </a:r>
            <a:endParaRPr lang="en-GB" dirty="0">
              <a:solidFill>
                <a:srgbClr val="FFFFFF"/>
              </a:solidFill>
              <a:latin typeface="Arial" panose="020B0604020202020204" pitchFamily="34" charset="0"/>
              <a:cs typeface="Arial" panose="020B0604020202020204" pitchFamily="34" charset="0"/>
            </a:endParaRPr>
          </a:p>
        </p:txBody>
      </p:sp>
      <p:sp>
        <p:nvSpPr>
          <p:cNvPr id="78" name="Rectangle 77">
            <a:extLst>
              <a:ext uri="{FF2B5EF4-FFF2-40B4-BE49-F238E27FC236}">
                <a16:creationId xmlns:a16="http://schemas.microsoft.com/office/drawing/2014/main" id="{4063B759-00FC-46D1-9898-8E8625268F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40187" y="2206184"/>
            <a:ext cx="6858003" cy="2445624"/>
          </a:xfrm>
          <a:prstGeom prst="rect">
            <a:avLst/>
          </a:prstGeom>
          <a:gradFill flip="none" rotWithShape="1">
            <a:gsLst>
              <a:gs pos="48000">
                <a:srgbClr val="000000">
                  <a:alpha val="24000"/>
                </a:srgbClr>
              </a:gs>
              <a:gs pos="85000">
                <a:srgbClr val="000000">
                  <a:alpha val="45000"/>
                </a:srgbClr>
              </a:gs>
              <a:gs pos="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TextBox 13">
            <a:extLst>
              <a:ext uri="{FF2B5EF4-FFF2-40B4-BE49-F238E27FC236}">
                <a16:creationId xmlns:a16="http://schemas.microsoft.com/office/drawing/2014/main" id="{A787A7B5-AD74-751F-6C33-9A4497B9AFFF}"/>
              </a:ext>
            </a:extLst>
          </p:cNvPr>
          <p:cNvSpPr txBox="1"/>
          <p:nvPr/>
        </p:nvSpPr>
        <p:spPr>
          <a:xfrm>
            <a:off x="1674197" y="5095079"/>
            <a:ext cx="3199001" cy="568810"/>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100" b="1" i="0"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rPr>
              <a:t>WIND RENEWABLE ENERGY NETWORKS (WREN)</a:t>
            </a:r>
            <a:endParaRPr kumimoji="0" lang="en-US" sz="1100" b="0" i="1" u="none" strike="noStrike" kern="1200" cap="none" spc="0" normalizeH="0" baseline="0" noProof="0" dirty="0">
              <a:ln>
                <a:noFill/>
              </a:ln>
              <a:solidFill>
                <a:srgbClr val="FFFFFF"/>
              </a:solidFill>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0510157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5" name="Rectangle 34">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Wind farm at twilight">
            <a:extLst>
              <a:ext uri="{FF2B5EF4-FFF2-40B4-BE49-F238E27FC236}">
                <a16:creationId xmlns:a16="http://schemas.microsoft.com/office/drawing/2014/main" id="{87C166DD-46E2-7104-F9CB-17C8A5DDCE77}"/>
              </a:ext>
            </a:extLst>
          </p:cNvPr>
          <p:cNvPicPr>
            <a:picLocks noChangeAspect="1"/>
          </p:cNvPicPr>
          <p:nvPr/>
        </p:nvPicPr>
        <p:blipFill rotWithShape="1">
          <a:blip r:embed="rId2">
            <a:extLst>
              <a:ext uri="{28A0092B-C50C-407E-A947-70E740481C1C}">
                <a14:useLocalDpi xmlns:a14="http://schemas.microsoft.com/office/drawing/2010/main" val="0"/>
              </a:ext>
            </a:extLst>
          </a:blip>
          <a:srcRect l="10810" r="17777" b="1"/>
          <a:stretch/>
        </p:blipFill>
        <p:spPr>
          <a:xfrm>
            <a:off x="-4" y="-4"/>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pic>
        <p:nvPicPr>
          <p:cNvPr id="14" name="Picture 13" descr="A white sheet of paper with black text&#10;&#10;Description automatically generated">
            <a:extLst>
              <a:ext uri="{FF2B5EF4-FFF2-40B4-BE49-F238E27FC236}">
                <a16:creationId xmlns:a16="http://schemas.microsoft.com/office/drawing/2014/main" id="{3057E0E1-4CE0-BE46-75D5-9BA9137FF430}"/>
              </a:ext>
            </a:extLst>
          </p:cNvPr>
          <p:cNvPicPr>
            <a:picLocks noChangeAspect="1"/>
          </p:cNvPicPr>
          <p:nvPr/>
        </p:nvPicPr>
        <p:blipFill rotWithShape="1">
          <a:blip r:embed="rId3"/>
          <a:srcRect l="23197" r="10959" b="-1"/>
          <a:stretch/>
        </p:blipFill>
        <p:spPr>
          <a:xfrm>
            <a:off x="7534637" y="7"/>
            <a:ext cx="4657363" cy="5143494"/>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17" name="Title 16">
            <a:extLst>
              <a:ext uri="{FF2B5EF4-FFF2-40B4-BE49-F238E27FC236}">
                <a16:creationId xmlns:a16="http://schemas.microsoft.com/office/drawing/2014/main" id="{5A171468-3440-5F0B-8DA9-9639C3BE10B7}"/>
              </a:ext>
            </a:extLst>
          </p:cNvPr>
          <p:cNvSpPr>
            <a:spLocks noGrp="1"/>
          </p:cNvSpPr>
          <p:nvPr>
            <p:ph type="ctrTitle"/>
          </p:nvPr>
        </p:nvSpPr>
        <p:spPr>
          <a:xfrm>
            <a:off x="146682" y="136525"/>
            <a:ext cx="7422994" cy="6057900"/>
          </a:xfrm>
        </p:spPr>
        <p:txBody>
          <a:bodyPr>
            <a:noAutofit/>
          </a:bodyPr>
          <a:lstStyle/>
          <a:p>
            <a:pPr algn="l">
              <a:lnSpc>
                <a:spcPct val="150000"/>
              </a:lnSpc>
            </a:pPr>
            <a:r>
              <a:rPr lang="en-US" sz="1800" dirty="0">
                <a:solidFill>
                  <a:schemeClr val="bg1"/>
                </a:solidFill>
                <a:latin typeface="Arial" panose="020B0604020202020204" pitchFamily="34" charset="0"/>
                <a:cs typeface="Arial" panose="020B0604020202020204" pitchFamily="34" charset="0"/>
              </a:rPr>
              <a:t>SWOT analysis: opportunities, threats, weaknesses, and strengths Analysis has long been used as a technique for strategic planning to evaluate a company's external circumstances (opportunities and threats) and internal capabilities (strengths and weaknesses). It is presumed that effective tactics produced from it are predicated on a strong match between the internal capabilities and external circumstances.</a:t>
            </a: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WREN intends to produce its own electricity from its wind farms. </a:t>
            </a: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WREN's negative business analysis identifies the prolonged financial return duration as one of its internal weaknesses, </a:t>
            </a:r>
            <a:r>
              <a:rPr lang="en-US" sz="1800" dirty="0">
                <a:latin typeface="Arial" panose="020B0604020202020204" pitchFamily="34" charset="0"/>
                <a:cs typeface="Arial" panose="020B0604020202020204" pitchFamily="34" charset="0"/>
              </a:rPr>
              <a:t>which may prohibit it </a:t>
            </a:r>
            <a:r>
              <a:rPr lang="en-US" sz="1800" dirty="0">
                <a:solidFill>
                  <a:schemeClr val="bg1"/>
                </a:solidFill>
                <a:latin typeface="Arial" panose="020B0604020202020204" pitchFamily="34" charset="0"/>
                <a:cs typeface="Arial" panose="020B0604020202020204" pitchFamily="34" charset="0"/>
              </a:rPr>
              <a:t>from reinvesting in the business. </a:t>
            </a: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Jamaican regulations and laws provide </a:t>
            </a: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WRENetworks significant international possibilities </a:t>
            </a:r>
            <a:r>
              <a:rPr lang="en-US" sz="1800" dirty="0">
                <a:latin typeface="Arial" panose="020B0604020202020204" pitchFamily="34" charset="0"/>
                <a:cs typeface="Arial" panose="020B0604020202020204" pitchFamily="34" charset="0"/>
              </a:rPr>
              <a:t>that it may use for </a:t>
            </a:r>
            <a:r>
              <a:rPr lang="en-US" sz="1800" dirty="0">
                <a:solidFill>
                  <a:schemeClr val="bg1"/>
                </a:solidFill>
                <a:latin typeface="Arial" panose="020B0604020202020204" pitchFamily="34" charset="0"/>
                <a:cs typeface="Arial" panose="020B0604020202020204" pitchFamily="34" charset="0"/>
              </a:rPr>
              <a:t>both its own benefit and for the betterment of the </a:t>
            </a:r>
            <a:r>
              <a:rPr lang="en-US" sz="1800" dirty="0">
                <a:latin typeface="Arial" panose="020B0604020202020204" pitchFamily="34" charset="0"/>
                <a:cs typeface="Arial" panose="020B0604020202020204" pitchFamily="34" charset="0"/>
              </a:rPr>
              <a:t>general population. </a:t>
            </a:r>
            <a:br>
              <a:rPr lang="en-US" sz="1800" dirty="0">
                <a:solidFill>
                  <a:schemeClr val="bg1"/>
                </a:solidFill>
                <a:latin typeface="Arial" panose="020B0604020202020204" pitchFamily="34" charset="0"/>
                <a:cs typeface="Arial" panose="020B0604020202020204" pitchFamily="34" charset="0"/>
              </a:rPr>
            </a:br>
            <a:r>
              <a:rPr lang="en-US" sz="1800" dirty="0">
                <a:solidFill>
                  <a:schemeClr val="bg1"/>
                </a:solidFill>
                <a:latin typeface="Arial" panose="020B0604020202020204" pitchFamily="34" charset="0"/>
                <a:cs typeface="Arial" panose="020B0604020202020204" pitchFamily="34" charset="0"/>
              </a:rPr>
              <a:t>A little wind, which would be terrible to WREN</a:t>
            </a:r>
            <a:endParaRPr lang="en-GB" sz="1800" dirty="0">
              <a:solidFill>
                <a:schemeClr val="bg1"/>
              </a:solidFill>
              <a:latin typeface="Arial" panose="020B0604020202020204" pitchFamily="34" charset="0"/>
              <a:cs typeface="Arial" panose="020B0604020202020204" pitchFamily="34" charset="0"/>
            </a:endParaRPr>
          </a:p>
        </p:txBody>
      </p:sp>
      <p:sp>
        <p:nvSpPr>
          <p:cNvPr id="27" name="TextBox 26">
            <a:extLst>
              <a:ext uri="{FF2B5EF4-FFF2-40B4-BE49-F238E27FC236}">
                <a16:creationId xmlns:a16="http://schemas.microsoft.com/office/drawing/2014/main" id="{0AE76D37-270D-5899-8E32-FD59F101255A}"/>
              </a:ext>
            </a:extLst>
          </p:cNvPr>
          <p:cNvSpPr txBox="1"/>
          <p:nvPr/>
        </p:nvSpPr>
        <p:spPr>
          <a:xfrm>
            <a:off x="7338060" y="5445646"/>
            <a:ext cx="4366260" cy="698717"/>
          </a:xfrm>
          <a:prstGeom prst="rect">
            <a:avLst/>
          </a:prstGeom>
          <a:noFill/>
        </p:spPr>
        <p:txBody>
          <a:bodyPr wrap="square">
            <a:spAutoFit/>
          </a:bodyPr>
          <a:lstStyle/>
          <a:p>
            <a:pPr marL="0" marR="0" lvl="0" indent="0" algn="ctr" defTabSz="914400" rtl="0" eaLnBrk="1" fontAlgn="auto" latinLnBrk="0" hangingPunct="1">
              <a:lnSpc>
                <a:spcPct val="150000"/>
              </a:lnSpc>
              <a:spcBef>
                <a:spcPts val="1000"/>
              </a:spcBef>
              <a:spcAft>
                <a:spcPts val="0"/>
              </a:spcAft>
              <a:buClrTx/>
              <a:buSzTx/>
              <a:buFont typeface="Arial" panose="020B0604020202020204" pitchFamily="34" charset="0"/>
              <a:buNone/>
              <a:tabLst/>
              <a:defRPr/>
            </a:pPr>
            <a:r>
              <a:rPr kumimoji="0" lang="en-US" sz="1400" b="1" i="0"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rPr>
              <a:t>WIND RENEWABLE ENERGY NETWORKS (WREN)</a:t>
            </a:r>
            <a:endParaRPr kumimoji="0" lang="en-US" sz="1400" b="0" i="1" u="none" strike="noStrike" kern="1200" cap="none" spc="0" normalizeH="0" baseline="0" noProof="0" dirty="0">
              <a:ln>
                <a:noFill/>
              </a:ln>
              <a:effectLst/>
              <a:uLnTx/>
              <a:uFillTx/>
              <a:latin typeface="Arial" panose="020B0604020202020204" pitchFamily="34" charset="0"/>
              <a:ea typeface="+mn-ea"/>
              <a:cs typeface="Arial" panose="020B0604020202020204" pitchFamily="34" charset="0"/>
            </a:endParaRPr>
          </a:p>
        </p:txBody>
      </p:sp>
    </p:spTree>
    <p:extLst>
      <p:ext uri="{BB962C8B-B14F-4D97-AF65-F5344CB8AC3E}">
        <p14:creationId xmlns:p14="http://schemas.microsoft.com/office/powerpoint/2010/main" val="46945528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Rectangle 17">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 name="Picture 10" descr="Wind farm at twilight">
            <a:extLst>
              <a:ext uri="{FF2B5EF4-FFF2-40B4-BE49-F238E27FC236}">
                <a16:creationId xmlns:a16="http://schemas.microsoft.com/office/drawing/2014/main" id="{87C166DD-46E2-7104-F9CB-17C8A5DDCE77}"/>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6697F2D9-EF5D-71DA-F609-6D8E4A1D3D47}"/>
              </a:ext>
            </a:extLst>
          </p:cNvPr>
          <p:cNvSpPr>
            <a:spLocks noGrp="1"/>
          </p:cNvSpPr>
          <p:nvPr>
            <p:ph type="ctrTitle"/>
          </p:nvPr>
        </p:nvSpPr>
        <p:spPr>
          <a:xfrm>
            <a:off x="155015" y="1417320"/>
            <a:ext cx="6514993" cy="6582204"/>
          </a:xfrm>
        </p:spPr>
        <p:txBody>
          <a:bodyPr>
            <a:normAutofit fontScale="90000"/>
          </a:bodyPr>
          <a:lstStyle/>
          <a:p>
            <a:pPr algn="l">
              <a:lnSpc>
                <a:spcPct val="150000"/>
              </a:lnSpc>
            </a:pPr>
            <a:r>
              <a:rPr lang="en-US" sz="2200" dirty="0">
                <a:solidFill>
                  <a:srgbClr val="FFFFFF"/>
                </a:solidFill>
                <a:latin typeface="Arial" panose="020B0604020202020204" pitchFamily="34" charset="0"/>
                <a:ea typeface="Times New Roman" panose="02020603050405020304" pitchFamily="18" charset="0"/>
              </a:rPr>
              <a:t>Most of WREN's target market in Jamaica is made up of people between the ages of 15 and 64. This represents 73% of the populace. </a:t>
            </a:r>
            <a:br>
              <a:rPr lang="en-US" sz="2200" dirty="0">
                <a:solidFill>
                  <a:srgbClr val="FFFFFF"/>
                </a:solidFill>
                <a:latin typeface="Arial" panose="020B0604020202020204" pitchFamily="34" charset="0"/>
                <a:ea typeface="Times New Roman" panose="02020603050405020304" pitchFamily="18" charset="0"/>
              </a:rPr>
            </a:br>
            <a:r>
              <a:rPr lang="en-US" sz="2200" dirty="0">
                <a:solidFill>
                  <a:srgbClr val="FFFFFF"/>
                </a:solidFill>
                <a:latin typeface="Arial" panose="020B0604020202020204" pitchFamily="34" charset="0"/>
                <a:ea typeface="Times New Roman" panose="02020603050405020304" pitchFamily="18" charset="0"/>
              </a:rPr>
              <a:t>Incorporating an assortment of social networking sites, such as Facebook, Instagram, Snapchat, WhatsApp, and Tik Tok, to communicate represents a few of WREN's strategies for growing its consumer.</a:t>
            </a:r>
            <a:br>
              <a:rPr lang="en-US" sz="2200" dirty="0">
                <a:solidFill>
                  <a:srgbClr val="FFFFFF"/>
                </a:solidFill>
                <a:latin typeface="Arial" panose="020B0604020202020204" pitchFamily="34" charset="0"/>
                <a:ea typeface="Times New Roman" panose="02020603050405020304" pitchFamily="18" charset="0"/>
              </a:rPr>
            </a:br>
            <a:r>
              <a:rPr lang="en-US" sz="2200" dirty="0">
                <a:solidFill>
                  <a:srgbClr val="FFFFFF"/>
                </a:solidFill>
                <a:latin typeface="Arial" panose="020B0604020202020204" pitchFamily="34" charset="0"/>
                <a:ea typeface="Times New Roman" panose="02020603050405020304" pitchFamily="18" charset="0"/>
              </a:rPr>
              <a:t>WREN will generate a marketing guide targeting prospective customers and provide discounts or coupons to entice customer, and customer loyalty.</a:t>
            </a:r>
            <a:br>
              <a:rPr lang="en-US" sz="2200" dirty="0">
                <a:solidFill>
                  <a:srgbClr val="FFFFFF"/>
                </a:solidFill>
                <a:latin typeface="Arial" panose="020B0604020202020204" pitchFamily="34" charset="0"/>
                <a:ea typeface="Times New Roman" panose="02020603050405020304" pitchFamily="18" charset="0"/>
              </a:rPr>
            </a:br>
            <a:r>
              <a:rPr lang="en-US" sz="2200" dirty="0">
                <a:solidFill>
                  <a:srgbClr val="FFFFFF"/>
                </a:solidFill>
                <a:latin typeface="Arial" panose="020B0604020202020204" pitchFamily="34" charset="0"/>
                <a:ea typeface="Times New Roman" panose="02020603050405020304" pitchFamily="18" charset="0"/>
              </a:rPr>
              <a:t>A multitude of Jamaican institutions would gain from WREN. According to WREN, this is a nice gap that is currently there but inefficient. WREN is able to close this gap that the current JPS corporation is unable to. </a:t>
            </a:r>
            <a:br>
              <a:rPr lang="en-US" sz="4100" dirty="0">
                <a:solidFill>
                  <a:srgbClr val="FFFFFF"/>
                </a:solidFill>
                <a:latin typeface="Arial" panose="020B0604020202020204" pitchFamily="34" charset="0"/>
                <a:ea typeface="Times New Roman" panose="02020603050405020304" pitchFamily="18" charset="0"/>
              </a:rPr>
            </a:br>
            <a:br>
              <a:rPr lang="en-GB" sz="4100" dirty="0">
                <a:solidFill>
                  <a:srgbClr val="FFFFFF"/>
                </a:solidFill>
                <a:effectLst/>
                <a:latin typeface="Times New Roman" panose="02020603050405020304" pitchFamily="18" charset="0"/>
                <a:ea typeface="Times New Roman" panose="02020603050405020304" pitchFamily="18" charset="0"/>
              </a:rPr>
            </a:br>
            <a:endParaRPr lang="en-GB" sz="4100" dirty="0">
              <a:solidFill>
                <a:srgbClr val="FFFFFF"/>
              </a:solidFill>
            </a:endParaRPr>
          </a:p>
        </p:txBody>
      </p:sp>
      <p:pic>
        <p:nvPicPr>
          <p:cNvPr id="7" name="Picture 6" descr="A group of people at a market">
            <a:extLst>
              <a:ext uri="{FF2B5EF4-FFF2-40B4-BE49-F238E27FC236}">
                <a16:creationId xmlns:a16="http://schemas.microsoft.com/office/drawing/2014/main" id="{FD066A89-9780-296C-1F45-0F341CCDEE17}"/>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18064" r="16726"/>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
        <p:nvSpPr>
          <p:cNvPr id="13" name="TextBox 12">
            <a:extLst>
              <a:ext uri="{FF2B5EF4-FFF2-40B4-BE49-F238E27FC236}">
                <a16:creationId xmlns:a16="http://schemas.microsoft.com/office/drawing/2014/main" id="{D9DD5F33-1187-A3E2-68F9-A8D6F68B039D}"/>
              </a:ext>
            </a:extLst>
          </p:cNvPr>
          <p:cNvSpPr txBox="1"/>
          <p:nvPr/>
        </p:nvSpPr>
        <p:spPr>
          <a:xfrm>
            <a:off x="7264188" y="5673672"/>
            <a:ext cx="4772797" cy="584775"/>
          </a:xfrm>
          <a:prstGeom prst="rect">
            <a:avLst/>
          </a:prstGeom>
          <a:noFill/>
        </p:spPr>
        <p:txBody>
          <a:bodyPr wrap="square">
            <a:spAutoFit/>
          </a:bodyPr>
          <a:lstStyle/>
          <a:p>
            <a:pPr algn="ctr"/>
            <a:r>
              <a:rPr lang="en-US" sz="1600" b="1" dirty="0">
                <a:solidFill>
                  <a:schemeClr val="bg1"/>
                </a:solidFill>
                <a:latin typeface="Arial" panose="020B0604020202020204" pitchFamily="34" charset="0"/>
                <a:cs typeface="Arial" panose="020B0604020202020204" pitchFamily="34" charset="0"/>
              </a:rPr>
              <a:t>WIND RENEWABLE ENERGY NETWORKS (WREN)</a:t>
            </a:r>
          </a:p>
        </p:txBody>
      </p:sp>
      <p:sp>
        <p:nvSpPr>
          <p:cNvPr id="14" name="TextBox 13">
            <a:extLst>
              <a:ext uri="{FF2B5EF4-FFF2-40B4-BE49-F238E27FC236}">
                <a16:creationId xmlns:a16="http://schemas.microsoft.com/office/drawing/2014/main" id="{D45C460A-7A86-A540-BE29-6833036F6762}"/>
              </a:ext>
            </a:extLst>
          </p:cNvPr>
          <p:cNvSpPr txBox="1"/>
          <p:nvPr/>
        </p:nvSpPr>
        <p:spPr>
          <a:xfrm>
            <a:off x="8450147" y="2458"/>
            <a:ext cx="2840842" cy="584775"/>
          </a:xfrm>
          <a:prstGeom prst="rect">
            <a:avLst/>
          </a:prstGeom>
          <a:noFill/>
        </p:spPr>
        <p:txBody>
          <a:bodyPr wrap="none" rtlCol="0">
            <a:spAutoFit/>
          </a:bodyPr>
          <a:lstStyle/>
          <a:p>
            <a:r>
              <a:rPr lang="en-GB" sz="3200" b="1" dirty="0">
                <a:solidFill>
                  <a:schemeClr val="bg1"/>
                </a:solidFill>
                <a:latin typeface="Arial" panose="020B0604020202020204" pitchFamily="34" charset="0"/>
                <a:cs typeface="Arial" panose="020B0604020202020204" pitchFamily="34" charset="0"/>
              </a:rPr>
              <a:t>Target Market</a:t>
            </a:r>
          </a:p>
        </p:txBody>
      </p:sp>
    </p:spTree>
    <p:extLst>
      <p:ext uri="{BB962C8B-B14F-4D97-AF65-F5344CB8AC3E}">
        <p14:creationId xmlns:p14="http://schemas.microsoft.com/office/powerpoint/2010/main" val="327734085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8" name="Rectangle 37">
            <a:extLst>
              <a:ext uri="{FF2B5EF4-FFF2-40B4-BE49-F238E27FC236}">
                <a16:creationId xmlns:a16="http://schemas.microsoft.com/office/drawing/2014/main" id="{A8CCCB6D-5162-4AAE-A5E3-3AC55410D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0" name="Rectangle 39">
            <a:extLst>
              <a:ext uri="{FF2B5EF4-FFF2-40B4-BE49-F238E27FC236}">
                <a16:creationId xmlns:a16="http://schemas.microsoft.com/office/drawing/2014/main" id="{0BCD8C04-CC7B-40EF-82EB-E9821F79BB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0" y="2458"/>
            <a:ext cx="12188952"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2" name="Picture 11" descr="Wind farm at twilight">
            <a:extLst>
              <a:ext uri="{FF2B5EF4-FFF2-40B4-BE49-F238E27FC236}">
                <a16:creationId xmlns:a16="http://schemas.microsoft.com/office/drawing/2014/main" id="{1E2975E7-5424-946F-9B97-7C2C659FCBBA}"/>
              </a:ext>
            </a:extLst>
          </p:cNvPr>
          <p:cNvPicPr>
            <a:picLocks noChangeAspect="1"/>
          </p:cNvPicPr>
          <p:nvPr/>
        </p:nvPicPr>
        <p:blipFill rotWithShape="1">
          <a:blip r:embed="rId2">
            <a:alphaModFix amt="40000"/>
            <a:extLst>
              <a:ext uri="{28A0092B-C50C-407E-A947-70E740481C1C}">
                <a14:useLocalDpi xmlns:a14="http://schemas.microsoft.com/office/drawing/2010/main" val="0"/>
              </a:ext>
            </a:extLst>
          </a:blip>
          <a:srcRect l="6471" r="13437"/>
          <a:stretch/>
        </p:blipFill>
        <p:spPr>
          <a:xfrm>
            <a:off x="-170" y="10"/>
            <a:ext cx="8450317" cy="6857990"/>
          </a:xfrm>
          <a:prstGeom prst="rect">
            <a:avLst/>
          </a:prstGeom>
        </p:spPr>
      </p:pic>
      <p:sp>
        <p:nvSpPr>
          <p:cNvPr id="2" name="Title 1">
            <a:extLst>
              <a:ext uri="{FF2B5EF4-FFF2-40B4-BE49-F238E27FC236}">
                <a16:creationId xmlns:a16="http://schemas.microsoft.com/office/drawing/2014/main" id="{621B820D-37B2-A75F-562B-859FB8B2C885}"/>
              </a:ext>
            </a:extLst>
          </p:cNvPr>
          <p:cNvSpPr>
            <a:spLocks noGrp="1"/>
          </p:cNvSpPr>
          <p:nvPr>
            <p:ph type="ctrTitle"/>
          </p:nvPr>
        </p:nvSpPr>
        <p:spPr>
          <a:xfrm>
            <a:off x="0" y="43262"/>
            <a:ext cx="6400800" cy="5232482"/>
          </a:xfrm>
        </p:spPr>
        <p:txBody>
          <a:bodyPr>
            <a:noAutofit/>
          </a:bodyPr>
          <a:lstStyle/>
          <a:p>
            <a:pPr algn="l">
              <a:lnSpc>
                <a:spcPct val="150000"/>
              </a:lnSpc>
            </a:pPr>
            <a: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WREN will require hundreds of millions of dollars in funds for this wind turbine development. WREN encounters to obtained a total of £140 million in investment from different organizations to move forward in the industry. </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To try to get finance for its wind farms, WREN may reach out to organizations such as the Sustainable Renewables Risk Mitigation Initiative (SRMI).</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By establishing an environment that supports independently backed renewable energy initiatives,  </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The next source of finance for WREN's wind projects would be the World Bank (WB). </a:t>
            </a:r>
            <a:b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br>
            <a:r>
              <a:rPr kumimoji="0" lang="en-US" sz="1600" b="0" i="0" u="none" strike="noStrike" kern="1200"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The World Bank’s Climate Change Action Plan (CCAP) for 2021–2025 aims to integrate development and climate to optimize the climate impact of its initiatives.</a:t>
            </a:r>
            <a:endParaRPr lang="en-GB" sz="1600" dirty="0">
              <a:solidFill>
                <a:srgbClr val="FFFFFF"/>
              </a:solidFill>
            </a:endParaRPr>
          </a:p>
        </p:txBody>
      </p:sp>
      <p:sp>
        <p:nvSpPr>
          <p:cNvPr id="3" name="Subtitle 2">
            <a:extLst>
              <a:ext uri="{FF2B5EF4-FFF2-40B4-BE49-F238E27FC236}">
                <a16:creationId xmlns:a16="http://schemas.microsoft.com/office/drawing/2014/main" id="{F43AC950-CB11-5CB9-8CE2-C988104EE521}"/>
              </a:ext>
            </a:extLst>
          </p:cNvPr>
          <p:cNvSpPr>
            <a:spLocks noGrp="1"/>
          </p:cNvSpPr>
          <p:nvPr>
            <p:ph type="subTitle" idx="1"/>
          </p:nvPr>
        </p:nvSpPr>
        <p:spPr>
          <a:xfrm>
            <a:off x="1231068" y="5448876"/>
            <a:ext cx="4150402" cy="775494"/>
          </a:xfrm>
        </p:spPr>
        <p:txBody>
          <a:bodyPr>
            <a:normAutofit/>
          </a:bodyPr>
          <a:lstStyle/>
          <a:p>
            <a:r>
              <a:rPr kumimoji="0" lang="en-US" sz="1400" b="1" i="0"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rPr>
              <a:t>WIND RENEWABLE ENERGY NETWORKS (WREN)</a:t>
            </a:r>
            <a:endParaRPr kumimoji="0" lang="en-US" sz="1400" b="0" i="1" u="none" strike="noStrike" cap="none" spc="0" normalizeH="0" baseline="0" noProof="0" dirty="0">
              <a:ln>
                <a:noFill/>
              </a:ln>
              <a:solidFill>
                <a:srgbClr val="FFFFFF"/>
              </a:solidFill>
              <a:effectLst/>
              <a:uLnTx/>
              <a:uFillTx/>
              <a:latin typeface="Arial" panose="020B0604020202020204" pitchFamily="34" charset="0"/>
              <a:cs typeface="Arial" panose="020B0604020202020204" pitchFamily="34" charset="0"/>
            </a:endParaRPr>
          </a:p>
          <a:p>
            <a:endParaRPr lang="en-GB" dirty="0">
              <a:solidFill>
                <a:srgbClr val="FFFFFF"/>
              </a:solidFill>
            </a:endParaRPr>
          </a:p>
        </p:txBody>
      </p:sp>
      <p:pic>
        <p:nvPicPr>
          <p:cNvPr id="8" name="Picture 7" descr="A close-up of a building&#10;&#10;Description automatically generated">
            <a:extLst>
              <a:ext uri="{FF2B5EF4-FFF2-40B4-BE49-F238E27FC236}">
                <a16:creationId xmlns:a16="http://schemas.microsoft.com/office/drawing/2014/main" id="{4A196B0D-9CC0-7C68-CCF8-A8266787B935}"/>
              </a:ext>
            </a:extLst>
          </p:cNvPr>
          <p:cNvPicPr>
            <a:picLocks noChangeAspect="1"/>
          </p:cNvPicPr>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l="20982" r="20980" b="-2"/>
          <a:stretch/>
        </p:blipFill>
        <p:spPr>
          <a:xfrm>
            <a:off x="6225997" y="-2458"/>
            <a:ext cx="5962785" cy="685800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120261985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0" name="Rectangle 29">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group of wind turbines in a sunset&#10;&#10;Description automatically generated">
            <a:extLst>
              <a:ext uri="{FF2B5EF4-FFF2-40B4-BE49-F238E27FC236}">
                <a16:creationId xmlns:a16="http://schemas.microsoft.com/office/drawing/2014/main" id="{49E5F852-10AC-7475-25DC-10F0F00FCEE7}"/>
              </a:ext>
            </a:extLst>
          </p:cNvPr>
          <p:cNvPicPr>
            <a:picLocks noChangeAspect="1"/>
          </p:cNvPicPr>
          <p:nvPr/>
        </p:nvPicPr>
        <p:blipFill rotWithShape="1">
          <a:blip r:embed="rId2"/>
          <a:srcRect/>
          <a:stretch/>
        </p:blipFill>
        <p:spPr>
          <a:xfrm>
            <a:off x="-3047" y="10"/>
            <a:ext cx="12191999" cy="6857990"/>
          </a:xfrm>
          <a:prstGeom prst="rect">
            <a:avLst/>
          </a:prstGeom>
        </p:spPr>
      </p:pic>
      <p:sp>
        <p:nvSpPr>
          <p:cNvPr id="32" name="Rectangle 31">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594E980-529E-8DCE-F884-0137CA277A1E}"/>
              </a:ext>
            </a:extLst>
          </p:cNvPr>
          <p:cNvSpPr>
            <a:spLocks noGrp="1"/>
          </p:cNvSpPr>
          <p:nvPr>
            <p:ph type="ctrTitle"/>
          </p:nvPr>
        </p:nvSpPr>
        <p:spPr>
          <a:xfrm>
            <a:off x="479136" y="-194871"/>
            <a:ext cx="11227632" cy="6857990"/>
          </a:xfrm>
          <a:effectLst>
            <a:outerShdw blurRad="50800" dist="38100" dir="2700000" algn="tl" rotWithShape="0">
              <a:prstClr val="black">
                <a:alpha val="40000"/>
              </a:prstClr>
            </a:outerShdw>
          </a:effectLst>
        </p:spPr>
        <p:txBody>
          <a:bodyPr>
            <a:normAutofit/>
          </a:bodyPr>
          <a:lstStyle/>
          <a:p>
            <a:pPr algn="l"/>
            <a:r>
              <a:rPr lang="en-GB" sz="1100" dirty="0">
                <a:solidFill>
                  <a:srgbClr val="FFFFFF"/>
                </a:solidFill>
                <a:latin typeface="Arial" panose="020B0604020202020204" pitchFamily="34" charset="0"/>
                <a:cs typeface="Arial" panose="020B0604020202020204" pitchFamily="34" charset="0"/>
              </a:rPr>
              <a:t>                                                                                                                                  </a:t>
            </a:r>
            <a:r>
              <a:rPr lang="en-GB" sz="1800" dirty="0">
                <a:solidFill>
                  <a:srgbClr val="FFFFFF"/>
                </a:solidFill>
                <a:latin typeface="Arial" panose="020B0604020202020204" pitchFamily="34" charset="0"/>
                <a:cs typeface="Arial" panose="020B0604020202020204" pitchFamily="34" charset="0"/>
              </a:rPr>
              <a:t>REFERENCE LIST</a:t>
            </a: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Catalyzing Private Investments and Climate Finance to Turn Energy Transition Ambitions to Reality. (2021) Available at: https://projects.worldbank.org/en/results/2023/08/04/catalyzing-private-investments-and-climate-finance-to-turn-energy-transition-ambitions-to-reality (Accessed: Oct 31, 2023).</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'Electricity – Ministry of Science, Energy, Telecommunications and Transport', . Available at: https://www.mset.gov.jm/electricity-investments/ (Accessed: Oct 19, 2023).</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Total population by age Jamaica 2022. Available at: https://www.statista.com/statistics/795195/population-total-age-jamaica/ (Accessed: Oct 26, 2023).</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World Bank Climate Change Knowledge Portal. Available at: https://climateknowledgeportal.worldbank.org/ (Accessed: Sep 21, 2023).</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Alexander Vallejo Diaz, Idalberto Herrera Moya, Carlos Pereyra Mariñez, Edwin Garabitos Lara. Cándida Casilla Victorino (2023) 'Key factors influencing urban wind energy: A case study from the Dominican Republic - ScienceDirect', Energy for Sustainable Development, 73, pp. 165-173 Available at: https://doi.org/10.1016/j.esd.2023.01.017.</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Bob, Doherty,. Helen, Haugh,. and Fergus Lyon (2014) 'Social Enterprises as Hybrid</a:t>
            </a: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Organizations: A Review and</a:t>
            </a: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Research Agenda*d', International Journal of Management Reviews, 16, pp. 417436 Available at: https://doi.org/10.1111/ijmr.12028.</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David Foxwell (2017) Jamaican offshore wind project would be a first for the Caribbean. Available at: https://www.rivieramm.com/news-content-hub/news-content-hub/jamaican-offshore-wind-project-would-be-a-first-for-the-caribbean-26946 (Accessed: Oct 20, 2023).</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Delmaria Richards, Helmut Yabar, and Takeshi Mizunoya (2022) 'Spatial Mapping of Jamaica High-Resolution Wind Atlas: An Environmental-Sociotechnical Account', Sustainability 2022, 14(19) Available at: https://doi.org/10.3390/su141911933.</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Erin Baldwin Blended Investment in Wind Energy Ready to Fly Solo in Jamaica. Available at: https://www.ifc.org/en/stories/2022/blended-investment-in-wind-energy-ready-to-fly-solo-in-jamaica (Accessed: Oct 25, 2023).</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Pilo’, F. (2023) 'Infrastructural Heterogeneity: Energy Transition, Power Relations and Solidarity in Kingston, Jamaica', Journal of Urban Technology, 30(2), pp. 35-54 Available at: https://doi.org/10.1080/10630732.2022.2104101.</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Powell, C. (2015) 'REdiscover: Munro College Wind Turbine (Jamaica)', XenogyRE, -06-20T19:11:29+00:00. Available at: https://xenogyre.com/2015/06/20/rediscover-munro-college-wind-turbine-jamaica/ (Accessed: Oct 20, 2023).</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Saidur. R., Rahim. N. A., Islam. M. R., Solangi, K. H. 'Environmental impact of wind energy - ScienceDirect', Renewable and Sustainable Energy Reviews, 15(5), pp. 2423-2430 Available at: https://doi.org/https://doi.org/10.1016/j.rser.2011.02.024.</a:t>
            </a:r>
            <a:br>
              <a:rPr lang="en-GB" sz="1100" dirty="0">
                <a:solidFill>
                  <a:srgbClr val="FFFFFF"/>
                </a:solidFill>
                <a:latin typeface="Arial" panose="020B0604020202020204" pitchFamily="34" charset="0"/>
                <a:cs typeface="Arial" panose="020B0604020202020204" pitchFamily="34" charset="0"/>
              </a:rPr>
            </a:br>
            <a:br>
              <a:rPr lang="en-GB" sz="1100" dirty="0">
                <a:solidFill>
                  <a:srgbClr val="FFFFFF"/>
                </a:solidFill>
                <a:latin typeface="Arial" panose="020B0604020202020204" pitchFamily="34" charset="0"/>
                <a:cs typeface="Arial" panose="020B0604020202020204" pitchFamily="34" charset="0"/>
              </a:rPr>
            </a:br>
            <a:r>
              <a:rPr lang="en-GB" sz="1100" dirty="0">
                <a:solidFill>
                  <a:srgbClr val="FFFFFF"/>
                </a:solidFill>
                <a:latin typeface="Arial" panose="020B0604020202020204" pitchFamily="34" charset="0"/>
                <a:cs typeface="Arial" panose="020B0604020202020204" pitchFamily="34" charset="0"/>
              </a:rPr>
              <a:t>Ying Liu, C.F. (2023) 'Promoting renewable energy through national energy legislation - ScienceDirect', Energy Economics, 118 Available at: https://www.sciencedirect.com/science/article/pii/S0140988323000026?casa_token=6U6-sHRht90AAAAA:Lv0zuYFT9YTCnDy3jh8e-r67FxVKzzZxjO4tqd82FnGlBFDlVuaen36S9fAEf_NT7wV2OuZzR6k.</a:t>
            </a:r>
            <a:br>
              <a:rPr lang="en-GB" sz="1200" dirty="0">
                <a:solidFill>
                  <a:srgbClr val="FFFFFF"/>
                </a:solidFill>
                <a:latin typeface="Arial" panose="020B0604020202020204" pitchFamily="34" charset="0"/>
                <a:cs typeface="Arial" panose="020B0604020202020204" pitchFamily="34" charset="0"/>
              </a:rPr>
            </a:br>
            <a:br>
              <a:rPr lang="en-GB" sz="1200" dirty="0">
                <a:solidFill>
                  <a:srgbClr val="FFFFFF"/>
                </a:solidFill>
                <a:latin typeface="Arial" panose="020B0604020202020204" pitchFamily="34" charset="0"/>
                <a:cs typeface="Arial" panose="020B0604020202020204" pitchFamily="34" charset="0"/>
              </a:rPr>
            </a:br>
            <a:r>
              <a:rPr lang="en-GB" sz="1200" dirty="0">
                <a:solidFill>
                  <a:srgbClr val="FFFFFF"/>
                </a:solidFill>
                <a:latin typeface="Arial" panose="020B0604020202020204" pitchFamily="34" charset="0"/>
                <a:cs typeface="Arial" panose="020B0604020202020204" pitchFamily="34" charset="0"/>
              </a:rPr>
              <a:t>Yvonne Grinam Nicholson (2016) Regulating Utilities for the Benefit. Available at: https://our.org.jm/wp-content/uploads/2021/04/final_media_release_our_selects_preferred_bidder_in_response_to_37mw_renewable_energy_project_002-1.pdf (Accessed: Oct 25, 2023).</a:t>
            </a:r>
          </a:p>
        </p:txBody>
      </p:sp>
    </p:spTree>
    <p:extLst>
      <p:ext uri="{BB962C8B-B14F-4D97-AF65-F5344CB8AC3E}">
        <p14:creationId xmlns:p14="http://schemas.microsoft.com/office/powerpoint/2010/main" val="2867788091"/>
      </p:ext>
    </p:extLst>
  </p:cSld>
  <p:clrMapOvr>
    <a:masterClrMapping/>
  </p:clrMapOvr>
</p:sld>
</file>

<file path=ppt/theme/theme1.xml><?xml version="1.0" encoding="utf-8"?>
<a:theme xmlns:a="http://schemas.openxmlformats.org/drawingml/2006/main" name="office theme">
  <a:themeElements>
    <a:clrScheme name="Marquee">
      <a:dk1>
        <a:srgbClr val="000000"/>
      </a:dk1>
      <a:lt1>
        <a:sysClr val="window" lastClr="FFFFFF"/>
      </a:lt1>
      <a:dk2>
        <a:srgbClr val="5E5E5E"/>
      </a:dk2>
      <a:lt2>
        <a:srgbClr val="DDDDDD"/>
      </a:lt2>
      <a:accent1>
        <a:srgbClr val="418AB3"/>
      </a:accent1>
      <a:accent2>
        <a:srgbClr val="A6B727"/>
      </a:accent2>
      <a:accent3>
        <a:srgbClr val="F69200"/>
      </a:accent3>
      <a:accent4>
        <a:srgbClr val="838383"/>
      </a:accent4>
      <a:accent5>
        <a:srgbClr val="FEC306"/>
      </a:accent5>
      <a:accent6>
        <a:srgbClr val="DF5327"/>
      </a:accent6>
      <a:hlink>
        <a:srgbClr val="F59E00"/>
      </a:hlink>
      <a:folHlink>
        <a:srgbClr val="B2B2B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3954</TotalTime>
  <Words>2020</Words>
  <Application>Microsoft Office PowerPoint</Application>
  <PresentationFormat>Widescreen</PresentationFormat>
  <Paragraphs>51</Paragraphs>
  <Slides>13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Calibri Light</vt:lpstr>
      <vt:lpstr>Times New Roman</vt:lpstr>
      <vt:lpstr>office theme</vt:lpstr>
      <vt:lpstr>WRENetworks STACEY WALLER 1911557 NAZIA SAEED </vt:lpstr>
      <vt:lpstr>Hi I am Stacey Waller I am currently studying MBA here at the University of Wales Trinity Saint David.  Welcome all to this presentation which is on renewable energy (RE) which will be based on the beautiful Caribbean island of Jamaica and how renewable energy can create net zero emission for the island and how WREN being a social enterprise for the environment, social, and economic impacts for the betterment of the island. WREN will give an overview, target market, legal format, market gap, SOWT analysis, gap in the market, and discuss its budgeting plan for the next 12 months.</vt:lpstr>
      <vt:lpstr>The mission of the renewable energy organization WRENetworks is to reduce the reliance of developing countries on the importation of fossil fuels from across the world. Future generations will benefit from WREN's positive effects on the environment, economy, and social sustainability. WREN mission is to develop two wind farms in two different locations in Jamaica and to provide job opportunities for the people of Jamaica. </vt:lpstr>
      <vt:lpstr>WRENetworks will comply with political government legislation, legal guidelines, and regulations about the ramifications of wind turbines along the route. Wind turbines will elevate Jamaica to the status of a first-world nation. Jamaica is largely reliant on private enterprise to come to the island willing to develop its  RE and infrastructure.</vt:lpstr>
      <vt:lpstr>Most of WREN's target market in Jamaica is made up of people between the ages of 15 and 64. This represents 73% of the populace.  Incorporating an assortment of social networking sites, such as Facebook, Instagram, Snapchat, WhatsApp, and Tik Tok, to communicate represents a few of WREN's strategies for growing its consumer. WREN will generate a marketing guide targeting prospective customers and provide discounts or coupons to entice customer, and customer loyalty. A multitude of Jamaican institutions would gain from WREN. According to WREN, this is a nice gap that is currently there but inefficient. WREN can close this gap that the current JPS corporation is unable to. </vt:lpstr>
      <vt:lpstr> </vt:lpstr>
      <vt:lpstr>The not-for-profit social enterprise would be able access grants and funding for the implementation of the wind farms in Jamaica. Even if the for-profit social enterprise may help finance the non-profit by offering more services that might make the non-profit social enterprise more profitable. The persons on the board of directors of the for-profit social company would be different from those on the board of the not-for-profit enterprise.  </vt:lpstr>
      <vt:lpstr>Market Gap</vt:lpstr>
      <vt:lpstr>Market Gap</vt:lpstr>
      <vt:lpstr>SWOT analysis: opportunities, threats, weaknesses, and strengths Analysis has long been used as a technique for strategic planning to evaluate a company's external circumstances (opportunities and threats) and internal capabilities (strengths and weaknesses). It is presumed that effective tactics produced from it are predicated on a strong match between the internal capabilities and external circumstances. WREN intends to produce its own electricity from its wind farms.  WREN's negative business analysis identifies the prolonged financial return duration as one of its internal weaknesses, which may prohibit it from reinvesting in the business.  Jamaican regulations and laws provide  WRENetworks significant international possibilities that it may use for both its own benefit and for the betterment of the general population.  A little wind, which would be terrible to WREN</vt:lpstr>
      <vt:lpstr>Most of WREN's target market in Jamaica is made up of people between the ages of 15 and 64. This represents 73% of the populace.  Incorporating an assortment of social networking sites, such as Facebook, Instagram, Snapchat, WhatsApp, and Tik Tok, to communicate represents a few of WREN's strategies for growing its consumer. WREN will generate a marketing guide targeting prospective customers and provide discounts or coupons to entice customer, and customer loyalty. A multitude of Jamaican institutions would gain from WREN. According to WREN, this is a nice gap that is currently there but inefficient. WREN is able to close this gap that the current JPS corporation is unable to.   </vt:lpstr>
      <vt:lpstr>WREN will require hundreds of millions of dollars in funds for this wind turbine development. WREN encounters to obtained a total of £140 million in investment from different organizations to move forward in the industry.  To try to get finance for its wind farms, WREN may reach out to organizations such as the Sustainable Renewables Risk Mitigation Initiative (SRMI). By establishing an environment that supports independently backed renewable energy initiatives,   The next source of finance for WREN's wind projects would be the World Bank (WB).  The World Bank’s Climate Change Action Plan (CCAP) for 2021–2025 aims to integrate development and climate to optimize the climate impact of its initiatives.</vt:lpstr>
      <vt:lpstr>                                                                                                                                  REFERENCE LIST Catalyzing Private Investments and Climate Finance to Turn Energy Transition Ambitions to Reality. (2021) Available at: https://projects.worldbank.org/en/results/2023/08/04/catalyzing-private-investments-and-climate-finance-to-turn-energy-transition-ambitions-to-reality (Accessed: Oct 31, 2023).  'Electricity – Ministry of Science, Energy, Telecommunications and Transport', . Available at: https://www.mset.gov.jm/electricity-investments/ (Accessed: Oct 19, 2023).  Total population by age Jamaica 2022. Available at: https://www.statista.com/statistics/795195/population-total-age-jamaica/ (Accessed: Oct 26, 2023).  World Bank Climate Change Knowledge Portal. Available at: https://climateknowledgeportal.worldbank.org/ (Accessed: Sep 21, 2023).  Alexander Vallejo Diaz, Idalberto Herrera Moya, Carlos Pereyra Mariñez, Edwin Garabitos Lara. Cándida Casilla Victorino (2023) 'Key factors influencing urban wind energy: A case study from the Dominican Republic - ScienceDirect', Energy for Sustainable Development, 73, pp. 165-173 Available at: https://doi.org/10.1016/j.esd.2023.01.017.  Bob, Doherty,. Helen, Haugh,. and Fergus Lyon (2014) 'Social Enterprises as Hybrid Organizations: A Review and Research Agenda*d', International Journal of Management Reviews, 16, pp. 417436 Available at: https://doi.org/10.1111/ijmr.12028.  David Foxwell (2017) Jamaican offshore wind project would be a first for the Caribbean. Available at: https://www.rivieramm.com/news-content-hub/news-content-hub/jamaican-offshore-wind-project-would-be-a-first-for-the-caribbean-26946 (Accessed: Oct 20, 2023).  Delmaria Richards, Helmut Yabar, and Takeshi Mizunoya (2022) 'Spatial Mapping of Jamaica High-Resolution Wind Atlas: An Environmental-Sociotechnical Account', Sustainability 2022, 14(19) Available at: https://doi.org/10.3390/su141911933.  Erin Baldwin Blended Investment in Wind Energy Ready to Fly Solo in Jamaica. Available at: https://www.ifc.org/en/stories/2022/blended-investment-in-wind-energy-ready-to-fly-solo-in-jamaica (Accessed: Oct 25, 2023).  Pilo’, F. (2023) 'Infrastructural Heterogeneity: Energy Transition, Power Relations and Solidarity in Kingston, Jamaica', Journal of Urban Technology, 30(2), pp. 35-54 Available at: https://doi.org/10.1080/10630732.2022.2104101.  Powell, C. (2015) 'REdiscover: Munro College Wind Turbine (Jamaica)', XenogyRE, -06-20T19:11:29+00:00. Available at: https://xenogyre.com/2015/06/20/rediscover-munro-college-wind-turbine-jamaica/ (Accessed: Oct 20, 2023).  Saidur. R., Rahim. N. A., Islam. M. R., Solangi, K. H. 'Environmental impact of wind energy - ScienceDirect', Renewable and Sustainable Energy Reviews, 15(5), pp. 2423-2430 Available at: https://doi.org/https://doi.org/10.1016/j.rser.2011.02.024.  Ying Liu, C.F. (2023) 'Promoting renewable energy through national energy legislation - ScienceDirect', Energy Economics, 118 Available at: https://www.sciencedirect.com/science/article/pii/S0140988323000026?casa_token=6U6-sHRht90AAAAA:Lv0zuYFT9YTCnDy3jh8e-r67FxVKzzZxjO4tqd82FnGlBFDlVuaen36S9fAEf_NT7wV2OuZzR6k.  Yvonne Grinam Nicholson (2016) Regulating Utilities for the Benefit. Available at: https://our.org.jm/wp-content/uploads/2021/04/final_media_release_our_selects_preferred_bidder_in_response_to_37mw_renewable_energy_project_002-1.pdf (Accessed: Oct 25, 2023).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Stacey Waller (1911557)</cp:lastModifiedBy>
  <cp:revision>17</cp:revision>
  <dcterms:created xsi:type="dcterms:W3CDTF">2023-10-20T20:55:32Z</dcterms:created>
  <dcterms:modified xsi:type="dcterms:W3CDTF">2023-11-09T11:17:43Z</dcterms:modified>
</cp:coreProperties>
</file>