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9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7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68" autoAdjust="0"/>
    <p:restoredTop sz="94660"/>
  </p:normalViewPr>
  <p:slideViewPr>
    <p:cSldViewPr snapToGrid="0">
      <p:cViewPr varScale="1">
        <p:scale>
          <a:sx n="58" d="100"/>
          <a:sy n="58" d="100"/>
        </p:scale>
        <p:origin x="42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7F429-E3D8-4525-92A4-DE53DE45801D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6F1F-D1B6-418C-8C31-1FC81E644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4349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7F429-E3D8-4525-92A4-DE53DE45801D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6F1F-D1B6-418C-8C31-1FC81E644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8998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7F429-E3D8-4525-92A4-DE53DE45801D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6F1F-D1B6-418C-8C31-1FC81E644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67988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7F429-E3D8-4525-92A4-DE53DE45801D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6F1F-D1B6-418C-8C31-1FC81E644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1657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7F429-E3D8-4525-92A4-DE53DE45801D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6F1F-D1B6-418C-8C31-1FC81E644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7585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7F429-E3D8-4525-92A4-DE53DE45801D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6F1F-D1B6-418C-8C31-1FC81E644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677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7F429-E3D8-4525-92A4-DE53DE45801D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6F1F-D1B6-418C-8C31-1FC81E644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3337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7F429-E3D8-4525-92A4-DE53DE45801D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6F1F-D1B6-418C-8C31-1FC81E644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943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7F429-E3D8-4525-92A4-DE53DE45801D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6F1F-D1B6-418C-8C31-1FC81E644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19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7F429-E3D8-4525-92A4-DE53DE45801D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6F1F-D1B6-418C-8C31-1FC81E644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012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7F429-E3D8-4525-92A4-DE53DE45801D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6F1F-D1B6-418C-8C31-1FC81E6446D9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650556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7F429-E3D8-4525-92A4-DE53DE45801D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6F1F-D1B6-418C-8C31-1FC81E644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2091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7F429-E3D8-4525-92A4-DE53DE45801D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6F1F-D1B6-418C-8C31-1FC81E6446D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191852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7F429-E3D8-4525-92A4-DE53DE45801D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6F1F-D1B6-418C-8C31-1FC81E644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6094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7F429-E3D8-4525-92A4-DE53DE45801D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6F1F-D1B6-418C-8C31-1FC81E644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4771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7F429-E3D8-4525-92A4-DE53DE45801D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6F1F-D1B6-418C-8C31-1FC81E644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963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07F429-E3D8-4525-92A4-DE53DE45801D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F0E6F1F-D1B6-418C-8C31-1FC81E644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928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Chinese </a:t>
            </a:r>
            <a:r>
              <a:rPr lang="en-US" dirty="0" smtClean="0"/>
              <a:t>8</a:t>
            </a:r>
            <a:r>
              <a:rPr lang="en-US" dirty="0"/>
              <a:t/>
            </a:r>
            <a:br>
              <a:rPr lang="en-US" dirty="0"/>
            </a:br>
            <a:r>
              <a:rPr lang="zh-CN" altLang="en-US" dirty="0"/>
              <a:t>阅</a:t>
            </a:r>
            <a:r>
              <a:rPr lang="zh-CN" altLang="en-US" dirty="0" smtClean="0"/>
              <a:t>读</a:t>
            </a:r>
            <a:r>
              <a:rPr lang="en-US" altLang="zh-CN" dirty="0"/>
              <a:t> </a:t>
            </a:r>
            <a:r>
              <a:rPr lang="zh-CN" altLang="en-US" dirty="0" smtClean="0"/>
              <a:t>写作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18</a:t>
            </a:r>
            <a:r>
              <a:rPr lang="en-US" sz="2000" baseline="30000" dirty="0" smtClean="0"/>
              <a:t>th</a:t>
            </a:r>
            <a:r>
              <a:rPr lang="en-US" sz="2000" dirty="0" smtClean="0"/>
              <a:t> Mar </a:t>
            </a:r>
            <a:r>
              <a:rPr lang="en-US" sz="2000" dirty="0"/>
              <a:t>WEEK 1-1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1688997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21635"/>
          </a:xfrm>
        </p:spPr>
        <p:txBody>
          <a:bodyPr/>
          <a:lstStyle/>
          <a:p>
            <a:r>
              <a:rPr lang="zh-CN" altLang="en-US" dirty="0"/>
              <a:t>课程安</a:t>
            </a:r>
            <a:r>
              <a:rPr lang="zh-CN" altLang="en-US" dirty="0" smtClean="0"/>
              <a:t>排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524001"/>
            <a:ext cx="9990666" cy="4517362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altLang="zh-CN" sz="2400" dirty="0"/>
              <a:t>Chinese </a:t>
            </a:r>
            <a:r>
              <a:rPr lang="en-US" altLang="zh-CN" sz="2400" dirty="0" smtClean="0"/>
              <a:t>8 (2019</a:t>
            </a:r>
            <a:r>
              <a:rPr lang="zh-CN" altLang="en-US" sz="2400" dirty="0" smtClean="0"/>
              <a:t>年</a:t>
            </a:r>
            <a:r>
              <a:rPr lang="en-US" altLang="zh-CN" sz="2400" dirty="0" smtClean="0"/>
              <a:t>3</a:t>
            </a:r>
            <a:r>
              <a:rPr lang="zh-CN" altLang="en-US" sz="2400" dirty="0" smtClean="0"/>
              <a:t>月</a:t>
            </a:r>
            <a:r>
              <a:rPr lang="en-US" altLang="zh-CN" sz="2400" dirty="0" smtClean="0"/>
              <a:t>18</a:t>
            </a:r>
            <a:r>
              <a:rPr lang="zh-CN" altLang="en-US" sz="2400" dirty="0" smtClean="0"/>
              <a:t>日</a:t>
            </a:r>
            <a:r>
              <a:rPr lang="en-US" altLang="zh-CN" sz="2400" dirty="0" smtClean="0"/>
              <a:t>-4</a:t>
            </a:r>
            <a:r>
              <a:rPr lang="zh-CN" altLang="en-US" sz="2400" dirty="0" smtClean="0"/>
              <a:t>月</a:t>
            </a:r>
            <a:r>
              <a:rPr lang="en-US" altLang="zh-CN" sz="2400" dirty="0" smtClean="0"/>
              <a:t>12</a:t>
            </a:r>
            <a:r>
              <a:rPr lang="zh-CN" altLang="en-US" sz="2400" dirty="0"/>
              <a:t>日</a:t>
            </a:r>
            <a:r>
              <a:rPr lang="en-US" altLang="zh-CN" sz="2400" dirty="0" smtClean="0"/>
              <a:t>)</a:t>
            </a:r>
            <a:endParaRPr lang="en-US" altLang="zh-CN" sz="2400" dirty="0"/>
          </a:p>
          <a:p>
            <a:pPr>
              <a:buFont typeface="Wingdings" panose="05000000000000000000" pitchFamily="2" charset="2"/>
              <a:buChar char="Ø"/>
            </a:pPr>
            <a:endParaRPr lang="en-US" altLang="zh-CN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zh-CN" altLang="en-US" sz="2400" dirty="0"/>
              <a:t>每周周一、周二阅读</a:t>
            </a:r>
            <a:r>
              <a:rPr lang="zh-CN" altLang="en-US" sz="2400" dirty="0" smtClean="0"/>
              <a:t>和写作课</a:t>
            </a:r>
            <a:r>
              <a:rPr lang="en-US" altLang="zh-CN" sz="2400" dirty="0"/>
              <a:t>——</a:t>
            </a:r>
            <a:r>
              <a:rPr lang="zh-CN" altLang="en-US" sz="2400" dirty="0"/>
              <a:t>焦译影老师</a:t>
            </a:r>
            <a:endParaRPr lang="en-US" altLang="zh-CN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zh-CN" altLang="en-US" sz="2400" dirty="0"/>
              <a:t>每周周</a:t>
            </a:r>
            <a:r>
              <a:rPr lang="zh-CN" altLang="en-US" sz="2400" dirty="0" smtClean="0"/>
              <a:t>四、周五口语课</a:t>
            </a:r>
            <a:r>
              <a:rPr lang="en-US" altLang="zh-CN" sz="2400" dirty="0"/>
              <a:t>——</a:t>
            </a:r>
            <a:r>
              <a:rPr lang="zh-CN" altLang="en-US" sz="2400" dirty="0"/>
              <a:t>秦川老师</a:t>
            </a:r>
            <a:endParaRPr lang="en-US" altLang="zh-CN" sz="2400" dirty="0"/>
          </a:p>
          <a:p>
            <a:pPr marL="0" indent="0">
              <a:buNone/>
            </a:pPr>
            <a:r>
              <a:rPr lang="en-US" altLang="zh-CN" sz="2400" dirty="0" smtClean="0"/>
              <a:t>    </a:t>
            </a:r>
            <a:endParaRPr lang="en-US" altLang="zh-CN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altLang="zh-CN" sz="2400" dirty="0"/>
              <a:t>Writing Portfolio: 1) </a:t>
            </a:r>
            <a:r>
              <a:rPr lang="zh-CN" altLang="en-US" sz="2400" dirty="0" smtClean="0"/>
              <a:t>学习总结 </a:t>
            </a:r>
            <a:r>
              <a:rPr lang="en-US" altLang="zh-CN" sz="2400" dirty="0" smtClean="0"/>
              <a:t>(1200 </a:t>
            </a:r>
            <a:r>
              <a:rPr lang="zh-CN" altLang="en-US" sz="2400" dirty="0" smtClean="0"/>
              <a:t>字</a:t>
            </a:r>
            <a:r>
              <a:rPr lang="en-US" altLang="zh-CN" sz="2400" dirty="0" smtClean="0"/>
              <a:t>)</a:t>
            </a:r>
            <a:r>
              <a:rPr lang="zh-CN" altLang="en-US" sz="2400" dirty="0" smtClean="0"/>
              <a:t>；</a:t>
            </a:r>
            <a:r>
              <a:rPr lang="en-US" altLang="zh-CN" sz="2400" dirty="0"/>
              <a:t>2) </a:t>
            </a:r>
            <a:r>
              <a:rPr lang="zh-CN" altLang="en-US" sz="2400" dirty="0" smtClean="0"/>
              <a:t>两篇作文</a:t>
            </a:r>
            <a:r>
              <a:rPr lang="en-US" altLang="zh-CN" sz="2400" dirty="0" smtClean="0"/>
              <a:t> (</a:t>
            </a:r>
            <a:r>
              <a:rPr lang="zh-CN" altLang="en-US" sz="2400" dirty="0" smtClean="0"/>
              <a:t>各</a:t>
            </a:r>
            <a:r>
              <a:rPr lang="en-US" altLang="zh-CN" sz="2400" dirty="0" smtClean="0"/>
              <a:t>1200</a:t>
            </a:r>
            <a:r>
              <a:rPr lang="zh-CN" altLang="en-US" sz="2400" dirty="0" smtClean="0"/>
              <a:t>字</a:t>
            </a:r>
            <a:r>
              <a:rPr lang="en-US" altLang="zh-CN" sz="2400" dirty="0" smtClean="0"/>
              <a:t>)</a:t>
            </a:r>
            <a:endParaRPr lang="en-US" altLang="zh-CN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altLang="zh-CN" sz="2400" dirty="0"/>
              <a:t>Oral Portfolio: 1) </a:t>
            </a:r>
            <a:r>
              <a:rPr lang="zh-CN" altLang="en-US" sz="2400" dirty="0" smtClean="0"/>
              <a:t>看图说话</a:t>
            </a:r>
            <a:r>
              <a:rPr lang="en-US" altLang="zh-CN" sz="2400" dirty="0" smtClean="0"/>
              <a:t>; 2</a:t>
            </a:r>
            <a:r>
              <a:rPr lang="en-US" altLang="zh-CN" sz="2400" dirty="0"/>
              <a:t>)</a:t>
            </a:r>
            <a:r>
              <a:rPr lang="zh-CN" altLang="en-US" sz="2400" dirty="0" smtClean="0"/>
              <a:t>看英文说话</a:t>
            </a:r>
            <a:r>
              <a:rPr lang="en-US" altLang="zh-CN" sz="2400" dirty="0" smtClean="0"/>
              <a:t>; 3) </a:t>
            </a:r>
            <a:r>
              <a:rPr lang="en-US" altLang="zh-CN" sz="2400" dirty="0"/>
              <a:t>Presentation and Q&amp;A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altLang="zh-CN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altLang="zh-CN" sz="2400" dirty="0" smtClean="0"/>
              <a:t>4</a:t>
            </a:r>
            <a:r>
              <a:rPr lang="zh-CN" altLang="en-US" sz="2400" dirty="0" smtClean="0"/>
              <a:t>月</a:t>
            </a:r>
            <a:r>
              <a:rPr lang="en-US" altLang="zh-CN" sz="2400" dirty="0" smtClean="0"/>
              <a:t>12</a:t>
            </a:r>
            <a:r>
              <a:rPr lang="zh-CN" altLang="en-US" sz="2400" dirty="0" smtClean="0"/>
              <a:t>日 </a:t>
            </a:r>
            <a:r>
              <a:rPr lang="en-US" altLang="zh-CN" sz="2400" dirty="0" smtClean="0"/>
              <a:t>2pm</a:t>
            </a:r>
            <a:r>
              <a:rPr lang="en-US" altLang="zh-CN" sz="2400" dirty="0"/>
              <a:t>:</a:t>
            </a:r>
            <a:r>
              <a:rPr lang="en-US" altLang="zh-CN" sz="2400" dirty="0" smtClean="0"/>
              <a:t> </a:t>
            </a:r>
            <a:r>
              <a:rPr lang="zh-CN" altLang="en-US" sz="2400" dirty="0" smtClean="0"/>
              <a:t>口试</a:t>
            </a:r>
            <a:endParaRPr lang="en-US" altLang="zh-CN" sz="2400" dirty="0"/>
          </a:p>
        </p:txBody>
      </p:sp>
    </p:spTree>
    <p:extLst>
      <p:ext uri="{BB962C8B-B14F-4D97-AF65-F5344CB8AC3E}">
        <p14:creationId xmlns:p14="http://schemas.microsoft.com/office/powerpoint/2010/main" val="2276550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89113"/>
          </a:xfrm>
        </p:spPr>
        <p:txBody>
          <a:bodyPr/>
          <a:lstStyle/>
          <a:p>
            <a:r>
              <a:rPr lang="zh-CN" altLang="en-US" dirty="0" smtClean="0"/>
              <a:t>北京地名的读法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486735"/>
            <a:ext cx="12222711" cy="1813056"/>
          </a:xfrm>
        </p:spPr>
      </p:pic>
      <p:cxnSp>
        <p:nvCxnSpPr>
          <p:cNvPr id="6" name="Straight Connector 5"/>
          <p:cNvCxnSpPr/>
          <p:nvPr/>
        </p:nvCxnSpPr>
        <p:spPr>
          <a:xfrm>
            <a:off x="1815548" y="1974574"/>
            <a:ext cx="1457739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7401339" y="1974574"/>
            <a:ext cx="1755913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V="1">
            <a:off x="9455426" y="1974574"/>
            <a:ext cx="589722" cy="19878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39079" y="2405270"/>
            <a:ext cx="245164" cy="6626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V="1">
            <a:off x="2378766" y="2411896"/>
            <a:ext cx="1172817" cy="6626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3882887" y="2411896"/>
            <a:ext cx="848139" cy="6626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7162800" y="2385392"/>
            <a:ext cx="3478696" cy="19878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 flipV="1">
            <a:off x="26504" y="2875722"/>
            <a:ext cx="650830" cy="6626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>
            <a:off x="7308574" y="2882348"/>
            <a:ext cx="960783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>
            <a:off x="8925339" y="2869096"/>
            <a:ext cx="1119809" cy="1325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 flipV="1">
            <a:off x="26504" y="3299791"/>
            <a:ext cx="874644" cy="19878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>
            <a:off x="10330070" y="2882348"/>
            <a:ext cx="589721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351919" y="3607082"/>
            <a:ext cx="4901831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2000" dirty="0" smtClean="0"/>
              <a:t>规律 </a:t>
            </a:r>
            <a:r>
              <a:rPr lang="en-US" altLang="zh-CN" sz="2000" dirty="0" smtClean="0"/>
              <a:t>norm; regular pattern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2000" dirty="0"/>
              <a:t>约定俗</a:t>
            </a:r>
            <a:r>
              <a:rPr lang="zh-CN" altLang="en-US" sz="2000" dirty="0" smtClean="0"/>
              <a:t>成 </a:t>
            </a:r>
            <a:r>
              <a:rPr lang="en-US" altLang="zh-CN" sz="2000" dirty="0" smtClean="0"/>
              <a:t>:</a:t>
            </a:r>
          </a:p>
          <a:p>
            <a:pPr lvl="1"/>
            <a:r>
              <a:rPr lang="en-US" altLang="zh-CN" sz="2000" dirty="0" smtClean="0"/>
              <a:t>(of a certain name or social habit) established or sanctioned by popular usage; accepted through common practice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2000" dirty="0"/>
              <a:t>根</a:t>
            </a:r>
            <a:r>
              <a:rPr lang="zh-CN" altLang="en-US" sz="2000" dirty="0" smtClean="0"/>
              <a:t>据 </a:t>
            </a:r>
            <a:r>
              <a:rPr lang="en-US" altLang="zh-CN" sz="2000" dirty="0" smtClean="0"/>
              <a:t>base 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2000" dirty="0" smtClean="0"/>
              <a:t>世代 </a:t>
            </a:r>
            <a:endParaRPr lang="en-US" altLang="zh-CN" sz="2000" dirty="0" smtClean="0"/>
          </a:p>
          <a:p>
            <a:pPr lvl="1"/>
            <a:r>
              <a:rPr lang="en-US" altLang="zh-CN" sz="2000" dirty="0" smtClean="0"/>
              <a:t>be handed down through generations; be known for generations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5521633" y="3607082"/>
            <a:ext cx="511986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2000" dirty="0" smtClean="0"/>
              <a:t>相传 </a:t>
            </a:r>
            <a:r>
              <a:rPr lang="en-US" altLang="zh-CN" sz="2000" dirty="0" smtClean="0"/>
              <a:t>pass on; hand down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2000" dirty="0" smtClean="0"/>
              <a:t>公认 </a:t>
            </a:r>
            <a:r>
              <a:rPr lang="en-US" altLang="zh-CN" sz="2000" dirty="0" smtClean="0"/>
              <a:t>generally acknowledge or </a:t>
            </a:r>
            <a:r>
              <a:rPr lang="en-US" altLang="zh-CN" sz="2000" dirty="0" err="1" smtClean="0"/>
              <a:t>recognise</a:t>
            </a:r>
            <a:endParaRPr lang="en-US" altLang="zh-CN" sz="2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2000" dirty="0" smtClean="0"/>
              <a:t>任意 </a:t>
            </a:r>
            <a:r>
              <a:rPr lang="en-US" altLang="zh-CN" sz="2000" dirty="0" smtClean="0"/>
              <a:t>unconditional; arbitrary</a:t>
            </a:r>
            <a:endParaRPr lang="en-US" altLang="zh-CN" sz="2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2000" dirty="0" smtClean="0"/>
              <a:t>更改 </a:t>
            </a:r>
            <a:r>
              <a:rPr lang="en-US" altLang="zh-CN" sz="2000" dirty="0" smtClean="0"/>
              <a:t>change; alter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2000" dirty="0" smtClean="0"/>
              <a:t>否则 </a:t>
            </a:r>
            <a:r>
              <a:rPr lang="en-US" altLang="zh-CN" sz="2000" dirty="0" smtClean="0"/>
              <a:t>Conj. Otherwise; if not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2000" dirty="0" smtClean="0"/>
              <a:t>入耳 </a:t>
            </a:r>
            <a:r>
              <a:rPr lang="en-US" altLang="zh-CN" sz="2000" dirty="0" smtClean="0"/>
              <a:t>pleasant to hear</a:t>
            </a:r>
            <a:endParaRPr lang="en-GB" sz="2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9931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89113"/>
          </a:xfrm>
        </p:spPr>
        <p:txBody>
          <a:bodyPr/>
          <a:lstStyle/>
          <a:p>
            <a:r>
              <a:rPr lang="zh-CN" altLang="en-US" dirty="0" smtClean="0"/>
              <a:t>北京地名的读法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495182"/>
            <a:ext cx="12192000" cy="1357409"/>
          </a:xfrm>
        </p:spPr>
      </p:pic>
      <p:cxnSp>
        <p:nvCxnSpPr>
          <p:cNvPr id="5" name="Straight Connector 4"/>
          <p:cNvCxnSpPr/>
          <p:nvPr/>
        </p:nvCxnSpPr>
        <p:spPr>
          <a:xfrm>
            <a:off x="2623930" y="2345635"/>
            <a:ext cx="225287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6652591" y="2358887"/>
            <a:ext cx="1457739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8958470" y="2345635"/>
            <a:ext cx="1457739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V="1">
            <a:off x="8545132" y="2729948"/>
            <a:ext cx="850659" cy="1325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flipV="1">
            <a:off x="9655795" y="2743200"/>
            <a:ext cx="588135" cy="1325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677334" y="3631096"/>
            <a:ext cx="797633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000" dirty="0" smtClean="0"/>
              <a:t>均 </a:t>
            </a:r>
            <a:r>
              <a:rPr lang="en-US" altLang="zh-CN" sz="2000" dirty="0" smtClean="0"/>
              <a:t>all; without exception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000" dirty="0"/>
              <a:t>扭</a:t>
            </a:r>
            <a:r>
              <a:rPr lang="zh-CN" altLang="en-US" sz="2000" dirty="0" smtClean="0"/>
              <a:t>曲 </a:t>
            </a:r>
            <a:r>
              <a:rPr lang="en-US" altLang="zh-CN" sz="2000" dirty="0" smtClean="0"/>
              <a:t>misrepresent; distort; falsify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000" dirty="0"/>
              <a:t>特</a:t>
            </a:r>
            <a:r>
              <a:rPr lang="zh-CN" altLang="en-US" sz="2000" dirty="0" smtClean="0"/>
              <a:t>指 </a:t>
            </a:r>
            <a:r>
              <a:rPr lang="en-US" altLang="zh-CN" sz="2000" dirty="0" smtClean="0"/>
              <a:t>refer in particular to</a:t>
            </a:r>
            <a:r>
              <a:rPr lang="zh-CN" altLang="en-US" sz="2000" dirty="0" smtClean="0"/>
              <a:t> </a:t>
            </a:r>
            <a:endParaRPr lang="en-US" altLang="zh-CN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000" dirty="0"/>
              <a:t>对</a:t>
            </a:r>
            <a:r>
              <a:rPr lang="zh-CN" altLang="en-US" sz="2000" dirty="0" smtClean="0"/>
              <a:t>象 </a:t>
            </a:r>
            <a:r>
              <a:rPr lang="en-US" altLang="zh-CN" sz="2000" dirty="0" smtClean="0"/>
              <a:t>target; object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000" dirty="0"/>
              <a:t>误认</a:t>
            </a:r>
            <a:r>
              <a:rPr lang="zh-CN" altLang="en-US" sz="2000" dirty="0" smtClean="0"/>
              <a:t>为 </a:t>
            </a:r>
            <a:r>
              <a:rPr lang="en-US" altLang="zh-CN" sz="2000" dirty="0" smtClean="0"/>
              <a:t>believe </a:t>
            </a:r>
            <a:r>
              <a:rPr lang="en-US" altLang="zh-CN" sz="2000" dirty="0" err="1" smtClean="0"/>
              <a:t>sth</a:t>
            </a:r>
            <a:r>
              <a:rPr lang="en-US" altLang="zh-CN" sz="2000" dirty="0" smtClean="0"/>
              <a:t>. </a:t>
            </a:r>
            <a:r>
              <a:rPr lang="en-US" altLang="zh-CN" sz="2000" dirty="0"/>
              <a:t>b</a:t>
            </a:r>
            <a:r>
              <a:rPr lang="en-US" altLang="zh-CN" sz="2000" dirty="0" smtClean="0"/>
              <a:t>y mistake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000" dirty="0"/>
              <a:t>建</a:t>
            </a:r>
            <a:r>
              <a:rPr lang="zh-CN" altLang="en-US" sz="2000" dirty="0" smtClean="0"/>
              <a:t>筑 </a:t>
            </a:r>
            <a:r>
              <a:rPr lang="en-US" altLang="zh-CN" sz="2000" dirty="0" smtClean="0"/>
              <a:t>architecture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7570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北京地名的读法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4976" y="2227230"/>
            <a:ext cx="6957024" cy="4630770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65583"/>
            <a:ext cx="5592417" cy="5592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4517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89113"/>
          </a:xfrm>
        </p:spPr>
        <p:txBody>
          <a:bodyPr/>
          <a:lstStyle/>
          <a:p>
            <a:r>
              <a:rPr lang="zh-CN" altLang="en-US" dirty="0" smtClean="0"/>
              <a:t>北京地名的读法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72654"/>
            <a:ext cx="12252444" cy="1257293"/>
          </a:xfrm>
        </p:spPr>
      </p:pic>
      <p:cxnSp>
        <p:nvCxnSpPr>
          <p:cNvPr id="5" name="Straight Connector 4"/>
          <p:cNvCxnSpPr/>
          <p:nvPr/>
        </p:nvCxnSpPr>
        <p:spPr>
          <a:xfrm flipV="1">
            <a:off x="1179443" y="1815548"/>
            <a:ext cx="622853" cy="1325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2716696" y="1815548"/>
            <a:ext cx="1457739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flipV="1">
            <a:off x="5592417" y="1828800"/>
            <a:ext cx="715618" cy="1325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901148" y="2729947"/>
            <a:ext cx="596348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901148" y="3339548"/>
            <a:ext cx="837285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000" dirty="0" smtClean="0"/>
              <a:t>凡是 </a:t>
            </a:r>
            <a:r>
              <a:rPr lang="en-US" altLang="zh-CN" sz="2000" dirty="0" smtClean="0"/>
              <a:t>without exception; every; any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000" dirty="0"/>
              <a:t>一</a:t>
            </a:r>
            <a:r>
              <a:rPr lang="zh-CN" altLang="en-US" sz="2000" dirty="0" smtClean="0"/>
              <a:t>律 </a:t>
            </a:r>
            <a:r>
              <a:rPr lang="en-US" altLang="zh-CN" sz="2000" dirty="0" smtClean="0"/>
              <a:t>all; without exception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000" dirty="0"/>
              <a:t>至</a:t>
            </a:r>
            <a:r>
              <a:rPr lang="zh-CN" altLang="en-US" sz="2000" dirty="0" smtClean="0"/>
              <a:t>于 </a:t>
            </a:r>
            <a:r>
              <a:rPr lang="en-US" altLang="zh-CN" sz="2000" dirty="0" smtClean="0"/>
              <a:t>as for; as to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000" dirty="0"/>
              <a:t>在习惯</a:t>
            </a:r>
            <a:r>
              <a:rPr lang="zh-CN" altLang="en-US" sz="2000" dirty="0" smtClean="0"/>
              <a:t>上 </a:t>
            </a:r>
            <a:r>
              <a:rPr lang="en-US" altLang="zh-CN" sz="2000" dirty="0" smtClean="0"/>
              <a:t>in habit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000" dirty="0"/>
              <a:t>等</a:t>
            </a:r>
            <a:r>
              <a:rPr lang="zh-CN" altLang="en-US" sz="2000" dirty="0" smtClean="0"/>
              <a:t>等 </a:t>
            </a:r>
            <a:r>
              <a:rPr lang="en-US" altLang="zh-CN" sz="2000" dirty="0" smtClean="0"/>
              <a:t>et cetera</a:t>
            </a:r>
            <a:endParaRPr lang="en-GB" sz="2000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1284226" y="1808922"/>
            <a:ext cx="907774" cy="6626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0" y="2286000"/>
            <a:ext cx="357809" cy="6626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1593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89113"/>
          </a:xfrm>
        </p:spPr>
        <p:txBody>
          <a:bodyPr/>
          <a:lstStyle/>
          <a:p>
            <a:r>
              <a:rPr lang="zh-CN" altLang="en-US" dirty="0" smtClean="0"/>
              <a:t>北京地名的读法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540737"/>
            <a:ext cx="12224485" cy="1295228"/>
          </a:xfrm>
        </p:spPr>
      </p:pic>
      <p:cxnSp>
        <p:nvCxnSpPr>
          <p:cNvPr id="5" name="Straight Connector 4"/>
          <p:cNvCxnSpPr/>
          <p:nvPr/>
        </p:nvCxnSpPr>
        <p:spPr>
          <a:xfrm flipV="1">
            <a:off x="1113183" y="1948070"/>
            <a:ext cx="715617" cy="1325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V="1">
            <a:off x="2663687" y="1961322"/>
            <a:ext cx="3591339" cy="1325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V="1">
            <a:off x="6599583" y="1961322"/>
            <a:ext cx="2252869" cy="26504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flipV="1">
            <a:off x="9130748" y="1961322"/>
            <a:ext cx="596348" cy="1325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flipV="1">
            <a:off x="2994992" y="2411896"/>
            <a:ext cx="1722782" cy="1325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614061" y="3243298"/>
            <a:ext cx="5577693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000" dirty="0" smtClean="0"/>
              <a:t>旧时 </a:t>
            </a:r>
            <a:r>
              <a:rPr lang="en-US" altLang="zh-CN" sz="2000" dirty="0" smtClean="0"/>
              <a:t>old times; old days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000" dirty="0" smtClean="0"/>
              <a:t>信仰</a:t>
            </a:r>
            <a:r>
              <a:rPr lang="en-US" altLang="zh-CN" sz="2000" dirty="0" smtClean="0"/>
              <a:t>:</a:t>
            </a:r>
            <a:endParaRPr lang="en-US" altLang="zh-CN" sz="2000" dirty="0"/>
          </a:p>
          <a:p>
            <a:pPr lvl="1"/>
            <a:r>
              <a:rPr lang="en-US" altLang="zh-CN" sz="2000" dirty="0" smtClean="0"/>
              <a:t>belief; faith; firmly believe in and respect sb. Or a certain view, doctrine, religion, etc. and take as an ample or guidance for one’s action.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000" dirty="0" smtClean="0"/>
              <a:t>尊崇 </a:t>
            </a:r>
            <a:r>
              <a:rPr lang="en-US" altLang="zh-CN" sz="2000" dirty="0" smtClean="0"/>
              <a:t>worship; revere; venerate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000" dirty="0" smtClean="0"/>
              <a:t>敬重 </a:t>
            </a:r>
            <a:r>
              <a:rPr lang="en-US" altLang="zh-CN" sz="2000" dirty="0" smtClean="0"/>
              <a:t>deeply respect; revere; </a:t>
            </a:r>
            <a:r>
              <a:rPr lang="en-US" altLang="zh-CN" sz="2000" dirty="0" err="1" smtClean="0"/>
              <a:t>honour</a:t>
            </a:r>
            <a:endParaRPr lang="en-US" altLang="zh-CN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000" dirty="0" smtClean="0"/>
              <a:t>按说 </a:t>
            </a:r>
            <a:r>
              <a:rPr lang="en-US" altLang="zh-CN" sz="2000" dirty="0" smtClean="0"/>
              <a:t>normally; accordingly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000" dirty="0" smtClean="0"/>
              <a:t>事实上 </a:t>
            </a:r>
            <a:r>
              <a:rPr lang="en-US" altLang="zh-CN" sz="2000" dirty="0" smtClean="0"/>
              <a:t>in fact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000" dirty="0" smtClean="0"/>
              <a:t>不尽然 </a:t>
            </a:r>
            <a:r>
              <a:rPr lang="en-US" altLang="zh-CN" sz="2000" dirty="0" smtClean="0"/>
              <a:t>not exactly so; not exactly the case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599583" y="3480591"/>
            <a:ext cx="402866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000" dirty="0" smtClean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sz="2000" dirty="0" smtClean="0"/>
              <a:t>对</a:t>
            </a:r>
            <a:r>
              <a:rPr lang="en-US" altLang="zh-CN" sz="2000" dirty="0" smtClean="0"/>
              <a:t>……</a:t>
            </a:r>
            <a:r>
              <a:rPr lang="zh-CN" altLang="en-US" sz="2000" dirty="0" smtClean="0"/>
              <a:t>的信仰、尊崇</a:t>
            </a:r>
            <a:endParaRPr lang="en-US" altLang="zh-CN" sz="2000" dirty="0" smtClean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sz="2000" dirty="0" smtClean="0"/>
              <a:t>对于</a:t>
            </a:r>
            <a:r>
              <a:rPr lang="en-US" altLang="zh-CN" sz="2000" dirty="0" smtClean="0"/>
              <a:t>……</a:t>
            </a:r>
            <a:r>
              <a:rPr lang="zh-CN" altLang="en-US" sz="2000" dirty="0" smtClean="0"/>
              <a:t>是敬重的</a:t>
            </a:r>
            <a:endParaRPr lang="en-GB" sz="2000" dirty="0" smtClean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92312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89113"/>
          </a:xfrm>
        </p:spPr>
        <p:txBody>
          <a:bodyPr/>
          <a:lstStyle/>
          <a:p>
            <a:r>
              <a:rPr lang="zh-CN" altLang="en-US" dirty="0" smtClean="0"/>
              <a:t>北京地名的读法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420639"/>
            <a:ext cx="12212895" cy="1720126"/>
          </a:xfrm>
        </p:spPr>
      </p:pic>
      <p:cxnSp>
        <p:nvCxnSpPr>
          <p:cNvPr id="5" name="Straight Connector 4"/>
          <p:cNvCxnSpPr/>
          <p:nvPr/>
        </p:nvCxnSpPr>
        <p:spPr>
          <a:xfrm>
            <a:off x="1152940" y="1868556"/>
            <a:ext cx="927651" cy="1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152940" y="3882887"/>
            <a:ext cx="42671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000" dirty="0" smtClean="0"/>
              <a:t>大多数 </a:t>
            </a:r>
            <a:r>
              <a:rPr lang="en-US" altLang="zh-CN" sz="2000" dirty="0" smtClean="0"/>
              <a:t>most of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408063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89113"/>
          </a:xfrm>
        </p:spPr>
        <p:txBody>
          <a:bodyPr/>
          <a:lstStyle/>
          <a:p>
            <a:r>
              <a:rPr lang="zh-CN" altLang="en-US" dirty="0" smtClean="0"/>
              <a:t>北京地名的读法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525828"/>
            <a:ext cx="12181549" cy="2131771"/>
          </a:xfrm>
        </p:spPr>
      </p:pic>
      <p:cxnSp>
        <p:nvCxnSpPr>
          <p:cNvPr id="5" name="Straight Connector 4"/>
          <p:cNvCxnSpPr/>
          <p:nvPr/>
        </p:nvCxnSpPr>
        <p:spPr>
          <a:xfrm>
            <a:off x="6811617" y="2358887"/>
            <a:ext cx="265044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9051235" y="2372139"/>
            <a:ext cx="1457739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5234609" y="2782956"/>
            <a:ext cx="848139" cy="1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927652" y="4492487"/>
            <a:ext cx="55526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000" dirty="0" smtClean="0"/>
              <a:t>A</a:t>
            </a:r>
            <a:r>
              <a:rPr lang="zh-CN" altLang="en-US" sz="2000" dirty="0" smtClean="0"/>
              <a:t>与</a:t>
            </a:r>
            <a:r>
              <a:rPr lang="en-US" altLang="zh-CN" sz="2000" dirty="0" smtClean="0"/>
              <a:t>B</a:t>
            </a:r>
            <a:r>
              <a:rPr lang="zh-CN" altLang="en-US" sz="2000" dirty="0" smtClean="0"/>
              <a:t>一起被称做</a:t>
            </a:r>
            <a:r>
              <a:rPr lang="en-US" altLang="zh-CN" sz="2000" dirty="0" smtClean="0"/>
              <a:t>……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sz="2000" dirty="0"/>
              <a:t>均读</a:t>
            </a:r>
            <a:r>
              <a:rPr lang="zh-CN" altLang="en-US" sz="2000" dirty="0" smtClean="0"/>
              <a:t>做</a:t>
            </a:r>
            <a:r>
              <a:rPr lang="en-US" altLang="zh-CN" sz="2000" dirty="0" smtClean="0"/>
              <a:t>……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34674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89113"/>
          </a:xfrm>
        </p:spPr>
        <p:txBody>
          <a:bodyPr/>
          <a:lstStyle/>
          <a:p>
            <a:r>
              <a:rPr lang="zh-CN" altLang="en-US" dirty="0" smtClean="0"/>
              <a:t>北京地名的读法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471330"/>
            <a:ext cx="12192001" cy="966439"/>
          </a:xfrm>
        </p:spPr>
      </p:pic>
      <p:cxnSp>
        <p:nvCxnSpPr>
          <p:cNvPr id="5" name="Straight Connector 4"/>
          <p:cNvCxnSpPr/>
          <p:nvPr/>
        </p:nvCxnSpPr>
        <p:spPr>
          <a:xfrm flipV="1">
            <a:off x="677334" y="1948070"/>
            <a:ext cx="1694805" cy="13251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4757531" y="1948070"/>
            <a:ext cx="609599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5671930" y="1948070"/>
            <a:ext cx="821635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6838121" y="1948070"/>
            <a:ext cx="2435881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0455965" y="1934818"/>
            <a:ext cx="1457739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6149007" y="2331751"/>
            <a:ext cx="4465984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flipV="1">
            <a:off x="1842053" y="2331751"/>
            <a:ext cx="4028660" cy="26504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467138" y="2469755"/>
            <a:ext cx="10807149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2000" dirty="0"/>
              <a:t>以</a:t>
            </a:r>
            <a:r>
              <a:rPr lang="zh-CN" altLang="en-US" sz="2000" dirty="0" smtClean="0"/>
              <a:t>上 </a:t>
            </a:r>
            <a:r>
              <a:rPr lang="en-US" altLang="zh-CN" sz="2000" dirty="0" smtClean="0"/>
              <a:t>the above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2000" dirty="0" smtClean="0"/>
              <a:t>不过 </a:t>
            </a:r>
            <a:r>
              <a:rPr lang="en-US" altLang="zh-CN" sz="2000" dirty="0" smtClean="0"/>
              <a:t>merely; only; no more than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2000" dirty="0"/>
              <a:t>实</a:t>
            </a:r>
            <a:r>
              <a:rPr lang="zh-CN" altLang="en-US" sz="2000" dirty="0" smtClean="0"/>
              <a:t>例 </a:t>
            </a:r>
            <a:r>
              <a:rPr lang="en-US" altLang="zh-CN" sz="2000" dirty="0" smtClean="0"/>
              <a:t>living example; concrete example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2000" dirty="0" smtClean="0"/>
              <a:t>实际上 </a:t>
            </a:r>
            <a:r>
              <a:rPr lang="en-US" altLang="zh-CN" sz="2000" dirty="0" smtClean="0"/>
              <a:t>in fact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2000" dirty="0"/>
              <a:t>具</a:t>
            </a:r>
            <a:r>
              <a:rPr lang="zh-CN" altLang="en-US" sz="2000" dirty="0" smtClean="0"/>
              <a:t>体到</a:t>
            </a:r>
            <a:r>
              <a:rPr lang="en-US" altLang="zh-CN" sz="2000" dirty="0" smtClean="0"/>
              <a:t> </a:t>
            </a:r>
            <a:r>
              <a:rPr lang="en-US" altLang="zh-CN" sz="2000" dirty="0" err="1" smtClean="0"/>
              <a:t>concretise</a:t>
            </a:r>
            <a:r>
              <a:rPr lang="en-US" altLang="zh-CN" sz="2000" dirty="0" smtClean="0"/>
              <a:t> a theory or principle in terms of a specific person or matter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2000" dirty="0" smtClean="0"/>
              <a:t>特定 </a:t>
            </a:r>
            <a:r>
              <a:rPr lang="en-US" altLang="zh-CN" sz="2000" dirty="0" smtClean="0"/>
              <a:t>specific; given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2000" dirty="0" smtClean="0"/>
              <a:t>文艺 </a:t>
            </a:r>
            <a:r>
              <a:rPr lang="en-US" altLang="zh-CN" sz="2000" dirty="0" smtClean="0"/>
              <a:t>general term for literature and art; sometimes esp. referring to literature or art performance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2000" dirty="0"/>
              <a:t>戏</a:t>
            </a:r>
            <a:r>
              <a:rPr lang="zh-CN" altLang="en-US" sz="2000" dirty="0" smtClean="0"/>
              <a:t>剧 </a:t>
            </a:r>
            <a:r>
              <a:rPr lang="en-US" altLang="zh-CN" sz="2000" dirty="0" smtClean="0"/>
              <a:t>drama; play; theatre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2000" dirty="0"/>
              <a:t>广</a:t>
            </a:r>
            <a:r>
              <a:rPr lang="zh-CN" altLang="en-US" sz="2000" dirty="0" smtClean="0"/>
              <a:t>播 </a:t>
            </a:r>
            <a:r>
              <a:rPr lang="en-US" altLang="zh-CN" sz="2000" dirty="0" smtClean="0"/>
              <a:t>broadcast; be on the air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2000" dirty="0" smtClean="0"/>
              <a:t>实际</a:t>
            </a:r>
            <a:r>
              <a:rPr lang="en-US" altLang="zh-CN" sz="2000" dirty="0" smtClean="0"/>
              <a:t> realistic; practical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2000" dirty="0" smtClean="0"/>
              <a:t>不断 </a:t>
            </a:r>
            <a:r>
              <a:rPr lang="en-US" altLang="zh-CN" sz="2000" dirty="0" smtClean="0"/>
              <a:t>unceasing; uninterrupted; continuous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2000" dirty="0"/>
              <a:t>群</a:t>
            </a:r>
            <a:r>
              <a:rPr lang="zh-CN" altLang="en-US" sz="2000" dirty="0" smtClean="0"/>
              <a:t>众 </a:t>
            </a:r>
            <a:r>
              <a:rPr lang="en-US" altLang="zh-CN" sz="2000" dirty="0" smtClean="0"/>
              <a:t>the masses; people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sz="2000" dirty="0" smtClean="0"/>
              <a:t>从实际生活中不断向群众学习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86733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89113"/>
          </a:xfrm>
        </p:spPr>
        <p:txBody>
          <a:bodyPr/>
          <a:lstStyle/>
          <a:p>
            <a:r>
              <a:rPr lang="zh-CN" altLang="en-US" dirty="0" smtClean="0"/>
              <a:t>北京地名的读法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155" y="1463047"/>
            <a:ext cx="11886975" cy="3201718"/>
          </a:xfrm>
        </p:spPr>
      </p:pic>
      <p:sp>
        <p:nvSpPr>
          <p:cNvPr id="7" name="Rectangle 6"/>
          <p:cNvSpPr/>
          <p:nvPr/>
        </p:nvSpPr>
        <p:spPr>
          <a:xfrm>
            <a:off x="4897180" y="3276815"/>
            <a:ext cx="443446" cy="4602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/>
              <a:t>✔</a:t>
            </a:r>
            <a:endParaRPr lang="en-GB" sz="2400" dirty="0"/>
          </a:p>
        </p:txBody>
      </p:sp>
      <p:sp>
        <p:nvSpPr>
          <p:cNvPr id="8" name="Rectangle 7"/>
          <p:cNvSpPr/>
          <p:nvPr/>
        </p:nvSpPr>
        <p:spPr>
          <a:xfrm>
            <a:off x="2968988" y="4052067"/>
            <a:ext cx="443446" cy="4602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/>
              <a:t>✔</a:t>
            </a:r>
            <a:endParaRPr lang="en-GB" sz="2400" dirty="0"/>
          </a:p>
        </p:txBody>
      </p:sp>
      <p:sp>
        <p:nvSpPr>
          <p:cNvPr id="9" name="Rectangle 8"/>
          <p:cNvSpPr/>
          <p:nvPr/>
        </p:nvSpPr>
        <p:spPr>
          <a:xfrm>
            <a:off x="8830556" y="3276815"/>
            <a:ext cx="443446" cy="4602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/>
              <a:t>✔</a:t>
            </a:r>
            <a:endParaRPr lang="en-GB" sz="2400" dirty="0"/>
          </a:p>
        </p:txBody>
      </p:sp>
      <p:sp>
        <p:nvSpPr>
          <p:cNvPr id="10" name="Rectangle 9"/>
          <p:cNvSpPr/>
          <p:nvPr/>
        </p:nvSpPr>
        <p:spPr>
          <a:xfrm>
            <a:off x="4897180" y="3737112"/>
            <a:ext cx="443446" cy="4602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/>
              <a:t>✔</a:t>
            </a:r>
            <a:endParaRPr lang="en-GB" sz="2400" dirty="0"/>
          </a:p>
        </p:txBody>
      </p:sp>
      <p:sp>
        <p:nvSpPr>
          <p:cNvPr id="11" name="Rectangle 10"/>
          <p:cNvSpPr/>
          <p:nvPr/>
        </p:nvSpPr>
        <p:spPr>
          <a:xfrm>
            <a:off x="8830556" y="2964500"/>
            <a:ext cx="443446" cy="4602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/>
              <a:t>✔</a:t>
            </a:r>
            <a:endParaRPr lang="en-GB" sz="2400" dirty="0"/>
          </a:p>
        </p:txBody>
      </p:sp>
      <p:sp>
        <p:nvSpPr>
          <p:cNvPr id="12" name="Rectangle 11"/>
          <p:cNvSpPr/>
          <p:nvPr/>
        </p:nvSpPr>
        <p:spPr>
          <a:xfrm>
            <a:off x="8830556" y="3756100"/>
            <a:ext cx="443446" cy="4602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/>
              <a:t>✔</a:t>
            </a:r>
            <a:endParaRPr lang="en-GB" sz="2400" dirty="0"/>
          </a:p>
        </p:txBody>
      </p:sp>
      <p:sp>
        <p:nvSpPr>
          <p:cNvPr id="13" name="Rectangle 12"/>
          <p:cNvSpPr/>
          <p:nvPr/>
        </p:nvSpPr>
        <p:spPr>
          <a:xfrm>
            <a:off x="10758748" y="4084307"/>
            <a:ext cx="443446" cy="4602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/>
              <a:t>✔</a:t>
            </a:r>
            <a:endParaRPr lang="en-GB" sz="2400" dirty="0"/>
          </a:p>
        </p:txBody>
      </p:sp>
      <p:sp>
        <p:nvSpPr>
          <p:cNvPr id="14" name="Rectangle 13"/>
          <p:cNvSpPr/>
          <p:nvPr/>
        </p:nvSpPr>
        <p:spPr>
          <a:xfrm>
            <a:off x="10758748" y="2504203"/>
            <a:ext cx="443446" cy="4602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/>
              <a:t>✔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76302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89113"/>
          </a:xfrm>
        </p:spPr>
        <p:txBody>
          <a:bodyPr/>
          <a:lstStyle/>
          <a:p>
            <a:r>
              <a:rPr lang="zh-CN" altLang="en-US" dirty="0" smtClean="0"/>
              <a:t>北京地名的读法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400" b="1" dirty="0" smtClean="0"/>
              <a:t>日积月累</a:t>
            </a:r>
            <a:endParaRPr lang="en-US" altLang="zh-CN" sz="2400" b="1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zh-CN" altLang="en-US" sz="2400" dirty="0" smtClean="0"/>
              <a:t>从课本中找出</a:t>
            </a:r>
            <a:r>
              <a:rPr lang="en-US" altLang="zh-CN" sz="2400" dirty="0" smtClean="0"/>
              <a:t>5-8</a:t>
            </a:r>
            <a:r>
              <a:rPr lang="zh-CN" altLang="en-US" sz="2400" dirty="0" smtClean="0"/>
              <a:t>个你觉得有用的词语或句子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8229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北京地名的读法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sz="2400" dirty="0"/>
              <a:t>写</a:t>
            </a:r>
            <a:r>
              <a:rPr lang="zh-CN" altLang="en-US" sz="2400" dirty="0" smtClean="0"/>
              <a:t>作练习：</a:t>
            </a:r>
            <a:endParaRPr lang="en-US" altLang="zh-CN" sz="2400" dirty="0" smtClean="0"/>
          </a:p>
          <a:p>
            <a:pPr marL="0" indent="0">
              <a:buNone/>
            </a:pPr>
            <a:endParaRPr lang="en-US" sz="2400" dirty="0"/>
          </a:p>
          <a:p>
            <a:r>
              <a:rPr lang="zh-CN" altLang="en-US" sz="2400" dirty="0" smtClean="0"/>
              <a:t>特点之一；有一定的规律；唯独；约定俗成；是根据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而形成的；已经被公认；基本上不能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否则</a:t>
            </a:r>
            <a:endParaRPr lang="en-US" altLang="zh-CN" sz="2400" dirty="0" smtClean="0"/>
          </a:p>
          <a:p>
            <a:r>
              <a:rPr lang="zh-CN" altLang="en-US" sz="2400" dirty="0" smtClean="0"/>
              <a:t>凡是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一律；至于</a:t>
            </a:r>
            <a:r>
              <a:rPr lang="en-US" altLang="zh-CN" sz="2400" dirty="0" smtClean="0"/>
              <a:t>…….</a:t>
            </a:r>
          </a:p>
          <a:p>
            <a:r>
              <a:rPr lang="zh-CN" altLang="en-US" sz="2400" dirty="0" smtClean="0"/>
              <a:t>旧时；按说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；但事实上不尽然</a:t>
            </a:r>
            <a:endParaRPr lang="en-US" altLang="zh-CN" sz="2400" dirty="0" smtClean="0"/>
          </a:p>
          <a:p>
            <a:r>
              <a:rPr lang="zh-CN" altLang="en-US" sz="2400" dirty="0" smtClean="0"/>
              <a:t>与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一起被称作</a:t>
            </a:r>
            <a:r>
              <a:rPr lang="en-US" altLang="zh-CN" sz="2400" dirty="0" smtClean="0"/>
              <a:t>……</a:t>
            </a:r>
          </a:p>
          <a:p>
            <a:r>
              <a:rPr lang="zh-CN" altLang="en-US" sz="2400" dirty="0" smtClean="0"/>
              <a:t>以上</a:t>
            </a:r>
            <a:r>
              <a:rPr lang="zh-CN" altLang="en-US" sz="2400" dirty="0"/>
              <a:t>只不</a:t>
            </a:r>
            <a:r>
              <a:rPr lang="zh-CN" altLang="en-US" sz="2400" dirty="0" smtClean="0"/>
              <a:t>过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；实际上，具体到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；都应从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不断学习</a:t>
            </a:r>
            <a:endParaRPr lang="en-US" altLang="zh-CN" sz="2400" dirty="0" smtClean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12437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190</TotalTime>
  <Words>697</Words>
  <Application>Microsoft Office PowerPoint</Application>
  <PresentationFormat>Widescreen</PresentationFormat>
  <Paragraphs>91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方正姚体</vt:lpstr>
      <vt:lpstr>华文新魏</vt:lpstr>
      <vt:lpstr>Arial</vt:lpstr>
      <vt:lpstr>Trebuchet MS</vt:lpstr>
      <vt:lpstr>Wingdings</vt:lpstr>
      <vt:lpstr>Wingdings 3</vt:lpstr>
      <vt:lpstr>Facet</vt:lpstr>
      <vt:lpstr>Chinese 8 阅读 写作</vt:lpstr>
      <vt:lpstr>课程安排</vt:lpstr>
      <vt:lpstr>北京地名的读法</vt:lpstr>
      <vt:lpstr>北京地名的读法</vt:lpstr>
      <vt:lpstr>北京地名的读法</vt:lpstr>
      <vt:lpstr>北京地名的读法</vt:lpstr>
      <vt:lpstr>北京地名的读法</vt:lpstr>
      <vt:lpstr>北京地名的读法</vt:lpstr>
      <vt:lpstr>北京地名的读法</vt:lpstr>
      <vt:lpstr>北京地名的读法</vt:lpstr>
      <vt:lpstr>北京地名的读法</vt:lpstr>
      <vt:lpstr>北京地名的读法</vt:lpstr>
      <vt:lpstr>北京地名的读法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Chinese 8 阅读 写作</dc:title>
  <dc:creator>Yiying Jiao</dc:creator>
  <cp:lastModifiedBy>Yiying Jiao</cp:lastModifiedBy>
  <cp:revision>4</cp:revision>
  <dcterms:created xsi:type="dcterms:W3CDTF">2019-03-18T09:09:22Z</dcterms:created>
  <dcterms:modified xsi:type="dcterms:W3CDTF">2019-03-18T12:19:46Z</dcterms:modified>
</cp:coreProperties>
</file>