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8"/>
  </p:handoutMasterIdLst>
  <p:sldIdLst>
    <p:sldId id="256" r:id="rId2"/>
    <p:sldId id="257" r:id="rId3"/>
    <p:sldId id="258" r:id="rId4"/>
    <p:sldId id="259" r:id="rId5"/>
    <p:sldId id="260" r:id="rId6"/>
    <p:sldId id="261" r:id="rId7"/>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7" d="100"/>
          <a:sy n="77" d="100"/>
        </p:scale>
        <p:origin x="64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46D2DD60-690F-4201-A90B-B648D6B19AFF}" type="datetimeFigureOut">
              <a:rPr lang="en-GB" smtClean="0"/>
              <a:t>11/03/2019</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1E6DFFC9-2CA5-4AD3-89F6-721004AF5FC9}" type="slidenum">
              <a:rPr lang="en-GB" smtClean="0"/>
              <a:t>‹#›</a:t>
            </a:fld>
            <a:endParaRPr lang="en-GB"/>
          </a:p>
        </p:txBody>
      </p:sp>
    </p:spTree>
    <p:extLst>
      <p:ext uri="{BB962C8B-B14F-4D97-AF65-F5344CB8AC3E}">
        <p14:creationId xmlns:p14="http://schemas.microsoft.com/office/powerpoint/2010/main" val="363765173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D8497F0D-7E50-4D3B-BE5F-9055293AD83E}" type="datetimeFigureOut">
              <a:rPr lang="en-GB" smtClean="0"/>
              <a:t>11/03/2019</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27220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497F0D-7E50-4D3B-BE5F-9055293AD83E}" type="datetimeFigureOut">
              <a:rPr lang="en-GB" smtClean="0"/>
              <a:t>11/03/2019</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139371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497F0D-7E50-4D3B-BE5F-9055293AD83E}" type="datetimeFigureOut">
              <a:rPr lang="en-GB" smtClean="0"/>
              <a:t>11/03/2019</a:t>
            </a:fld>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2245984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497F0D-7E50-4D3B-BE5F-9055293AD83E}" type="datetimeFigureOut">
              <a:rPr lang="en-GB" smtClean="0"/>
              <a:t>11/03/2019</a:t>
            </a:fld>
            <a:endParaRPr lang="en-GB"/>
          </a:p>
        </p:txBody>
      </p:sp>
      <p:sp>
        <p:nvSpPr>
          <p:cNvPr id="7" name="Slide Number Placeholder 6"/>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3910085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497F0D-7E50-4D3B-BE5F-9055293AD83E}" type="datetimeFigureOut">
              <a:rPr lang="en-GB" smtClean="0"/>
              <a:t>11/03/2019</a:t>
            </a:fld>
            <a:endParaRPr lang="en-GB"/>
          </a:p>
        </p:txBody>
      </p:sp>
      <p:sp>
        <p:nvSpPr>
          <p:cNvPr id="9" name="Slide Number Placeholder 8"/>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3201194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8497F0D-7E50-4D3B-BE5F-9055293AD83E}" type="datetimeFigureOut">
              <a:rPr lang="en-GB" smtClean="0"/>
              <a:t>11/03/2019</a:t>
            </a:fld>
            <a:endParaRPr lang="en-GB"/>
          </a:p>
        </p:txBody>
      </p:sp>
      <p:sp>
        <p:nvSpPr>
          <p:cNvPr id="5" name="Slide Number Placeholder 4"/>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3048819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497F0D-7E50-4D3B-BE5F-9055293AD83E}" type="datetimeFigureOut">
              <a:rPr lang="en-GB" smtClean="0"/>
              <a:t>11/03/2019</a:t>
            </a:fld>
            <a:endParaRPr lang="en-GB"/>
          </a:p>
        </p:txBody>
      </p:sp>
      <p:sp>
        <p:nvSpPr>
          <p:cNvPr id="4" name="Slide Number Placeholder 3"/>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836853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8497F0D-7E50-4D3B-BE5F-9055293AD83E}" type="datetimeFigureOut">
              <a:rPr lang="en-GB" smtClean="0"/>
              <a:t>11/03/2019</a:t>
            </a:fld>
            <a:endParaRPr lang="en-GB"/>
          </a:p>
        </p:txBody>
      </p:sp>
      <p:sp>
        <p:nvSpPr>
          <p:cNvPr id="7" name="Slide Number Placeholder 6"/>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2331188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8497F0D-7E50-4D3B-BE5F-9055293AD83E}" type="datetimeFigureOut">
              <a:rPr lang="en-GB" smtClean="0"/>
              <a:t>11/03/2019</a:t>
            </a:fld>
            <a:endParaRPr lang="en-GB"/>
          </a:p>
        </p:txBody>
      </p:sp>
      <p:sp>
        <p:nvSpPr>
          <p:cNvPr id="7" name="Slide Number Placeholder 6"/>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1274167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497F0D-7E50-4D3B-BE5F-9055293AD83E}" type="datetimeFigureOut">
              <a:rPr lang="en-GB" smtClean="0"/>
              <a:t>11/03/2019</a:t>
            </a:fld>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3590245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497F0D-7E50-4D3B-BE5F-9055293AD83E}" type="datetimeFigureOut">
              <a:rPr lang="en-GB" smtClean="0"/>
              <a:t>11/03/2019</a:t>
            </a:fld>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2752088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497F0D-7E50-4D3B-BE5F-9055293AD83E}" type="datetimeFigureOut">
              <a:rPr lang="en-GB" smtClean="0"/>
              <a:t>11/03/2019</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F1C769A2-9CD2-41A1-80D9-40545089240C}" type="slidenum">
              <a:rPr lang="en-GB" smtClean="0"/>
              <a:t>‹#›</a:t>
            </a:fld>
            <a:endParaRPr lang="en-GB"/>
          </a:p>
        </p:txBody>
      </p:sp>
    </p:spTree>
    <p:extLst>
      <p:ext uri="{BB962C8B-B14F-4D97-AF65-F5344CB8AC3E}">
        <p14:creationId xmlns:p14="http://schemas.microsoft.com/office/powerpoint/2010/main" val="1799857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9FE08-9C32-4EEC-823E-A89CB83E57AF}"/>
              </a:ext>
            </a:extLst>
          </p:cNvPr>
          <p:cNvSpPr>
            <a:spLocks noGrp="1"/>
          </p:cNvSpPr>
          <p:nvPr>
            <p:ph type="ctrTitle"/>
          </p:nvPr>
        </p:nvSpPr>
        <p:spPr/>
        <p:txBody>
          <a:bodyPr/>
          <a:lstStyle/>
          <a:p>
            <a:r>
              <a:rPr lang="en-GB" dirty="0"/>
              <a:t>Assignment Guidance</a:t>
            </a:r>
          </a:p>
        </p:txBody>
      </p:sp>
      <p:sp>
        <p:nvSpPr>
          <p:cNvPr id="3" name="Subtitle 2">
            <a:extLst>
              <a:ext uri="{FF2B5EF4-FFF2-40B4-BE49-F238E27FC236}">
                <a16:creationId xmlns:a16="http://schemas.microsoft.com/office/drawing/2014/main" id="{90240DB7-5D0A-4705-8D2F-09DD26A1E010}"/>
              </a:ext>
            </a:extLst>
          </p:cNvPr>
          <p:cNvSpPr>
            <a:spLocks noGrp="1"/>
          </p:cNvSpPr>
          <p:nvPr>
            <p:ph type="subTitle" idx="1"/>
          </p:nvPr>
        </p:nvSpPr>
        <p:spPr/>
        <p:txBody>
          <a:bodyPr/>
          <a:lstStyle/>
          <a:p>
            <a:r>
              <a:rPr lang="en-GB" dirty="0"/>
              <a:t>Assignment 1 – Poster – BMSK5001</a:t>
            </a:r>
          </a:p>
        </p:txBody>
      </p:sp>
    </p:spTree>
    <p:extLst>
      <p:ext uri="{BB962C8B-B14F-4D97-AF65-F5344CB8AC3E}">
        <p14:creationId xmlns:p14="http://schemas.microsoft.com/office/powerpoint/2010/main" val="3111071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A11F2-2BFE-4EB0-98B4-1EC72DDE4F89}"/>
              </a:ext>
            </a:extLst>
          </p:cNvPr>
          <p:cNvSpPr>
            <a:spLocks noGrp="1"/>
          </p:cNvSpPr>
          <p:nvPr>
            <p:ph type="title"/>
          </p:nvPr>
        </p:nvSpPr>
        <p:spPr>
          <a:xfrm>
            <a:off x="609600" y="122266"/>
            <a:ext cx="10972800" cy="1052193"/>
          </a:xfrm>
        </p:spPr>
        <p:txBody>
          <a:bodyPr/>
          <a:lstStyle/>
          <a:p>
            <a:r>
              <a:rPr lang="en-GB" dirty="0"/>
              <a:t>Task Description</a:t>
            </a:r>
          </a:p>
        </p:txBody>
      </p:sp>
      <p:sp>
        <p:nvSpPr>
          <p:cNvPr id="3" name="Content Placeholder 2">
            <a:extLst>
              <a:ext uri="{FF2B5EF4-FFF2-40B4-BE49-F238E27FC236}">
                <a16:creationId xmlns:a16="http://schemas.microsoft.com/office/drawing/2014/main" id="{2A62C525-2606-4148-A874-63CA134BE6F6}"/>
              </a:ext>
            </a:extLst>
          </p:cNvPr>
          <p:cNvSpPr>
            <a:spLocks noGrp="1"/>
          </p:cNvSpPr>
          <p:nvPr>
            <p:ph idx="1"/>
          </p:nvPr>
        </p:nvSpPr>
        <p:spPr>
          <a:xfrm>
            <a:off x="609600" y="1057013"/>
            <a:ext cx="10972800" cy="4404220"/>
          </a:xfrm>
        </p:spPr>
        <p:txBody>
          <a:bodyPr>
            <a:normAutofit fontScale="70000" lnSpcReduction="20000"/>
          </a:bodyPr>
          <a:lstStyle/>
          <a:p>
            <a:pPr marL="0" indent="0">
              <a:buNone/>
            </a:pPr>
            <a:r>
              <a:rPr lang="en-GB" dirty="0"/>
              <a:t>Create a poster in a group demonstrating the beliefs, attitudes and values that contribute to organisational success. It can also show how individuals select work places based on aligning their values with organisational values</a:t>
            </a:r>
            <a:r>
              <a:rPr lang="en-GB" dirty="0" smtClean="0"/>
              <a:t>. </a:t>
            </a:r>
            <a:r>
              <a:rPr lang="en-GB" b="1" dirty="0" smtClean="0"/>
              <a:t>26</a:t>
            </a:r>
            <a:r>
              <a:rPr lang="en-GB" b="1" baseline="30000" dirty="0" smtClean="0"/>
              <a:t>th</a:t>
            </a:r>
            <a:r>
              <a:rPr lang="en-GB" b="1" dirty="0" smtClean="0"/>
              <a:t> March 2019</a:t>
            </a:r>
            <a:endParaRPr lang="en-GB" b="1" dirty="0"/>
          </a:p>
          <a:p>
            <a:pPr marL="0" indent="0">
              <a:buNone/>
            </a:pPr>
            <a:endParaRPr lang="en-GB" dirty="0"/>
          </a:p>
          <a:p>
            <a:pPr marL="0" indent="0">
              <a:buNone/>
            </a:pPr>
            <a:r>
              <a:rPr lang="en-GB" dirty="0"/>
              <a:t>Your target audience is fellow Level 5 students.</a:t>
            </a:r>
          </a:p>
          <a:p>
            <a:pPr marL="0" indent="0">
              <a:buNone/>
            </a:pPr>
            <a:r>
              <a:rPr lang="en-GB" dirty="0"/>
              <a:t>Your work should contain organisational examples and be correctly referenced.</a:t>
            </a:r>
          </a:p>
          <a:p>
            <a:pPr marL="0" indent="0">
              <a:buNone/>
            </a:pPr>
            <a:endParaRPr lang="en-GB" dirty="0"/>
          </a:p>
          <a:p>
            <a:pPr marL="0" indent="0">
              <a:buNone/>
            </a:pPr>
            <a:r>
              <a:rPr lang="en-GB" dirty="0"/>
              <a:t>Produce a 500 word reflection on the above activity. Start with theory regarding the importance of reflection. Consider the following questions -How well did you work as a group? How good was your contribution? What did you think of your poster? What were its strengths and weaknesses? How did it compare to the others? What would you do differently next time? </a:t>
            </a:r>
          </a:p>
          <a:p>
            <a:pPr marL="0" indent="0">
              <a:buNone/>
            </a:pPr>
            <a:r>
              <a:rPr lang="en-GB" dirty="0"/>
              <a:t>Your reflection should be submitted to Turnitin by </a:t>
            </a:r>
            <a:r>
              <a:rPr lang="en-GB" b="1" dirty="0" smtClean="0"/>
              <a:t>2</a:t>
            </a:r>
            <a:r>
              <a:rPr lang="en-GB" b="1" baseline="30000" dirty="0" smtClean="0"/>
              <a:t>nd</a:t>
            </a:r>
            <a:r>
              <a:rPr lang="en-GB" b="1" dirty="0" smtClean="0"/>
              <a:t> April 2019</a:t>
            </a:r>
            <a:r>
              <a:rPr lang="en-GB" b="1" dirty="0"/>
              <a:t>.</a:t>
            </a:r>
          </a:p>
        </p:txBody>
      </p:sp>
    </p:spTree>
    <p:extLst>
      <p:ext uri="{BB962C8B-B14F-4D97-AF65-F5344CB8AC3E}">
        <p14:creationId xmlns:p14="http://schemas.microsoft.com/office/powerpoint/2010/main" val="441296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EF1F3-7449-4E0C-BD8F-FBFA52DB1EDF}"/>
              </a:ext>
            </a:extLst>
          </p:cNvPr>
          <p:cNvSpPr>
            <a:spLocks noGrp="1"/>
          </p:cNvSpPr>
          <p:nvPr>
            <p:ph type="title"/>
          </p:nvPr>
        </p:nvSpPr>
        <p:spPr>
          <a:xfrm>
            <a:off x="609600" y="106858"/>
            <a:ext cx="10972800" cy="681707"/>
          </a:xfrm>
        </p:spPr>
        <p:txBody>
          <a:bodyPr>
            <a:normAutofit fontScale="90000"/>
          </a:bodyPr>
          <a:lstStyle/>
          <a:p>
            <a:r>
              <a:rPr lang="en-GB" dirty="0"/>
              <a:t>Task One</a:t>
            </a:r>
          </a:p>
        </p:txBody>
      </p:sp>
      <p:sp>
        <p:nvSpPr>
          <p:cNvPr id="3" name="Content Placeholder 2">
            <a:extLst>
              <a:ext uri="{FF2B5EF4-FFF2-40B4-BE49-F238E27FC236}">
                <a16:creationId xmlns:a16="http://schemas.microsoft.com/office/drawing/2014/main" id="{39998583-8EF9-416D-888B-B7558DD76907}"/>
              </a:ext>
            </a:extLst>
          </p:cNvPr>
          <p:cNvSpPr>
            <a:spLocks noGrp="1"/>
          </p:cNvSpPr>
          <p:nvPr>
            <p:ph idx="1"/>
          </p:nvPr>
        </p:nvSpPr>
        <p:spPr>
          <a:xfrm>
            <a:off x="609600" y="918493"/>
            <a:ext cx="10972800" cy="4643407"/>
          </a:xfrm>
        </p:spPr>
        <p:txBody>
          <a:bodyPr>
            <a:normAutofit fontScale="70000" lnSpcReduction="20000"/>
          </a:bodyPr>
          <a:lstStyle/>
          <a:p>
            <a:pPr marL="0" indent="0">
              <a:buNone/>
            </a:pPr>
            <a:r>
              <a:rPr lang="en-GB" dirty="0"/>
              <a:t>Form groups of up to 4 people</a:t>
            </a:r>
          </a:p>
          <a:p>
            <a:pPr marL="0" indent="0">
              <a:buNone/>
            </a:pPr>
            <a:endParaRPr lang="en-GB" dirty="0"/>
          </a:p>
          <a:p>
            <a:pPr marL="0" indent="0">
              <a:buNone/>
            </a:pPr>
            <a:r>
              <a:rPr lang="en-GB" dirty="0"/>
              <a:t>Create a poster that covers the following:</a:t>
            </a:r>
          </a:p>
          <a:p>
            <a:r>
              <a:rPr lang="en-GB" dirty="0"/>
              <a:t>Definitions and differences between beliefs, attitudes and values in a workplace context</a:t>
            </a:r>
          </a:p>
          <a:p>
            <a:r>
              <a:rPr lang="en-GB" dirty="0"/>
              <a:t>Put forward an argument for those beliefs, attitudes and values that contribute to organisational success</a:t>
            </a:r>
          </a:p>
          <a:p>
            <a:r>
              <a:rPr lang="en-GB" dirty="0"/>
              <a:t>Use organisational examples and academic sources to support your argument. Compare and contrast views.</a:t>
            </a:r>
          </a:p>
          <a:p>
            <a:r>
              <a:rPr lang="en-GB" dirty="0"/>
              <a:t>Show your use of critical thinking models (</a:t>
            </a:r>
            <a:r>
              <a:rPr lang="en-GB" dirty="0" err="1"/>
              <a:t>eg</a:t>
            </a:r>
            <a:r>
              <a:rPr lang="en-GB" dirty="0"/>
              <a:t> RED) and strategies to create your arguments</a:t>
            </a:r>
          </a:p>
          <a:p>
            <a:r>
              <a:rPr lang="en-GB" dirty="0"/>
              <a:t>Discuss the importance of aligning personal values with organisational values</a:t>
            </a:r>
          </a:p>
          <a:p>
            <a:r>
              <a:rPr lang="en-GB" dirty="0"/>
              <a:t>Discuss how employees may choose organisations by aligning their values with that of an organisation</a:t>
            </a:r>
          </a:p>
          <a:p>
            <a:pPr marL="0" indent="0">
              <a:buNone/>
            </a:pPr>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685295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D990A-508C-4C18-B5D3-5169105367F8}"/>
              </a:ext>
            </a:extLst>
          </p:cNvPr>
          <p:cNvSpPr>
            <a:spLocks noGrp="1"/>
          </p:cNvSpPr>
          <p:nvPr>
            <p:ph type="title"/>
          </p:nvPr>
        </p:nvSpPr>
        <p:spPr/>
        <p:txBody>
          <a:bodyPr/>
          <a:lstStyle/>
          <a:p>
            <a:r>
              <a:rPr lang="en-GB" dirty="0"/>
              <a:t>Tips</a:t>
            </a:r>
          </a:p>
        </p:txBody>
      </p:sp>
      <p:sp>
        <p:nvSpPr>
          <p:cNvPr id="3" name="Content Placeholder 2">
            <a:extLst>
              <a:ext uri="{FF2B5EF4-FFF2-40B4-BE49-F238E27FC236}">
                <a16:creationId xmlns:a16="http://schemas.microsoft.com/office/drawing/2014/main" id="{F8ACF88A-03DA-4A3F-9078-B46A1654D49E}"/>
              </a:ext>
            </a:extLst>
          </p:cNvPr>
          <p:cNvSpPr>
            <a:spLocks noGrp="1"/>
          </p:cNvSpPr>
          <p:nvPr>
            <p:ph idx="1"/>
          </p:nvPr>
        </p:nvSpPr>
        <p:spPr>
          <a:xfrm>
            <a:off x="609600" y="1470484"/>
            <a:ext cx="10972800" cy="3917032"/>
          </a:xfrm>
        </p:spPr>
        <p:txBody>
          <a:bodyPr/>
          <a:lstStyle/>
          <a:p>
            <a:r>
              <a:rPr lang="en-GB" dirty="0"/>
              <a:t>This module is about critical thinking – demonstrate your use of the models and strategies we have covered</a:t>
            </a:r>
          </a:p>
          <a:p>
            <a:r>
              <a:rPr lang="en-GB" dirty="0"/>
              <a:t>Compare and contrast views, present a logical argument, supported by credible sources (evidence)</a:t>
            </a:r>
          </a:p>
          <a:p>
            <a:r>
              <a:rPr lang="en-GB" dirty="0"/>
              <a:t>Use at least 5 references to inform your part of the poster (probably a lot more)</a:t>
            </a:r>
          </a:p>
        </p:txBody>
      </p:sp>
    </p:spTree>
    <p:extLst>
      <p:ext uri="{BB962C8B-B14F-4D97-AF65-F5344CB8AC3E}">
        <p14:creationId xmlns:p14="http://schemas.microsoft.com/office/powerpoint/2010/main" val="1465871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079C8-FB47-4E23-87D7-45A47546766D}"/>
              </a:ext>
            </a:extLst>
          </p:cNvPr>
          <p:cNvSpPr>
            <a:spLocks noGrp="1"/>
          </p:cNvSpPr>
          <p:nvPr>
            <p:ph type="title"/>
          </p:nvPr>
        </p:nvSpPr>
        <p:spPr/>
        <p:txBody>
          <a:bodyPr/>
          <a:lstStyle/>
          <a:p>
            <a:r>
              <a:rPr lang="en-GB" dirty="0"/>
              <a:t>Poster</a:t>
            </a:r>
          </a:p>
        </p:txBody>
      </p:sp>
      <p:sp>
        <p:nvSpPr>
          <p:cNvPr id="3" name="Content Placeholder 2">
            <a:extLst>
              <a:ext uri="{FF2B5EF4-FFF2-40B4-BE49-F238E27FC236}">
                <a16:creationId xmlns:a16="http://schemas.microsoft.com/office/drawing/2014/main" id="{15390BB3-9D0F-4C97-B13F-7CB1DAE45F38}"/>
              </a:ext>
            </a:extLst>
          </p:cNvPr>
          <p:cNvSpPr>
            <a:spLocks noGrp="1"/>
          </p:cNvSpPr>
          <p:nvPr>
            <p:ph idx="1"/>
          </p:nvPr>
        </p:nvSpPr>
        <p:spPr/>
        <p:txBody>
          <a:bodyPr/>
          <a:lstStyle/>
          <a:p>
            <a:r>
              <a:rPr lang="en-GB" dirty="0"/>
              <a:t>Your poster should be visually appealing, clear and coherent</a:t>
            </a:r>
          </a:p>
          <a:p>
            <a:r>
              <a:rPr lang="en-GB" dirty="0"/>
              <a:t>Use in-text citations on the poster</a:t>
            </a:r>
          </a:p>
          <a:p>
            <a:r>
              <a:rPr lang="en-GB" dirty="0"/>
              <a:t>Provide a reference list</a:t>
            </a:r>
          </a:p>
          <a:p>
            <a:r>
              <a:rPr lang="en-GB" dirty="0"/>
              <a:t>You will be asked to talk us through your poster and will be asked questions to assess your knowledge and understanding</a:t>
            </a:r>
          </a:p>
        </p:txBody>
      </p:sp>
    </p:spTree>
    <p:extLst>
      <p:ext uri="{BB962C8B-B14F-4D97-AF65-F5344CB8AC3E}">
        <p14:creationId xmlns:p14="http://schemas.microsoft.com/office/powerpoint/2010/main" val="1425939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9855E-D2C5-4431-B4B9-CA8378F3FAB9}"/>
              </a:ext>
            </a:extLst>
          </p:cNvPr>
          <p:cNvSpPr>
            <a:spLocks noGrp="1"/>
          </p:cNvSpPr>
          <p:nvPr>
            <p:ph type="title"/>
          </p:nvPr>
        </p:nvSpPr>
        <p:spPr/>
        <p:txBody>
          <a:bodyPr/>
          <a:lstStyle/>
          <a:p>
            <a:r>
              <a:rPr lang="en-GB" dirty="0"/>
              <a:t>Task Two - Reflection</a:t>
            </a:r>
          </a:p>
        </p:txBody>
      </p:sp>
      <p:sp>
        <p:nvSpPr>
          <p:cNvPr id="3" name="Content Placeholder 2">
            <a:extLst>
              <a:ext uri="{FF2B5EF4-FFF2-40B4-BE49-F238E27FC236}">
                <a16:creationId xmlns:a16="http://schemas.microsoft.com/office/drawing/2014/main" id="{7B1633A5-8DD2-43E1-8B1E-9F3B47E788CA}"/>
              </a:ext>
            </a:extLst>
          </p:cNvPr>
          <p:cNvSpPr>
            <a:spLocks noGrp="1"/>
          </p:cNvSpPr>
          <p:nvPr>
            <p:ph idx="1"/>
          </p:nvPr>
        </p:nvSpPr>
        <p:spPr/>
        <p:txBody>
          <a:bodyPr>
            <a:normAutofit fontScale="92500" lnSpcReduction="20000"/>
          </a:bodyPr>
          <a:lstStyle/>
          <a:p>
            <a:r>
              <a:rPr lang="en-GB" dirty="0"/>
              <a:t>Use at least 5 references</a:t>
            </a:r>
          </a:p>
          <a:p>
            <a:r>
              <a:rPr lang="en-GB" dirty="0"/>
              <a:t>500 words +/- 10%</a:t>
            </a:r>
          </a:p>
          <a:p>
            <a:r>
              <a:rPr lang="en-GB" dirty="0"/>
              <a:t>Start with a model – </a:t>
            </a:r>
            <a:r>
              <a:rPr lang="en-GB" dirty="0" err="1"/>
              <a:t>eg</a:t>
            </a:r>
            <a:r>
              <a:rPr lang="en-GB" dirty="0"/>
              <a:t> Gibb’s reflective cycle</a:t>
            </a:r>
          </a:p>
          <a:p>
            <a:r>
              <a:rPr lang="en-GB" dirty="0"/>
              <a:t>Cover - How well did you work as a group? How good was your contribution? What did you think of your poster? What were its strengths and weaknesses? How did it compare to the others? What would you do differently next time? </a:t>
            </a:r>
          </a:p>
          <a:p>
            <a:r>
              <a:rPr lang="en-GB" dirty="0"/>
              <a:t>Your reflection should be structured well and written in the first person.</a:t>
            </a:r>
          </a:p>
          <a:p>
            <a:endParaRPr lang="en-GB" dirty="0"/>
          </a:p>
          <a:p>
            <a:endParaRPr lang="en-GB" dirty="0"/>
          </a:p>
          <a:p>
            <a:endParaRPr lang="en-GB" dirty="0"/>
          </a:p>
        </p:txBody>
      </p:sp>
    </p:spTree>
    <p:extLst>
      <p:ext uri="{BB962C8B-B14F-4D97-AF65-F5344CB8AC3E}">
        <p14:creationId xmlns:p14="http://schemas.microsoft.com/office/powerpoint/2010/main" val="1070012250"/>
      </p:ext>
    </p:extLst>
  </p:cSld>
  <p:clrMapOvr>
    <a:masterClrMapping/>
  </p:clrMapOvr>
</p:sld>
</file>

<file path=ppt/theme/theme1.xml><?xml version="1.0" encoding="utf-8"?>
<a:theme xmlns:a="http://schemas.openxmlformats.org/drawingml/2006/main" name="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ThemeUWTSD</Template>
  <TotalTime>18</TotalTime>
  <Words>436</Words>
  <Application>Microsoft Office PowerPoint</Application>
  <PresentationFormat>Widescreen</PresentationFormat>
  <Paragraphs>40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Myriad Pro</vt:lpstr>
      <vt:lpstr>ThemeUWTSD</vt:lpstr>
      <vt:lpstr>Assignment Guidance</vt:lpstr>
      <vt:lpstr>Task Description</vt:lpstr>
      <vt:lpstr>Task One</vt:lpstr>
      <vt:lpstr>Tips</vt:lpstr>
      <vt:lpstr>Poster</vt:lpstr>
      <vt:lpstr>Task Two - 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Guidance</dc:title>
  <dc:creator>Julie Thomas</dc:creator>
  <cp:lastModifiedBy>Shehla Khan</cp:lastModifiedBy>
  <cp:revision>5</cp:revision>
  <cp:lastPrinted>2019-03-11T11:59:33Z</cp:lastPrinted>
  <dcterms:created xsi:type="dcterms:W3CDTF">2019-02-21T16:21:23Z</dcterms:created>
  <dcterms:modified xsi:type="dcterms:W3CDTF">2019-03-11T11:59:35Z</dcterms:modified>
</cp:coreProperties>
</file>