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14"/>
  </p:notesMasterIdLst>
  <p:sldIdLst>
    <p:sldId id="256" r:id="rId2"/>
    <p:sldId id="257" r:id="rId3"/>
    <p:sldId id="258" r:id="rId4"/>
    <p:sldId id="267"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9DE8E0-2A71-4705-A13C-289B37895B40}" v="60" dt="2021-05-18T17:40:59.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38057" autoAdjust="0"/>
  </p:normalViewPr>
  <p:slideViewPr>
    <p:cSldViewPr snapToGrid="0">
      <p:cViewPr varScale="1">
        <p:scale>
          <a:sx n="25" d="100"/>
          <a:sy n="25" d="100"/>
        </p:scale>
        <p:origin x="2052" y="24"/>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ableStyles" Target="tableStyle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heme" Target="theme/theme1.xml" Id="rId17" /><Relationship Type="http://schemas.openxmlformats.org/officeDocument/2006/relationships/slide" Target="slides/slide1.xml" Id="rId2" /><Relationship Type="http://schemas.openxmlformats.org/officeDocument/2006/relationships/viewProps" Target="viewProps.xml" Id="rId16" /><Relationship Type="http://schemas.microsoft.com/office/2015/10/relationships/revisionInfo" Target="revisionInfo.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presProps" Target="presProp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notesMaster" Target="notesMasters/notesMaster1.xml" Id="rId14" /></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BAE280-30C4-4E3D-964F-2418727E70E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753523E-580F-4E26-83D9-AD891895586D}">
      <dgm:prSet/>
      <dgm:spPr/>
      <dgm:t>
        <a:bodyPr/>
        <a:lstStyle/>
        <a:p>
          <a:pPr>
            <a:lnSpc>
              <a:spcPct val="100000"/>
            </a:lnSpc>
          </a:pPr>
          <a:r>
            <a:rPr lang="en-GB"/>
            <a:t>Makes a record of my development</a:t>
          </a:r>
          <a:endParaRPr lang="en-US"/>
        </a:p>
      </dgm:t>
    </dgm:pt>
    <dgm:pt modelId="{2F8E5F22-5A9F-4D22-AE99-877B0ACB6226}" type="parTrans" cxnId="{9B28FE67-E95F-47D7-8759-13844B497E95}">
      <dgm:prSet/>
      <dgm:spPr/>
      <dgm:t>
        <a:bodyPr/>
        <a:lstStyle/>
        <a:p>
          <a:endParaRPr lang="en-US"/>
        </a:p>
      </dgm:t>
    </dgm:pt>
    <dgm:pt modelId="{B35EF646-A535-49F5-87BA-29C5B3129646}" type="sibTrans" cxnId="{9B28FE67-E95F-47D7-8759-13844B497E95}">
      <dgm:prSet/>
      <dgm:spPr/>
      <dgm:t>
        <a:bodyPr/>
        <a:lstStyle/>
        <a:p>
          <a:pPr>
            <a:lnSpc>
              <a:spcPct val="100000"/>
            </a:lnSpc>
          </a:pPr>
          <a:endParaRPr lang="en-US"/>
        </a:p>
      </dgm:t>
    </dgm:pt>
    <dgm:pt modelId="{19E496F8-8FBC-4DE2-ACFA-9EFFC361A4F4}">
      <dgm:prSet/>
      <dgm:spPr/>
      <dgm:t>
        <a:bodyPr/>
        <a:lstStyle/>
        <a:p>
          <a:pPr>
            <a:lnSpc>
              <a:spcPct val="100000"/>
            </a:lnSpc>
          </a:pPr>
          <a:r>
            <a:rPr lang="en-GB"/>
            <a:t>Outlines my strengths and Weaknesses</a:t>
          </a:r>
          <a:endParaRPr lang="en-US"/>
        </a:p>
      </dgm:t>
    </dgm:pt>
    <dgm:pt modelId="{90C13456-F2EE-4505-B35F-100400EF2443}" type="parTrans" cxnId="{9EA2E575-E19E-4BBD-B360-03B995A1E948}">
      <dgm:prSet/>
      <dgm:spPr/>
      <dgm:t>
        <a:bodyPr/>
        <a:lstStyle/>
        <a:p>
          <a:endParaRPr lang="en-US"/>
        </a:p>
      </dgm:t>
    </dgm:pt>
    <dgm:pt modelId="{340B95EE-1FFC-4F39-A4DA-F5CE5FBF43F1}" type="sibTrans" cxnId="{9EA2E575-E19E-4BBD-B360-03B995A1E948}">
      <dgm:prSet/>
      <dgm:spPr/>
      <dgm:t>
        <a:bodyPr/>
        <a:lstStyle/>
        <a:p>
          <a:pPr>
            <a:lnSpc>
              <a:spcPct val="100000"/>
            </a:lnSpc>
          </a:pPr>
          <a:endParaRPr lang="en-US"/>
        </a:p>
      </dgm:t>
    </dgm:pt>
    <dgm:pt modelId="{4CCBFFB2-A4EA-478A-B378-B50618C35D23}">
      <dgm:prSet/>
      <dgm:spPr/>
      <dgm:t>
        <a:bodyPr/>
        <a:lstStyle/>
        <a:p>
          <a:pPr>
            <a:lnSpc>
              <a:spcPct val="100000"/>
            </a:lnSpc>
          </a:pPr>
          <a:r>
            <a:rPr lang="en-GB"/>
            <a:t>A greater understanding of how I learn</a:t>
          </a:r>
          <a:endParaRPr lang="en-US"/>
        </a:p>
      </dgm:t>
    </dgm:pt>
    <dgm:pt modelId="{AC34BF76-C9AB-4228-A306-C3C0D87890E8}" type="parTrans" cxnId="{B2606499-B3FD-4571-9B3A-A60AA64D6473}">
      <dgm:prSet/>
      <dgm:spPr/>
      <dgm:t>
        <a:bodyPr/>
        <a:lstStyle/>
        <a:p>
          <a:endParaRPr lang="en-US"/>
        </a:p>
      </dgm:t>
    </dgm:pt>
    <dgm:pt modelId="{6C3B6291-525C-4404-86FB-92504A163B4A}" type="sibTrans" cxnId="{B2606499-B3FD-4571-9B3A-A60AA64D6473}">
      <dgm:prSet/>
      <dgm:spPr/>
      <dgm:t>
        <a:bodyPr/>
        <a:lstStyle/>
        <a:p>
          <a:pPr>
            <a:lnSpc>
              <a:spcPct val="100000"/>
            </a:lnSpc>
          </a:pPr>
          <a:endParaRPr lang="en-US"/>
        </a:p>
      </dgm:t>
    </dgm:pt>
    <dgm:pt modelId="{963B7DF0-976B-49C0-85C0-747BD97FF272}">
      <dgm:prSet/>
      <dgm:spPr/>
      <dgm:t>
        <a:bodyPr/>
        <a:lstStyle/>
        <a:p>
          <a:pPr>
            <a:lnSpc>
              <a:spcPct val="100000"/>
            </a:lnSpc>
          </a:pPr>
          <a:r>
            <a:rPr lang="en-GB"/>
            <a:t>Creates self-awareness/deeper understanding</a:t>
          </a:r>
          <a:endParaRPr lang="en-US"/>
        </a:p>
      </dgm:t>
    </dgm:pt>
    <dgm:pt modelId="{B21C3D57-D475-4451-9612-0A5B0FF2B490}" type="parTrans" cxnId="{26C9F6D7-B194-41A2-B348-2667D21A42CE}">
      <dgm:prSet/>
      <dgm:spPr/>
      <dgm:t>
        <a:bodyPr/>
        <a:lstStyle/>
        <a:p>
          <a:endParaRPr lang="en-US"/>
        </a:p>
      </dgm:t>
    </dgm:pt>
    <dgm:pt modelId="{94FD076A-D4DE-4253-806D-FF73E7BCDC92}" type="sibTrans" cxnId="{26C9F6D7-B194-41A2-B348-2667D21A42CE}">
      <dgm:prSet/>
      <dgm:spPr/>
      <dgm:t>
        <a:bodyPr/>
        <a:lstStyle/>
        <a:p>
          <a:pPr>
            <a:lnSpc>
              <a:spcPct val="100000"/>
            </a:lnSpc>
          </a:pPr>
          <a:endParaRPr lang="en-US"/>
        </a:p>
      </dgm:t>
    </dgm:pt>
    <dgm:pt modelId="{4B023638-B8D7-439B-8D9A-07FEF222D41D}">
      <dgm:prSet/>
      <dgm:spPr/>
      <dgm:t>
        <a:bodyPr/>
        <a:lstStyle/>
        <a:p>
          <a:pPr>
            <a:lnSpc>
              <a:spcPct val="100000"/>
            </a:lnSpc>
          </a:pPr>
          <a:r>
            <a:rPr lang="en-GB"/>
            <a:t>A system of Self-feedback</a:t>
          </a:r>
          <a:endParaRPr lang="en-US"/>
        </a:p>
      </dgm:t>
    </dgm:pt>
    <dgm:pt modelId="{580ECE8D-0117-4C44-B71E-004EA40A6816}" type="parTrans" cxnId="{2B747B29-864C-42C2-9513-DC6737887CEB}">
      <dgm:prSet/>
      <dgm:spPr/>
      <dgm:t>
        <a:bodyPr/>
        <a:lstStyle/>
        <a:p>
          <a:endParaRPr lang="en-US"/>
        </a:p>
      </dgm:t>
    </dgm:pt>
    <dgm:pt modelId="{EA38BDE8-FD94-4B26-A3A6-C4EB7E951A18}" type="sibTrans" cxnId="{2B747B29-864C-42C2-9513-DC6737887CEB}">
      <dgm:prSet/>
      <dgm:spPr/>
      <dgm:t>
        <a:bodyPr/>
        <a:lstStyle/>
        <a:p>
          <a:pPr>
            <a:lnSpc>
              <a:spcPct val="100000"/>
            </a:lnSpc>
          </a:pPr>
          <a:endParaRPr lang="en-US"/>
        </a:p>
      </dgm:t>
    </dgm:pt>
    <dgm:pt modelId="{9FC0539E-89D9-4BEA-85BD-2D214503189D}">
      <dgm:prSet/>
      <dgm:spPr/>
      <dgm:t>
        <a:bodyPr/>
        <a:lstStyle/>
        <a:p>
          <a:pPr>
            <a:lnSpc>
              <a:spcPct val="100000"/>
            </a:lnSpc>
          </a:pPr>
          <a:r>
            <a:rPr lang="en-GB"/>
            <a:t>Learn from mistakes</a:t>
          </a:r>
          <a:endParaRPr lang="en-US"/>
        </a:p>
      </dgm:t>
    </dgm:pt>
    <dgm:pt modelId="{71F1A704-BEE5-481A-9874-7A73CC84DED1}" type="parTrans" cxnId="{BF059847-AEE6-46C9-B57A-499118C6A0A5}">
      <dgm:prSet/>
      <dgm:spPr/>
      <dgm:t>
        <a:bodyPr/>
        <a:lstStyle/>
        <a:p>
          <a:endParaRPr lang="en-US"/>
        </a:p>
      </dgm:t>
    </dgm:pt>
    <dgm:pt modelId="{1354B9B3-F0B8-4949-99E3-6CB752198502}" type="sibTrans" cxnId="{BF059847-AEE6-46C9-B57A-499118C6A0A5}">
      <dgm:prSet/>
      <dgm:spPr/>
      <dgm:t>
        <a:bodyPr/>
        <a:lstStyle/>
        <a:p>
          <a:endParaRPr lang="en-US"/>
        </a:p>
      </dgm:t>
    </dgm:pt>
    <dgm:pt modelId="{18A86E2D-3323-4BF7-9DCC-0EFFF51F84B2}" type="pres">
      <dgm:prSet presAssocID="{BBBAE280-30C4-4E3D-964F-2418727E70E9}" presName="root" presStyleCnt="0">
        <dgm:presLayoutVars>
          <dgm:dir/>
          <dgm:resizeHandles val="exact"/>
        </dgm:presLayoutVars>
      </dgm:prSet>
      <dgm:spPr/>
    </dgm:pt>
    <dgm:pt modelId="{E0C888F8-A1B3-4912-BB65-E02CE5A061BE}" type="pres">
      <dgm:prSet presAssocID="{BBBAE280-30C4-4E3D-964F-2418727E70E9}" presName="container" presStyleCnt="0">
        <dgm:presLayoutVars>
          <dgm:dir/>
          <dgm:resizeHandles val="exact"/>
        </dgm:presLayoutVars>
      </dgm:prSet>
      <dgm:spPr/>
    </dgm:pt>
    <dgm:pt modelId="{0C725B92-0373-476B-9309-38FC81EE2035}" type="pres">
      <dgm:prSet presAssocID="{E753523E-580F-4E26-83D9-AD891895586D}" presName="compNode" presStyleCnt="0"/>
      <dgm:spPr/>
    </dgm:pt>
    <dgm:pt modelId="{41AF05EE-9830-47FA-B9C6-D77BD6887E02}" type="pres">
      <dgm:prSet presAssocID="{E753523E-580F-4E26-83D9-AD891895586D}" presName="iconBgRect" presStyleLbl="bgShp" presStyleIdx="0" presStyleCnt="6"/>
      <dgm:spPr/>
    </dgm:pt>
    <dgm:pt modelId="{604605AD-45C7-48E7-91BB-06AE93EC8035}" type="pres">
      <dgm:prSet presAssocID="{E753523E-580F-4E26-83D9-AD891895586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ord"/>
        </a:ext>
      </dgm:extLst>
    </dgm:pt>
    <dgm:pt modelId="{7B90D738-437A-4B8D-9ED0-D3146C9E84D4}" type="pres">
      <dgm:prSet presAssocID="{E753523E-580F-4E26-83D9-AD891895586D}" presName="spaceRect" presStyleCnt="0"/>
      <dgm:spPr/>
    </dgm:pt>
    <dgm:pt modelId="{E3D317F4-1DDD-489F-94F5-56F401E12A97}" type="pres">
      <dgm:prSet presAssocID="{E753523E-580F-4E26-83D9-AD891895586D}" presName="textRect" presStyleLbl="revTx" presStyleIdx="0" presStyleCnt="6">
        <dgm:presLayoutVars>
          <dgm:chMax val="1"/>
          <dgm:chPref val="1"/>
        </dgm:presLayoutVars>
      </dgm:prSet>
      <dgm:spPr/>
    </dgm:pt>
    <dgm:pt modelId="{0CCD6370-0B2A-4605-A3D9-400158D07B9A}" type="pres">
      <dgm:prSet presAssocID="{B35EF646-A535-49F5-87BA-29C5B3129646}" presName="sibTrans" presStyleLbl="sibTrans2D1" presStyleIdx="0" presStyleCnt="0"/>
      <dgm:spPr/>
    </dgm:pt>
    <dgm:pt modelId="{2914B932-B614-4315-A8FE-461AD79CAD34}" type="pres">
      <dgm:prSet presAssocID="{19E496F8-8FBC-4DE2-ACFA-9EFFC361A4F4}" presName="compNode" presStyleCnt="0"/>
      <dgm:spPr/>
    </dgm:pt>
    <dgm:pt modelId="{A5770014-39C6-4B87-9213-B5B936FF63B5}" type="pres">
      <dgm:prSet presAssocID="{19E496F8-8FBC-4DE2-ACFA-9EFFC361A4F4}" presName="iconBgRect" presStyleLbl="bgShp" presStyleIdx="1" presStyleCnt="6"/>
      <dgm:spPr/>
    </dgm:pt>
    <dgm:pt modelId="{D4F444AA-05A1-4A2C-855D-BC5BC51E968D}" type="pres">
      <dgm:prSet presAssocID="{19E496F8-8FBC-4DE2-ACFA-9EFFC361A4F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FB73A9B3-7772-4719-AA8F-515DA31FB683}" type="pres">
      <dgm:prSet presAssocID="{19E496F8-8FBC-4DE2-ACFA-9EFFC361A4F4}" presName="spaceRect" presStyleCnt="0"/>
      <dgm:spPr/>
    </dgm:pt>
    <dgm:pt modelId="{B9462255-AB21-4ACB-AF66-5389E0ADB882}" type="pres">
      <dgm:prSet presAssocID="{19E496F8-8FBC-4DE2-ACFA-9EFFC361A4F4}" presName="textRect" presStyleLbl="revTx" presStyleIdx="1" presStyleCnt="6">
        <dgm:presLayoutVars>
          <dgm:chMax val="1"/>
          <dgm:chPref val="1"/>
        </dgm:presLayoutVars>
      </dgm:prSet>
      <dgm:spPr/>
    </dgm:pt>
    <dgm:pt modelId="{85921871-B6DF-40EB-B51C-0844713C3FC6}" type="pres">
      <dgm:prSet presAssocID="{340B95EE-1FFC-4F39-A4DA-F5CE5FBF43F1}" presName="sibTrans" presStyleLbl="sibTrans2D1" presStyleIdx="0" presStyleCnt="0"/>
      <dgm:spPr/>
    </dgm:pt>
    <dgm:pt modelId="{E6A253A1-6161-42BD-B245-C65C21FCA3BE}" type="pres">
      <dgm:prSet presAssocID="{4CCBFFB2-A4EA-478A-B378-B50618C35D23}" presName="compNode" presStyleCnt="0"/>
      <dgm:spPr/>
    </dgm:pt>
    <dgm:pt modelId="{45A6FE5E-D721-4367-9C92-F37AB4DEBC35}" type="pres">
      <dgm:prSet presAssocID="{4CCBFFB2-A4EA-478A-B378-B50618C35D23}" presName="iconBgRect" presStyleLbl="bgShp" presStyleIdx="2" presStyleCnt="6"/>
      <dgm:spPr/>
    </dgm:pt>
    <dgm:pt modelId="{0920CEBB-3ECD-470F-AAD9-23B040CB333D}" type="pres">
      <dgm:prSet presAssocID="{4CCBFFB2-A4EA-478A-B378-B50618C35D2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C9F50BD4-D7AE-4825-8505-692EB5F08B3A}" type="pres">
      <dgm:prSet presAssocID="{4CCBFFB2-A4EA-478A-B378-B50618C35D23}" presName="spaceRect" presStyleCnt="0"/>
      <dgm:spPr/>
    </dgm:pt>
    <dgm:pt modelId="{CC4C81C1-4EEA-4C21-B902-8370F73975AC}" type="pres">
      <dgm:prSet presAssocID="{4CCBFFB2-A4EA-478A-B378-B50618C35D23}" presName="textRect" presStyleLbl="revTx" presStyleIdx="2" presStyleCnt="6">
        <dgm:presLayoutVars>
          <dgm:chMax val="1"/>
          <dgm:chPref val="1"/>
        </dgm:presLayoutVars>
      </dgm:prSet>
      <dgm:spPr/>
    </dgm:pt>
    <dgm:pt modelId="{B3B42D0F-35BF-4848-AFE6-59125BFB9DA0}" type="pres">
      <dgm:prSet presAssocID="{6C3B6291-525C-4404-86FB-92504A163B4A}" presName="sibTrans" presStyleLbl="sibTrans2D1" presStyleIdx="0" presStyleCnt="0"/>
      <dgm:spPr/>
    </dgm:pt>
    <dgm:pt modelId="{C9555C11-260E-4205-BD09-19F4335DABFE}" type="pres">
      <dgm:prSet presAssocID="{963B7DF0-976B-49C0-85C0-747BD97FF272}" presName="compNode" presStyleCnt="0"/>
      <dgm:spPr/>
    </dgm:pt>
    <dgm:pt modelId="{33153D6B-41CF-4BE1-BA41-1C6DF4B1A581}" type="pres">
      <dgm:prSet presAssocID="{963B7DF0-976B-49C0-85C0-747BD97FF272}" presName="iconBgRect" presStyleLbl="bgShp" presStyleIdx="3" presStyleCnt="6"/>
      <dgm:spPr/>
    </dgm:pt>
    <dgm:pt modelId="{6BE5D372-5774-4C63-B4B0-E31DD1DF8D98}" type="pres">
      <dgm:prSet presAssocID="{963B7DF0-976B-49C0-85C0-747BD97FF27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yes"/>
        </a:ext>
      </dgm:extLst>
    </dgm:pt>
    <dgm:pt modelId="{D4073533-7A0E-4A9F-B585-C47832089C05}" type="pres">
      <dgm:prSet presAssocID="{963B7DF0-976B-49C0-85C0-747BD97FF272}" presName="spaceRect" presStyleCnt="0"/>
      <dgm:spPr/>
    </dgm:pt>
    <dgm:pt modelId="{E004D49D-BB1D-49E8-8D0E-FE4E9AB9D2E9}" type="pres">
      <dgm:prSet presAssocID="{963B7DF0-976B-49C0-85C0-747BD97FF272}" presName="textRect" presStyleLbl="revTx" presStyleIdx="3" presStyleCnt="6">
        <dgm:presLayoutVars>
          <dgm:chMax val="1"/>
          <dgm:chPref val="1"/>
        </dgm:presLayoutVars>
      </dgm:prSet>
      <dgm:spPr/>
    </dgm:pt>
    <dgm:pt modelId="{7D1811B1-BB71-421A-8052-527EA0B3354D}" type="pres">
      <dgm:prSet presAssocID="{94FD076A-D4DE-4253-806D-FF73E7BCDC92}" presName="sibTrans" presStyleLbl="sibTrans2D1" presStyleIdx="0" presStyleCnt="0"/>
      <dgm:spPr/>
    </dgm:pt>
    <dgm:pt modelId="{EDB47312-9C29-4AA6-A14F-3129ECA9D689}" type="pres">
      <dgm:prSet presAssocID="{4B023638-B8D7-439B-8D9A-07FEF222D41D}" presName="compNode" presStyleCnt="0"/>
      <dgm:spPr/>
    </dgm:pt>
    <dgm:pt modelId="{92D495AC-80E5-4AA8-95B4-8BB71C4F820F}" type="pres">
      <dgm:prSet presAssocID="{4B023638-B8D7-439B-8D9A-07FEF222D41D}" presName="iconBgRect" presStyleLbl="bgShp" presStyleIdx="4" presStyleCnt="6"/>
      <dgm:spPr/>
    </dgm:pt>
    <dgm:pt modelId="{69539B77-E3AD-4B13-9268-22CFCD5E1DEB}" type="pres">
      <dgm:prSet presAssocID="{4B023638-B8D7-439B-8D9A-07FEF222D41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Neutral Face with No Fill"/>
        </a:ext>
      </dgm:extLst>
    </dgm:pt>
    <dgm:pt modelId="{F1804B8B-7A86-4BA3-937B-3020785D6CD1}" type="pres">
      <dgm:prSet presAssocID="{4B023638-B8D7-439B-8D9A-07FEF222D41D}" presName="spaceRect" presStyleCnt="0"/>
      <dgm:spPr/>
    </dgm:pt>
    <dgm:pt modelId="{86E70C95-FE21-4E07-8E6E-30C65C61DD39}" type="pres">
      <dgm:prSet presAssocID="{4B023638-B8D7-439B-8D9A-07FEF222D41D}" presName="textRect" presStyleLbl="revTx" presStyleIdx="4" presStyleCnt="6">
        <dgm:presLayoutVars>
          <dgm:chMax val="1"/>
          <dgm:chPref val="1"/>
        </dgm:presLayoutVars>
      </dgm:prSet>
      <dgm:spPr/>
    </dgm:pt>
    <dgm:pt modelId="{3EB55E46-0200-4135-80A6-2660D9B28500}" type="pres">
      <dgm:prSet presAssocID="{EA38BDE8-FD94-4B26-A3A6-C4EB7E951A18}" presName="sibTrans" presStyleLbl="sibTrans2D1" presStyleIdx="0" presStyleCnt="0"/>
      <dgm:spPr/>
    </dgm:pt>
    <dgm:pt modelId="{81578C15-7127-43D9-8709-E7AF8FF9B0E2}" type="pres">
      <dgm:prSet presAssocID="{9FC0539E-89D9-4BEA-85BD-2D214503189D}" presName="compNode" presStyleCnt="0"/>
      <dgm:spPr/>
    </dgm:pt>
    <dgm:pt modelId="{11823FBE-4A4D-4362-8E8F-86DE9B5F6001}" type="pres">
      <dgm:prSet presAssocID="{9FC0539E-89D9-4BEA-85BD-2D214503189D}" presName="iconBgRect" presStyleLbl="bgShp" presStyleIdx="5" presStyleCnt="6"/>
      <dgm:spPr/>
    </dgm:pt>
    <dgm:pt modelId="{B14F70EA-C918-4E99-9507-2B2BA3B77E99}" type="pres">
      <dgm:prSet presAssocID="{9FC0539E-89D9-4BEA-85BD-2D21450318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ooks"/>
        </a:ext>
      </dgm:extLst>
    </dgm:pt>
    <dgm:pt modelId="{BBD86F7D-0FE4-4757-9306-F3BCA9F69C0E}" type="pres">
      <dgm:prSet presAssocID="{9FC0539E-89D9-4BEA-85BD-2D214503189D}" presName="spaceRect" presStyleCnt="0"/>
      <dgm:spPr/>
    </dgm:pt>
    <dgm:pt modelId="{145A3AC6-2CEC-41D7-B668-9867438C106D}" type="pres">
      <dgm:prSet presAssocID="{9FC0539E-89D9-4BEA-85BD-2D214503189D}" presName="textRect" presStyleLbl="revTx" presStyleIdx="5" presStyleCnt="6">
        <dgm:presLayoutVars>
          <dgm:chMax val="1"/>
          <dgm:chPref val="1"/>
        </dgm:presLayoutVars>
      </dgm:prSet>
      <dgm:spPr/>
    </dgm:pt>
  </dgm:ptLst>
  <dgm:cxnLst>
    <dgm:cxn modelId="{E47BD002-F375-4CED-84E6-36BB78879F13}" type="presOf" srcId="{4B023638-B8D7-439B-8D9A-07FEF222D41D}" destId="{86E70C95-FE21-4E07-8E6E-30C65C61DD39}" srcOrd="0" destOrd="0" presId="urn:microsoft.com/office/officeart/2018/2/layout/IconCircleList"/>
    <dgm:cxn modelId="{5B1EFE10-9D73-417E-82FB-647E56243D11}" type="presOf" srcId="{19E496F8-8FBC-4DE2-ACFA-9EFFC361A4F4}" destId="{B9462255-AB21-4ACB-AF66-5389E0ADB882}" srcOrd="0" destOrd="0" presId="urn:microsoft.com/office/officeart/2018/2/layout/IconCircleList"/>
    <dgm:cxn modelId="{18A42920-229B-4419-AF68-742FA7FCF749}" type="presOf" srcId="{9FC0539E-89D9-4BEA-85BD-2D214503189D}" destId="{145A3AC6-2CEC-41D7-B668-9867438C106D}" srcOrd="0" destOrd="0" presId="urn:microsoft.com/office/officeart/2018/2/layout/IconCircleList"/>
    <dgm:cxn modelId="{2B747B29-864C-42C2-9513-DC6737887CEB}" srcId="{BBBAE280-30C4-4E3D-964F-2418727E70E9}" destId="{4B023638-B8D7-439B-8D9A-07FEF222D41D}" srcOrd="4" destOrd="0" parTransId="{580ECE8D-0117-4C44-B71E-004EA40A6816}" sibTransId="{EA38BDE8-FD94-4B26-A3A6-C4EB7E951A18}"/>
    <dgm:cxn modelId="{BF059847-AEE6-46C9-B57A-499118C6A0A5}" srcId="{BBBAE280-30C4-4E3D-964F-2418727E70E9}" destId="{9FC0539E-89D9-4BEA-85BD-2D214503189D}" srcOrd="5" destOrd="0" parTransId="{71F1A704-BEE5-481A-9874-7A73CC84DED1}" sibTransId="{1354B9B3-F0B8-4949-99E3-6CB752198502}"/>
    <dgm:cxn modelId="{9B28FE67-E95F-47D7-8759-13844B497E95}" srcId="{BBBAE280-30C4-4E3D-964F-2418727E70E9}" destId="{E753523E-580F-4E26-83D9-AD891895586D}" srcOrd="0" destOrd="0" parTransId="{2F8E5F22-5A9F-4D22-AE99-877B0ACB6226}" sibTransId="{B35EF646-A535-49F5-87BA-29C5B3129646}"/>
    <dgm:cxn modelId="{9FD89D49-539A-4E9D-9B38-63775DF44E4D}" type="presOf" srcId="{963B7DF0-976B-49C0-85C0-747BD97FF272}" destId="{E004D49D-BB1D-49E8-8D0E-FE4E9AB9D2E9}" srcOrd="0" destOrd="0" presId="urn:microsoft.com/office/officeart/2018/2/layout/IconCircleList"/>
    <dgm:cxn modelId="{CBC92754-CE63-46B8-A4C6-81431D6966D2}" type="presOf" srcId="{BBBAE280-30C4-4E3D-964F-2418727E70E9}" destId="{18A86E2D-3323-4BF7-9DCC-0EFFF51F84B2}" srcOrd="0" destOrd="0" presId="urn:microsoft.com/office/officeart/2018/2/layout/IconCircleList"/>
    <dgm:cxn modelId="{9EA2E575-E19E-4BBD-B360-03B995A1E948}" srcId="{BBBAE280-30C4-4E3D-964F-2418727E70E9}" destId="{19E496F8-8FBC-4DE2-ACFA-9EFFC361A4F4}" srcOrd="1" destOrd="0" parTransId="{90C13456-F2EE-4505-B35F-100400EF2443}" sibTransId="{340B95EE-1FFC-4F39-A4DA-F5CE5FBF43F1}"/>
    <dgm:cxn modelId="{2A4F8978-2986-4069-85A6-DCC04318BC84}" type="presOf" srcId="{B35EF646-A535-49F5-87BA-29C5B3129646}" destId="{0CCD6370-0B2A-4605-A3D9-400158D07B9A}" srcOrd="0" destOrd="0" presId="urn:microsoft.com/office/officeart/2018/2/layout/IconCircleList"/>
    <dgm:cxn modelId="{104E9B85-E458-4FA5-AFA8-17400BCFF471}" type="presOf" srcId="{6C3B6291-525C-4404-86FB-92504A163B4A}" destId="{B3B42D0F-35BF-4848-AFE6-59125BFB9DA0}" srcOrd="0" destOrd="0" presId="urn:microsoft.com/office/officeart/2018/2/layout/IconCircleList"/>
    <dgm:cxn modelId="{B2606499-B3FD-4571-9B3A-A60AA64D6473}" srcId="{BBBAE280-30C4-4E3D-964F-2418727E70E9}" destId="{4CCBFFB2-A4EA-478A-B378-B50618C35D23}" srcOrd="2" destOrd="0" parTransId="{AC34BF76-C9AB-4228-A306-C3C0D87890E8}" sibTransId="{6C3B6291-525C-4404-86FB-92504A163B4A}"/>
    <dgm:cxn modelId="{E4073F9C-0394-4A2A-821C-BA61FF6B7FE2}" type="presOf" srcId="{340B95EE-1FFC-4F39-A4DA-F5CE5FBF43F1}" destId="{85921871-B6DF-40EB-B51C-0844713C3FC6}" srcOrd="0" destOrd="0" presId="urn:microsoft.com/office/officeart/2018/2/layout/IconCircleList"/>
    <dgm:cxn modelId="{E84BE1B7-CA11-402A-A275-1A85B5C4B73E}" type="presOf" srcId="{E753523E-580F-4E26-83D9-AD891895586D}" destId="{E3D317F4-1DDD-489F-94F5-56F401E12A97}" srcOrd="0" destOrd="0" presId="urn:microsoft.com/office/officeart/2018/2/layout/IconCircleList"/>
    <dgm:cxn modelId="{50001DCB-3C16-44DE-815C-84944DBFCBBA}" type="presOf" srcId="{94FD076A-D4DE-4253-806D-FF73E7BCDC92}" destId="{7D1811B1-BB71-421A-8052-527EA0B3354D}" srcOrd="0" destOrd="0" presId="urn:microsoft.com/office/officeart/2018/2/layout/IconCircleList"/>
    <dgm:cxn modelId="{26C9F6D7-B194-41A2-B348-2667D21A42CE}" srcId="{BBBAE280-30C4-4E3D-964F-2418727E70E9}" destId="{963B7DF0-976B-49C0-85C0-747BD97FF272}" srcOrd="3" destOrd="0" parTransId="{B21C3D57-D475-4451-9612-0A5B0FF2B490}" sibTransId="{94FD076A-D4DE-4253-806D-FF73E7BCDC92}"/>
    <dgm:cxn modelId="{800231ED-38C0-4B0D-890E-98924D472B55}" type="presOf" srcId="{EA38BDE8-FD94-4B26-A3A6-C4EB7E951A18}" destId="{3EB55E46-0200-4135-80A6-2660D9B28500}" srcOrd="0" destOrd="0" presId="urn:microsoft.com/office/officeart/2018/2/layout/IconCircleList"/>
    <dgm:cxn modelId="{85EA4DF1-2E3D-4B98-8A25-C34A3C7A1585}" type="presOf" srcId="{4CCBFFB2-A4EA-478A-B378-B50618C35D23}" destId="{CC4C81C1-4EEA-4C21-B902-8370F73975AC}" srcOrd="0" destOrd="0" presId="urn:microsoft.com/office/officeart/2018/2/layout/IconCircleList"/>
    <dgm:cxn modelId="{12EDD9FE-59AB-4727-861D-41FDC144E09A}" type="presParOf" srcId="{18A86E2D-3323-4BF7-9DCC-0EFFF51F84B2}" destId="{E0C888F8-A1B3-4912-BB65-E02CE5A061BE}" srcOrd="0" destOrd="0" presId="urn:microsoft.com/office/officeart/2018/2/layout/IconCircleList"/>
    <dgm:cxn modelId="{24B53FB1-BD91-4AB4-9880-143BF9830602}" type="presParOf" srcId="{E0C888F8-A1B3-4912-BB65-E02CE5A061BE}" destId="{0C725B92-0373-476B-9309-38FC81EE2035}" srcOrd="0" destOrd="0" presId="urn:microsoft.com/office/officeart/2018/2/layout/IconCircleList"/>
    <dgm:cxn modelId="{980F8D03-54FA-46F8-A192-B154663A3EC8}" type="presParOf" srcId="{0C725B92-0373-476B-9309-38FC81EE2035}" destId="{41AF05EE-9830-47FA-B9C6-D77BD6887E02}" srcOrd="0" destOrd="0" presId="urn:microsoft.com/office/officeart/2018/2/layout/IconCircleList"/>
    <dgm:cxn modelId="{3EC78D3C-2F06-402C-BFCF-1B507EDC597E}" type="presParOf" srcId="{0C725B92-0373-476B-9309-38FC81EE2035}" destId="{604605AD-45C7-48E7-91BB-06AE93EC8035}" srcOrd="1" destOrd="0" presId="urn:microsoft.com/office/officeart/2018/2/layout/IconCircleList"/>
    <dgm:cxn modelId="{B7558F92-3BE0-4516-A8D8-5C133CEEF31D}" type="presParOf" srcId="{0C725B92-0373-476B-9309-38FC81EE2035}" destId="{7B90D738-437A-4B8D-9ED0-D3146C9E84D4}" srcOrd="2" destOrd="0" presId="urn:microsoft.com/office/officeart/2018/2/layout/IconCircleList"/>
    <dgm:cxn modelId="{14831DC2-154A-4120-8673-BE3B108B69CB}" type="presParOf" srcId="{0C725B92-0373-476B-9309-38FC81EE2035}" destId="{E3D317F4-1DDD-489F-94F5-56F401E12A97}" srcOrd="3" destOrd="0" presId="urn:microsoft.com/office/officeart/2018/2/layout/IconCircleList"/>
    <dgm:cxn modelId="{76D98347-F73C-4B31-940C-010A9C8CA033}" type="presParOf" srcId="{E0C888F8-A1B3-4912-BB65-E02CE5A061BE}" destId="{0CCD6370-0B2A-4605-A3D9-400158D07B9A}" srcOrd="1" destOrd="0" presId="urn:microsoft.com/office/officeart/2018/2/layout/IconCircleList"/>
    <dgm:cxn modelId="{640B2B0A-AA25-41A3-811C-B22177773DC5}" type="presParOf" srcId="{E0C888F8-A1B3-4912-BB65-E02CE5A061BE}" destId="{2914B932-B614-4315-A8FE-461AD79CAD34}" srcOrd="2" destOrd="0" presId="urn:microsoft.com/office/officeart/2018/2/layout/IconCircleList"/>
    <dgm:cxn modelId="{69942FAC-96AE-43B6-A8A0-84232776EE86}" type="presParOf" srcId="{2914B932-B614-4315-A8FE-461AD79CAD34}" destId="{A5770014-39C6-4B87-9213-B5B936FF63B5}" srcOrd="0" destOrd="0" presId="urn:microsoft.com/office/officeart/2018/2/layout/IconCircleList"/>
    <dgm:cxn modelId="{8DD1AFA8-26AB-44FE-A151-229A984AD949}" type="presParOf" srcId="{2914B932-B614-4315-A8FE-461AD79CAD34}" destId="{D4F444AA-05A1-4A2C-855D-BC5BC51E968D}" srcOrd="1" destOrd="0" presId="urn:microsoft.com/office/officeart/2018/2/layout/IconCircleList"/>
    <dgm:cxn modelId="{EFAA2712-0FFC-447F-94C8-9365595B545D}" type="presParOf" srcId="{2914B932-B614-4315-A8FE-461AD79CAD34}" destId="{FB73A9B3-7772-4719-AA8F-515DA31FB683}" srcOrd="2" destOrd="0" presId="urn:microsoft.com/office/officeart/2018/2/layout/IconCircleList"/>
    <dgm:cxn modelId="{AE4067A4-AA1E-4B21-9A22-8199E567714B}" type="presParOf" srcId="{2914B932-B614-4315-A8FE-461AD79CAD34}" destId="{B9462255-AB21-4ACB-AF66-5389E0ADB882}" srcOrd="3" destOrd="0" presId="urn:microsoft.com/office/officeart/2018/2/layout/IconCircleList"/>
    <dgm:cxn modelId="{3ED1D59E-B7DA-4756-872A-ABF830F391CC}" type="presParOf" srcId="{E0C888F8-A1B3-4912-BB65-E02CE5A061BE}" destId="{85921871-B6DF-40EB-B51C-0844713C3FC6}" srcOrd="3" destOrd="0" presId="urn:microsoft.com/office/officeart/2018/2/layout/IconCircleList"/>
    <dgm:cxn modelId="{8FCDE0FD-333D-4445-94C9-561E46C5CA4D}" type="presParOf" srcId="{E0C888F8-A1B3-4912-BB65-E02CE5A061BE}" destId="{E6A253A1-6161-42BD-B245-C65C21FCA3BE}" srcOrd="4" destOrd="0" presId="urn:microsoft.com/office/officeart/2018/2/layout/IconCircleList"/>
    <dgm:cxn modelId="{B9222AE5-3012-42C8-A8FA-553F0ECBC844}" type="presParOf" srcId="{E6A253A1-6161-42BD-B245-C65C21FCA3BE}" destId="{45A6FE5E-D721-4367-9C92-F37AB4DEBC35}" srcOrd="0" destOrd="0" presId="urn:microsoft.com/office/officeart/2018/2/layout/IconCircleList"/>
    <dgm:cxn modelId="{CE0FA5DF-AFC0-4F01-9F52-29CFFABE877C}" type="presParOf" srcId="{E6A253A1-6161-42BD-B245-C65C21FCA3BE}" destId="{0920CEBB-3ECD-470F-AAD9-23B040CB333D}" srcOrd="1" destOrd="0" presId="urn:microsoft.com/office/officeart/2018/2/layout/IconCircleList"/>
    <dgm:cxn modelId="{53980927-E70A-4580-BA74-22BB10E00B81}" type="presParOf" srcId="{E6A253A1-6161-42BD-B245-C65C21FCA3BE}" destId="{C9F50BD4-D7AE-4825-8505-692EB5F08B3A}" srcOrd="2" destOrd="0" presId="urn:microsoft.com/office/officeart/2018/2/layout/IconCircleList"/>
    <dgm:cxn modelId="{4B80073E-F422-4129-BC11-4C87AEC7F3F3}" type="presParOf" srcId="{E6A253A1-6161-42BD-B245-C65C21FCA3BE}" destId="{CC4C81C1-4EEA-4C21-B902-8370F73975AC}" srcOrd="3" destOrd="0" presId="urn:microsoft.com/office/officeart/2018/2/layout/IconCircleList"/>
    <dgm:cxn modelId="{43FC5A7C-94B3-4D6C-ABF5-35D28CADA068}" type="presParOf" srcId="{E0C888F8-A1B3-4912-BB65-E02CE5A061BE}" destId="{B3B42D0F-35BF-4848-AFE6-59125BFB9DA0}" srcOrd="5" destOrd="0" presId="urn:microsoft.com/office/officeart/2018/2/layout/IconCircleList"/>
    <dgm:cxn modelId="{049AD642-4EBA-4EF4-AF2F-C59A2186EE5E}" type="presParOf" srcId="{E0C888F8-A1B3-4912-BB65-E02CE5A061BE}" destId="{C9555C11-260E-4205-BD09-19F4335DABFE}" srcOrd="6" destOrd="0" presId="urn:microsoft.com/office/officeart/2018/2/layout/IconCircleList"/>
    <dgm:cxn modelId="{14254841-37CB-42FB-BF87-16590183859B}" type="presParOf" srcId="{C9555C11-260E-4205-BD09-19F4335DABFE}" destId="{33153D6B-41CF-4BE1-BA41-1C6DF4B1A581}" srcOrd="0" destOrd="0" presId="urn:microsoft.com/office/officeart/2018/2/layout/IconCircleList"/>
    <dgm:cxn modelId="{286C07AA-BC44-487F-8743-F2EEFF929C64}" type="presParOf" srcId="{C9555C11-260E-4205-BD09-19F4335DABFE}" destId="{6BE5D372-5774-4C63-B4B0-E31DD1DF8D98}" srcOrd="1" destOrd="0" presId="urn:microsoft.com/office/officeart/2018/2/layout/IconCircleList"/>
    <dgm:cxn modelId="{1AF13647-4A6D-4CB0-8020-4D2B5EF28D2A}" type="presParOf" srcId="{C9555C11-260E-4205-BD09-19F4335DABFE}" destId="{D4073533-7A0E-4A9F-B585-C47832089C05}" srcOrd="2" destOrd="0" presId="urn:microsoft.com/office/officeart/2018/2/layout/IconCircleList"/>
    <dgm:cxn modelId="{B93E7FB9-952F-4578-A7DA-3390A119A6B0}" type="presParOf" srcId="{C9555C11-260E-4205-BD09-19F4335DABFE}" destId="{E004D49D-BB1D-49E8-8D0E-FE4E9AB9D2E9}" srcOrd="3" destOrd="0" presId="urn:microsoft.com/office/officeart/2018/2/layout/IconCircleList"/>
    <dgm:cxn modelId="{482C43DA-67A9-435E-84C2-18AEB87BD04E}" type="presParOf" srcId="{E0C888F8-A1B3-4912-BB65-E02CE5A061BE}" destId="{7D1811B1-BB71-421A-8052-527EA0B3354D}" srcOrd="7" destOrd="0" presId="urn:microsoft.com/office/officeart/2018/2/layout/IconCircleList"/>
    <dgm:cxn modelId="{7487281C-1EDD-42AE-A04D-BA05F7304075}" type="presParOf" srcId="{E0C888F8-A1B3-4912-BB65-E02CE5A061BE}" destId="{EDB47312-9C29-4AA6-A14F-3129ECA9D689}" srcOrd="8" destOrd="0" presId="urn:microsoft.com/office/officeart/2018/2/layout/IconCircleList"/>
    <dgm:cxn modelId="{ACCF5611-AB7E-4099-9A3D-433BEC98F6CD}" type="presParOf" srcId="{EDB47312-9C29-4AA6-A14F-3129ECA9D689}" destId="{92D495AC-80E5-4AA8-95B4-8BB71C4F820F}" srcOrd="0" destOrd="0" presId="urn:microsoft.com/office/officeart/2018/2/layout/IconCircleList"/>
    <dgm:cxn modelId="{364EB417-D4D7-4316-808C-DD6E27A6F4FF}" type="presParOf" srcId="{EDB47312-9C29-4AA6-A14F-3129ECA9D689}" destId="{69539B77-E3AD-4B13-9268-22CFCD5E1DEB}" srcOrd="1" destOrd="0" presId="urn:microsoft.com/office/officeart/2018/2/layout/IconCircleList"/>
    <dgm:cxn modelId="{7466E60B-AC9D-4D70-B979-B2393087348D}" type="presParOf" srcId="{EDB47312-9C29-4AA6-A14F-3129ECA9D689}" destId="{F1804B8B-7A86-4BA3-937B-3020785D6CD1}" srcOrd="2" destOrd="0" presId="urn:microsoft.com/office/officeart/2018/2/layout/IconCircleList"/>
    <dgm:cxn modelId="{3F2738E6-AF20-45FF-B2C9-59259169EC00}" type="presParOf" srcId="{EDB47312-9C29-4AA6-A14F-3129ECA9D689}" destId="{86E70C95-FE21-4E07-8E6E-30C65C61DD39}" srcOrd="3" destOrd="0" presId="urn:microsoft.com/office/officeart/2018/2/layout/IconCircleList"/>
    <dgm:cxn modelId="{C5AF8F54-E588-4823-8E03-E336ADA792DE}" type="presParOf" srcId="{E0C888F8-A1B3-4912-BB65-E02CE5A061BE}" destId="{3EB55E46-0200-4135-80A6-2660D9B28500}" srcOrd="9" destOrd="0" presId="urn:microsoft.com/office/officeart/2018/2/layout/IconCircleList"/>
    <dgm:cxn modelId="{6A05638E-4880-41C0-A15B-CD4625BABB1F}" type="presParOf" srcId="{E0C888F8-A1B3-4912-BB65-E02CE5A061BE}" destId="{81578C15-7127-43D9-8709-E7AF8FF9B0E2}" srcOrd="10" destOrd="0" presId="urn:microsoft.com/office/officeart/2018/2/layout/IconCircleList"/>
    <dgm:cxn modelId="{D29D7E76-E5B6-48C5-82B1-F8A70BF0EEE4}" type="presParOf" srcId="{81578C15-7127-43D9-8709-E7AF8FF9B0E2}" destId="{11823FBE-4A4D-4362-8E8F-86DE9B5F6001}" srcOrd="0" destOrd="0" presId="urn:microsoft.com/office/officeart/2018/2/layout/IconCircleList"/>
    <dgm:cxn modelId="{7ED127AA-2771-458E-9250-C1E6C8013AAA}" type="presParOf" srcId="{81578C15-7127-43D9-8709-E7AF8FF9B0E2}" destId="{B14F70EA-C918-4E99-9507-2B2BA3B77E99}" srcOrd="1" destOrd="0" presId="urn:microsoft.com/office/officeart/2018/2/layout/IconCircleList"/>
    <dgm:cxn modelId="{A2318AC9-8CA8-4E4A-98CB-E9536D9F2B59}" type="presParOf" srcId="{81578C15-7127-43D9-8709-E7AF8FF9B0E2}" destId="{BBD86F7D-0FE4-4757-9306-F3BCA9F69C0E}" srcOrd="2" destOrd="0" presId="urn:microsoft.com/office/officeart/2018/2/layout/IconCircleList"/>
    <dgm:cxn modelId="{2508667F-4B7D-4CF2-88B7-A85DED977D28}" type="presParOf" srcId="{81578C15-7127-43D9-8709-E7AF8FF9B0E2}" destId="{145A3AC6-2CEC-41D7-B668-9867438C106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F05EE-9830-47FA-B9C6-D77BD6887E02}">
      <dsp:nvSpPr>
        <dsp:cNvPr id="0" name=""/>
        <dsp:cNvSpPr/>
      </dsp:nvSpPr>
      <dsp:spPr>
        <a:xfrm>
          <a:off x="80046" y="170734"/>
          <a:ext cx="896944" cy="89694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4605AD-45C7-48E7-91BB-06AE93EC8035}">
      <dsp:nvSpPr>
        <dsp:cNvPr id="0" name=""/>
        <dsp:cNvSpPr/>
      </dsp:nvSpPr>
      <dsp:spPr>
        <a:xfrm>
          <a:off x="268405" y="359092"/>
          <a:ext cx="520227" cy="5202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D317F4-1DDD-489F-94F5-56F401E12A97}">
      <dsp:nvSpPr>
        <dsp:cNvPr id="0" name=""/>
        <dsp:cNvSpPr/>
      </dsp:nvSpPr>
      <dsp:spPr>
        <a:xfrm>
          <a:off x="1169193" y="170734"/>
          <a:ext cx="2114226" cy="89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Makes a record of my development</a:t>
          </a:r>
          <a:endParaRPr lang="en-US" sz="1800" kern="1200"/>
        </a:p>
      </dsp:txBody>
      <dsp:txXfrm>
        <a:off x="1169193" y="170734"/>
        <a:ext cx="2114226" cy="896944"/>
      </dsp:txXfrm>
    </dsp:sp>
    <dsp:sp modelId="{A5770014-39C6-4B87-9213-B5B936FF63B5}">
      <dsp:nvSpPr>
        <dsp:cNvPr id="0" name=""/>
        <dsp:cNvSpPr/>
      </dsp:nvSpPr>
      <dsp:spPr>
        <a:xfrm>
          <a:off x="3651808" y="170734"/>
          <a:ext cx="896944" cy="89694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F444AA-05A1-4A2C-855D-BC5BC51E968D}">
      <dsp:nvSpPr>
        <dsp:cNvPr id="0" name=""/>
        <dsp:cNvSpPr/>
      </dsp:nvSpPr>
      <dsp:spPr>
        <a:xfrm>
          <a:off x="3840166" y="359092"/>
          <a:ext cx="520227" cy="5202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462255-AB21-4ACB-AF66-5389E0ADB882}">
      <dsp:nvSpPr>
        <dsp:cNvPr id="0" name=""/>
        <dsp:cNvSpPr/>
      </dsp:nvSpPr>
      <dsp:spPr>
        <a:xfrm>
          <a:off x="4740955" y="170734"/>
          <a:ext cx="2114226" cy="89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Outlines my strengths and Weaknesses</a:t>
          </a:r>
          <a:endParaRPr lang="en-US" sz="1800" kern="1200"/>
        </a:p>
      </dsp:txBody>
      <dsp:txXfrm>
        <a:off x="4740955" y="170734"/>
        <a:ext cx="2114226" cy="896944"/>
      </dsp:txXfrm>
    </dsp:sp>
    <dsp:sp modelId="{45A6FE5E-D721-4367-9C92-F37AB4DEBC35}">
      <dsp:nvSpPr>
        <dsp:cNvPr id="0" name=""/>
        <dsp:cNvSpPr/>
      </dsp:nvSpPr>
      <dsp:spPr>
        <a:xfrm>
          <a:off x="7223570" y="170734"/>
          <a:ext cx="896944" cy="89694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20CEBB-3ECD-470F-AAD9-23B040CB333D}">
      <dsp:nvSpPr>
        <dsp:cNvPr id="0" name=""/>
        <dsp:cNvSpPr/>
      </dsp:nvSpPr>
      <dsp:spPr>
        <a:xfrm>
          <a:off x="7411928" y="359092"/>
          <a:ext cx="520227" cy="5202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4C81C1-4EEA-4C21-B902-8370F73975AC}">
      <dsp:nvSpPr>
        <dsp:cNvPr id="0" name=""/>
        <dsp:cNvSpPr/>
      </dsp:nvSpPr>
      <dsp:spPr>
        <a:xfrm>
          <a:off x="8312717" y="170734"/>
          <a:ext cx="2114226" cy="89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A greater understanding of how I learn</a:t>
          </a:r>
          <a:endParaRPr lang="en-US" sz="1800" kern="1200"/>
        </a:p>
      </dsp:txBody>
      <dsp:txXfrm>
        <a:off x="8312717" y="170734"/>
        <a:ext cx="2114226" cy="896944"/>
      </dsp:txXfrm>
    </dsp:sp>
    <dsp:sp modelId="{33153D6B-41CF-4BE1-BA41-1C6DF4B1A581}">
      <dsp:nvSpPr>
        <dsp:cNvPr id="0" name=""/>
        <dsp:cNvSpPr/>
      </dsp:nvSpPr>
      <dsp:spPr>
        <a:xfrm>
          <a:off x="80046" y="1505041"/>
          <a:ext cx="896944" cy="89694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5D372-5774-4C63-B4B0-E31DD1DF8D98}">
      <dsp:nvSpPr>
        <dsp:cNvPr id="0" name=""/>
        <dsp:cNvSpPr/>
      </dsp:nvSpPr>
      <dsp:spPr>
        <a:xfrm>
          <a:off x="268405" y="1693400"/>
          <a:ext cx="520227" cy="5202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04D49D-BB1D-49E8-8D0E-FE4E9AB9D2E9}">
      <dsp:nvSpPr>
        <dsp:cNvPr id="0" name=""/>
        <dsp:cNvSpPr/>
      </dsp:nvSpPr>
      <dsp:spPr>
        <a:xfrm>
          <a:off x="1169193" y="1505041"/>
          <a:ext cx="2114226" cy="89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Creates self-awareness/deeper understanding</a:t>
          </a:r>
          <a:endParaRPr lang="en-US" sz="1800" kern="1200"/>
        </a:p>
      </dsp:txBody>
      <dsp:txXfrm>
        <a:off x="1169193" y="1505041"/>
        <a:ext cx="2114226" cy="896944"/>
      </dsp:txXfrm>
    </dsp:sp>
    <dsp:sp modelId="{92D495AC-80E5-4AA8-95B4-8BB71C4F820F}">
      <dsp:nvSpPr>
        <dsp:cNvPr id="0" name=""/>
        <dsp:cNvSpPr/>
      </dsp:nvSpPr>
      <dsp:spPr>
        <a:xfrm>
          <a:off x="3651808" y="1505041"/>
          <a:ext cx="896944" cy="89694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39B77-E3AD-4B13-9268-22CFCD5E1DEB}">
      <dsp:nvSpPr>
        <dsp:cNvPr id="0" name=""/>
        <dsp:cNvSpPr/>
      </dsp:nvSpPr>
      <dsp:spPr>
        <a:xfrm>
          <a:off x="3840166" y="1693400"/>
          <a:ext cx="520227" cy="5202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E70C95-FE21-4E07-8E6E-30C65C61DD39}">
      <dsp:nvSpPr>
        <dsp:cNvPr id="0" name=""/>
        <dsp:cNvSpPr/>
      </dsp:nvSpPr>
      <dsp:spPr>
        <a:xfrm>
          <a:off x="4740955" y="1505041"/>
          <a:ext cx="2114226" cy="89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A system of Self-feedback</a:t>
          </a:r>
          <a:endParaRPr lang="en-US" sz="1800" kern="1200"/>
        </a:p>
      </dsp:txBody>
      <dsp:txXfrm>
        <a:off x="4740955" y="1505041"/>
        <a:ext cx="2114226" cy="896944"/>
      </dsp:txXfrm>
    </dsp:sp>
    <dsp:sp modelId="{11823FBE-4A4D-4362-8E8F-86DE9B5F6001}">
      <dsp:nvSpPr>
        <dsp:cNvPr id="0" name=""/>
        <dsp:cNvSpPr/>
      </dsp:nvSpPr>
      <dsp:spPr>
        <a:xfrm>
          <a:off x="7223570" y="1505041"/>
          <a:ext cx="896944" cy="89694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4F70EA-C918-4E99-9507-2B2BA3B77E99}">
      <dsp:nvSpPr>
        <dsp:cNvPr id="0" name=""/>
        <dsp:cNvSpPr/>
      </dsp:nvSpPr>
      <dsp:spPr>
        <a:xfrm>
          <a:off x="7411928" y="1693400"/>
          <a:ext cx="520227" cy="5202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A3AC6-2CEC-41D7-B668-9867438C106D}">
      <dsp:nvSpPr>
        <dsp:cNvPr id="0" name=""/>
        <dsp:cNvSpPr/>
      </dsp:nvSpPr>
      <dsp:spPr>
        <a:xfrm>
          <a:off x="8312717" y="1505041"/>
          <a:ext cx="2114226" cy="896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Learn from mistakes</a:t>
          </a:r>
          <a:endParaRPr lang="en-US" sz="1800" kern="1200"/>
        </a:p>
      </dsp:txBody>
      <dsp:txXfrm>
        <a:off x="8312717" y="1505041"/>
        <a:ext cx="2114226" cy="89694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6F43A5-1B6A-4FD8-9AC1-08A016C21E12}" type="datetimeFigureOut">
              <a:rPr lang="en-GB" smtClean="0"/>
              <a:t>18/05/2021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19DB62-90AF-40F6-B976-2822368F1980}" type="slidenum">
              <a:rPr lang="en-GB" smtClean="0"/>
              <a:t>‹#›</a:t>
            </a:fld>
            <a:endParaRPr lang="en-GB"/>
          </a:p>
        </p:txBody>
      </p:sp>
    </p:spTree>
    <p:extLst>
      <p:ext uri="{BB962C8B-B14F-4D97-AF65-F5344CB8AC3E}">
        <p14:creationId xmlns:p14="http://schemas.microsoft.com/office/powerpoint/2010/main" val="112053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moodle.uwtsd.ac.uk/mod/resource/view.php?id=171308"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latin typeface="Times New Roman" panose="02020603050405020304" pitchFamily="18" charset="0"/>
                <a:cs typeface="Times New Roman" panose="02020603050405020304" pitchFamily="18" charset="0"/>
              </a:rPr>
              <a:t>Cover Slide</a:t>
            </a:r>
          </a:p>
          <a:p>
            <a:r>
              <a:rPr lang="en-GB" dirty="0">
                <a:latin typeface="Times New Roman" panose="02020603050405020304" pitchFamily="18" charset="0"/>
                <a:cs typeface="Times New Roman" panose="02020603050405020304" pitchFamily="18" charset="0"/>
              </a:rPr>
              <a:t>Nicola Louise Bragg – 1910223</a:t>
            </a:r>
          </a:p>
          <a:p>
            <a:r>
              <a:rPr lang="en-GB" dirty="0">
                <a:latin typeface="Times New Roman" panose="02020603050405020304" pitchFamily="18" charset="0"/>
                <a:cs typeface="Times New Roman" panose="02020603050405020304" pitchFamily="18" charset="0"/>
              </a:rPr>
              <a:t>The Inter-cultural Workplace BMSP5002</a:t>
            </a:r>
          </a:p>
          <a:p>
            <a:r>
              <a:rPr lang="en-GB" dirty="0">
                <a:latin typeface="Times New Roman" panose="02020603050405020304" pitchFamily="18" charset="0"/>
                <a:cs typeface="Times New Roman" panose="02020603050405020304" pitchFamily="18" charset="0"/>
              </a:rPr>
              <a:t>Tutor – Glenn </a:t>
            </a:r>
            <a:r>
              <a:rPr lang="en-GB" dirty="0" err="1">
                <a:latin typeface="Times New Roman" panose="02020603050405020304" pitchFamily="18" charset="0"/>
                <a:cs typeface="Times New Roman" panose="02020603050405020304" pitchFamily="18" charset="0"/>
              </a:rPr>
              <a:t>Behenna</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Assignment Two</a:t>
            </a:r>
          </a:p>
        </p:txBody>
      </p:sp>
      <p:sp>
        <p:nvSpPr>
          <p:cNvPr id="4" name="Slide Number Placeholder 3"/>
          <p:cNvSpPr>
            <a:spLocks noGrp="1"/>
          </p:cNvSpPr>
          <p:nvPr>
            <p:ph type="sldNum" sz="quarter" idx="5"/>
          </p:nvPr>
        </p:nvSpPr>
        <p:spPr/>
        <p:txBody>
          <a:bodyPr/>
          <a:lstStyle/>
          <a:p>
            <a:fld id="{8119DB62-90AF-40F6-B976-2822368F1980}" type="slidenum">
              <a:rPr lang="en-GB" smtClean="0"/>
              <a:t>1</a:t>
            </a:fld>
            <a:endParaRPr lang="en-GB"/>
          </a:p>
        </p:txBody>
      </p:sp>
    </p:spTree>
    <p:extLst>
      <p:ext uri="{BB962C8B-B14F-4D97-AF65-F5344CB8AC3E}">
        <p14:creationId xmlns:p14="http://schemas.microsoft.com/office/powerpoint/2010/main" val="3469498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Introduce Self </a:t>
            </a:r>
          </a:p>
          <a:p>
            <a:r>
              <a:rPr lang="en-GB" dirty="0"/>
              <a:t>Nicola Louise Bragg currently studying BA in Business and Management at Trinity St. David Carmarthen Campus.</a:t>
            </a:r>
          </a:p>
          <a:p>
            <a:r>
              <a:rPr lang="en-GB" b="1" i="1" u="sng" dirty="0"/>
              <a:t>What Intercultural Workplace means to me</a:t>
            </a:r>
          </a:p>
          <a:p>
            <a:r>
              <a:rPr lang="en-GB" b="0" i="0" u="none" dirty="0"/>
              <a:t>The Intercultural Workplace to me is understanding individual team members characteristics/needs/beliefs and behaviours to develop better integrated regulations and procedures for the company as well as strong team bonds.</a:t>
            </a:r>
          </a:p>
          <a:p>
            <a:r>
              <a:rPr lang="en-GB" b="1" i="1" u="sng" dirty="0"/>
              <a:t>Introduce Purpose of Presentation</a:t>
            </a:r>
          </a:p>
          <a:p>
            <a:r>
              <a:rPr lang="en-GB" b="0" i="0" u="none" dirty="0"/>
              <a:t>The purpose of this presentation is to provide critical reflection of my learning, studying this module leading onto analysis of my performance as well as using a Model Aid to structure reflection. Thus ending in summary.</a:t>
            </a:r>
          </a:p>
          <a:p>
            <a:r>
              <a:rPr lang="en-GB" b="1" i="1" u="sng" dirty="0"/>
              <a:t>Model Aid for Reflection</a:t>
            </a:r>
          </a:p>
          <a:p>
            <a:r>
              <a:rPr lang="en-GB" b="0" i="0" u="none" dirty="0"/>
              <a:t>Gibbs</a:t>
            </a:r>
          </a:p>
          <a:p>
            <a:endParaRPr lang="en-GB" dirty="0"/>
          </a:p>
        </p:txBody>
      </p:sp>
      <p:sp>
        <p:nvSpPr>
          <p:cNvPr id="4" name="Slide Number Placeholder 3"/>
          <p:cNvSpPr>
            <a:spLocks noGrp="1"/>
          </p:cNvSpPr>
          <p:nvPr>
            <p:ph type="sldNum" sz="quarter" idx="5"/>
          </p:nvPr>
        </p:nvSpPr>
        <p:spPr/>
        <p:txBody>
          <a:bodyPr/>
          <a:lstStyle/>
          <a:p>
            <a:fld id="{8119DB62-90AF-40F6-B976-2822368F1980}" type="slidenum">
              <a:rPr lang="en-GB" smtClean="0"/>
              <a:t>2</a:t>
            </a:fld>
            <a:endParaRPr lang="en-GB"/>
          </a:p>
        </p:txBody>
      </p:sp>
    </p:spTree>
    <p:extLst>
      <p:ext uri="{BB962C8B-B14F-4D97-AF65-F5344CB8AC3E}">
        <p14:creationId xmlns:p14="http://schemas.microsoft.com/office/powerpoint/2010/main" val="2311417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19DB62-90AF-40F6-B976-2822368F1980}" type="slidenum">
              <a:rPr lang="en-GB" smtClean="0"/>
              <a:t>3</a:t>
            </a:fld>
            <a:endParaRPr lang="en-GB"/>
          </a:p>
        </p:txBody>
      </p:sp>
    </p:spTree>
    <p:extLst>
      <p:ext uri="{BB962C8B-B14F-4D97-AF65-F5344CB8AC3E}">
        <p14:creationId xmlns:p14="http://schemas.microsoft.com/office/powerpoint/2010/main" val="3526647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Stage One: Description</a:t>
            </a:r>
          </a:p>
          <a:p>
            <a:r>
              <a:rPr lang="en-GB" b="0" i="0" u="none" dirty="0"/>
              <a:t>The Module I studied was the Intercultural Workplace. In this module I wanted to learn the meaning behind the term ‘Inter-cultural’ to then be able to implement it within my future discipline to ensure equality and diversity are met.</a:t>
            </a:r>
          </a:p>
          <a:p>
            <a:r>
              <a:rPr lang="en-GB" b="0" i="0" u="none" dirty="0"/>
              <a:t>This course spanned over four weeks. </a:t>
            </a:r>
          </a:p>
          <a:p>
            <a:r>
              <a:rPr lang="en-GB" b="1" i="1" u="sng" dirty="0"/>
              <a:t>Week One</a:t>
            </a:r>
          </a:p>
          <a:p>
            <a:r>
              <a:rPr lang="en-GB" b="1" i="1" u="none" dirty="0"/>
              <a:t>Relationships between people and departments. Managing People and the Human Resources Function.</a:t>
            </a:r>
          </a:p>
          <a:p>
            <a:r>
              <a:rPr lang="en-GB" b="0" i="0" u="none" dirty="0"/>
              <a:t>A good healthy working relationship is: Understanding, Effective Communication, Praise when necessary, Being easy to talk to, Listening not just hearing, Friendly, Punctual, Treating people with the same respect and kindness and Leaving drama away from the workplace.</a:t>
            </a:r>
          </a:p>
          <a:p>
            <a:r>
              <a:rPr lang="en-GB" b="0" i="0" u="none" dirty="0"/>
              <a:t>Having these relationships in place helps towards a team with tight bonds and understandings of each other to the same standards which increases energy, positivity and togetherness. A more diverse knowledge and understanding may lead to greater connections and new opportunities that may not have been found before.</a:t>
            </a:r>
          </a:p>
          <a:p>
            <a:r>
              <a:rPr lang="en-GB" b="1" i="1" u="sng" dirty="0"/>
              <a:t>Week Two</a:t>
            </a:r>
          </a:p>
          <a:p>
            <a:r>
              <a:rPr lang="en-GB" b="1" i="1" u="none" dirty="0"/>
              <a:t>Impacts of the internal and external environments on Human Resource strategy</a:t>
            </a:r>
          </a:p>
          <a:p>
            <a:r>
              <a:rPr lang="en-GB" b="0" i="0" u="none" dirty="0"/>
              <a:t>To understand internal and external environments of a business analysis tools SWOT and PESTEL can be used. SWOT Analysis shows an organisation strengths, weaknesses, opportunities and threats. This tool can help a manager understand and anticipate where they are on the market. A PESTEL analysis stands for Political, Economical, Social, Technology, Environmental and Legal. This tool goes deeper than a SWOT by looking into certain sectors it can help fine tune a businesses goal, help cost-effectiveness and create a deeper awareness of the business. These tools if used correctly and efficiently should help an organisation to keep on moving forward and understanding what they can achieve but also improve on. </a:t>
            </a:r>
          </a:p>
          <a:p>
            <a:r>
              <a:rPr lang="en-GB" b="0" i="0" u="none" dirty="0"/>
              <a:t>Trends can also effect the world of work, two trends that I found are cancel culture and mobility.</a:t>
            </a:r>
          </a:p>
          <a:p>
            <a:r>
              <a:rPr lang="en-GB" b="0" i="0" u="none" dirty="0"/>
              <a:t>Nowadays </a:t>
            </a:r>
            <a:r>
              <a:rPr lang="en-GB" b="0" i="0" dirty="0">
                <a:solidFill>
                  <a:srgbClr val="373A3C"/>
                </a:solidFill>
                <a:effectLst/>
                <a:latin typeface="-apple-system"/>
              </a:rPr>
              <a:t>I believe that human resources rather than being designed to fit one role will become a collaborative team effort by all those in the business. This will be to help solidarity but also so everyone has the awareness of what is expected from human resources. Having everyone involved in this process will give a greater understanding and knowledge of the businesses goals, missions, values, beliefs, regulations.</a:t>
            </a:r>
            <a:br>
              <a:rPr lang="en-GB" dirty="0"/>
            </a:br>
            <a:r>
              <a:rPr lang="en-GB" b="0" i="0" dirty="0">
                <a:solidFill>
                  <a:srgbClr val="373A3C"/>
                </a:solidFill>
                <a:effectLst/>
                <a:latin typeface="-apple-system"/>
              </a:rPr>
              <a:t>A main point on where human resources will need to improve is the ability and skills of technological progress this will be an area that will have to be monitored regularly to keep up to date (The Future of Human Resources, 2021). A way human resources can tackle this is by keeping up on digitized training for those who need it and any new training that can help fine-tune and develop skills.</a:t>
            </a:r>
            <a:br>
              <a:rPr lang="en-GB" dirty="0"/>
            </a:br>
            <a:r>
              <a:rPr lang="en-GB" b="0" i="0" dirty="0">
                <a:solidFill>
                  <a:srgbClr val="373A3C"/>
                </a:solidFill>
                <a:effectLst/>
                <a:latin typeface="-apple-system"/>
              </a:rPr>
              <a:t>Well-being is another factor that human resources will need to monitor, now everybody's well-being can go up and down on a daily, having a system in place that can help to understand peoples mental state and ability can help towards keeping positivity and energy high by doing so will help a teams trust and bond rather than be influenced by negative gossip as they don't understand. This can be done by having monthly welfare one to one meetings and also group outings/activities for team building making everyone feel apart of the business, as one joint unit (Business News Daily, 2021).</a:t>
            </a:r>
          </a:p>
          <a:p>
            <a:r>
              <a:rPr lang="en-GB" b="1" i="1" u="none" dirty="0">
                <a:solidFill>
                  <a:srgbClr val="373A3C"/>
                </a:solidFill>
                <a:effectLst/>
                <a:latin typeface="-apple-system"/>
              </a:rPr>
              <a:t>Organisational Culture</a:t>
            </a:r>
          </a:p>
          <a:p>
            <a:r>
              <a:rPr lang="en-GB" b="0" i="0" dirty="0">
                <a:solidFill>
                  <a:srgbClr val="373A3C"/>
                </a:solidFill>
                <a:effectLst/>
                <a:latin typeface="-apple-system"/>
              </a:rPr>
              <a:t>Edgar Schien</a:t>
            </a:r>
            <a:br>
              <a:rPr lang="en-GB" dirty="0"/>
            </a:br>
            <a:r>
              <a:rPr lang="en-GB" b="0" i="0" dirty="0">
                <a:solidFill>
                  <a:srgbClr val="373A3C"/>
                </a:solidFill>
                <a:effectLst/>
                <a:latin typeface="-apple-system"/>
              </a:rPr>
              <a:t>He proposed a model, believed to have three levels of </a:t>
            </a:r>
            <a:r>
              <a:rPr lang="en-GB" b="0" i="0" u="none" strike="noStrike" dirty="0">
                <a:solidFill>
                  <a:srgbClr val="003E5A"/>
                </a:solidFill>
                <a:effectLst/>
                <a:latin typeface="-apple-system"/>
                <a:hlinkClick r:id="rId3" tooltip="Organisational Culture"/>
              </a:rPr>
              <a:t>organisational culture</a:t>
            </a:r>
            <a:r>
              <a:rPr lang="en-GB" b="0" i="0" dirty="0">
                <a:solidFill>
                  <a:srgbClr val="373A3C"/>
                </a:solidFill>
                <a:effectLst/>
                <a:latin typeface="-apple-system"/>
              </a:rPr>
              <a:t> and that culture is not just learnt in one day. These levels are 1.Artifacts: these can be physical found through a companies interior and exterior arrangements, office space, physical space, decorations. Language, facial expressions, modes/levels of speaking, sound. Technology can be represented under this "since it reflects and shapes the values and assumptions through operations, materials and knowledge. Even though artifacts are visible sometimes they are mis-understood until their true meaning is explained. Visible traditions also fall under this category. 2. Values, these can be understood as "higher levels of consciousness" when compared to assumptions. The values of an individual can "classify situations and actions as either undesirable or desirable." 3. Basic Assumptions, defined as "a kind of belief that is taken for granted as a fact and so it is never challenged." Schien describes that "a pattern of basic assumptions evolve among members ... and makes the core of the culture in any organisation." Schien gives six assumptions which can help any organisation find structure. 1. what the truth is in physical and social matters, whether it is to be discovered of re-leaved. 2. assumptions about time, defined and measured. 3. How space should be allocated, who owns it, symbolic meanings. 4. The companies environmental relationship. 5. The way in which people relate, whether fundamentally good or bad, can it be perfected? (Management Study HQ, 2021).</a:t>
            </a:r>
            <a:br>
              <a:rPr lang="en-GB" dirty="0"/>
            </a:br>
            <a:r>
              <a:rPr lang="en-GB" b="0" i="0" dirty="0">
                <a:solidFill>
                  <a:srgbClr val="373A3C"/>
                </a:solidFill>
                <a:effectLst/>
                <a:latin typeface="-apple-system"/>
              </a:rPr>
              <a:t>Charles Handy</a:t>
            </a:r>
            <a:br>
              <a:rPr lang="en-GB" dirty="0"/>
            </a:br>
            <a:r>
              <a:rPr lang="en-GB" b="0" i="0" dirty="0" err="1">
                <a:solidFill>
                  <a:srgbClr val="373A3C"/>
                </a:solidFill>
                <a:effectLst/>
                <a:latin typeface="-apple-system"/>
              </a:rPr>
              <a:t>Handy</a:t>
            </a:r>
            <a:r>
              <a:rPr lang="en-GB" b="0" i="0" dirty="0">
                <a:solidFill>
                  <a:srgbClr val="373A3C"/>
                </a:solidFill>
                <a:effectLst/>
                <a:latin typeface="-apple-system"/>
              </a:rPr>
              <a:t> states that </a:t>
            </a:r>
            <a:r>
              <a:rPr lang="en-GB" b="0" i="0" u="none" strike="noStrike" dirty="0">
                <a:solidFill>
                  <a:srgbClr val="003E5A"/>
                </a:solidFill>
                <a:effectLst/>
                <a:latin typeface="-apple-system"/>
                <a:hlinkClick r:id="rId3" tooltip="Organisational Culture"/>
              </a:rPr>
              <a:t>organisational culture</a:t>
            </a:r>
            <a:r>
              <a:rPr lang="en-GB" b="0" i="0" dirty="0">
                <a:solidFill>
                  <a:srgbClr val="373A3C"/>
                </a:solidFill>
                <a:effectLst/>
                <a:latin typeface="-apple-system"/>
              </a:rPr>
              <a:t> is split into four categories; power, role, task and person. That organisations in someway follow one or more of these concepts. Power culture is when control is from the centre, power is concentrated between a few, little bureaucracy and swift decisions can happen. Role culture is where power comes from a persons position in a highly defined structure where workers have clear authorities, hierarchical bureaucracy. Task culture has no single power force, teams are built to execute a task a matrix organisation. Person culture where some believe they are superior to the business have similar training, background and expertise. Found in firms of lawyers as an example. The power lies in each group of individuals (Tutor2u, 2021).</a:t>
            </a:r>
            <a:br>
              <a:rPr lang="en-GB" dirty="0"/>
            </a:br>
            <a:r>
              <a:rPr lang="en-GB" b="0" i="0" u="none" strike="noStrike" dirty="0">
                <a:solidFill>
                  <a:srgbClr val="003E5A"/>
                </a:solidFill>
                <a:effectLst/>
                <a:latin typeface="-apple-system"/>
                <a:hlinkClick r:id="rId3" tooltip="Organisational Culture"/>
              </a:rPr>
              <a:t>Organisational culture</a:t>
            </a:r>
            <a:r>
              <a:rPr lang="en-GB" b="0" i="0" dirty="0">
                <a:solidFill>
                  <a:srgbClr val="373A3C"/>
                </a:solidFill>
                <a:effectLst/>
                <a:latin typeface="-apple-system"/>
              </a:rPr>
              <a:t> is so important within an organisation as it highlights what matters. It gives a clear purpose and can improve employee engagement. Gives a brand a strong identify, elevates productivity, provides a healthy team environment and a lower turnover of staff (Indeed, 2021).</a:t>
            </a:r>
            <a:endParaRPr lang="en-GB" b="0" i="0" u="none" dirty="0"/>
          </a:p>
          <a:p>
            <a:r>
              <a:rPr lang="en-GB" b="1" i="1" u="sng" dirty="0"/>
              <a:t>Week Three</a:t>
            </a:r>
          </a:p>
          <a:p>
            <a:r>
              <a:rPr lang="en-GB" b="1" i="1" u="none" dirty="0"/>
              <a:t>Flexibility and Agility</a:t>
            </a:r>
          </a:p>
          <a:p>
            <a:r>
              <a:rPr lang="en-GB" b="0" i="0" dirty="0">
                <a:solidFill>
                  <a:srgbClr val="373A3C"/>
                </a:solidFill>
                <a:effectLst/>
                <a:latin typeface="-apple-system"/>
              </a:rPr>
              <a:t>Flexible</a:t>
            </a:r>
            <a:br>
              <a:rPr lang="en-GB" dirty="0"/>
            </a:br>
            <a:r>
              <a:rPr lang="en-GB" b="0" i="0" dirty="0">
                <a:solidFill>
                  <a:srgbClr val="373A3C"/>
                </a:solidFill>
                <a:effectLst/>
                <a:latin typeface="-apple-system"/>
              </a:rPr>
              <a:t>- Statutory focused thinking</a:t>
            </a:r>
            <a:br>
              <a:rPr lang="en-GB" dirty="0"/>
            </a:br>
            <a:r>
              <a:rPr lang="en-GB" b="0" i="0" dirty="0">
                <a:solidFill>
                  <a:srgbClr val="373A3C"/>
                </a:solidFill>
                <a:effectLst/>
                <a:latin typeface="-apple-system"/>
              </a:rPr>
              <a:t>- Anytime, Anyplace, Anywhere</a:t>
            </a:r>
            <a:br>
              <a:rPr lang="en-GB" dirty="0"/>
            </a:br>
            <a:r>
              <a:rPr lang="en-GB" b="0" i="0" dirty="0">
                <a:solidFill>
                  <a:srgbClr val="373A3C"/>
                </a:solidFill>
                <a:effectLst/>
                <a:latin typeface="-apple-system"/>
              </a:rPr>
              <a:t>- Learning and development of new knowledge</a:t>
            </a:r>
            <a:br>
              <a:rPr lang="en-GB" dirty="0"/>
            </a:br>
            <a:r>
              <a:rPr lang="en-GB" b="0" i="0" dirty="0">
                <a:solidFill>
                  <a:srgbClr val="373A3C"/>
                </a:solidFill>
                <a:effectLst/>
                <a:latin typeface="-apple-system"/>
              </a:rPr>
              <a:t>- Being able to take time off</a:t>
            </a:r>
            <a:br>
              <a:rPr lang="en-GB" dirty="0"/>
            </a:br>
            <a:r>
              <a:rPr lang="en-GB" b="0" i="0" dirty="0">
                <a:solidFill>
                  <a:srgbClr val="373A3C"/>
                </a:solidFill>
                <a:effectLst/>
                <a:latin typeface="-apple-system"/>
              </a:rPr>
              <a:t>- Can advance (pay early)</a:t>
            </a:r>
            <a:br>
              <a:rPr lang="en-GB" dirty="0"/>
            </a:br>
            <a:r>
              <a:rPr lang="en-GB" b="0" i="0" dirty="0">
                <a:solidFill>
                  <a:srgbClr val="373A3C"/>
                </a:solidFill>
                <a:effectLst/>
                <a:latin typeface="-apple-system"/>
              </a:rPr>
              <a:t>- Working in store and at home</a:t>
            </a:r>
            <a:br>
              <a:rPr lang="en-GB" dirty="0"/>
            </a:br>
            <a:r>
              <a:rPr lang="en-GB" b="0" i="0" dirty="0">
                <a:solidFill>
                  <a:srgbClr val="373A3C"/>
                </a:solidFill>
                <a:effectLst/>
                <a:latin typeface="-apple-system"/>
              </a:rPr>
              <a:t>Agile</a:t>
            </a:r>
            <a:br>
              <a:rPr lang="en-GB" dirty="0"/>
            </a:br>
            <a:r>
              <a:rPr lang="en-GB" b="0" i="0" dirty="0">
                <a:solidFill>
                  <a:srgbClr val="373A3C"/>
                </a:solidFill>
                <a:effectLst/>
                <a:latin typeface="-apple-system"/>
              </a:rPr>
              <a:t>- A transformational tool</a:t>
            </a:r>
            <a:br>
              <a:rPr lang="en-GB" dirty="0"/>
            </a:br>
            <a:r>
              <a:rPr lang="en-GB" b="0" i="0" dirty="0">
                <a:solidFill>
                  <a:srgbClr val="373A3C"/>
                </a:solidFill>
                <a:effectLst/>
                <a:latin typeface="-apple-system"/>
              </a:rPr>
              <a:t>- Dimensions of time and place flexibility</a:t>
            </a:r>
            <a:br>
              <a:rPr lang="en-GB" dirty="0"/>
            </a:br>
            <a:r>
              <a:rPr lang="en-GB" b="0" i="0" dirty="0">
                <a:solidFill>
                  <a:srgbClr val="373A3C"/>
                </a:solidFill>
                <a:effectLst/>
                <a:latin typeface="-apple-system"/>
              </a:rPr>
              <a:t>- Working in a different way</a:t>
            </a:r>
            <a:br>
              <a:rPr lang="en-GB" dirty="0"/>
            </a:br>
            <a:r>
              <a:rPr lang="en-GB" b="0" i="0" dirty="0">
                <a:solidFill>
                  <a:srgbClr val="373A3C"/>
                </a:solidFill>
                <a:effectLst/>
                <a:latin typeface="-apple-system"/>
              </a:rPr>
              <a:t>- Behaving differently</a:t>
            </a:r>
            <a:br>
              <a:rPr lang="en-GB" dirty="0"/>
            </a:br>
            <a:r>
              <a:rPr lang="en-GB" b="0" i="0" dirty="0">
                <a:solidFill>
                  <a:srgbClr val="373A3C"/>
                </a:solidFill>
                <a:effectLst/>
                <a:latin typeface="-apple-system"/>
              </a:rPr>
              <a:t>- Time (When do people work?), Location (Where do people work?), Role (What do people do?), Source (Who carries out the work?)</a:t>
            </a:r>
            <a:br>
              <a:rPr lang="en-GB" dirty="0"/>
            </a:br>
            <a:r>
              <a:rPr lang="en-GB" b="0" i="0" dirty="0">
                <a:solidFill>
                  <a:srgbClr val="373A3C"/>
                </a:solidFill>
                <a:effectLst/>
                <a:latin typeface="-apple-system"/>
              </a:rPr>
              <a:t>- New way of working</a:t>
            </a:r>
            <a:br>
              <a:rPr lang="en-GB" dirty="0"/>
            </a:br>
            <a:r>
              <a:rPr lang="en-GB" b="0" i="0" dirty="0">
                <a:solidFill>
                  <a:srgbClr val="373A3C"/>
                </a:solidFill>
                <a:effectLst/>
                <a:latin typeface="-apple-system"/>
              </a:rPr>
              <a:t>- Smart working</a:t>
            </a:r>
            <a:br>
              <a:rPr lang="en-GB" dirty="0"/>
            </a:br>
            <a:r>
              <a:rPr lang="en-GB" b="0" i="0" dirty="0">
                <a:solidFill>
                  <a:srgbClr val="373A3C"/>
                </a:solidFill>
                <a:effectLst/>
                <a:latin typeface="-apple-system"/>
              </a:rPr>
              <a:t>- Utilising skills gained</a:t>
            </a:r>
            <a:br>
              <a:rPr lang="en-GB" dirty="0"/>
            </a:br>
            <a:r>
              <a:rPr lang="en-GB" b="0" i="0" dirty="0">
                <a:solidFill>
                  <a:srgbClr val="373A3C"/>
                </a:solidFill>
                <a:effectLst/>
                <a:latin typeface="-apple-system"/>
              </a:rPr>
              <a:t>- Mobile/Wireless</a:t>
            </a:r>
            <a:br>
              <a:rPr lang="en-GB" dirty="0"/>
            </a:br>
            <a:r>
              <a:rPr lang="en-GB" b="0" i="0" dirty="0">
                <a:solidFill>
                  <a:srgbClr val="373A3C"/>
                </a:solidFill>
                <a:effectLst/>
                <a:latin typeface="-apple-system"/>
              </a:rPr>
              <a:t>- Its not prescriptive</a:t>
            </a:r>
            <a:br>
              <a:rPr lang="en-GB" dirty="0"/>
            </a:br>
            <a:r>
              <a:rPr lang="en-GB" b="0" i="0" dirty="0">
                <a:solidFill>
                  <a:srgbClr val="373A3C"/>
                </a:solidFill>
                <a:effectLst/>
                <a:latin typeface="-apple-system"/>
              </a:rPr>
              <a:t>- Embraces physical and digital workplace</a:t>
            </a:r>
            <a:br>
              <a:rPr lang="en-GB" dirty="0"/>
            </a:br>
            <a:r>
              <a:rPr lang="en-GB" b="0" i="0" dirty="0">
                <a:solidFill>
                  <a:srgbClr val="373A3C"/>
                </a:solidFill>
                <a:effectLst/>
                <a:latin typeface="-apple-system"/>
              </a:rPr>
              <a:t>- Interconnecting people, processes and the digital world as one unit of togetherness</a:t>
            </a:r>
            <a:br>
              <a:rPr lang="en-GB" dirty="0"/>
            </a:br>
            <a:r>
              <a:rPr lang="en-GB" b="0" i="0" dirty="0">
                <a:solidFill>
                  <a:srgbClr val="373A3C"/>
                </a:solidFill>
                <a:effectLst/>
                <a:latin typeface="-apple-system"/>
              </a:rPr>
              <a:t>- Bringing empowerment as long as the work is done</a:t>
            </a:r>
            <a:endParaRPr lang="en-GB" b="0" i="0" u="none" dirty="0"/>
          </a:p>
          <a:p>
            <a:r>
              <a:rPr lang="en-GB" b="1" i="1" u="sng" dirty="0"/>
              <a:t>Week Four</a:t>
            </a:r>
          </a:p>
          <a:p>
            <a:r>
              <a:rPr lang="en-GB" b="1" i="1" u="none" dirty="0"/>
              <a:t>Corporate Social and Environmental Responsibility</a:t>
            </a:r>
          </a:p>
          <a:p>
            <a:r>
              <a:rPr lang="en-GB" b="0" i="0" u="none" dirty="0"/>
              <a:t>This is the responsibility that a company gives itself relating to Social and Environmental factors that they believe they can help/improve or move forward.</a:t>
            </a:r>
            <a:br>
              <a:rPr lang="en-GB" dirty="0"/>
            </a:br>
            <a:r>
              <a:rPr lang="en-GB" b="1" i="0" dirty="0">
                <a:solidFill>
                  <a:srgbClr val="373A3C"/>
                </a:solidFill>
                <a:effectLst/>
                <a:latin typeface="-apple-system"/>
              </a:rPr>
              <a:t>Ikea</a:t>
            </a:r>
            <a:r>
              <a:rPr lang="en-GB" b="0" i="0" dirty="0">
                <a:solidFill>
                  <a:srgbClr val="373A3C"/>
                </a:solidFill>
                <a:effectLst/>
                <a:latin typeface="-apple-system"/>
              </a:rPr>
              <a:t>: Uses sustainability sourced resources for their products such as wood, cotton and wool and aim to be using 100% recycled plastic by 2030. Also funds programmes for training and education, climate action, renewable energy, agricultural livelihoods and emergency responses with their IKEA foundation campaign.</a:t>
            </a:r>
            <a:br>
              <a:rPr lang="en-GB" dirty="0"/>
            </a:br>
            <a:r>
              <a:rPr lang="en-GB" b="1" i="0" dirty="0">
                <a:solidFill>
                  <a:srgbClr val="373A3C"/>
                </a:solidFill>
                <a:effectLst/>
                <a:latin typeface="-apple-system"/>
              </a:rPr>
              <a:t>Apple</a:t>
            </a:r>
            <a:r>
              <a:rPr lang="en-GB" b="0" i="0" dirty="0">
                <a:solidFill>
                  <a:srgbClr val="373A3C"/>
                </a:solidFill>
                <a:effectLst/>
                <a:latin typeface="-apple-system"/>
              </a:rPr>
              <a:t>: Provides education and empowerment to young girls through the Malala fund </a:t>
            </a:r>
          </a:p>
          <a:p>
            <a:r>
              <a:rPr lang="en-GB" b="1" i="0" dirty="0">
                <a:solidFill>
                  <a:srgbClr val="373A3C"/>
                </a:solidFill>
                <a:effectLst/>
                <a:latin typeface="-apple-system"/>
              </a:rPr>
              <a:t>Microsoft</a:t>
            </a:r>
            <a:r>
              <a:rPr lang="en-GB" b="0" i="0" dirty="0">
                <a:solidFill>
                  <a:srgbClr val="373A3C"/>
                </a:solidFill>
                <a:effectLst/>
                <a:latin typeface="-apple-system"/>
              </a:rPr>
              <a:t>: Encourages and promotes computer science within organisations, schools and non profit sector. Also matches employee donations to support charities along with providing volunteers.</a:t>
            </a:r>
            <a:endParaRPr lang="en-GB" b="1" i="1" u="none" dirty="0"/>
          </a:p>
          <a:p>
            <a:r>
              <a:rPr lang="en-GB" b="1" i="1" u="none" dirty="0"/>
              <a:t>Personal Ethical Standards, Values and Beliefs</a:t>
            </a:r>
          </a:p>
          <a:p>
            <a:r>
              <a:rPr lang="en-GB" b="1" i="1" u="none" dirty="0"/>
              <a:t>Communication Channels and Barriers</a:t>
            </a:r>
          </a:p>
          <a:p>
            <a:r>
              <a:rPr lang="en-GB" b="0" i="0" u="none" dirty="0"/>
              <a:t>To understand communication channels and barriers this structure can be applied.</a:t>
            </a:r>
          </a:p>
          <a:p>
            <a:r>
              <a:rPr lang="en-GB" b="0" i="0" dirty="0">
                <a:solidFill>
                  <a:srgbClr val="373A3C"/>
                </a:solidFill>
                <a:effectLst/>
                <a:latin typeface="-apple-system"/>
              </a:rPr>
              <a:t>Time: Have you got a limited amount of time to get the message across?</a:t>
            </a:r>
            <a:br>
              <a:rPr lang="en-GB" dirty="0"/>
            </a:br>
            <a:r>
              <a:rPr lang="en-GB" b="0" i="0" dirty="0">
                <a:solidFill>
                  <a:srgbClr val="373A3C"/>
                </a:solidFill>
                <a:effectLst/>
                <a:latin typeface="-apple-system"/>
              </a:rPr>
              <a:t>Place: Are the surroundings distracting you e.g. the weather may be bad?</a:t>
            </a:r>
            <a:br>
              <a:rPr lang="en-GB" dirty="0"/>
            </a:br>
            <a:r>
              <a:rPr lang="en-GB" b="0" i="0" dirty="0">
                <a:solidFill>
                  <a:srgbClr val="373A3C"/>
                </a:solidFill>
                <a:effectLst/>
                <a:latin typeface="-apple-system"/>
              </a:rPr>
              <a:t>Noise- Is there background noise? have you got a busy mind today?</a:t>
            </a:r>
            <a:br>
              <a:rPr lang="en-GB" dirty="0"/>
            </a:br>
            <a:r>
              <a:rPr lang="en-GB" b="0" i="0" dirty="0">
                <a:solidFill>
                  <a:srgbClr val="373A3C"/>
                </a:solidFill>
                <a:effectLst/>
                <a:latin typeface="-apple-system"/>
              </a:rPr>
              <a:t>Space- Are there barriers such as masks, screens?</a:t>
            </a:r>
            <a:br>
              <a:rPr lang="en-GB" dirty="0"/>
            </a:br>
            <a:r>
              <a:rPr lang="en-GB" b="1" i="1" u="sng" dirty="0"/>
              <a:t>Assignment 1</a:t>
            </a:r>
          </a:p>
          <a:p>
            <a:r>
              <a:rPr lang="en-GB" b="0" i="0" u="none" dirty="0"/>
              <a:t>The organisational context of an organisation. Including who they are? What they do? SWOT and PESTLE analysis. Organisational Culture. Human Resource Management. </a:t>
            </a:r>
          </a:p>
          <a:p>
            <a:r>
              <a:rPr lang="en-GB" b="1" i="1" u="sng" dirty="0"/>
              <a:t>Assignment 2</a:t>
            </a:r>
          </a:p>
          <a:p>
            <a:r>
              <a:rPr lang="en-GB" b="0" i="0" u="none" dirty="0"/>
              <a:t>Critical Analysis of my learning/performance</a:t>
            </a:r>
          </a:p>
        </p:txBody>
      </p:sp>
      <p:sp>
        <p:nvSpPr>
          <p:cNvPr id="4" name="Slide Number Placeholder 3"/>
          <p:cNvSpPr>
            <a:spLocks noGrp="1"/>
          </p:cNvSpPr>
          <p:nvPr>
            <p:ph type="sldNum" sz="quarter" idx="5"/>
          </p:nvPr>
        </p:nvSpPr>
        <p:spPr/>
        <p:txBody>
          <a:bodyPr/>
          <a:lstStyle/>
          <a:p>
            <a:fld id="{8119DB62-90AF-40F6-B976-2822368F1980}" type="slidenum">
              <a:rPr lang="en-GB" smtClean="0"/>
              <a:t>5</a:t>
            </a:fld>
            <a:endParaRPr lang="en-GB"/>
          </a:p>
        </p:txBody>
      </p:sp>
    </p:spTree>
    <p:extLst>
      <p:ext uri="{BB962C8B-B14F-4D97-AF65-F5344CB8AC3E}">
        <p14:creationId xmlns:p14="http://schemas.microsoft.com/office/powerpoint/2010/main" val="2306069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Stage Two: Feelings</a:t>
            </a:r>
          </a:p>
          <a:p>
            <a:r>
              <a:rPr lang="en-GB" b="1" i="1" u="none" dirty="0"/>
              <a:t>What did you feel about it?</a:t>
            </a:r>
          </a:p>
          <a:p>
            <a:r>
              <a:rPr lang="en-GB" b="0" i="0" u="none" dirty="0"/>
              <a:t>I was excited for this module as I believed it would further my knowledge on a subject I feel is gaining awareness in the business world and needs to be addressed. I was sad to be learning through online lessons within Microsoft Teams due to the Coronavirus Pandemic however Glenn made me feel engaged and had great structure/activities throughout the lessons to feel I was taking the information on board. I have also felt very stressed upon completing university work to a high standard due to disruptions caused by the pandemic along with personal health issues that have arisen.</a:t>
            </a:r>
          </a:p>
          <a:p>
            <a:r>
              <a:rPr lang="en-GB" b="1" i="1" u="none" dirty="0"/>
              <a:t>What did you think about it?</a:t>
            </a:r>
          </a:p>
          <a:p>
            <a:r>
              <a:rPr lang="en-GB" b="0" i="0" u="none" dirty="0"/>
              <a:t>Considering a lot of the limitations that were put upon the university regarding the pandemic that this module was one of the best for structure, knowledge and student understanding.</a:t>
            </a:r>
          </a:p>
          <a:p>
            <a:r>
              <a:rPr lang="en-GB" b="1" i="1" u="none" dirty="0"/>
              <a:t>What did you find useful?</a:t>
            </a:r>
          </a:p>
          <a:p>
            <a:r>
              <a:rPr lang="en-GB" b="0" i="0" u="none" dirty="0"/>
              <a:t>Several information documents regarding the objective and structure of how the assignments should completed.</a:t>
            </a:r>
          </a:p>
          <a:p>
            <a:r>
              <a:rPr lang="en-GB" b="0" i="0" u="none" dirty="0"/>
              <a:t>Having weekly tasks to complete relating to the weekly learning objectives helped give me an insight into what would be discussed so I was prepared. Also having visual aids like videos helped me to grasp the learning criteria. </a:t>
            </a:r>
          </a:p>
          <a:p>
            <a:r>
              <a:rPr lang="en-GB" b="1" i="1" u="none" dirty="0"/>
              <a:t>Or not so useful?</a:t>
            </a:r>
          </a:p>
          <a:p>
            <a:r>
              <a:rPr lang="en-GB" b="0" i="0" u="none" dirty="0"/>
              <a:t>Missed having the full class team interaction as classroom teaching was not allowed, this meant that I lacked open discussion with other students which may have influenced/changed my thoughts.</a:t>
            </a:r>
          </a:p>
          <a:p>
            <a:r>
              <a:rPr lang="en-GB" b="1" i="1" u="none" dirty="0"/>
              <a:t>Did your thoughts/feelings change during the module? If so why?</a:t>
            </a:r>
          </a:p>
          <a:p>
            <a:r>
              <a:rPr lang="en-GB" b="0" i="0" u="none" dirty="0"/>
              <a:t>During the module I became less motivated this was due to personal health reasons which made it harder for me to concentrate and focus for long periods of time. Overall I became more frustrated as I wanted my work to be a high standard and have felt that this is not the case.</a:t>
            </a:r>
          </a:p>
          <a:p>
            <a:r>
              <a:rPr lang="en-GB" b="1" i="1" u="none" dirty="0"/>
              <a:t>Looking back, have your views changed?</a:t>
            </a:r>
          </a:p>
          <a:p>
            <a:r>
              <a:rPr lang="en-GB" b="0" i="0" u="none" dirty="0"/>
              <a:t>Looking back I feel less stressed as I have completed the online activities and have participated within discussion forums. I may be behind my fellow classmates but I can do this and will do this. </a:t>
            </a:r>
          </a:p>
        </p:txBody>
      </p:sp>
      <p:sp>
        <p:nvSpPr>
          <p:cNvPr id="4" name="Slide Number Placeholder 3"/>
          <p:cNvSpPr>
            <a:spLocks noGrp="1"/>
          </p:cNvSpPr>
          <p:nvPr>
            <p:ph type="sldNum" sz="quarter" idx="5"/>
          </p:nvPr>
        </p:nvSpPr>
        <p:spPr/>
        <p:txBody>
          <a:bodyPr/>
          <a:lstStyle/>
          <a:p>
            <a:fld id="{8119DB62-90AF-40F6-B976-2822368F1980}" type="slidenum">
              <a:rPr lang="en-GB" smtClean="0"/>
              <a:t>6</a:t>
            </a:fld>
            <a:endParaRPr lang="en-GB"/>
          </a:p>
        </p:txBody>
      </p:sp>
    </p:spTree>
    <p:extLst>
      <p:ext uri="{BB962C8B-B14F-4D97-AF65-F5344CB8AC3E}">
        <p14:creationId xmlns:p14="http://schemas.microsoft.com/office/powerpoint/2010/main" val="2136195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Stage Three: Evaluation</a:t>
            </a:r>
          </a:p>
          <a:p>
            <a:r>
              <a:rPr lang="en-GB" b="1" i="1" u="none" dirty="0"/>
              <a:t>What was good or bad about what you had learned?</a:t>
            </a:r>
          </a:p>
          <a:p>
            <a:r>
              <a:rPr lang="en-GB" b="0" i="0" u="none" dirty="0"/>
              <a:t>Aspects that were good about the module are structure, activities and guidelines for assignments. </a:t>
            </a:r>
          </a:p>
          <a:p>
            <a:r>
              <a:rPr lang="en-GB" b="0" i="0" u="none" dirty="0"/>
              <a:t>Aspects that were bad related mainly to the factors implemented due to the Coronavirus pandemic and not being able to socialise with fellow class mates this gave me low moral as I felt like I was completing an open university course which is not my intentions, this is why I applied for University.</a:t>
            </a:r>
          </a:p>
          <a:p>
            <a:r>
              <a:rPr lang="en-GB" b="1" i="1" u="none" dirty="0"/>
              <a:t>What aspects of the module do you think was beneficial?</a:t>
            </a:r>
          </a:p>
          <a:p>
            <a:r>
              <a:rPr lang="en-GB" b="0" i="0" u="none" dirty="0"/>
              <a:t>I believe that all aspects of the module were beneficial as all points furthered my knowledge about this subject or changed my thought process and made me think outside the box.</a:t>
            </a:r>
          </a:p>
          <a:p>
            <a:r>
              <a:rPr lang="en-GB" b="1" i="1" u="none" dirty="0"/>
              <a:t>Which aspects did you learn anything useful?</a:t>
            </a:r>
          </a:p>
          <a:p>
            <a:r>
              <a:rPr lang="en-GB" b="0" i="0" u="none" dirty="0"/>
              <a:t>Flexibility and Agility were two aspects of this module I have never come across before so it was great to learn something new.</a:t>
            </a:r>
          </a:p>
          <a:p>
            <a:r>
              <a:rPr lang="en-GB" b="1" i="1" u="none" dirty="0"/>
              <a:t>Where there any aspects of the module that you found challenging?</a:t>
            </a:r>
          </a:p>
          <a:p>
            <a:r>
              <a:rPr lang="en-GB" b="0" i="0" u="none" dirty="0"/>
              <a:t>Generally all information was given and was structured in a way that was easy to follow because of this I believe I found to understand and move forward fairly easily without any struggles.</a:t>
            </a:r>
          </a:p>
        </p:txBody>
      </p:sp>
      <p:sp>
        <p:nvSpPr>
          <p:cNvPr id="4" name="Slide Number Placeholder 3"/>
          <p:cNvSpPr>
            <a:spLocks noGrp="1"/>
          </p:cNvSpPr>
          <p:nvPr>
            <p:ph type="sldNum" sz="quarter" idx="5"/>
          </p:nvPr>
        </p:nvSpPr>
        <p:spPr/>
        <p:txBody>
          <a:bodyPr/>
          <a:lstStyle/>
          <a:p>
            <a:fld id="{8119DB62-90AF-40F6-B976-2822368F1980}" type="slidenum">
              <a:rPr lang="en-GB" smtClean="0"/>
              <a:t>7</a:t>
            </a:fld>
            <a:endParaRPr lang="en-GB"/>
          </a:p>
        </p:txBody>
      </p:sp>
    </p:spTree>
    <p:extLst>
      <p:ext uri="{BB962C8B-B14F-4D97-AF65-F5344CB8AC3E}">
        <p14:creationId xmlns:p14="http://schemas.microsoft.com/office/powerpoint/2010/main" val="2431583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Stage Four: Analysis</a:t>
            </a:r>
          </a:p>
          <a:p>
            <a:r>
              <a:rPr lang="en-GB" b="1" i="1" u="none" dirty="0"/>
              <a:t>What sense can you make of it all?</a:t>
            </a:r>
          </a:p>
          <a:p>
            <a:r>
              <a:rPr lang="en-GB" b="0" i="0" u="none" dirty="0"/>
              <a:t>To show that I have understood and can implement what I have learn taken from Assignment 1 is the SWOT analysis for Morrisons 2020.</a:t>
            </a:r>
          </a:p>
          <a:p>
            <a:pPr algn="l" rtl="0" fontAlgn="base"/>
            <a:endParaRPr lang="en-GB" sz="1800" b="0" i="0" dirty="0">
              <a:solidFill>
                <a:srgbClr val="000000"/>
              </a:solidFill>
              <a:effectLst/>
              <a:latin typeface="Times New Roman" panose="02020603050405020304" pitchFamily="18" charset="0"/>
            </a:endParaRPr>
          </a:p>
          <a:p>
            <a:pPr algn="l" rtl="0" fontAlgn="base"/>
            <a:r>
              <a:rPr lang="en-GB" sz="1800" b="0" i="0" dirty="0">
                <a:solidFill>
                  <a:srgbClr val="000000"/>
                </a:solidFill>
                <a:effectLst/>
                <a:latin typeface="Times New Roman" panose="02020603050405020304" pitchFamily="18" charset="0"/>
              </a:rPr>
              <a:t>Strengths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Differentiating through market Street, Vertically integrated operations, Strong operational capabilities, Food making skills with strong distribution network and an efficient supply chain: Morrisons pride themselves in the skills that their employees acquire. Highly customer orientated with ‘My View’ features and ‘More Card’ programme, Large product portfolio and customisation.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Weaknesses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Product recalls: Can be very detrimental for a company. Recalls are in accorded with Trading Standards. Morrisons should do more to improve quality from their suppliers or their own distribution facilities. Limited geographic presence: Following from 2007 analysis it indicates that this issue has not been solved, Morrisons is still situated within locations that draw revenue, aforementioned neglect new opportunities which connects to delayed response to changes: If Morrisons have not been able to achieve this target it shows their incompetence for change. Weak loyalty programme: It can be remembered how vouchers us to flow out of the receipt machine for little savings and quirks, advertised everywhere! Now it is pushed under the rug and barely talked about this could impact the companies ability to gain more custom especially for those who need that little influx of discounts to make their money go further as they claim to keep their costs down for consumers.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Opportunities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Online retail market: Now the COVID19 Pandemic is in its prime, securing a successful online presence can help the business tackle limited geographical presence digitally rather than physically by offering a delivery service to those further afield. Establishing a global presence and become largest grocery retailer: A huge opportunity for Morrisons to concur, to guarantee success rigorous scrutiny and understanding must be performed and materialised into core structure if they want to fulfil this opportunity it must be a collaborative effort through all stores. Move into non-food retailing: Morrisons have actively secured a good service of food products whether they be fresh or ambient, moving into an area that they are not familiar with gives the opportunity to expand and make new connections. E-commerce boosting growth in pandemic conditions. Convivence, online and discount channels are fastest growing sectors.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Threats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Highly competitive environment: Referring back to 2007 analysis this is still a major inconvenience and always will be. New innovative ideas will need to constantly emerge to keep this threat at bay, not doing so could impact on future development. Increasing technological risks, Changing rules and regulations/Uncertainty upon Brexit: Rules and regulations are always changing so having a team that continually re-</a:t>
            </a:r>
            <a:r>
              <a:rPr lang="en-GB" sz="1800" b="0" i="0" dirty="0" err="1">
                <a:solidFill>
                  <a:srgbClr val="000000"/>
                </a:solidFill>
                <a:effectLst/>
                <a:latin typeface="Times New Roman" panose="02020603050405020304" pitchFamily="18" charset="0"/>
              </a:rPr>
              <a:t>asseses</a:t>
            </a:r>
            <a:r>
              <a:rPr lang="en-GB" sz="1800" b="0" i="0" dirty="0">
                <a:solidFill>
                  <a:srgbClr val="000000"/>
                </a:solidFill>
                <a:effectLst/>
                <a:latin typeface="Times New Roman" panose="02020603050405020304" pitchFamily="18" charset="0"/>
              </a:rPr>
              <a:t> these can ensure the company is up to date with legislation exclusively with Brexit in process (MarketLine 2020, SWOT and PESTLE 2020).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Times New Roman" panose="02020603050405020304" pitchFamily="18" charset="0"/>
              </a:rPr>
              <a:t>Comparing the analysis from 2007 to 2020 Morrison’s had great aspirations to achieve. 2007 is very basic compared to the detailed version of 2020’s. In 2007 Morrison’s was still trying to make its way into the market to be competitive. The goals set were there to push the company where it needed to be, 2020 they have established their main areas but are critiquing them in more detail to get better results whilst curating new fortunes. A 6 monthly/yearly review of a SWOT analysis can show how a company is changing and combating its weaknesses/threats. </a:t>
            </a:r>
            <a:endParaRPr lang="en-GB" b="0" i="0" dirty="0">
              <a:solidFill>
                <a:srgbClr val="000000"/>
              </a:solidFill>
              <a:effectLst/>
              <a:latin typeface="Segoe UI" panose="020B0502040204020203" pitchFamily="34" charset="0"/>
            </a:endParaRPr>
          </a:p>
          <a:p>
            <a:endParaRPr lang="en-GB" b="0" i="0" u="none" dirty="0"/>
          </a:p>
        </p:txBody>
      </p:sp>
      <p:sp>
        <p:nvSpPr>
          <p:cNvPr id="4" name="Slide Number Placeholder 3"/>
          <p:cNvSpPr>
            <a:spLocks noGrp="1"/>
          </p:cNvSpPr>
          <p:nvPr>
            <p:ph type="sldNum" sz="quarter" idx="5"/>
          </p:nvPr>
        </p:nvSpPr>
        <p:spPr/>
        <p:txBody>
          <a:bodyPr/>
          <a:lstStyle/>
          <a:p>
            <a:fld id="{8119DB62-90AF-40F6-B976-2822368F1980}" type="slidenum">
              <a:rPr lang="en-GB" smtClean="0"/>
              <a:t>8</a:t>
            </a:fld>
            <a:endParaRPr lang="en-GB"/>
          </a:p>
        </p:txBody>
      </p:sp>
    </p:spTree>
    <p:extLst>
      <p:ext uri="{BB962C8B-B14F-4D97-AF65-F5344CB8AC3E}">
        <p14:creationId xmlns:p14="http://schemas.microsoft.com/office/powerpoint/2010/main" val="1003254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Stage Five: Conclusion</a:t>
            </a:r>
          </a:p>
          <a:p>
            <a:r>
              <a:rPr lang="en-GB" b="1" i="1" u="none" dirty="0"/>
              <a:t>What else could you have done?</a:t>
            </a:r>
          </a:p>
          <a:p>
            <a:r>
              <a:rPr lang="en-GB" b="0" i="0" u="none" dirty="0"/>
              <a:t>I feel like I could have put more effort into initial research therefore I would have accumulated better references, this point relates more to my organisation of the module meaning I could have organised my time better, resulting in a greater understanding.</a:t>
            </a:r>
          </a:p>
          <a:p>
            <a:r>
              <a:rPr lang="en-GB" b="1" i="1" u="none" dirty="0"/>
              <a:t>What there anything additional that you feel you could have learned?</a:t>
            </a:r>
          </a:p>
          <a:p>
            <a:r>
              <a:rPr lang="en-GB" b="1" i="1" u="none" dirty="0"/>
              <a:t>From your experience was there anything that you noticed/stood out from studying the module?</a:t>
            </a:r>
          </a:p>
          <a:p>
            <a:r>
              <a:rPr lang="en-GB" b="0" i="0" u="none" dirty="0"/>
              <a:t>I found that my understanding of Human Resources changed throughout the weeks as I was learning more about this position.</a:t>
            </a:r>
          </a:p>
          <a:p>
            <a:r>
              <a:rPr lang="en-GB" b="1" i="1" u="none" dirty="0"/>
              <a:t>Did you feel there were any aspects that inspired you to look deeper?</a:t>
            </a:r>
          </a:p>
          <a:p>
            <a:r>
              <a:rPr lang="en-GB" b="0" i="0" u="none" dirty="0"/>
              <a:t>I don’t believe that there were any aspects that inspired me to look deeper, this is because all matters discussed within the module gave me great interest.</a:t>
            </a:r>
          </a:p>
        </p:txBody>
      </p:sp>
      <p:sp>
        <p:nvSpPr>
          <p:cNvPr id="4" name="Slide Number Placeholder 3"/>
          <p:cNvSpPr>
            <a:spLocks noGrp="1"/>
          </p:cNvSpPr>
          <p:nvPr>
            <p:ph type="sldNum" sz="quarter" idx="5"/>
          </p:nvPr>
        </p:nvSpPr>
        <p:spPr/>
        <p:txBody>
          <a:bodyPr/>
          <a:lstStyle/>
          <a:p>
            <a:fld id="{8119DB62-90AF-40F6-B976-2822368F1980}" type="slidenum">
              <a:rPr lang="en-GB" smtClean="0"/>
              <a:t>9</a:t>
            </a:fld>
            <a:endParaRPr lang="en-GB"/>
          </a:p>
        </p:txBody>
      </p:sp>
    </p:spTree>
    <p:extLst>
      <p:ext uri="{BB962C8B-B14F-4D97-AF65-F5344CB8AC3E}">
        <p14:creationId xmlns:p14="http://schemas.microsoft.com/office/powerpoint/2010/main" val="1655229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Stage Six: Action Plan</a:t>
            </a:r>
          </a:p>
          <a:p>
            <a:r>
              <a:rPr lang="en-GB" b="1" i="1" u="none" dirty="0"/>
              <a:t>If it arose again, what would you do?</a:t>
            </a:r>
          </a:p>
          <a:p>
            <a:r>
              <a:rPr lang="en-GB" b="0" i="0" u="none" dirty="0"/>
              <a:t>If I was to complete this module again I would ensure that I have a good time-keeping schedule to keep myself on track. To also give myself some slack as I know I am doing my best. I would also complete the online tasks using a word document then copying the content into the discussion. A lot of the time I was hand writing the answers and then typing them up to the online forums, this was very timely.</a:t>
            </a:r>
          </a:p>
          <a:p>
            <a:r>
              <a:rPr lang="en-GB" b="1" i="1" u="none" dirty="0"/>
              <a:t>How has the module revealed any strengths as well as any weaknesses?</a:t>
            </a:r>
          </a:p>
          <a:p>
            <a:r>
              <a:rPr lang="en-GB" b="0" i="0" u="none" dirty="0"/>
              <a:t>The module has revealed that as a person I am quite accommodating to other peoples needs/beliefs/values and that I can manage individuals to work in harmony. This has given me confidence within my own life as I know once I become a business owner I will care about my team.</a:t>
            </a:r>
          </a:p>
          <a:p>
            <a:r>
              <a:rPr lang="en-GB" b="1" i="1" u="none" dirty="0"/>
              <a:t>Do you feel more/less confident about the ‘Inter-Cultural Workplace’?</a:t>
            </a:r>
          </a:p>
          <a:p>
            <a:r>
              <a:rPr lang="en-GB" b="0" i="0" u="none" dirty="0"/>
              <a:t>I feel more confident about the Inter-Cultural Workplace but understand that there is always more to learn especially with this subject being so sensitive of others. Throughout each year individuals habits, thoughts and beliefs can change therefore a cultural workplace will be forever changing so it is the responsibility of the manager/owner, human resources and the team to be aware of this.</a:t>
            </a:r>
          </a:p>
        </p:txBody>
      </p:sp>
      <p:sp>
        <p:nvSpPr>
          <p:cNvPr id="4" name="Slide Number Placeholder 3"/>
          <p:cNvSpPr>
            <a:spLocks noGrp="1"/>
          </p:cNvSpPr>
          <p:nvPr>
            <p:ph type="sldNum" sz="quarter" idx="5"/>
          </p:nvPr>
        </p:nvSpPr>
        <p:spPr/>
        <p:txBody>
          <a:bodyPr/>
          <a:lstStyle/>
          <a:p>
            <a:fld id="{8119DB62-90AF-40F6-B976-2822368F1980}" type="slidenum">
              <a:rPr lang="en-GB" smtClean="0"/>
              <a:t>10</a:t>
            </a:fld>
            <a:endParaRPr lang="en-GB"/>
          </a:p>
        </p:txBody>
      </p:sp>
    </p:spTree>
    <p:extLst>
      <p:ext uri="{BB962C8B-B14F-4D97-AF65-F5344CB8AC3E}">
        <p14:creationId xmlns:p14="http://schemas.microsoft.com/office/powerpoint/2010/main" val="1554715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u="sng" dirty="0"/>
              <a:t>Presentation Conclusion</a:t>
            </a:r>
          </a:p>
          <a:p>
            <a:r>
              <a:rPr lang="en-GB" b="0" i="0" u="none" dirty="0"/>
              <a:t>Thank you for listening to my narrated power point presentation critically analysing and reflecting upon my performance during the module ‘The Inter-Cultural Workplace’ on the next slide please find all relevant references.</a:t>
            </a:r>
          </a:p>
        </p:txBody>
      </p:sp>
      <p:sp>
        <p:nvSpPr>
          <p:cNvPr id="4" name="Slide Number Placeholder 3"/>
          <p:cNvSpPr>
            <a:spLocks noGrp="1"/>
          </p:cNvSpPr>
          <p:nvPr>
            <p:ph type="sldNum" sz="quarter" idx="5"/>
          </p:nvPr>
        </p:nvSpPr>
        <p:spPr/>
        <p:txBody>
          <a:bodyPr/>
          <a:lstStyle/>
          <a:p>
            <a:fld id="{8119DB62-90AF-40F6-B976-2822368F1980}" type="slidenum">
              <a:rPr lang="en-GB" smtClean="0"/>
              <a:t>11</a:t>
            </a:fld>
            <a:endParaRPr lang="en-GB"/>
          </a:p>
        </p:txBody>
      </p:sp>
    </p:spTree>
    <p:extLst>
      <p:ext uri="{BB962C8B-B14F-4D97-AF65-F5344CB8AC3E}">
        <p14:creationId xmlns:p14="http://schemas.microsoft.com/office/powerpoint/2010/main" val="1006794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287650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053654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43063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6934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554154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79815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777658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550138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994615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33284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5/18/2021</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275593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5/18/2021</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81162316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4.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0FA88D0-E295-4CF3-934C-6423EACEB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B7B77C97-E3A8-4977-BB4C-F3B7CD8FEFD7}"/>
              </a:ext>
            </a:extLst>
          </p:cNvPr>
          <p:cNvPicPr>
            <a:picLocks noChangeAspect="1"/>
          </p:cNvPicPr>
          <p:nvPr/>
        </p:nvPicPr>
        <p:blipFill rotWithShape="1">
          <a:blip r:embed="rId3">
            <a:alphaModFix amt="40000"/>
          </a:blip>
          <a:srcRect t="5787" r="-1" b="9921"/>
          <a:stretch/>
        </p:blipFill>
        <p:spPr>
          <a:xfrm>
            <a:off x="20" y="10"/>
            <a:ext cx="12188932" cy="6857990"/>
          </a:xfrm>
          <a:prstGeom prst="rect">
            <a:avLst/>
          </a:prstGeom>
        </p:spPr>
      </p:pic>
      <p:sp>
        <p:nvSpPr>
          <p:cNvPr id="2" name="Title 1"/>
          <p:cNvSpPr>
            <a:spLocks noGrp="1"/>
          </p:cNvSpPr>
          <p:nvPr>
            <p:ph type="ctrTitle"/>
          </p:nvPr>
        </p:nvSpPr>
        <p:spPr>
          <a:xfrm>
            <a:off x="2482141" y="1066767"/>
            <a:ext cx="6900839" cy="2736390"/>
          </a:xfrm>
        </p:spPr>
        <p:txBody>
          <a:bodyPr anchor="t">
            <a:noAutofit/>
          </a:bodyPr>
          <a:lstStyle/>
          <a:p>
            <a:pPr algn="ctr">
              <a:lnSpc>
                <a:spcPct val="90000"/>
              </a:lnSpc>
            </a:pPr>
            <a:r>
              <a:rPr lang="en-GB" sz="4800" dirty="0">
                <a:solidFill>
                  <a:srgbClr val="FFFFFF"/>
                </a:solidFill>
                <a:latin typeface="Times New Roman" panose="02020603050405020304" pitchFamily="18" charset="0"/>
                <a:cs typeface="Times New Roman" panose="02020603050405020304" pitchFamily="18" charset="0"/>
              </a:rPr>
              <a:t>Nicola Louise Bragg</a:t>
            </a:r>
            <a:br>
              <a:rPr lang="en-GB" sz="4800" dirty="0">
                <a:solidFill>
                  <a:srgbClr val="FFFFFF"/>
                </a:solidFill>
                <a:latin typeface="Times New Roman" panose="02020603050405020304" pitchFamily="18" charset="0"/>
                <a:cs typeface="Times New Roman" panose="02020603050405020304" pitchFamily="18" charset="0"/>
              </a:rPr>
            </a:br>
            <a:r>
              <a:rPr lang="en-GB" sz="4800" dirty="0">
                <a:solidFill>
                  <a:srgbClr val="FFFFFF"/>
                </a:solidFill>
                <a:latin typeface="Times New Roman" panose="02020603050405020304" pitchFamily="18" charset="0"/>
                <a:cs typeface="Times New Roman" panose="02020603050405020304" pitchFamily="18" charset="0"/>
              </a:rPr>
              <a:t>1910223</a:t>
            </a:r>
            <a:br>
              <a:rPr lang="en-GB" sz="4800" dirty="0">
                <a:solidFill>
                  <a:srgbClr val="FFFFFF"/>
                </a:solidFill>
                <a:latin typeface="Times New Roman" panose="02020603050405020304" pitchFamily="18" charset="0"/>
                <a:cs typeface="Times New Roman" panose="02020603050405020304" pitchFamily="18" charset="0"/>
              </a:rPr>
            </a:br>
            <a:r>
              <a:rPr lang="en-GB" sz="4800" dirty="0">
                <a:solidFill>
                  <a:srgbClr val="FFFFFF"/>
                </a:solidFill>
                <a:latin typeface="Times New Roman" panose="02020603050405020304" pitchFamily="18" charset="0"/>
                <a:cs typeface="Times New Roman" panose="02020603050405020304" pitchFamily="18" charset="0"/>
              </a:rPr>
              <a:t>The Inter-Cultural Workplace</a:t>
            </a:r>
            <a:br>
              <a:rPr lang="en-GB" sz="4800" dirty="0">
                <a:solidFill>
                  <a:srgbClr val="FFFFFF"/>
                </a:solidFill>
                <a:latin typeface="Times New Roman" panose="02020603050405020304" pitchFamily="18" charset="0"/>
                <a:cs typeface="Times New Roman" panose="02020603050405020304" pitchFamily="18" charset="0"/>
              </a:rPr>
            </a:br>
            <a:r>
              <a:rPr lang="en-GB" sz="4800" dirty="0">
                <a:solidFill>
                  <a:srgbClr val="FFFFFF"/>
                </a:solidFill>
                <a:latin typeface="Times New Roman" panose="02020603050405020304" pitchFamily="18" charset="0"/>
                <a:cs typeface="Times New Roman" panose="02020603050405020304" pitchFamily="18" charset="0"/>
              </a:rPr>
              <a:t>BMSP5002</a:t>
            </a:r>
            <a:br>
              <a:rPr lang="en-GB" sz="4800" dirty="0">
                <a:solidFill>
                  <a:srgbClr val="FFFFFF"/>
                </a:solidFill>
                <a:latin typeface="Times New Roman" panose="02020603050405020304" pitchFamily="18" charset="0"/>
                <a:cs typeface="Times New Roman" panose="02020603050405020304" pitchFamily="18" charset="0"/>
              </a:rPr>
            </a:br>
            <a:r>
              <a:rPr lang="en-GB" sz="4800" dirty="0">
                <a:solidFill>
                  <a:srgbClr val="FFFFFF"/>
                </a:solidFill>
                <a:latin typeface="Times New Roman" panose="02020603050405020304" pitchFamily="18" charset="0"/>
                <a:cs typeface="Times New Roman" panose="02020603050405020304" pitchFamily="18" charset="0"/>
              </a:rPr>
              <a:t>Assignment Two</a:t>
            </a:r>
            <a:br>
              <a:rPr lang="en-GB" sz="4800" dirty="0">
                <a:solidFill>
                  <a:srgbClr val="FFFFFF"/>
                </a:solidFill>
                <a:latin typeface="Times New Roman" panose="02020603050405020304" pitchFamily="18" charset="0"/>
                <a:cs typeface="Times New Roman" panose="02020603050405020304" pitchFamily="18" charset="0"/>
              </a:rPr>
            </a:br>
            <a:r>
              <a:rPr lang="en-GB" sz="4800" dirty="0">
                <a:solidFill>
                  <a:srgbClr val="FFFFFF"/>
                </a:solidFill>
                <a:latin typeface="Times New Roman" panose="02020603050405020304" pitchFamily="18" charset="0"/>
                <a:cs typeface="Times New Roman" panose="02020603050405020304" pitchFamily="18" charset="0"/>
              </a:rPr>
              <a:t>Tutor – Glenn </a:t>
            </a:r>
            <a:r>
              <a:rPr lang="en-GB" sz="4800" dirty="0" err="1">
                <a:solidFill>
                  <a:srgbClr val="FFFFFF"/>
                </a:solidFill>
                <a:latin typeface="Times New Roman" panose="02020603050405020304" pitchFamily="18" charset="0"/>
                <a:cs typeface="Times New Roman" panose="02020603050405020304" pitchFamily="18" charset="0"/>
              </a:rPr>
              <a:t>Behenna</a:t>
            </a:r>
            <a:endParaRPr lang="en-GB" sz="4800" dirty="0">
              <a:solidFill>
                <a:srgbClr val="FFFFFF"/>
              </a:solidFill>
              <a:latin typeface="Times New Roman" panose="02020603050405020304" pitchFamily="18" charset="0"/>
              <a:cs typeface="Times New Roman" panose="02020603050405020304" pitchFamily="18" charset="0"/>
            </a:endParaRPr>
          </a:p>
        </p:txBody>
      </p:sp>
      <p:cxnSp>
        <p:nvCxnSpPr>
          <p:cNvPr id="12" name="Straight Connector 11">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People in an office">
            <a:extLst>
              <a:ext uri="{FF2B5EF4-FFF2-40B4-BE49-F238E27FC236}">
                <a16:creationId xmlns:a16="http://schemas.microsoft.com/office/drawing/2014/main" id="{E3B861F8-C285-458C-ADDF-9EE9CE8642BE}"/>
              </a:ext>
            </a:extLst>
          </p:cNvPr>
          <p:cNvPicPr>
            <a:picLocks noChangeAspect="1"/>
          </p:cNvPicPr>
          <p:nvPr/>
        </p:nvPicPr>
        <p:blipFill rotWithShape="1">
          <a:blip r:embed="rId5">
            <a:alphaModFix/>
            <a:extLst>
              <a:ext uri="{28A0092B-C50C-407E-A947-70E740481C1C}">
                <a14:useLocalDpi xmlns:a14="http://schemas.microsoft.com/office/drawing/2010/main" val="0"/>
              </a:ext>
            </a:extLst>
          </a:blip>
          <a:srcRect l="25953" r="1791" b="-4"/>
          <a:stretch/>
        </p:blipFill>
        <p:spPr>
          <a:xfrm>
            <a:off x="482600" y="489862"/>
            <a:ext cx="3715691" cy="3432682"/>
          </a:xfrm>
          <a:prstGeom prst="rect">
            <a:avLst/>
          </a:prstGeom>
        </p:spPr>
      </p:pic>
      <p:pic>
        <p:nvPicPr>
          <p:cNvPr id="1026" name="Picture 2" descr="May be an image of 1 person">
            <a:extLst>
              <a:ext uri="{FF2B5EF4-FFF2-40B4-BE49-F238E27FC236}">
                <a16:creationId xmlns:a16="http://schemas.microsoft.com/office/drawing/2014/main" id="{EDD2A647-8C59-4051-8043-CCAF83056F3D}"/>
              </a:ext>
            </a:extLst>
          </p:cNvPr>
          <p:cNvPicPr>
            <a:picLocks noChangeAspect="1" noChangeArrowheads="1"/>
          </p:cNvPicPr>
          <p:nvPr/>
        </p:nvPicPr>
        <p:blipFill rotWithShape="1">
          <a:blip r:embed="rId6">
            <a:alphaModFix/>
            <a:extLst>
              <a:ext uri="{28A0092B-C50C-407E-A947-70E740481C1C}">
                <a14:useLocalDpi xmlns:a14="http://schemas.microsoft.com/office/drawing/2010/main" val="0"/>
              </a:ext>
            </a:extLst>
          </a:blip>
          <a:srcRect t="7617" r="-2" b="-2"/>
          <a:stretch/>
        </p:blipFill>
        <p:spPr bwMode="auto">
          <a:xfrm>
            <a:off x="4198291" y="489862"/>
            <a:ext cx="3715691" cy="3432682"/>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Friends laughing">
            <a:extLst>
              <a:ext uri="{FF2B5EF4-FFF2-40B4-BE49-F238E27FC236}">
                <a16:creationId xmlns:a16="http://schemas.microsoft.com/office/drawing/2014/main" id="{2199E520-DE73-4A4A-AA12-86A1CAD4E126}"/>
              </a:ext>
            </a:extLst>
          </p:cNvPr>
          <p:cNvPicPr>
            <a:picLocks noGrp="1" noChangeAspect="1"/>
          </p:cNvPicPr>
          <p:nvPr>
            <p:ph idx="1"/>
          </p:nvPr>
        </p:nvPicPr>
        <p:blipFill rotWithShape="1">
          <a:blip r:embed="rId7">
            <a:alphaModFix/>
            <a:extLst>
              <a:ext uri="{28A0092B-C50C-407E-A947-70E740481C1C}">
                <a14:useLocalDpi xmlns:a14="http://schemas.microsoft.com/office/drawing/2010/main" val="0"/>
              </a:ext>
            </a:extLst>
          </a:blip>
          <a:srcRect l="2542" r="25202" b="-4"/>
          <a:stretch/>
        </p:blipFill>
        <p:spPr>
          <a:xfrm>
            <a:off x="7913981" y="489862"/>
            <a:ext cx="3715691" cy="3432682"/>
          </a:xfrm>
          <a:prstGeom prst="rect">
            <a:avLst/>
          </a:prstGeom>
        </p:spPr>
      </p:pic>
      <p:cxnSp>
        <p:nvCxnSpPr>
          <p:cNvPr id="73" name="Straight Connector 72">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6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75" name="Straight Connector 74">
            <a:extLst>
              <a:ext uri="{FF2B5EF4-FFF2-40B4-BE49-F238E27FC236}">
                <a16:creationId xmlns:a16="http://schemas.microsoft.com/office/drawing/2014/main" id="{4105C5B1-BB24-4A5C-87B3-3B75CD2594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17307"/>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7365F549-B9D1-418D-9C68-CD960A80A563}"/>
              </a:ext>
            </a:extLst>
          </p:cNvPr>
          <p:cNvSpPr txBox="1"/>
          <p:nvPr/>
        </p:nvSpPr>
        <p:spPr>
          <a:xfrm>
            <a:off x="2500740" y="4199225"/>
            <a:ext cx="7357635" cy="1772517"/>
          </a:xfrm>
          <a:prstGeom prst="rect">
            <a:avLst/>
          </a:prstGeom>
        </p:spPr>
        <p:txBody>
          <a:bodyPr vert="horz" lIns="91440" tIns="45720" rIns="91440" bIns="45720" rtlCol="0" anchor="ctr">
            <a:noAutofit/>
          </a:bodyPr>
          <a:lstStyle/>
          <a:p>
            <a:pPr algn="ctr">
              <a:spcAft>
                <a:spcPts val="600"/>
              </a:spcAft>
              <a:buFont typeface="Arial" panose="020B0604020202020204" pitchFamily="34" charset="0"/>
            </a:pPr>
            <a:r>
              <a:rPr lang="en-US" sz="2800" dirty="0">
                <a:latin typeface="Times New Roman" panose="02020603050405020304" pitchFamily="18" charset="0"/>
                <a:cs typeface="Times New Roman" panose="02020603050405020304" pitchFamily="18" charset="0"/>
              </a:rPr>
              <a:t>Introduction</a:t>
            </a:r>
          </a:p>
          <a:p>
            <a:pPr algn="ctr">
              <a:spcAft>
                <a:spcPts val="600"/>
              </a:spcAft>
              <a:buFont typeface="Arial" panose="020B0604020202020204" pitchFamily="34" charset="0"/>
            </a:pPr>
            <a:r>
              <a:rPr lang="en-US" sz="2800" dirty="0">
                <a:latin typeface="Times New Roman" panose="02020603050405020304" pitchFamily="18" charset="0"/>
                <a:cs typeface="Times New Roman" panose="02020603050405020304" pitchFamily="18" charset="0"/>
              </a:rPr>
              <a:t>What Intercultural Workplace means to me</a:t>
            </a:r>
          </a:p>
          <a:p>
            <a:pPr algn="ctr">
              <a:spcAft>
                <a:spcPts val="600"/>
              </a:spcAft>
              <a:buFont typeface="Arial" panose="020B0604020202020204" pitchFamily="34" charset="0"/>
            </a:pPr>
            <a:r>
              <a:rPr lang="en-US" sz="2800" dirty="0">
                <a:latin typeface="Times New Roman" panose="02020603050405020304" pitchFamily="18" charset="0"/>
                <a:cs typeface="Times New Roman" panose="02020603050405020304" pitchFamily="18" charset="0"/>
              </a:rPr>
              <a:t>Purpose of Presentation</a:t>
            </a:r>
          </a:p>
          <a:p>
            <a:pPr algn="ctr">
              <a:spcAft>
                <a:spcPts val="600"/>
              </a:spcAft>
              <a:buFont typeface="Arial" panose="020B0604020202020204" pitchFamily="34" charset="0"/>
            </a:pPr>
            <a:r>
              <a:rPr lang="en-US" sz="2800" dirty="0">
                <a:latin typeface="Times New Roman" panose="02020603050405020304" pitchFamily="18" charset="0"/>
                <a:cs typeface="Times New Roman" panose="02020603050405020304" pitchFamily="18" charset="0"/>
              </a:rPr>
              <a:t>Model Aid for Reflection</a:t>
            </a:r>
          </a:p>
        </p:txBody>
      </p:sp>
      <p:cxnSp>
        <p:nvCxnSpPr>
          <p:cNvPr id="77" name="Straight Connector 76">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4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9" name="Audio 8">
            <a:hlinkClick r:id="" action="ppaction://media"/>
            <a:extLst>
              <a:ext uri="{FF2B5EF4-FFF2-40B4-BE49-F238E27FC236}">
                <a16:creationId xmlns:a16="http://schemas.microsoft.com/office/drawing/2014/main" id="{648F00FC-6E36-4CDA-A218-EF875E47569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41229778"/>
      </p:ext>
    </p:extLst>
  </p:cSld>
  <p:clrMapOvr>
    <a:masterClrMapping/>
  </p:clrMapOvr>
  <mc:AlternateContent xmlns:mc="http://schemas.openxmlformats.org/markup-compatibility/2006">
    <mc:Choice xmlns:p14="http://schemas.microsoft.com/office/powerpoint/2010/main" Requires="p14">
      <p:transition spd="slow" p14:dur="2000" advTm="48300"/>
    </mc:Choice>
    <mc:Fallback>
      <p:transition spd="slow" advTm="48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7133E-87CE-487D-AB19-37CC4D92FA3A}"/>
              </a:ext>
            </a:extLst>
          </p:cNvPr>
          <p:cNvSpPr>
            <a:spLocks noGrp="1"/>
          </p:cNvSpPr>
          <p:nvPr>
            <p:ph type="title"/>
          </p:nvPr>
        </p:nvSpPr>
        <p:spPr>
          <a:xfrm>
            <a:off x="482600" y="677832"/>
            <a:ext cx="10634472" cy="2157984"/>
          </a:xfrm>
        </p:spPr>
        <p:txBody>
          <a:bodyPr/>
          <a:lstStyle/>
          <a:p>
            <a:pPr algn="ctr"/>
            <a:r>
              <a:rPr lang="en-GB" dirty="0">
                <a:latin typeface="Times New Roman" panose="02020603050405020304" pitchFamily="18" charset="0"/>
                <a:cs typeface="Times New Roman" panose="02020603050405020304" pitchFamily="18" charset="0"/>
              </a:rPr>
              <a:t>Why Should We Reflect?</a:t>
            </a:r>
          </a:p>
        </p:txBody>
      </p:sp>
      <p:graphicFrame>
        <p:nvGraphicFramePr>
          <p:cNvPr id="7" name="Content Placeholder 4">
            <a:extLst>
              <a:ext uri="{FF2B5EF4-FFF2-40B4-BE49-F238E27FC236}">
                <a16:creationId xmlns:a16="http://schemas.microsoft.com/office/drawing/2014/main" id="{1745AE43-F8A7-4A95-864A-B3F7F7BFBB18}"/>
              </a:ext>
            </a:extLst>
          </p:cNvPr>
          <p:cNvGraphicFramePr>
            <a:graphicFrameLocks noGrp="1"/>
          </p:cNvGraphicFramePr>
          <p:nvPr>
            <p:ph idx="1"/>
          </p:nvPr>
        </p:nvGraphicFramePr>
        <p:xfrm>
          <a:off x="482600" y="2835816"/>
          <a:ext cx="10506991" cy="25727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81C33A48-B259-4714-BC6B-4CD68F6A46B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848115493"/>
      </p:ext>
    </p:extLst>
  </p:cSld>
  <p:clrMapOvr>
    <a:masterClrMapping/>
  </p:clrMapOvr>
  <mc:AlternateContent xmlns:mc="http://schemas.openxmlformats.org/markup-compatibility/2006">
    <mc:Choice xmlns:p14="http://schemas.microsoft.com/office/powerpoint/2010/main" Requires="p14">
      <p:transition spd="slow" p14:dur="2000" advTm="22966"/>
    </mc:Choice>
    <mc:Fallback>
      <p:transition spd="slow" advTm="22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621FDC-26DD-4063-8A26-D97F71B8605B}"/>
              </a:ext>
            </a:extLst>
          </p:cNvPr>
          <p:cNvPicPr>
            <a:picLocks noChangeAspect="1"/>
          </p:cNvPicPr>
          <p:nvPr/>
        </p:nvPicPr>
        <p:blipFill>
          <a:blip r:embed="rId4"/>
          <a:stretch>
            <a:fillRect/>
          </a:stretch>
        </p:blipFill>
        <p:spPr>
          <a:xfrm>
            <a:off x="2432810" y="1696157"/>
            <a:ext cx="7326380" cy="4536334"/>
          </a:xfrm>
          <a:prstGeom prst="rect">
            <a:avLst/>
          </a:prstGeom>
        </p:spPr>
      </p:pic>
      <p:sp>
        <p:nvSpPr>
          <p:cNvPr id="5" name="TextBox 4">
            <a:extLst>
              <a:ext uri="{FF2B5EF4-FFF2-40B4-BE49-F238E27FC236}">
                <a16:creationId xmlns:a16="http://schemas.microsoft.com/office/drawing/2014/main" id="{04731057-B590-4BBE-AA46-A8A8026F6030}"/>
              </a:ext>
            </a:extLst>
          </p:cNvPr>
          <p:cNvSpPr txBox="1"/>
          <p:nvPr/>
        </p:nvSpPr>
        <p:spPr>
          <a:xfrm>
            <a:off x="2521527" y="625509"/>
            <a:ext cx="7647709" cy="769441"/>
          </a:xfrm>
          <a:prstGeom prst="rect">
            <a:avLst/>
          </a:prstGeom>
          <a:noFill/>
        </p:spPr>
        <p:txBody>
          <a:bodyPr wrap="square" rtlCol="0">
            <a:spAutoFit/>
          </a:bodyPr>
          <a:lstStyle/>
          <a:p>
            <a:r>
              <a:rPr lang="en-GB" sz="4400" dirty="0">
                <a:latin typeface="Times New Roman" panose="02020603050405020304" pitchFamily="18" charset="0"/>
                <a:cs typeface="Times New Roman" panose="02020603050405020304" pitchFamily="18" charset="0"/>
              </a:rPr>
              <a:t>Gibbs Model Aid for Reflection</a:t>
            </a:r>
          </a:p>
        </p:txBody>
      </p:sp>
      <p:pic>
        <p:nvPicPr>
          <p:cNvPr id="6" name="Audio 5">
            <a:hlinkClick r:id="" action="ppaction://media"/>
            <a:extLst>
              <a:ext uri="{FF2B5EF4-FFF2-40B4-BE49-F238E27FC236}">
                <a16:creationId xmlns:a16="http://schemas.microsoft.com/office/drawing/2014/main" id="{7B3C6138-CE22-4645-95F3-E3337CB2CE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4027499300"/>
      </p:ext>
    </p:extLst>
  </p:cSld>
  <p:clrMapOvr>
    <a:masterClrMapping/>
  </p:clrMapOvr>
  <mc:AlternateContent xmlns:mc="http://schemas.openxmlformats.org/markup-compatibility/2006">
    <mc:Choice xmlns:p14="http://schemas.microsoft.com/office/powerpoint/2010/main" Requires="p14">
      <p:transition spd="slow" p14:dur="2000" advTm="17335"/>
    </mc:Choice>
    <mc:Fallback>
      <p:transition spd="slow" advTm="17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286C3-FB95-4576-85B3-3BC87820C030}"/>
              </a:ext>
            </a:extLst>
          </p:cNvPr>
          <p:cNvSpPr>
            <a:spLocks noGrp="1"/>
          </p:cNvSpPr>
          <p:nvPr>
            <p:ph type="title"/>
          </p:nvPr>
        </p:nvSpPr>
        <p:spPr>
          <a:xfrm>
            <a:off x="778764" y="2183754"/>
            <a:ext cx="10634472" cy="2157984"/>
          </a:xfrm>
        </p:spPr>
        <p:txBody>
          <a:bodyPr/>
          <a:lstStyle/>
          <a:p>
            <a:pPr algn="ctr"/>
            <a:r>
              <a:rPr lang="en-GB" dirty="0">
                <a:latin typeface="Times New Roman" panose="02020603050405020304" pitchFamily="18" charset="0"/>
                <a:cs typeface="Times New Roman" panose="02020603050405020304" pitchFamily="18" charset="0"/>
              </a:rPr>
              <a:t>Stage One: Description</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What I have learnt</a:t>
            </a:r>
          </a:p>
        </p:txBody>
      </p:sp>
      <p:pic>
        <p:nvPicPr>
          <p:cNvPr id="9" name="Audio 8">
            <a:hlinkClick r:id="" action="ppaction://media"/>
            <a:extLst>
              <a:ext uri="{FF2B5EF4-FFF2-40B4-BE49-F238E27FC236}">
                <a16:creationId xmlns:a16="http://schemas.microsoft.com/office/drawing/2014/main" id="{109B2553-81E5-4BEF-BD65-47E75F17AD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525210779"/>
      </p:ext>
    </p:extLst>
  </p:cSld>
  <p:clrMapOvr>
    <a:masterClrMapping/>
  </p:clrMapOvr>
  <mc:AlternateContent xmlns:mc="http://schemas.openxmlformats.org/markup-compatibility/2006">
    <mc:Choice xmlns:p14="http://schemas.microsoft.com/office/powerpoint/2010/main" Requires="p14">
      <p:transition spd="slow" p14:dur="2000" advTm="221657"/>
    </mc:Choice>
    <mc:Fallback>
      <p:transition spd="slow" advTm="221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7FFF-BAE9-41DE-AB6C-E15268464E34}"/>
              </a:ext>
            </a:extLst>
          </p:cNvPr>
          <p:cNvSpPr>
            <a:spLocks noGrp="1"/>
          </p:cNvSpPr>
          <p:nvPr>
            <p:ph type="title"/>
          </p:nvPr>
        </p:nvSpPr>
        <p:spPr>
          <a:xfrm>
            <a:off x="778764" y="2128336"/>
            <a:ext cx="10634472" cy="2157984"/>
          </a:xfrm>
        </p:spPr>
        <p:txBody>
          <a:bodyPr/>
          <a:lstStyle/>
          <a:p>
            <a:pPr algn="ctr"/>
            <a:r>
              <a:rPr lang="en-GB" dirty="0">
                <a:latin typeface="Times New Roman" panose="02020603050405020304" pitchFamily="18" charset="0"/>
                <a:cs typeface="Times New Roman" panose="02020603050405020304" pitchFamily="18" charset="0"/>
              </a:rPr>
              <a:t>Stage Two: Feelings</a:t>
            </a:r>
          </a:p>
        </p:txBody>
      </p:sp>
      <p:pic>
        <p:nvPicPr>
          <p:cNvPr id="6" name="Audio 5">
            <a:hlinkClick r:id="" action="ppaction://media"/>
            <a:extLst>
              <a:ext uri="{FF2B5EF4-FFF2-40B4-BE49-F238E27FC236}">
                <a16:creationId xmlns:a16="http://schemas.microsoft.com/office/drawing/2014/main" id="{B01F511A-0219-41AD-8B95-32902D9328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388402805"/>
      </p:ext>
    </p:extLst>
  </p:cSld>
  <p:clrMapOvr>
    <a:masterClrMapping/>
  </p:clrMapOvr>
  <mc:AlternateContent xmlns:mc="http://schemas.openxmlformats.org/markup-compatibility/2006">
    <mc:Choice xmlns:p14="http://schemas.microsoft.com/office/powerpoint/2010/main" Requires="p14">
      <p:transition spd="slow" p14:dur="2000" advTm="108237"/>
    </mc:Choice>
    <mc:Fallback>
      <p:transition spd="slow" advTm="108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EEF3A-0D7A-4DDC-BADA-B0E3609DBB95}"/>
              </a:ext>
            </a:extLst>
          </p:cNvPr>
          <p:cNvSpPr>
            <a:spLocks noGrp="1"/>
          </p:cNvSpPr>
          <p:nvPr>
            <p:ph type="title"/>
          </p:nvPr>
        </p:nvSpPr>
        <p:spPr>
          <a:xfrm>
            <a:off x="482600" y="2350008"/>
            <a:ext cx="10634472" cy="2157984"/>
          </a:xfrm>
        </p:spPr>
        <p:txBody>
          <a:bodyPr/>
          <a:lstStyle/>
          <a:p>
            <a:pPr algn="ctr"/>
            <a:r>
              <a:rPr lang="en-GB" dirty="0">
                <a:latin typeface="Times New Roman" panose="02020603050405020304" pitchFamily="18" charset="0"/>
                <a:cs typeface="Times New Roman" panose="02020603050405020304" pitchFamily="18" charset="0"/>
              </a:rPr>
              <a:t>Stage Three: Evaluation</a:t>
            </a:r>
          </a:p>
        </p:txBody>
      </p:sp>
      <p:pic>
        <p:nvPicPr>
          <p:cNvPr id="4" name="Audio 3">
            <a:hlinkClick r:id="" action="ppaction://media"/>
            <a:extLst>
              <a:ext uri="{FF2B5EF4-FFF2-40B4-BE49-F238E27FC236}">
                <a16:creationId xmlns:a16="http://schemas.microsoft.com/office/drawing/2014/main" id="{E2A74B39-4BB3-4EA9-8BF2-DFD2E71B08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284298109"/>
      </p:ext>
    </p:extLst>
  </p:cSld>
  <p:clrMapOvr>
    <a:masterClrMapping/>
  </p:clrMapOvr>
  <mc:AlternateContent xmlns:mc="http://schemas.openxmlformats.org/markup-compatibility/2006">
    <mc:Choice xmlns:p14="http://schemas.microsoft.com/office/powerpoint/2010/main" Requires="p14">
      <p:transition spd="slow" p14:dur="2000" advTm="53167"/>
    </mc:Choice>
    <mc:Fallback>
      <p:transition spd="slow" advTm="53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2B61-6E19-4833-A946-2D4674876C1C}"/>
              </a:ext>
            </a:extLst>
          </p:cNvPr>
          <p:cNvSpPr>
            <a:spLocks noGrp="1"/>
          </p:cNvSpPr>
          <p:nvPr>
            <p:ph type="title"/>
          </p:nvPr>
        </p:nvSpPr>
        <p:spPr>
          <a:xfrm>
            <a:off x="778764" y="2020824"/>
            <a:ext cx="10634472" cy="2157984"/>
          </a:xfrm>
        </p:spPr>
        <p:txBody>
          <a:bodyPr/>
          <a:lstStyle/>
          <a:p>
            <a:pPr algn="ctr"/>
            <a:r>
              <a:rPr lang="en-GB" dirty="0">
                <a:latin typeface="Times New Roman" panose="02020603050405020304" pitchFamily="18" charset="0"/>
                <a:cs typeface="Times New Roman" panose="02020603050405020304" pitchFamily="18" charset="0"/>
              </a:rPr>
              <a:t>Stage Four: Analysis</a:t>
            </a:r>
          </a:p>
        </p:txBody>
      </p:sp>
      <p:pic>
        <p:nvPicPr>
          <p:cNvPr id="8" name="Audio 7">
            <a:hlinkClick r:id="" action="ppaction://media"/>
            <a:extLst>
              <a:ext uri="{FF2B5EF4-FFF2-40B4-BE49-F238E27FC236}">
                <a16:creationId xmlns:a16="http://schemas.microsoft.com/office/drawing/2014/main" id="{F549F889-CF11-41E5-A6AF-6F344B1755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786617882"/>
      </p:ext>
    </p:extLst>
  </p:cSld>
  <p:clrMapOvr>
    <a:masterClrMapping/>
  </p:clrMapOvr>
  <mc:AlternateContent xmlns:mc="http://schemas.openxmlformats.org/markup-compatibility/2006">
    <mc:Choice xmlns:p14="http://schemas.microsoft.com/office/powerpoint/2010/main" Requires="p14">
      <p:transition spd="slow" p14:dur="2000" advTm="37069"/>
    </mc:Choice>
    <mc:Fallback>
      <p:transition spd="slow" advTm="37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B79C8-A6E4-4663-A67D-553D3E5F46F7}"/>
              </a:ext>
            </a:extLst>
          </p:cNvPr>
          <p:cNvSpPr>
            <a:spLocks noGrp="1"/>
          </p:cNvSpPr>
          <p:nvPr>
            <p:ph type="title"/>
          </p:nvPr>
        </p:nvSpPr>
        <p:spPr>
          <a:xfrm>
            <a:off x="778764" y="2350008"/>
            <a:ext cx="10634472" cy="2157984"/>
          </a:xfrm>
        </p:spPr>
        <p:txBody>
          <a:bodyPr/>
          <a:lstStyle/>
          <a:p>
            <a:pPr algn="ctr"/>
            <a:r>
              <a:rPr lang="en-GB" dirty="0">
                <a:latin typeface="Times New Roman" panose="02020603050405020304" pitchFamily="18" charset="0"/>
                <a:cs typeface="Times New Roman" panose="02020603050405020304" pitchFamily="18" charset="0"/>
              </a:rPr>
              <a:t>Stage Five: Conclusion</a:t>
            </a:r>
          </a:p>
        </p:txBody>
      </p:sp>
      <p:pic>
        <p:nvPicPr>
          <p:cNvPr id="4" name="Audio 3">
            <a:hlinkClick r:id="" action="ppaction://media"/>
            <a:extLst>
              <a:ext uri="{FF2B5EF4-FFF2-40B4-BE49-F238E27FC236}">
                <a16:creationId xmlns:a16="http://schemas.microsoft.com/office/drawing/2014/main" id="{C02133E3-A763-458D-801E-C2028D93D8F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89139161"/>
      </p:ext>
    </p:extLst>
  </p:cSld>
  <p:clrMapOvr>
    <a:masterClrMapping/>
  </p:clrMapOvr>
  <mc:AlternateContent xmlns:mc="http://schemas.openxmlformats.org/markup-compatibility/2006">
    <mc:Choice xmlns:p14="http://schemas.microsoft.com/office/powerpoint/2010/main" Requires="p14">
      <p:transition spd="slow" p14:dur="2000" advTm="30903"/>
    </mc:Choice>
    <mc:Fallback>
      <p:transition spd="slow" advTm="30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23CA2-AAC3-477E-B41C-DA60EE20F5A9}"/>
              </a:ext>
            </a:extLst>
          </p:cNvPr>
          <p:cNvSpPr>
            <a:spLocks noGrp="1"/>
          </p:cNvSpPr>
          <p:nvPr>
            <p:ph type="title"/>
          </p:nvPr>
        </p:nvSpPr>
        <p:spPr>
          <a:xfrm>
            <a:off x="519176" y="2350008"/>
            <a:ext cx="10634472" cy="2157984"/>
          </a:xfrm>
        </p:spPr>
        <p:txBody>
          <a:bodyPr/>
          <a:lstStyle/>
          <a:p>
            <a:pPr algn="ctr"/>
            <a:r>
              <a:rPr lang="en-GB" dirty="0">
                <a:latin typeface="Times New Roman" panose="02020603050405020304" pitchFamily="18" charset="0"/>
                <a:cs typeface="Times New Roman" panose="02020603050405020304" pitchFamily="18" charset="0"/>
              </a:rPr>
              <a:t>Stage Six: Action Plan</a:t>
            </a:r>
          </a:p>
        </p:txBody>
      </p:sp>
      <p:pic>
        <p:nvPicPr>
          <p:cNvPr id="8" name="Audio 7">
            <a:hlinkClick r:id="" action="ppaction://media"/>
            <a:extLst>
              <a:ext uri="{FF2B5EF4-FFF2-40B4-BE49-F238E27FC236}">
                <a16:creationId xmlns:a16="http://schemas.microsoft.com/office/drawing/2014/main" id="{A6AE5E05-83F9-49F6-A30B-529EB1DAD5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917001400"/>
      </p:ext>
    </p:extLst>
  </p:cSld>
  <p:clrMapOvr>
    <a:masterClrMapping/>
  </p:clrMapOvr>
  <mc:AlternateContent xmlns:mc="http://schemas.openxmlformats.org/markup-compatibility/2006">
    <mc:Choice xmlns:p14="http://schemas.microsoft.com/office/powerpoint/2010/main" Requires="p14">
      <p:transition spd="slow" p14:dur="2000" advTm="62142"/>
    </mc:Choice>
    <mc:Fallback>
      <p:transition spd="slow" advTm="62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1D892-3B77-4EE7-AD64-C0F55973404F}"/>
              </a:ext>
            </a:extLst>
          </p:cNvPr>
          <p:cNvSpPr>
            <a:spLocks noGrp="1"/>
          </p:cNvSpPr>
          <p:nvPr>
            <p:ph type="title"/>
          </p:nvPr>
        </p:nvSpPr>
        <p:spPr>
          <a:xfrm>
            <a:off x="778764" y="2350008"/>
            <a:ext cx="10634472" cy="2157984"/>
          </a:xfrm>
        </p:spPr>
        <p:txBody>
          <a:bodyPr/>
          <a:lstStyle/>
          <a:p>
            <a:pPr algn="ctr"/>
            <a:r>
              <a:rPr lang="en-GB" dirty="0">
                <a:latin typeface="Times New Roman" panose="02020603050405020304" pitchFamily="18" charset="0"/>
                <a:cs typeface="Times New Roman" panose="02020603050405020304" pitchFamily="18" charset="0"/>
              </a:rPr>
              <a:t>Presentation Conclusion</a:t>
            </a:r>
          </a:p>
        </p:txBody>
      </p:sp>
      <p:pic>
        <p:nvPicPr>
          <p:cNvPr id="5" name="Audio 4">
            <a:hlinkClick r:id="" action="ppaction://media"/>
            <a:extLst>
              <a:ext uri="{FF2B5EF4-FFF2-40B4-BE49-F238E27FC236}">
                <a16:creationId xmlns:a16="http://schemas.microsoft.com/office/drawing/2014/main" id="{8D5A8BF3-E1CE-4830-AFAB-3576B44C3B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2350641799"/>
      </p:ext>
    </p:extLst>
  </p:cSld>
  <p:clrMapOvr>
    <a:masterClrMapping/>
  </p:clrMapOvr>
  <mc:AlternateContent xmlns:mc="http://schemas.openxmlformats.org/markup-compatibility/2006">
    <mc:Choice xmlns:p14="http://schemas.microsoft.com/office/powerpoint/2010/main" Requires="p14">
      <p:transition spd="slow" p14:dur="2000" advTm="15140"/>
    </mc:Choice>
    <mc:Fallback>
      <p:transition spd="slow" advTm="15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0DAED-DD68-48C5-8C99-CA3DC18FE991}"/>
              </a:ext>
            </a:extLst>
          </p:cNvPr>
          <p:cNvSpPr>
            <a:spLocks noGrp="1"/>
          </p:cNvSpPr>
          <p:nvPr>
            <p:ph type="title"/>
          </p:nvPr>
        </p:nvSpPr>
        <p:spPr>
          <a:xfrm>
            <a:off x="482600" y="441198"/>
            <a:ext cx="10634472" cy="1168527"/>
          </a:xfrm>
        </p:spPr>
        <p:txBody>
          <a:bodyPr/>
          <a:lstStyle/>
          <a:p>
            <a:pPr algn="ctr"/>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9F7C0BE-66A2-44CC-8435-2EB55C503E8B}"/>
              </a:ext>
            </a:extLst>
          </p:cNvPr>
          <p:cNvSpPr>
            <a:spLocks noGrp="1"/>
          </p:cNvSpPr>
          <p:nvPr>
            <p:ph idx="1"/>
          </p:nvPr>
        </p:nvSpPr>
        <p:spPr>
          <a:xfrm>
            <a:off x="482600" y="1522667"/>
            <a:ext cx="10506991" cy="4678108"/>
          </a:xfrm>
        </p:spPr>
        <p:txBody>
          <a:bodyPr>
            <a:normAutofit fontScale="55000" lnSpcReduction="20000"/>
          </a:bodyPr>
          <a:lstStyle/>
          <a:p>
            <a:r>
              <a:rPr lang="en-GB" sz="2500" dirty="0">
                <a:latin typeface="Times New Roman" panose="02020603050405020304" pitchFamily="18" charset="0"/>
                <a:cs typeface="Times New Roman" panose="02020603050405020304" pitchFamily="18" charset="0"/>
              </a:rPr>
              <a:t>Agile (2021) </a:t>
            </a:r>
            <a:r>
              <a:rPr lang="en-GB" sz="2500" i="1" dirty="0">
                <a:latin typeface="Times New Roman" panose="02020603050405020304" pitchFamily="18" charset="0"/>
                <a:cs typeface="Times New Roman" panose="02020603050405020304" pitchFamily="18" charset="0"/>
              </a:rPr>
              <a:t>What is Agile Working?</a:t>
            </a:r>
          </a:p>
          <a:p>
            <a:pPr marL="457200" lvl="1" indent="0">
              <a:buNone/>
            </a:pPr>
            <a:r>
              <a:rPr lang="en-GB" sz="2500" dirty="0">
                <a:latin typeface="Times New Roman" panose="02020603050405020304" pitchFamily="18" charset="0"/>
                <a:cs typeface="Times New Roman" panose="02020603050405020304" pitchFamily="18" charset="0"/>
              </a:rPr>
              <a:t>Available at: https://www.agile.org.uk/what-is-agile-working/</a:t>
            </a:r>
            <a:endParaRPr lang="en-GB" sz="2500" b="0" i="0" dirty="0">
              <a:effectLst/>
              <a:latin typeface="Times New Roman" panose="02020603050405020304" pitchFamily="18" charset="0"/>
              <a:cs typeface="Times New Roman" panose="02020603050405020304" pitchFamily="18" charset="0"/>
            </a:endParaRPr>
          </a:p>
          <a:p>
            <a:pPr indent="-228600">
              <a:lnSpc>
                <a:spcPct val="120000"/>
              </a:lnSpc>
            </a:pPr>
            <a:r>
              <a:rPr lang="en-GB" sz="2500" b="0" i="0" dirty="0">
                <a:effectLst/>
                <a:latin typeface="Times New Roman" panose="02020603050405020304" pitchFamily="18" charset="0"/>
                <a:cs typeface="Times New Roman" panose="02020603050405020304" pitchFamily="18" charset="0"/>
              </a:rPr>
              <a:t>Business News Daily (2021) </a:t>
            </a:r>
            <a:r>
              <a:rPr lang="en-GB" sz="2500" b="0" i="1" dirty="0">
                <a:effectLst/>
                <a:latin typeface="Times New Roman" panose="02020603050405020304" pitchFamily="18" charset="0"/>
                <a:cs typeface="Times New Roman" panose="02020603050405020304" pitchFamily="18" charset="0"/>
              </a:rPr>
              <a:t>10 Ways Human Resources will change in 2021</a:t>
            </a:r>
          </a:p>
          <a:p>
            <a:pPr marL="457200" lvl="1" indent="0">
              <a:buNone/>
            </a:pPr>
            <a:r>
              <a:rPr lang="en-GB" sz="2500" b="0" i="0" dirty="0">
                <a:effectLst/>
                <a:latin typeface="Times New Roman" panose="02020603050405020304" pitchFamily="18" charset="0"/>
                <a:cs typeface="Times New Roman" panose="02020603050405020304" pitchFamily="18" charset="0"/>
              </a:rPr>
              <a:t>Available at: https://www.businessnewsdaily.com/9383-future-of-hr.html</a:t>
            </a:r>
          </a:p>
          <a:p>
            <a:r>
              <a:rPr lang="it-IT" sz="2500" b="0" i="0" dirty="0">
                <a:effectLst/>
                <a:latin typeface="Times New Roman" panose="02020603050405020304" pitchFamily="18" charset="0"/>
                <a:cs typeface="Times New Roman" panose="02020603050405020304" pitchFamily="18" charset="0"/>
              </a:rPr>
              <a:t>DonorBox (2020) 14 of the Best Social Responsibility Companies</a:t>
            </a:r>
          </a:p>
          <a:p>
            <a:pPr marL="457200" lvl="1" indent="0">
              <a:buNone/>
            </a:pPr>
            <a:r>
              <a:rPr lang="it-IT" sz="2500" dirty="0">
                <a:latin typeface="Times New Roman" panose="02020603050405020304" pitchFamily="18" charset="0"/>
                <a:cs typeface="Times New Roman" panose="02020603050405020304" pitchFamily="18" charset="0"/>
              </a:rPr>
              <a:t>Available at: </a:t>
            </a:r>
            <a:r>
              <a:rPr lang="it-IT" sz="2500" b="0" i="0" dirty="0">
                <a:effectLst/>
                <a:latin typeface="Times New Roman" panose="02020603050405020304" pitchFamily="18" charset="0"/>
                <a:cs typeface="Times New Roman" panose="02020603050405020304" pitchFamily="18" charset="0"/>
              </a:rPr>
              <a:t>https://donorbox.org/nonprofit-blog/best-corporate-responsibility-companies/</a:t>
            </a:r>
          </a:p>
          <a:p>
            <a:pPr eaLnBrk="1" hangingPunct="1"/>
            <a:r>
              <a:rPr lang="en-GB" altLang="en-US" sz="2500" dirty="0">
                <a:latin typeface="Times New Roman" panose="02020603050405020304" pitchFamily="18" charset="0"/>
                <a:cs typeface="Times New Roman" panose="02020603050405020304" pitchFamily="18" charset="0"/>
              </a:rPr>
              <a:t>Gibbs, G. (1988) </a:t>
            </a:r>
            <a:r>
              <a:rPr lang="en-GB" altLang="en-US" sz="2500" i="1" dirty="0">
                <a:latin typeface="Times New Roman" panose="02020603050405020304" pitchFamily="18" charset="0"/>
                <a:cs typeface="Times New Roman" panose="02020603050405020304" pitchFamily="18" charset="0"/>
              </a:rPr>
              <a:t>Learning by Doing: A guide to teaching and learning methods</a:t>
            </a:r>
            <a:r>
              <a:rPr lang="en-GB" altLang="en-US" sz="2500" dirty="0">
                <a:latin typeface="Times New Roman" panose="02020603050405020304" pitchFamily="18" charset="0"/>
                <a:cs typeface="Times New Roman" panose="02020603050405020304" pitchFamily="18" charset="0"/>
              </a:rPr>
              <a:t>. </a:t>
            </a:r>
          </a:p>
          <a:p>
            <a:pPr marL="457200" lvl="1" indent="0">
              <a:buNone/>
            </a:pPr>
            <a:r>
              <a:rPr lang="en-GB" altLang="en-US" sz="2500" dirty="0">
                <a:latin typeface="Times New Roman" panose="02020603050405020304" pitchFamily="18" charset="0"/>
                <a:cs typeface="Times New Roman" panose="02020603050405020304" pitchFamily="18" charset="0"/>
              </a:rPr>
              <a:t>Further Education Unit. Oxford: Oxford Polytechnic. </a:t>
            </a:r>
          </a:p>
          <a:p>
            <a:pPr>
              <a:lnSpc>
                <a:spcPct val="120000"/>
              </a:lnSpc>
            </a:pPr>
            <a:r>
              <a:rPr lang="en-GB" sz="2500" b="0" i="0" dirty="0">
                <a:effectLst/>
                <a:latin typeface="Times New Roman" panose="02020603050405020304" pitchFamily="18" charset="0"/>
                <a:cs typeface="Times New Roman" panose="02020603050405020304" pitchFamily="18" charset="0"/>
              </a:rPr>
              <a:t>Monitor Deloitte (2021) </a:t>
            </a:r>
            <a:r>
              <a:rPr lang="en-GB" sz="2500" b="0" i="1" dirty="0">
                <a:effectLst/>
                <a:latin typeface="Times New Roman" panose="02020603050405020304" pitchFamily="18" charset="0"/>
                <a:cs typeface="Times New Roman" panose="02020603050405020304" pitchFamily="18" charset="0"/>
              </a:rPr>
              <a:t>The Future of Human Resources - A Glimpse into the Future</a:t>
            </a:r>
          </a:p>
          <a:p>
            <a:pPr marL="457200" lvl="1" indent="0">
              <a:lnSpc>
                <a:spcPct val="120000"/>
              </a:lnSpc>
              <a:buNone/>
            </a:pPr>
            <a:r>
              <a:rPr lang="en-GB" sz="2500" dirty="0">
                <a:latin typeface="Times New Roman" panose="02020603050405020304" pitchFamily="18" charset="0"/>
                <a:cs typeface="Times New Roman" panose="02020603050405020304" pitchFamily="18" charset="0"/>
              </a:rPr>
              <a:t>Available at: </a:t>
            </a:r>
            <a:r>
              <a:rPr lang="en-GB" sz="2500" b="0" i="0" dirty="0">
                <a:effectLst/>
                <a:latin typeface="Times New Roman" panose="02020603050405020304" pitchFamily="18" charset="0"/>
                <a:cs typeface="Times New Roman" panose="02020603050405020304" pitchFamily="18" charset="0"/>
              </a:rPr>
              <a:t>https://www2.deloitte.com/content/dam/Deloitte/de/Documents/strategy/Future-of-Human-Resources-2030-Deloitte-Glimpse-Paper.PDF#:~:text=On%20the%20other%20hand,%20the%20nature%20of%20Human,rise%20of%20automated%20and%20machine-controlled%20ZRUN%025RZV%03WKDW%03KDYH%03WKH%03SRWHQWLDO%03WR%03GLVUXSW%03%20HR%20departments.</a:t>
            </a:r>
            <a:endParaRPr lang="en-GB" sz="2500" dirty="0">
              <a:latin typeface="Times New Roman" panose="02020603050405020304" pitchFamily="18" charset="0"/>
              <a:cs typeface="Times New Roman" panose="02020603050405020304" pitchFamily="18" charset="0"/>
            </a:endParaRPr>
          </a:p>
          <a:p>
            <a:r>
              <a:rPr lang="sv-SE" sz="2500" b="0" i="0" dirty="0">
                <a:effectLst/>
                <a:latin typeface="Times New Roman" panose="02020603050405020304" pitchFamily="18" charset="0"/>
                <a:cs typeface="Times New Roman" panose="02020603050405020304" pitchFamily="18" charset="0"/>
              </a:rPr>
              <a:t>PPT (2020) </a:t>
            </a:r>
            <a:r>
              <a:rPr lang="sv-SE" sz="2500" b="0" i="1" dirty="0">
                <a:effectLst/>
                <a:latin typeface="Times New Roman" panose="02020603050405020304" pitchFamily="18" charset="0"/>
                <a:cs typeface="Times New Roman" panose="02020603050405020304" pitchFamily="18" charset="0"/>
              </a:rPr>
              <a:t>Cultural Barriers to Effective Communication</a:t>
            </a:r>
            <a:endParaRPr lang="sv-SE" sz="2500" b="0" i="0" dirty="0">
              <a:effectLst/>
              <a:latin typeface="Times New Roman" panose="02020603050405020304" pitchFamily="18" charset="0"/>
              <a:cs typeface="Times New Roman" panose="02020603050405020304" pitchFamily="18" charset="0"/>
            </a:endParaRPr>
          </a:p>
          <a:p>
            <a:pPr marL="457200" lvl="1" indent="0">
              <a:buNone/>
            </a:pPr>
            <a:r>
              <a:rPr lang="sv-SE" sz="2500" dirty="0">
                <a:latin typeface="Times New Roman" panose="02020603050405020304" pitchFamily="18" charset="0"/>
                <a:cs typeface="Times New Roman" panose="02020603050405020304" pitchFamily="18" charset="0"/>
              </a:rPr>
              <a:t>Available at: </a:t>
            </a:r>
            <a:r>
              <a:rPr lang="sv-SE" sz="2500" b="0" i="0" dirty="0">
                <a:effectLst/>
                <a:latin typeface="Times New Roman" panose="02020603050405020304" pitchFamily="18" charset="0"/>
                <a:cs typeface="Times New Roman" panose="02020603050405020304" pitchFamily="18" charset="0"/>
              </a:rPr>
              <a:t>https://ppt-online.org/249259</a:t>
            </a:r>
            <a:endParaRPr lang="en-GB" sz="2500" dirty="0">
              <a:latin typeface="Times New Roman" panose="02020603050405020304" pitchFamily="18" charset="0"/>
              <a:cs typeface="Times New Roman" panose="02020603050405020304" pitchFamily="18" charset="0"/>
            </a:endParaRPr>
          </a:p>
          <a:p>
            <a:r>
              <a:rPr lang="en-GB" sz="2500" b="0" i="0" dirty="0">
                <a:effectLst/>
                <a:latin typeface="Times New Roman" panose="02020603050405020304" pitchFamily="18" charset="0"/>
                <a:cs typeface="Times New Roman" panose="02020603050405020304" pitchFamily="18" charset="0"/>
              </a:rPr>
              <a:t>University of Kent (2020) </a:t>
            </a:r>
            <a:r>
              <a:rPr lang="en-GB" sz="2500" b="0" i="1" dirty="0">
                <a:effectLst/>
                <a:latin typeface="Times New Roman" panose="02020603050405020304" pitchFamily="18" charset="0"/>
                <a:cs typeface="Times New Roman" panose="02020603050405020304" pitchFamily="18" charset="0"/>
              </a:rPr>
              <a:t>Reflective Learning </a:t>
            </a:r>
          </a:p>
          <a:p>
            <a:pPr marL="457200" lvl="1" indent="0">
              <a:buNone/>
            </a:pPr>
            <a:r>
              <a:rPr lang="en-GB" sz="2500" dirty="0">
                <a:latin typeface="Times New Roman" panose="02020603050405020304" pitchFamily="18" charset="0"/>
                <a:cs typeface="Times New Roman" panose="02020603050405020304" pitchFamily="18" charset="0"/>
              </a:rPr>
              <a:t>Available at: https://www.kent.ac.uk/learning/PDP-and-employability/pdp/reflective.html</a:t>
            </a:r>
          </a:p>
          <a:p>
            <a:endParaRPr lang="it-IT" sz="2200" dirty="0">
              <a:solidFill>
                <a:srgbClr val="373A3C"/>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0309157"/>
      </p:ext>
    </p:extLst>
  </p:cSld>
  <p:clrMapOvr>
    <a:masterClrMapping/>
  </p:clrMapOvr>
</p:sld>
</file>

<file path=ppt/theme/theme1.xml><?xml version="1.0" encoding="utf-8"?>
<a:theme xmlns:a="http://schemas.openxmlformats.org/drawingml/2006/main" name="LevelVTI">
  <a:themeElements>
    <a:clrScheme name="AnalogousFromDarkSeedLeftStep">
      <a:dk1>
        <a:srgbClr val="000000"/>
      </a:dk1>
      <a:lt1>
        <a:srgbClr val="FFFFFF"/>
      </a:lt1>
      <a:dk2>
        <a:srgbClr val="31231C"/>
      </a:dk2>
      <a:lt2>
        <a:srgbClr val="F3F3F0"/>
      </a:lt2>
      <a:accent1>
        <a:srgbClr val="572FE1"/>
      </a:accent1>
      <a:accent2>
        <a:srgbClr val="2244D0"/>
      </a:accent2>
      <a:accent3>
        <a:srgbClr val="2F9CE1"/>
      </a:accent3>
      <a:accent4>
        <a:srgbClr val="1BC1BD"/>
      </a:accent4>
      <a:accent5>
        <a:srgbClr val="29C37F"/>
      </a:accent5>
      <a:accent6>
        <a:srgbClr val="1CC834"/>
      </a:accent6>
      <a:hlink>
        <a:srgbClr val="349C80"/>
      </a:hlink>
      <a:folHlink>
        <a:srgbClr val="7F7F7F"/>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311</TotalTime>
  <Words>3607</Words>
  <Application>Microsoft Office PowerPoint</Application>
  <PresentationFormat>Widescreen</PresentationFormat>
  <Paragraphs>140</Paragraphs>
  <Slides>12</Slides>
  <Notes>10</Notes>
  <HiddenSlides>0</HiddenSlides>
  <MMClips>10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-apple-system</vt:lpstr>
      <vt:lpstr>Arial</vt:lpstr>
      <vt:lpstr>Calibri</vt:lpstr>
      <vt:lpstr>Seaford</vt:lpstr>
      <vt:lpstr>Segoe UI</vt:lpstr>
      <vt:lpstr>Times New Roman</vt:lpstr>
      <vt:lpstr>LevelVTI</vt:lpstr>
      <vt:lpstr>Nicola Louise Bragg 1910223 The Inter-Cultural Workplace BMSP5002 Assignment Two Tutor – Glenn Behenna</vt:lpstr>
      <vt:lpstr>PowerPoint Presentation</vt:lpstr>
      <vt:lpstr>Why Should We Reflect?</vt:lpstr>
      <vt:lpstr>PowerPoint Presentation</vt:lpstr>
      <vt:lpstr>Stage One: Description What I have learnt</vt:lpstr>
      <vt:lpstr>Stage Two: Feelings</vt:lpstr>
      <vt:lpstr>Stage Three: Evaluation</vt:lpstr>
      <vt:lpstr>Stage Four: Analysis</vt:lpstr>
      <vt:lpstr>Stage Five: Conclusion</vt:lpstr>
      <vt:lpstr>Stage Six: Action Plan</vt:lpstr>
      <vt:lpstr>Presentation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Nicola Louise</cp:lastModifiedBy>
  <cp:revision>1</cp:revision>
  <dcterms:created xsi:type="dcterms:W3CDTF">2021-05-18T12:27:23Z</dcterms:created>
  <dcterms:modified xsi:type="dcterms:W3CDTF">2021-05-18T17:41:09Z</dcterms:modified>
</cp:coreProperties>
</file>