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5" r:id="rId20"/>
    <p:sldId id="276" r:id="rId21"/>
  </p:sldIdLst>
  <p:sldSz cx="9144000" cy="5143500" type="screen16x9"/>
  <p:notesSz cx="6884988" cy="100187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138" d="100"/>
          <a:sy n="138" d="100"/>
        </p:scale>
        <p:origin x="834" y="114"/>
      </p:cViewPr>
      <p:guideLst/>
    </p:cSldViewPr>
  </p:slideViewPr>
  <p:notesTextViewPr>
    <p:cViewPr>
      <p:scale>
        <a:sx n="3" d="2"/>
        <a:sy n="3" d="2"/>
      </p:scale>
      <p:origin x="-6" y="-1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Use AI</c:v>
                </c:pt>
              </c:strCache>
            </c:strRef>
          </c:tx>
          <c:spPr>
            <a:solidFill>
              <a:srgbClr val="1D8A99"/>
            </a:solidFill>
            <a:effectLst/>
          </c:spPr>
          <c:invertIfNegative val="0"/>
          <c:dLbls>
            <c:numFmt formatCode="0&quot;%&quot;" sourceLinked="0"/>
            <c:spPr>
              <a:noFill/>
              <a:ln>
                <a:noFill/>
              </a:ln>
              <a:effectLst/>
            </c:spPr>
            <c:txPr>
              <a:bodyPr/>
              <a:lstStyle/>
              <a:p>
                <a:pPr>
                  <a:defRPr sz="1200" b="0" i="0" u="none" strike="noStrike">
                    <a:solidFill>
                      <a:srgbClr val="0B3C5D"/>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2024</c:v>
                </c:pt>
                <c:pt idx="1">
                  <c:v>2025</c:v>
                </c:pt>
                <c:pt idx="2">
                  <c:v>2026</c:v>
                </c:pt>
              </c:strCache>
            </c:strRef>
          </c:cat>
          <c:val>
            <c:numRef>
              <c:f>Sheet1!$B$2:$B$4</c:f>
              <c:numCache>
                <c:formatCode>General</c:formatCode>
                <c:ptCount val="3"/>
                <c:pt idx="0">
                  <c:v>66</c:v>
                </c:pt>
                <c:pt idx="1">
                  <c:v>92</c:v>
                </c:pt>
                <c:pt idx="2">
                  <c:v>95</c:v>
                </c:pt>
              </c:numCache>
            </c:numRef>
          </c:val>
          <c:extLst>
            <c:ext xmlns:c16="http://schemas.microsoft.com/office/drawing/2014/chart" uri="{C3380CC4-5D6E-409C-BE32-E72D297353CC}">
              <c16:uniqueId val="{00000000-1DFD-47CC-A0BE-3ED932F1C80B}"/>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334155"/>
                </a:solidFill>
                <a:latin typeface="Arial"/>
              </a:defRPr>
            </a:pPr>
            <a:endParaRPr lang="en-US"/>
          </a:p>
        </c:txPr>
        <c:crossAx val="2094734552"/>
        <c:crosses val="autoZero"/>
        <c:auto val="1"/>
        <c:lblAlgn val="ctr"/>
        <c:lblOffset val="100"/>
        <c:noMultiLvlLbl val="1"/>
      </c:catAx>
      <c:valAx>
        <c:axId val="2094734552"/>
        <c:scaling>
          <c:orientation val="minMax"/>
          <c:max val="11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9967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Good morning, Dr Osei; I am Ovidiu Florin Socel, the Hiring Manager at UWTSD, and today I will show the evidence, the innovation approach, the job documents, my training plan and my interview for a Graduate AI Strategist.</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Small companies use AI and have small HR teams (SHRM, 2022), so graduate jobs are falling, while in 2026-27 every student needs responsible AI training, and HR must support this goal (Boxall and Purcell, 2016) in a public university (CIPD, 2021), just as people and culture helped Netflix beat Blockbuster (Satell, 2014).</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First, the evidence: in the UK, student AI use rose from 66 percent in 2024 to 95 percent in 2026, but only 38 percent of institutions give AI tools (Stephenson and Armstrong, 2026), and 86 percent of employers expect AI to change their business and 39 percent of skills to change (World Economic Forum, 2025).</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Next, using PESTLE (Whittington et al., 2020): visa rules and public priorities differ (CIPD, 2021), rare AI skills cost more (Lussier and Hendon, 2018), people want flexible jobs, AI screening can be biased (Vrontis et al., 2021), the law includes the Equality Act (UK Parliament, 2010) and the EU AI Act (European Union, 2024), and hybrid work cuts travel.</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The rules differ by country: the UK uses the Equality Act (UK Parliament, 2010), the EU treats recruitment AI as high risk (European Union, 2024), New York City requires bias audits of hiring tools (Office of the New York State Comptroller, 2025), and skills gaps hurt employers everywhere (World Economic Forum, 2025), so I design for UK law and EU standards.</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My recruitment sits inside an innovation strategy, a form of Porters differentiation (Whittington et al., 2020), which needs broad jobs, hiring for knowledge and creativity, and rewards for new ideas (Lussier and Hendon, 2018), although it also needs time and tolerance of risk (Schuler and Jackson, 1987).</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Innovators teach us that innovation is a planned discipline (Drucker, 1985), that new technology destroys old jobs and creates new ones (Schumpeter, 1942), that creativity needs expertise, thinking skills and motivation (Amabile, 1998), and that Netflix won with adaptable people while Blockbuster resisted change (Satell, 2014), so I hire for all of these.</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My job analysis of Edra, Ema and Anthropic (Anthropic, n.d.; Dessler, 2017; Edra, n.d.; Ema, n.d.; Lussier and Hendon, 2018) shows on-site, remote and hybrid work, only Anthropic shows the pay, and all ask for two to fifteen years of experience, so none is a graduate job.</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From these jobs I take Edras start-small idea, Emas business cases and Anthropics European rules (Anthropic, n.d.; Edra, n.d.; Ema, n.d.), and I cut experience to zero to two years, because strategy shapes HR (Boxall and Purcell, 2016) and the person specification must match the job (Armstrong, 2020).</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My job description (Armstrong, 2020; Dessler, 2017) is for a permanent, full-time, 37.5-hour, hybrid Graduate AI Strategist who reports to the Head of Learning and Teaching, leads student AI training, runs workshops and shows value, with a salary of 29 to 33 thousand pounds, to check against the UWTSD scale.</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In the person specification (Amabile, 1998; Armstrong, 2020; Lussier and Hendon, 2018), a degree, AI and ethics knowledge, clear communication, creative problem-solving and independence are essential, Python, EU rules and a second language like Welsh are desirable, and I want a flexible, curious, creative and honest person.</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This person leads four programmes: an online induction, library workshops, AI tasks in subjects and staff training, each with a target and checked at four levels (Armstrong, 2020), which supports EU AI literacy (European Union, 2024) and fills a real gap (Stephenson and Armstrong, 2026).</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The twelve-month plan is to find needs and write rules, run a pilot, grow it, and then check results, so we start small and then grow (Armstrong, 2020; Boxall and Purcell, 2016).</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The university must also be ready: teachers need clear rules and training, as fewer than half of students feel supported (Stephenson and Armstrong, 2026), managers need one policy and resources, and learner developers, the library and careers must work together (Boxall and Purcell, 2016; CIPD, 2021).</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To manage performance (Armstrong, 2020; Dessler, 2017), I set SMART objectives such as 90 percent induction completion, review at three and six months with feedback from staff, and reward fairly with salary, pension, training budget and hybrid work.</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Critically (Armstrong, 2020; Boxall and Purcell, 2016; Stephenson and Armstrong, 2026), training is not skill, the data is UK-wide, AI tools can be biased (Vrontis et al., 2021), and the cost is one salary plus training that is hard to prove, so I start with a pilot and choose a graduate with mentoring, instead of training current staff or hiring a senior person.</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Now, my interview is fair (Dessler, 2017): every candidate gets the same questions and a score from one to five, I avoid similarity, confirmation and halo bias, and I follow the law (UK Parliament, 2010), which supports equality and inclusion (Lussier and Hendon, 2018).</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I ask seven different types of question in twenty minutes (Dessler, 2017; Lussier and Hendon, 2018), on knowledge, a pilot, ethics, a creative story, sceptical staff, value for money and the law, with a friendly start and a positive end.</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These are my references in UWTSD Harvard style, part one.</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8183" tIns="54091" rIns="108183" bIns="54091"/>
          <a:lstStyle/>
          <a:p>
            <a:r>
              <a:rPr lang="en-US" dirty="0"/>
              <a:t>And part two; I am happy to answer any question about them.</a:t>
            </a:r>
          </a:p>
        </p:txBody>
      </p:sp>
      <p:sp>
        <p:nvSpPr>
          <p:cNvPr id="4" name="Slide Number Placeholder 3"/>
          <p:cNvSpPr>
            <a:spLocks noGrp="1"/>
          </p:cNvSpPr>
          <p:nvPr>
            <p:ph type="sldNum" sz="quarter" idx="10"/>
          </p:nvPr>
        </p:nvSpPr>
        <p:spPr/>
        <p:txBody>
          <a:bodyPr lIns="108183" tIns="54091" rIns="108183" bIns="54091"/>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chart" Target="../charts/char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hyperlink" Target="https://eur-lex.europa.eu/eli/reg/2024/1689/oj" TargetMode="External"/><Relationship Id="rId3" Type="http://schemas.openxmlformats.org/officeDocument/2006/relationships/image" Target="../media/image4.png"/><Relationship Id="rId7" Type="http://schemas.openxmlformats.org/officeDocument/2006/relationships/hyperlink" Target="https://www.ema.ai/careers/jobs/b4d1709b-f33a-4eb4-b3ec-f5509be8069d"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jobs.ashbyhq.com/edra/af19c842-f0e8-4947-89dd-1db21fae7b1a" TargetMode="External"/><Relationship Id="rId5" Type="http://schemas.openxmlformats.org/officeDocument/2006/relationships/hyperlink" Target="https://uk.indeed.com/viewjob?jk=1f1e7cfb28c0cc7e" TargetMode="External"/><Relationship Id="rId4" Type="http://schemas.openxmlformats.org/officeDocument/2006/relationships/image" Target="../media/image2.png"/><Relationship Id="rId9" Type="http://schemas.openxmlformats.org/officeDocument/2006/relationships/hyperlink" Target="https://www.osc.ny.gov/state-agencies/audits/2025/12/02/enforcement-local-law-144-automated-employment-decision-tools"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eforum.org/publications/the-future-of-jobs-report-2025/" TargetMode="External"/><Relationship Id="rId3" Type="http://schemas.openxmlformats.org/officeDocument/2006/relationships/image" Target="../media/image4.png"/><Relationship Id="rId7" Type="http://schemas.openxmlformats.org/officeDocument/2006/relationships/hyperlink" Target="https://www.legislation.gov.uk/ukpga/2010/15/contents"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hyperlink" Target="https://www.hepi.ac.uk/reports/student-generative-ai-survey-2026/" TargetMode="External"/><Relationship Id="rId5" Type="http://schemas.openxmlformats.org/officeDocument/2006/relationships/hyperlink" Target="https://www.forbes.com/sites/gregsatell/2014/09/05/a-look-back-at-why-blockbuster-really-failed-and-why-it-didnt-have-to/" TargetMode="Externa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Image 0" descr="/home/claude/assets/logo_navy.png"/>
          <p:cNvPicPr>
            <a:picLocks noChangeAspect="1"/>
          </p:cNvPicPr>
          <p:nvPr/>
        </p:nvPicPr>
        <p:blipFill>
          <a:blip r:embed="rId4"/>
          <a:stretch>
            <a:fillRect/>
          </a:stretch>
        </p:blipFill>
        <p:spPr>
          <a:xfrm>
            <a:off x="548640" y="365760"/>
            <a:ext cx="1005840" cy="781812"/>
          </a:xfrm>
          <a:prstGeom prst="rect">
            <a:avLst/>
          </a:prstGeom>
          <a:ln>
            <a:noFill/>
          </a:ln>
          <a:effectLst>
            <a:outerShdw blurRad="292100" dist="139700" dir="2700000" algn="tl" rotWithShape="0">
              <a:srgbClr val="333333">
                <a:alpha val="65000"/>
              </a:srgbClr>
            </a:outerShdw>
          </a:effectLst>
        </p:spPr>
      </p:pic>
      <p:pic>
        <p:nvPicPr>
          <p:cNvPr id="3" name="Image 1" descr="/home/claude/assets/crest_t.png"/>
          <p:cNvPicPr>
            <a:picLocks noChangeAspect="1"/>
          </p:cNvPicPr>
          <p:nvPr/>
        </p:nvPicPr>
        <p:blipFill>
          <a:blip r:embed="rId5"/>
          <a:stretch>
            <a:fillRect/>
          </a:stretch>
        </p:blipFill>
        <p:spPr>
          <a:xfrm>
            <a:off x="6625243" y="914400"/>
            <a:ext cx="2286000" cy="2425903"/>
          </a:xfrm>
          <a:prstGeom prst="rect">
            <a:avLst/>
          </a:prstGeom>
          <a:ln>
            <a:noFill/>
          </a:ln>
          <a:effectLst>
            <a:outerShdw blurRad="292100" dist="139700" dir="2700000" algn="tl" rotWithShape="0">
              <a:srgbClr val="333333">
                <a:alpha val="65000"/>
              </a:srgbClr>
            </a:outerShdw>
          </a:effectLst>
        </p:spPr>
      </p:pic>
      <p:sp>
        <p:nvSpPr>
          <p:cNvPr id="4" name="Text 0"/>
          <p:cNvSpPr txBox="1"/>
          <p:nvPr/>
        </p:nvSpPr>
        <p:spPr>
          <a:xfrm>
            <a:off x="548640" y="1234440"/>
            <a:ext cx="5669280" cy="640080"/>
          </a:xfrm>
          <a:prstGeom prst="rect">
            <a:avLst/>
          </a:prstGeom>
          <a:noFill/>
          <a:ln/>
        </p:spPr>
        <p:txBody>
          <a:bodyPr wrap="square" lIns="0" tIns="0" rIns="0" bIns="0" rtlCol="0" anchor="ctr"/>
          <a:lstStyle/>
          <a:p>
            <a:pPr marL="0" indent="0">
              <a:buNone/>
            </a:pPr>
            <a:r>
              <a:rPr lang="en-US" sz="2400" b="1" dirty="0">
                <a:solidFill>
                  <a:srgbClr val="0B3C5D"/>
                </a:solidFill>
                <a:latin typeface="Cambria" pitchFamily="34" charset="0"/>
                <a:ea typeface="Cambria" pitchFamily="34" charset="-122"/>
                <a:cs typeface="Cambria" pitchFamily="34" charset="-120"/>
              </a:rPr>
              <a:t>Academic Interview for HR Processes</a:t>
            </a:r>
            <a:endParaRPr lang="en-US" sz="2400" dirty="0"/>
          </a:p>
        </p:txBody>
      </p:sp>
      <p:sp>
        <p:nvSpPr>
          <p:cNvPr id="5" name="Text 1"/>
          <p:cNvSpPr txBox="1"/>
          <p:nvPr/>
        </p:nvSpPr>
        <p:spPr>
          <a:xfrm>
            <a:off x="548640" y="1785157"/>
            <a:ext cx="5997633" cy="286789"/>
          </a:xfrm>
          <a:prstGeom prst="rect">
            <a:avLst/>
          </a:prstGeom>
          <a:noFill/>
          <a:ln/>
        </p:spPr>
        <p:txBody>
          <a:bodyPr wrap="square" lIns="0" tIns="0" rIns="0" bIns="0" rtlCol="0" anchor="ctr"/>
          <a:lstStyle/>
          <a:p>
            <a:pPr marL="0" indent="0">
              <a:buNone/>
            </a:pPr>
            <a:r>
              <a:rPr lang="en-US" sz="1600" dirty="0">
                <a:solidFill>
                  <a:srgbClr val="1D8A99"/>
                </a:solidFill>
              </a:rPr>
              <a:t>Hiring Manager Simulation: recruiting a Graduate AI Strategist at UWTSD</a:t>
            </a:r>
            <a:endParaRPr lang="en-US" sz="1600" dirty="0"/>
          </a:p>
        </p:txBody>
      </p:sp>
      <p:sp>
        <p:nvSpPr>
          <p:cNvPr id="6" name="Text 2"/>
          <p:cNvSpPr txBox="1"/>
          <p:nvPr/>
        </p:nvSpPr>
        <p:spPr>
          <a:xfrm>
            <a:off x="548640" y="2622667"/>
            <a:ext cx="5120640" cy="1005840"/>
          </a:xfrm>
          <a:prstGeom prst="rect">
            <a:avLst/>
          </a:prstGeom>
          <a:noFill/>
          <a:ln/>
        </p:spPr>
        <p:txBody>
          <a:bodyPr wrap="square" lIns="0" tIns="0" rIns="0" bIns="0" rtlCol="0" anchor="t"/>
          <a:lstStyle/>
          <a:p>
            <a:pPr marL="0" indent="0">
              <a:spcAft>
                <a:spcPts val="200"/>
              </a:spcAft>
              <a:buNone/>
            </a:pPr>
            <a:r>
              <a:rPr lang="en-US" sz="1300" dirty="0">
                <a:solidFill>
                  <a:srgbClr val="0B3C5D"/>
                </a:solidFill>
              </a:rPr>
              <a:t>Student: Ovidiu Florin Socel</a:t>
            </a:r>
            <a:endParaRPr lang="en-US" sz="1300" dirty="0"/>
          </a:p>
          <a:p>
            <a:pPr marL="0" indent="0">
              <a:spcAft>
                <a:spcPts val="200"/>
              </a:spcAft>
              <a:buNone/>
            </a:pPr>
            <a:r>
              <a:rPr lang="en-US" sz="1300" dirty="0">
                <a:solidFill>
                  <a:srgbClr val="0B3C5D"/>
                </a:solidFill>
              </a:rPr>
              <a:t>Student Number: 2310644</a:t>
            </a:r>
            <a:endParaRPr lang="en-US" sz="1300" dirty="0"/>
          </a:p>
          <a:p>
            <a:pPr marL="0" indent="0">
              <a:spcAft>
                <a:spcPts val="200"/>
              </a:spcAft>
              <a:buNone/>
            </a:pPr>
            <a:r>
              <a:rPr lang="en-US" sz="1300" dirty="0">
                <a:solidFill>
                  <a:srgbClr val="0B3C5D"/>
                </a:solidFill>
              </a:rPr>
              <a:t>Lecturer: Dr Eric Osei</a:t>
            </a:r>
            <a:endParaRPr lang="en-US" sz="1300" dirty="0"/>
          </a:p>
          <a:p>
            <a:pPr marL="0" indent="0">
              <a:spcAft>
                <a:spcPts val="200"/>
              </a:spcAft>
              <a:buNone/>
            </a:pPr>
            <a:r>
              <a:rPr lang="en-US" sz="1300" dirty="0">
                <a:solidFill>
                  <a:srgbClr val="0B3C5D"/>
                </a:solidFill>
              </a:rPr>
              <a:t>University of Wales Trinity Saint David</a:t>
            </a:r>
            <a:endParaRPr lang="en-US" sz="1300" dirty="0"/>
          </a:p>
        </p:txBody>
      </p:sp>
      <p:sp>
        <p:nvSpPr>
          <p:cNvPr id="7" name="Text 3"/>
          <p:cNvSpPr txBox="1"/>
          <p:nvPr/>
        </p:nvSpPr>
        <p:spPr>
          <a:xfrm>
            <a:off x="548640" y="4297680"/>
            <a:ext cx="7315200" cy="365760"/>
          </a:xfrm>
          <a:prstGeom prst="rect">
            <a:avLst/>
          </a:prstGeom>
          <a:noFill/>
          <a:ln/>
        </p:spPr>
        <p:txBody>
          <a:bodyPr wrap="square" lIns="0" tIns="0" rIns="0" bIns="0" rtlCol="0" anchor="ctr"/>
          <a:lstStyle/>
          <a:p>
            <a:pPr marL="0" indent="0">
              <a:buNone/>
            </a:pPr>
            <a:r>
              <a:rPr lang="en-US" sz="1100" dirty="0">
                <a:solidFill>
                  <a:srgbClr val="64748B"/>
                </a:solidFill>
              </a:rPr>
              <a:t>LCBB5012 Principles of Human Resource Management  |  BA (Hons) Business Management  |  Component 1 (50%)</a:t>
            </a:r>
            <a:endParaRPr lang="en-US" sz="1100" dirty="0"/>
          </a:p>
        </p:txBody>
      </p:sp>
    </p:spTree>
  </p:cSld>
  <p:clrMapOvr>
    <a:masterClrMapping/>
  </p:clrMapOvr>
  <mc:AlternateContent xmlns:mc="http://schemas.openxmlformats.org/markup-compatibility/2006" xmlns:p14="http://schemas.microsoft.com/office/powerpoint/2010/main">
    <mc:Choice Requires="p14">
      <p:transition spd="slow">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CONTEXT</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Why this role, why now</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2</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97280"/>
            <a:ext cx="2606040" cy="1737360"/>
          </a:xfrm>
          <a:prstGeom prst="roundRect">
            <a:avLst>
              <a:gd name="adj" fmla="val 526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Text 4"/>
          <p:cNvSpPr txBox="1"/>
          <p:nvPr/>
        </p:nvSpPr>
        <p:spPr>
          <a:xfrm>
            <a:off x="594360" y="1188720"/>
            <a:ext cx="2331720" cy="731520"/>
          </a:xfrm>
          <a:prstGeom prst="rect">
            <a:avLst/>
          </a:prstGeom>
          <a:noFill/>
          <a:ln/>
        </p:spPr>
        <p:txBody>
          <a:bodyPr wrap="square" lIns="0" tIns="0" rIns="0" bIns="0" rtlCol="0" anchor="ctr"/>
          <a:lstStyle/>
          <a:p>
            <a:pPr marL="0" indent="0">
              <a:buNone/>
            </a:pPr>
            <a:r>
              <a:rPr lang="en-US" sz="2000" b="1" dirty="0">
                <a:solidFill>
                  <a:srgbClr val="1D8A99"/>
                </a:solidFill>
                <a:latin typeface="Cambria" pitchFamily="34" charset="0"/>
                <a:ea typeface="Cambria" pitchFamily="34" charset="-122"/>
                <a:cs typeface="Cambria" pitchFamily="34" charset="-120"/>
              </a:rPr>
              <a:t>Fewer graduate jobs</a:t>
            </a:r>
            <a:endParaRPr lang="en-US" sz="2000" dirty="0"/>
          </a:p>
        </p:txBody>
      </p:sp>
      <p:sp>
        <p:nvSpPr>
          <p:cNvPr id="8" name="Text 5"/>
          <p:cNvSpPr txBox="1"/>
          <p:nvPr/>
        </p:nvSpPr>
        <p:spPr>
          <a:xfrm>
            <a:off x="594360" y="1920240"/>
            <a:ext cx="2331720" cy="868680"/>
          </a:xfrm>
          <a:prstGeom prst="rect">
            <a:avLst/>
          </a:prstGeom>
          <a:noFill/>
          <a:ln/>
        </p:spPr>
        <p:txBody>
          <a:bodyPr wrap="square" lIns="0" tIns="0" rIns="0" bIns="0" rtlCol="0" anchor="t"/>
          <a:lstStyle/>
          <a:p>
            <a:pPr marL="0" indent="0">
              <a:buNone/>
            </a:pPr>
            <a:r>
              <a:rPr lang="en-US" sz="1300" dirty="0">
                <a:solidFill>
                  <a:srgbClr val="334155"/>
                </a:solidFill>
              </a:rPr>
              <a:t>Agentic AI is lowering the perceived cost of hiring graduates, while SME HR capacity is limited (SHRM, 2022)</a:t>
            </a:r>
            <a:endParaRPr lang="en-US" sz="1300" dirty="0"/>
          </a:p>
        </p:txBody>
      </p:sp>
      <p:sp>
        <p:nvSpPr>
          <p:cNvPr id="9" name="Shape 6"/>
          <p:cNvSpPr/>
          <p:nvPr/>
        </p:nvSpPr>
        <p:spPr>
          <a:xfrm>
            <a:off x="3246120" y="1097280"/>
            <a:ext cx="2606040" cy="1737360"/>
          </a:xfrm>
          <a:prstGeom prst="roundRect">
            <a:avLst>
              <a:gd name="adj" fmla="val 526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0" name="Text 7"/>
          <p:cNvSpPr txBox="1"/>
          <p:nvPr/>
        </p:nvSpPr>
        <p:spPr>
          <a:xfrm>
            <a:off x="3383280" y="1188720"/>
            <a:ext cx="2331720" cy="731520"/>
          </a:xfrm>
          <a:prstGeom prst="rect">
            <a:avLst/>
          </a:prstGeom>
          <a:noFill/>
          <a:ln/>
        </p:spPr>
        <p:txBody>
          <a:bodyPr wrap="square" lIns="0" tIns="0" rIns="0" bIns="0" rtlCol="0" anchor="ctr"/>
          <a:lstStyle/>
          <a:p>
            <a:pPr marL="0" indent="0">
              <a:buNone/>
            </a:pPr>
            <a:r>
              <a:rPr lang="en-US" sz="3400" b="1" dirty="0">
                <a:solidFill>
                  <a:srgbClr val="C88A12"/>
                </a:solidFill>
                <a:latin typeface="Cambria" pitchFamily="34" charset="0"/>
                <a:ea typeface="Cambria" pitchFamily="34" charset="-122"/>
                <a:cs typeface="Cambria" pitchFamily="34" charset="-120"/>
              </a:rPr>
              <a:t>2026-27</a:t>
            </a:r>
            <a:endParaRPr lang="en-US" sz="3400" dirty="0"/>
          </a:p>
        </p:txBody>
      </p:sp>
      <p:sp>
        <p:nvSpPr>
          <p:cNvPr id="11" name="Text 8"/>
          <p:cNvSpPr txBox="1"/>
          <p:nvPr/>
        </p:nvSpPr>
        <p:spPr>
          <a:xfrm>
            <a:off x="3383280" y="1920240"/>
            <a:ext cx="2331720" cy="868680"/>
          </a:xfrm>
          <a:prstGeom prst="rect">
            <a:avLst/>
          </a:prstGeom>
          <a:noFill/>
          <a:ln/>
        </p:spPr>
        <p:txBody>
          <a:bodyPr wrap="square" lIns="0" tIns="0" rIns="0" bIns="0" rtlCol="0" anchor="t"/>
          <a:lstStyle/>
          <a:p>
            <a:pPr marL="0" indent="0">
              <a:buNone/>
            </a:pPr>
            <a:r>
              <a:rPr lang="en-US" sz="1300" dirty="0">
                <a:solidFill>
                  <a:srgbClr val="334155"/>
                </a:solidFill>
              </a:rPr>
              <a:t>Academic year in which all students need responsible and ethical AI training</a:t>
            </a:r>
            <a:endParaRPr lang="en-US" sz="1300" dirty="0"/>
          </a:p>
        </p:txBody>
      </p:sp>
      <p:sp>
        <p:nvSpPr>
          <p:cNvPr id="12" name="Shape 9"/>
          <p:cNvSpPr/>
          <p:nvPr/>
        </p:nvSpPr>
        <p:spPr>
          <a:xfrm>
            <a:off x="6035040" y="1097280"/>
            <a:ext cx="2606040" cy="1737360"/>
          </a:xfrm>
          <a:prstGeom prst="roundRect">
            <a:avLst>
              <a:gd name="adj" fmla="val 526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3" name="Text 10"/>
          <p:cNvSpPr txBox="1"/>
          <p:nvPr/>
        </p:nvSpPr>
        <p:spPr>
          <a:xfrm>
            <a:off x="6172200" y="1188720"/>
            <a:ext cx="2331720" cy="731520"/>
          </a:xfrm>
          <a:prstGeom prst="rect">
            <a:avLst/>
          </a:prstGeom>
          <a:noFill/>
          <a:ln/>
        </p:spPr>
        <p:txBody>
          <a:bodyPr wrap="square" lIns="0" tIns="0" rIns="0" bIns="0" rtlCol="0" anchor="ctr"/>
          <a:lstStyle/>
          <a:p>
            <a:pPr marL="0" indent="0">
              <a:buNone/>
            </a:pPr>
            <a:r>
              <a:rPr lang="en-US" sz="3400" b="1" dirty="0">
                <a:solidFill>
                  <a:srgbClr val="1D8A99"/>
                </a:solidFill>
                <a:latin typeface="Cambria" pitchFamily="34" charset="0"/>
                <a:ea typeface="Cambria" pitchFamily="34" charset="-122"/>
                <a:cs typeface="Cambria" pitchFamily="34" charset="-120"/>
              </a:rPr>
              <a:t>5-8</a:t>
            </a:r>
            <a:endParaRPr lang="en-US" sz="3400" dirty="0"/>
          </a:p>
        </p:txBody>
      </p:sp>
      <p:sp>
        <p:nvSpPr>
          <p:cNvPr id="14" name="Text 11"/>
          <p:cNvSpPr txBox="1"/>
          <p:nvPr/>
        </p:nvSpPr>
        <p:spPr>
          <a:xfrm>
            <a:off x="6172200" y="1920240"/>
            <a:ext cx="2331720" cy="868680"/>
          </a:xfrm>
          <a:prstGeom prst="rect">
            <a:avLst/>
          </a:prstGeom>
          <a:noFill/>
          <a:ln/>
        </p:spPr>
        <p:txBody>
          <a:bodyPr wrap="square" lIns="0" tIns="0" rIns="0" bIns="0" rtlCol="0" anchor="t"/>
          <a:lstStyle/>
          <a:p>
            <a:pPr marL="0" indent="0">
              <a:buNone/>
            </a:pPr>
            <a:r>
              <a:rPr lang="en-US" sz="1300" dirty="0">
                <a:solidFill>
                  <a:srgbClr val="334155"/>
                </a:solidFill>
              </a:rPr>
              <a:t>Questions in a 20-minute structured interview</a:t>
            </a:r>
            <a:endParaRPr lang="en-US" sz="1300" dirty="0"/>
          </a:p>
        </p:txBody>
      </p:sp>
      <p:sp>
        <p:nvSpPr>
          <p:cNvPr id="15" name="Text 12"/>
          <p:cNvSpPr txBox="1"/>
          <p:nvPr/>
        </p:nvSpPr>
        <p:spPr>
          <a:xfrm>
            <a:off x="457200" y="3063240"/>
            <a:ext cx="8229600" cy="822960"/>
          </a:xfrm>
          <a:prstGeom prst="rect">
            <a:avLst/>
          </a:prstGeom>
          <a:noFill/>
          <a:ln/>
        </p:spPr>
        <p:txBody>
          <a:bodyPr wrap="square" lIns="0" tIns="0" rIns="0" bIns="0" rtlCol="0" anchor="ctr"/>
          <a:lstStyle/>
          <a:p>
            <a:pPr marL="0" indent="0">
              <a:buNone/>
            </a:pPr>
            <a:r>
              <a:rPr lang="en-US" sz="1400" b="1" dirty="0">
                <a:solidFill>
                  <a:srgbClr val="0B3C5D"/>
                </a:solidFill>
              </a:rPr>
              <a:t>Role purpose: </a:t>
            </a:r>
            <a:r>
              <a:rPr lang="en-US" sz="1400" dirty="0">
                <a:solidFill>
                  <a:srgbClr val="334155"/>
                </a:solidFill>
              </a:rPr>
              <a:t>advise on AI in society and Higher Education and ensure students receive responsible and ethical AI training. HR supports organisational goals (Boxall and Purcell, 2016), including public-sector service goals (CIPD, 2021).</a:t>
            </a:r>
            <a:endParaRPr lang="en-US" sz="1400" dirty="0"/>
          </a:p>
        </p:txBody>
      </p:sp>
      <p:sp>
        <p:nvSpPr>
          <p:cNvPr id="16" name="Text 13"/>
          <p:cNvSpPr txBox="1"/>
          <p:nvPr/>
        </p:nvSpPr>
        <p:spPr>
          <a:xfrm>
            <a:off x="457200" y="3931920"/>
            <a:ext cx="8229600" cy="640080"/>
          </a:xfrm>
          <a:prstGeom prst="rect">
            <a:avLst/>
          </a:prstGeom>
          <a:noFill/>
          <a:ln/>
        </p:spPr>
        <p:txBody>
          <a:bodyPr wrap="square" lIns="0" tIns="0" rIns="0" bIns="0" rtlCol="0" anchor="ctr"/>
          <a:lstStyle/>
          <a:p>
            <a:pPr marL="0" indent="0">
              <a:buNone/>
            </a:pPr>
            <a:r>
              <a:rPr lang="en-US" sz="1400" b="1" dirty="0">
                <a:solidFill>
                  <a:srgbClr val="C88A12"/>
                </a:solidFill>
              </a:rPr>
              <a:t>Example: </a:t>
            </a:r>
            <a:r>
              <a:rPr lang="en-US" sz="1400" dirty="0">
                <a:solidFill>
                  <a:srgbClr val="334155"/>
                </a:solidFill>
              </a:rPr>
              <a:t>Netflix and Blockbuster had similar technology but different results. People, leadership, culture and HR practices made the difference (Satell, 2014).</a:t>
            </a:r>
            <a:endParaRPr lang="en-US" sz="1400" dirty="0"/>
          </a:p>
        </p:txBody>
      </p:sp>
      <p:sp>
        <p:nvSpPr>
          <p:cNvPr id="17" name="Text 1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(Boxall and Purcell, 2016; CIPD, 2021; Satell, 2014; SHRM, 2022).</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THE EVIDENCE</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AI in society and Higher Education</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3</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4206240" cy="3520440"/>
          </a:xfrm>
          <a:prstGeom prst="roundRect">
            <a:avLst>
              <a:gd name="adj" fmla="val 2597"/>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Text 4"/>
          <p:cNvSpPr txBox="1"/>
          <p:nvPr/>
        </p:nvSpPr>
        <p:spPr>
          <a:xfrm>
            <a:off x="640080" y="1143000"/>
            <a:ext cx="3840480" cy="274320"/>
          </a:xfrm>
          <a:prstGeom prst="rect">
            <a:avLst/>
          </a:prstGeom>
          <a:noFill/>
          <a:ln/>
        </p:spPr>
        <p:txBody>
          <a:bodyPr wrap="square" lIns="0" tIns="0" rIns="0" bIns="0" rtlCol="0" anchor="ctr"/>
          <a:lstStyle/>
          <a:p>
            <a:pPr marL="0" indent="0">
              <a:buNone/>
            </a:pPr>
            <a:r>
              <a:rPr lang="en-US" sz="1400" b="1" dirty="0">
                <a:solidFill>
                  <a:srgbClr val="0B3C5D"/>
                </a:solidFill>
                <a:latin typeface="Cambria" pitchFamily="34" charset="0"/>
                <a:ea typeface="Cambria" pitchFamily="34" charset="-122"/>
                <a:cs typeface="Cambria" pitchFamily="34" charset="-120"/>
              </a:rPr>
              <a:t>UK undergraduates using AI (%)</a:t>
            </a:r>
            <a:endParaRPr lang="en-US" sz="1400" dirty="0"/>
          </a:p>
        </p:txBody>
      </p:sp>
      <p:graphicFrame>
        <p:nvGraphicFramePr>
          <p:cNvPr id="8" name="Chart 0"/>
          <p:cNvGraphicFramePr/>
          <p:nvPr/>
        </p:nvGraphicFramePr>
        <p:xfrm>
          <a:off x="594360" y="1417320"/>
          <a:ext cx="3931920" cy="2194560"/>
        </p:xfrm>
        <a:graphic>
          <a:graphicData uri="http://schemas.openxmlformats.org/drawingml/2006/chart">
            <c:chart xmlns:c="http://schemas.openxmlformats.org/drawingml/2006/chart" xmlns:r="http://schemas.openxmlformats.org/officeDocument/2006/relationships" r:id="rId5"/>
          </a:graphicData>
        </a:graphic>
      </p:graphicFrame>
      <p:sp>
        <p:nvSpPr>
          <p:cNvPr id="9" name="Text 5"/>
          <p:cNvSpPr txBox="1"/>
          <p:nvPr/>
        </p:nvSpPr>
        <p:spPr>
          <a:xfrm>
            <a:off x="640080" y="3703320"/>
            <a:ext cx="3840480" cy="777240"/>
          </a:xfrm>
          <a:prstGeom prst="rect">
            <a:avLst/>
          </a:prstGeom>
          <a:noFill/>
          <a:ln/>
        </p:spPr>
        <p:txBody>
          <a:bodyPr wrap="square" lIns="0" tIns="0" rIns="0" bIns="0" rtlCol="0" anchor="t"/>
          <a:lstStyle/>
          <a:p>
            <a:pPr marL="0" indent="0">
              <a:buNone/>
            </a:pPr>
            <a:r>
              <a:rPr lang="en-US" sz="1200" dirty="0">
                <a:solidFill>
                  <a:srgbClr val="334155"/>
                </a:solidFill>
              </a:rPr>
              <a:t>Institutions lag only 38% provide AI tools, and 36% of students feel encouraged to use AI.</a:t>
            </a:r>
            <a:endParaRPr lang="en-US" sz="1200" dirty="0"/>
          </a:p>
        </p:txBody>
      </p:sp>
      <p:sp>
        <p:nvSpPr>
          <p:cNvPr id="10" name="Shape 6"/>
          <p:cNvSpPr/>
          <p:nvPr/>
        </p:nvSpPr>
        <p:spPr>
          <a:xfrm>
            <a:off x="4846320" y="1051560"/>
            <a:ext cx="3840480" cy="1097280"/>
          </a:xfrm>
          <a:prstGeom prst="roundRect">
            <a:avLst>
              <a:gd name="adj" fmla="val 833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Text 7"/>
          <p:cNvSpPr txBox="1"/>
          <p:nvPr/>
        </p:nvSpPr>
        <p:spPr>
          <a:xfrm>
            <a:off x="4983480" y="1143000"/>
            <a:ext cx="1371600" cy="914400"/>
          </a:xfrm>
          <a:prstGeom prst="rect">
            <a:avLst/>
          </a:prstGeom>
          <a:noFill/>
          <a:ln/>
        </p:spPr>
        <p:txBody>
          <a:bodyPr wrap="square" lIns="0" tIns="0" rIns="0" bIns="0" rtlCol="0" anchor="ctr"/>
          <a:lstStyle/>
          <a:p>
            <a:pPr marL="0" indent="0">
              <a:buNone/>
            </a:pPr>
            <a:r>
              <a:rPr lang="en-US" sz="3400" b="1" dirty="0">
                <a:solidFill>
                  <a:srgbClr val="1D8A99"/>
                </a:solidFill>
                <a:latin typeface="Cambria" pitchFamily="34" charset="0"/>
                <a:ea typeface="Cambria" pitchFamily="34" charset="-122"/>
                <a:cs typeface="Cambria" pitchFamily="34" charset="-120"/>
              </a:rPr>
              <a:t>86%</a:t>
            </a:r>
            <a:endParaRPr lang="en-US" sz="3400" dirty="0"/>
          </a:p>
        </p:txBody>
      </p:sp>
      <p:sp>
        <p:nvSpPr>
          <p:cNvPr id="12" name="Text 8"/>
          <p:cNvSpPr txBox="1"/>
          <p:nvPr/>
        </p:nvSpPr>
        <p:spPr>
          <a:xfrm>
            <a:off x="6400800" y="1143000"/>
            <a:ext cx="2194560" cy="914400"/>
          </a:xfrm>
          <a:prstGeom prst="rect">
            <a:avLst/>
          </a:prstGeom>
          <a:noFill/>
          <a:ln/>
        </p:spPr>
        <p:txBody>
          <a:bodyPr wrap="square" lIns="0" tIns="0" rIns="0" bIns="0" rtlCol="0" anchor="ctr"/>
          <a:lstStyle/>
          <a:p>
            <a:pPr marL="0" indent="0">
              <a:buNone/>
            </a:pPr>
            <a:r>
              <a:rPr lang="en-US" sz="1300" dirty="0">
                <a:solidFill>
                  <a:srgbClr val="334155"/>
                </a:solidFill>
              </a:rPr>
              <a:t>of employers expect AI to transform their business by 2030</a:t>
            </a:r>
            <a:endParaRPr lang="en-US" sz="1300" dirty="0"/>
          </a:p>
        </p:txBody>
      </p:sp>
      <p:sp>
        <p:nvSpPr>
          <p:cNvPr id="13" name="Shape 9"/>
          <p:cNvSpPr/>
          <p:nvPr/>
        </p:nvSpPr>
        <p:spPr>
          <a:xfrm>
            <a:off x="4846320" y="2240280"/>
            <a:ext cx="3840480" cy="1097280"/>
          </a:xfrm>
          <a:prstGeom prst="roundRect">
            <a:avLst>
              <a:gd name="adj" fmla="val 833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4" name="Text 10"/>
          <p:cNvSpPr txBox="1"/>
          <p:nvPr/>
        </p:nvSpPr>
        <p:spPr>
          <a:xfrm>
            <a:off x="4983480" y="2331720"/>
            <a:ext cx="1371600" cy="914400"/>
          </a:xfrm>
          <a:prstGeom prst="rect">
            <a:avLst/>
          </a:prstGeom>
          <a:noFill/>
          <a:ln/>
        </p:spPr>
        <p:txBody>
          <a:bodyPr wrap="square" lIns="0" tIns="0" rIns="0" bIns="0" rtlCol="0" anchor="ctr"/>
          <a:lstStyle/>
          <a:p>
            <a:pPr marL="0" indent="0">
              <a:buNone/>
            </a:pPr>
            <a:r>
              <a:rPr lang="en-US" sz="3400" b="1" dirty="0">
                <a:solidFill>
                  <a:srgbClr val="C88A12"/>
                </a:solidFill>
                <a:latin typeface="Cambria" pitchFamily="34" charset="0"/>
                <a:ea typeface="Cambria" pitchFamily="34" charset="-122"/>
                <a:cs typeface="Cambria" pitchFamily="34" charset="-120"/>
              </a:rPr>
              <a:t>39%</a:t>
            </a:r>
            <a:endParaRPr lang="en-US" sz="3400" dirty="0"/>
          </a:p>
        </p:txBody>
      </p:sp>
      <p:sp>
        <p:nvSpPr>
          <p:cNvPr id="15" name="Text 11"/>
          <p:cNvSpPr txBox="1"/>
          <p:nvPr/>
        </p:nvSpPr>
        <p:spPr>
          <a:xfrm>
            <a:off x="6400800" y="2331720"/>
            <a:ext cx="2194560" cy="914400"/>
          </a:xfrm>
          <a:prstGeom prst="rect">
            <a:avLst/>
          </a:prstGeom>
          <a:noFill/>
          <a:ln/>
        </p:spPr>
        <p:txBody>
          <a:bodyPr wrap="square" lIns="0" tIns="0" rIns="0" bIns="0" rtlCol="0" anchor="ctr"/>
          <a:lstStyle/>
          <a:p>
            <a:pPr marL="0" indent="0">
              <a:buNone/>
            </a:pPr>
            <a:r>
              <a:rPr lang="en-US" sz="1300" dirty="0">
                <a:solidFill>
                  <a:srgbClr val="334155"/>
                </a:solidFill>
              </a:rPr>
              <a:t>of workers core skills will change by 2030</a:t>
            </a:r>
            <a:endParaRPr lang="en-US" sz="1300" dirty="0"/>
          </a:p>
        </p:txBody>
      </p:sp>
      <p:sp>
        <p:nvSpPr>
          <p:cNvPr id="16" name="Shape 12"/>
          <p:cNvSpPr/>
          <p:nvPr/>
        </p:nvSpPr>
        <p:spPr>
          <a:xfrm>
            <a:off x="4846320" y="3429000"/>
            <a:ext cx="3840480" cy="1097280"/>
          </a:xfrm>
          <a:prstGeom prst="roundRect">
            <a:avLst>
              <a:gd name="adj" fmla="val 833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7" name="Text 13"/>
          <p:cNvSpPr txBox="1"/>
          <p:nvPr/>
        </p:nvSpPr>
        <p:spPr>
          <a:xfrm>
            <a:off x="4983480" y="3520440"/>
            <a:ext cx="1371600" cy="914400"/>
          </a:xfrm>
          <a:prstGeom prst="rect">
            <a:avLst/>
          </a:prstGeom>
          <a:noFill/>
          <a:ln/>
        </p:spPr>
        <p:txBody>
          <a:bodyPr wrap="square" lIns="0" tIns="0" rIns="0" bIns="0" rtlCol="0" anchor="ctr"/>
          <a:lstStyle/>
          <a:p>
            <a:pPr marL="0" indent="0">
              <a:buNone/>
            </a:pPr>
            <a:r>
              <a:rPr lang="en-US" sz="3400" b="1" dirty="0">
                <a:solidFill>
                  <a:srgbClr val="3C5A99"/>
                </a:solidFill>
                <a:latin typeface="Cambria" pitchFamily="34" charset="0"/>
                <a:ea typeface="Cambria" pitchFamily="34" charset="-122"/>
                <a:cs typeface="Cambria" pitchFamily="34" charset="-120"/>
              </a:rPr>
              <a:t>63%</a:t>
            </a:r>
            <a:endParaRPr lang="en-US" sz="3400" dirty="0"/>
          </a:p>
        </p:txBody>
      </p:sp>
      <p:sp>
        <p:nvSpPr>
          <p:cNvPr id="18" name="Text 14"/>
          <p:cNvSpPr txBox="1"/>
          <p:nvPr/>
        </p:nvSpPr>
        <p:spPr>
          <a:xfrm>
            <a:off x="6400800" y="3520440"/>
            <a:ext cx="2194560" cy="914400"/>
          </a:xfrm>
          <a:prstGeom prst="rect">
            <a:avLst/>
          </a:prstGeom>
          <a:noFill/>
          <a:ln/>
        </p:spPr>
        <p:txBody>
          <a:bodyPr wrap="square" lIns="0" tIns="0" rIns="0" bIns="0" rtlCol="0" anchor="ctr"/>
          <a:lstStyle/>
          <a:p>
            <a:pPr marL="0" indent="0">
              <a:buNone/>
            </a:pPr>
            <a:r>
              <a:rPr lang="en-US" sz="1300" dirty="0">
                <a:solidFill>
                  <a:srgbClr val="334155"/>
                </a:solidFill>
              </a:rPr>
              <a:t>of employers say skills gaps are the main barrier</a:t>
            </a:r>
            <a:endParaRPr lang="en-US" sz="1300" dirty="0"/>
          </a:p>
        </p:txBody>
      </p:sp>
      <p:sp>
        <p:nvSpPr>
          <p:cNvPr id="19" name="Text 1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HEPI student survey (Stephenson and Armstrong, 2026); employers (World Economic Forum, 2025).</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ENVIRONMENT</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Business environment: PESTLE</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4</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2651760" cy="1645920"/>
          </a:xfrm>
          <a:prstGeom prst="roundRect">
            <a:avLst>
              <a:gd name="adj" fmla="val 5556"/>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Political</a:t>
            </a:r>
            <a:endParaRPr lang="en-US" sz="1500" dirty="0"/>
          </a:p>
        </p:txBody>
      </p:sp>
      <p:sp>
        <p:nvSpPr>
          <p:cNvPr id="9" name="Text 6"/>
          <p:cNvSpPr txBox="1"/>
          <p:nvPr/>
        </p:nvSpPr>
        <p:spPr>
          <a:xfrm>
            <a:off x="594360" y="1600200"/>
            <a:ext cx="2377440" cy="100584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UK vs EU visa and immigration rules</a:t>
            </a:r>
            <a:endParaRPr lang="en-US" sz="1200" dirty="0"/>
          </a:p>
          <a:p>
            <a:pPr marL="342900" indent="-342900">
              <a:spcAft>
                <a:spcPts val="300"/>
              </a:spcAft>
              <a:buSzPct val="100000"/>
              <a:buChar char="•"/>
            </a:pPr>
            <a:r>
              <a:rPr lang="en-US" sz="1200" dirty="0">
                <a:solidFill>
                  <a:srgbClr val="334155"/>
                </a:solidFill>
              </a:rPr>
              <a:t>Public-sector priorities (CIPD, 2021)</a:t>
            </a:r>
            <a:endParaRPr lang="en-US" sz="1200" dirty="0"/>
          </a:p>
        </p:txBody>
      </p:sp>
      <p:sp>
        <p:nvSpPr>
          <p:cNvPr id="10" name="Shape 7"/>
          <p:cNvSpPr/>
          <p:nvPr/>
        </p:nvSpPr>
        <p:spPr>
          <a:xfrm>
            <a:off x="3246120" y="1051560"/>
            <a:ext cx="2651760" cy="1645920"/>
          </a:xfrm>
          <a:prstGeom prst="roundRect">
            <a:avLst>
              <a:gd name="adj" fmla="val 5556"/>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3383280" y="1188720"/>
            <a:ext cx="310896" cy="310896"/>
          </a:xfrm>
          <a:prstGeom prst="ellipse">
            <a:avLst/>
          </a:prstGeom>
          <a:solidFill>
            <a:srgbClr val="C88A12"/>
          </a:solidFill>
          <a:ln/>
        </p:spPr>
        <p:txBody>
          <a:bodyPr/>
          <a:lstStyle/>
          <a:p>
            <a:endParaRPr lang="en-GB"/>
          </a:p>
        </p:txBody>
      </p:sp>
      <p:sp>
        <p:nvSpPr>
          <p:cNvPr id="12" name="Text 9"/>
          <p:cNvSpPr txBox="1"/>
          <p:nvPr/>
        </p:nvSpPr>
        <p:spPr>
          <a:xfrm>
            <a:off x="377647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Economic</a:t>
            </a:r>
            <a:endParaRPr lang="en-US" sz="1500" dirty="0"/>
          </a:p>
        </p:txBody>
      </p:sp>
      <p:sp>
        <p:nvSpPr>
          <p:cNvPr id="13" name="Text 10"/>
          <p:cNvSpPr txBox="1"/>
          <p:nvPr/>
        </p:nvSpPr>
        <p:spPr>
          <a:xfrm>
            <a:off x="3383280" y="1600200"/>
            <a:ext cx="2377440" cy="100584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Tight labour market: AI skills cost more</a:t>
            </a:r>
            <a:endParaRPr lang="en-US" sz="1200" dirty="0"/>
          </a:p>
          <a:p>
            <a:pPr marL="342900" indent="-342900">
              <a:spcAft>
                <a:spcPts val="300"/>
              </a:spcAft>
              <a:buSzPct val="100000"/>
              <a:buChar char="•"/>
            </a:pPr>
            <a:r>
              <a:rPr lang="en-US" sz="1200" dirty="0">
                <a:solidFill>
                  <a:srgbClr val="334155"/>
                </a:solidFill>
              </a:rPr>
              <a:t>Slack market: more applicants</a:t>
            </a:r>
            <a:endParaRPr lang="en-US" sz="1200" dirty="0"/>
          </a:p>
        </p:txBody>
      </p:sp>
      <p:sp>
        <p:nvSpPr>
          <p:cNvPr id="14" name="Shape 11"/>
          <p:cNvSpPr/>
          <p:nvPr/>
        </p:nvSpPr>
        <p:spPr>
          <a:xfrm>
            <a:off x="6035040" y="1051560"/>
            <a:ext cx="2651760" cy="1645920"/>
          </a:xfrm>
          <a:prstGeom prst="roundRect">
            <a:avLst>
              <a:gd name="adj" fmla="val 5556"/>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6172200" y="1188720"/>
            <a:ext cx="310896" cy="310896"/>
          </a:xfrm>
          <a:prstGeom prst="ellipse">
            <a:avLst/>
          </a:prstGeom>
          <a:solidFill>
            <a:srgbClr val="3C5A99"/>
          </a:solidFill>
          <a:ln/>
        </p:spPr>
        <p:txBody>
          <a:bodyPr/>
          <a:lstStyle/>
          <a:p>
            <a:endParaRPr lang="en-GB"/>
          </a:p>
        </p:txBody>
      </p:sp>
      <p:sp>
        <p:nvSpPr>
          <p:cNvPr id="16" name="Text 13"/>
          <p:cNvSpPr txBox="1"/>
          <p:nvPr/>
        </p:nvSpPr>
        <p:spPr>
          <a:xfrm>
            <a:off x="656539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Social</a:t>
            </a:r>
            <a:endParaRPr lang="en-US" sz="1500" dirty="0"/>
          </a:p>
        </p:txBody>
      </p:sp>
      <p:sp>
        <p:nvSpPr>
          <p:cNvPr id="17" name="Text 14"/>
          <p:cNvSpPr txBox="1"/>
          <p:nvPr/>
        </p:nvSpPr>
        <p:spPr>
          <a:xfrm>
            <a:off x="6172200" y="1600200"/>
            <a:ext cx="2377440" cy="100584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Gen Z expects flexibility and inclusion</a:t>
            </a:r>
            <a:endParaRPr lang="en-US" sz="1200" dirty="0"/>
          </a:p>
          <a:p>
            <a:pPr marL="342900" indent="-342900">
              <a:spcAft>
                <a:spcPts val="300"/>
              </a:spcAft>
              <a:buSzPct val="100000"/>
              <a:buChar char="•"/>
            </a:pPr>
            <a:r>
              <a:rPr lang="en-US" sz="1200" dirty="0">
                <a:solidFill>
                  <a:srgbClr val="334155"/>
                </a:solidFill>
              </a:rPr>
              <a:t>Hybrid and remote working</a:t>
            </a:r>
            <a:endParaRPr lang="en-US" sz="1200" dirty="0"/>
          </a:p>
        </p:txBody>
      </p:sp>
      <p:sp>
        <p:nvSpPr>
          <p:cNvPr id="18" name="Shape 15"/>
          <p:cNvSpPr/>
          <p:nvPr/>
        </p:nvSpPr>
        <p:spPr>
          <a:xfrm>
            <a:off x="457200" y="2834640"/>
            <a:ext cx="2651760" cy="1645920"/>
          </a:xfrm>
          <a:prstGeom prst="roundRect">
            <a:avLst>
              <a:gd name="adj" fmla="val 5556"/>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9" name="Shape 16"/>
          <p:cNvSpPr/>
          <p:nvPr/>
        </p:nvSpPr>
        <p:spPr>
          <a:xfrm>
            <a:off x="594360" y="2971800"/>
            <a:ext cx="310896" cy="310896"/>
          </a:xfrm>
          <a:prstGeom prst="ellipse">
            <a:avLst/>
          </a:prstGeom>
          <a:solidFill>
            <a:srgbClr val="1D8A99"/>
          </a:solidFill>
          <a:ln/>
        </p:spPr>
        <p:txBody>
          <a:bodyPr/>
          <a:lstStyle/>
          <a:p>
            <a:endParaRPr lang="en-GB"/>
          </a:p>
        </p:txBody>
      </p:sp>
      <p:sp>
        <p:nvSpPr>
          <p:cNvPr id="20" name="Text 17"/>
          <p:cNvSpPr txBox="1"/>
          <p:nvPr/>
        </p:nvSpPr>
        <p:spPr>
          <a:xfrm>
            <a:off x="987552" y="294436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Technological</a:t>
            </a:r>
            <a:endParaRPr lang="en-US" sz="1500" dirty="0"/>
          </a:p>
        </p:txBody>
      </p:sp>
      <p:sp>
        <p:nvSpPr>
          <p:cNvPr id="21" name="Text 18"/>
          <p:cNvSpPr txBox="1"/>
          <p:nvPr/>
        </p:nvSpPr>
        <p:spPr>
          <a:xfrm>
            <a:off x="594360" y="3383280"/>
            <a:ext cx="2377440" cy="100584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AI screening is faster but risks bias</a:t>
            </a:r>
            <a:endParaRPr lang="en-US" sz="1200" dirty="0"/>
          </a:p>
          <a:p>
            <a:pPr marL="342900" indent="-342900">
              <a:spcAft>
                <a:spcPts val="300"/>
              </a:spcAft>
              <a:buSzPct val="100000"/>
              <a:buChar char="•"/>
            </a:pPr>
            <a:r>
              <a:rPr lang="en-US" sz="1200" dirty="0">
                <a:solidFill>
                  <a:srgbClr val="334155"/>
                </a:solidFill>
              </a:rPr>
              <a:t>Transparency and data protection</a:t>
            </a:r>
            <a:endParaRPr lang="en-US" sz="1200" dirty="0"/>
          </a:p>
        </p:txBody>
      </p:sp>
      <p:sp>
        <p:nvSpPr>
          <p:cNvPr id="22" name="Shape 19"/>
          <p:cNvSpPr/>
          <p:nvPr/>
        </p:nvSpPr>
        <p:spPr>
          <a:xfrm>
            <a:off x="3246120" y="2834640"/>
            <a:ext cx="2651760" cy="1645920"/>
          </a:xfrm>
          <a:prstGeom prst="roundRect">
            <a:avLst>
              <a:gd name="adj" fmla="val 5556"/>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23" name="Shape 20"/>
          <p:cNvSpPr/>
          <p:nvPr/>
        </p:nvSpPr>
        <p:spPr>
          <a:xfrm>
            <a:off x="3383280" y="2971800"/>
            <a:ext cx="310896" cy="310896"/>
          </a:xfrm>
          <a:prstGeom prst="ellipse">
            <a:avLst/>
          </a:prstGeom>
          <a:solidFill>
            <a:srgbClr val="C88A12"/>
          </a:solidFill>
          <a:ln/>
        </p:spPr>
        <p:txBody>
          <a:bodyPr/>
          <a:lstStyle/>
          <a:p>
            <a:endParaRPr lang="en-GB"/>
          </a:p>
        </p:txBody>
      </p:sp>
      <p:sp>
        <p:nvSpPr>
          <p:cNvPr id="24" name="Text 21"/>
          <p:cNvSpPr txBox="1"/>
          <p:nvPr/>
        </p:nvSpPr>
        <p:spPr>
          <a:xfrm>
            <a:off x="3776472" y="294436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Legal</a:t>
            </a:r>
            <a:endParaRPr lang="en-US" sz="1500" dirty="0"/>
          </a:p>
        </p:txBody>
      </p:sp>
      <p:sp>
        <p:nvSpPr>
          <p:cNvPr id="25" name="Text 22"/>
          <p:cNvSpPr txBox="1"/>
          <p:nvPr/>
        </p:nvSpPr>
        <p:spPr>
          <a:xfrm>
            <a:off x="3383280" y="3383280"/>
            <a:ext cx="2377440" cy="100584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UK: Equality Act 2010, UK GDPR</a:t>
            </a:r>
            <a:endParaRPr lang="en-US" sz="1200" dirty="0"/>
          </a:p>
          <a:p>
            <a:pPr marL="342900" indent="-342900">
              <a:spcAft>
                <a:spcPts val="300"/>
              </a:spcAft>
              <a:buSzPct val="100000"/>
              <a:buChar char="•"/>
            </a:pPr>
            <a:r>
              <a:rPr lang="en-US" sz="1200" dirty="0">
                <a:solidFill>
                  <a:srgbClr val="334155"/>
                </a:solidFill>
              </a:rPr>
              <a:t>EU: AI Act asks for AI literacy</a:t>
            </a:r>
            <a:endParaRPr lang="en-US" sz="1200" dirty="0"/>
          </a:p>
        </p:txBody>
      </p:sp>
      <p:sp>
        <p:nvSpPr>
          <p:cNvPr id="26" name="Shape 23"/>
          <p:cNvSpPr/>
          <p:nvPr/>
        </p:nvSpPr>
        <p:spPr>
          <a:xfrm>
            <a:off x="6035040" y="2834640"/>
            <a:ext cx="2651760" cy="1645920"/>
          </a:xfrm>
          <a:prstGeom prst="roundRect">
            <a:avLst>
              <a:gd name="adj" fmla="val 5556"/>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27" name="Shape 24"/>
          <p:cNvSpPr/>
          <p:nvPr/>
        </p:nvSpPr>
        <p:spPr>
          <a:xfrm>
            <a:off x="6172200" y="2971800"/>
            <a:ext cx="310896" cy="310896"/>
          </a:xfrm>
          <a:prstGeom prst="ellipse">
            <a:avLst/>
          </a:prstGeom>
          <a:solidFill>
            <a:srgbClr val="3C5A99"/>
          </a:solidFill>
          <a:ln/>
        </p:spPr>
        <p:txBody>
          <a:bodyPr/>
          <a:lstStyle/>
          <a:p>
            <a:endParaRPr lang="en-GB"/>
          </a:p>
        </p:txBody>
      </p:sp>
      <p:sp>
        <p:nvSpPr>
          <p:cNvPr id="28" name="Text 25"/>
          <p:cNvSpPr txBox="1"/>
          <p:nvPr/>
        </p:nvSpPr>
        <p:spPr>
          <a:xfrm>
            <a:off x="6565392" y="294436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Environmental</a:t>
            </a:r>
            <a:endParaRPr lang="en-US" sz="1500" dirty="0"/>
          </a:p>
        </p:txBody>
      </p:sp>
      <p:sp>
        <p:nvSpPr>
          <p:cNvPr id="29" name="Text 26"/>
          <p:cNvSpPr txBox="1"/>
          <p:nvPr/>
        </p:nvSpPr>
        <p:spPr>
          <a:xfrm>
            <a:off x="6172200" y="3383280"/>
            <a:ext cx="2377440" cy="100584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Hybrid work cuts commuting</a:t>
            </a:r>
            <a:endParaRPr lang="en-US" sz="1200" dirty="0"/>
          </a:p>
          <a:p>
            <a:pPr marL="342900" indent="-342900">
              <a:spcAft>
                <a:spcPts val="300"/>
              </a:spcAft>
              <a:buSzPct val="100000"/>
              <a:buChar char="•"/>
            </a:pPr>
            <a:r>
              <a:rPr lang="en-US" sz="1200" dirty="0">
                <a:solidFill>
                  <a:srgbClr val="334155"/>
                </a:solidFill>
              </a:rPr>
              <a:t>Sustainability matters to candidates</a:t>
            </a:r>
            <a:endParaRPr lang="en-US" sz="1200" dirty="0"/>
          </a:p>
        </p:txBody>
      </p:sp>
      <p:sp>
        <p:nvSpPr>
          <p:cNvPr id="30" name="Text 27"/>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(European Union, 2024; Lussier and Hendon, 2018; UK Parliament, 2010; Vrontis et al., 2021; Whittington et al., 2020).</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ENVIRONMENT</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Environmental issues across countries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5</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1905000"/>
        </p:xfrm>
        <a:graphic>
          <a:graphicData uri="http://schemas.openxmlformats.org/drawingml/2006/table">
            <a:tbl>
              <a:tblPr/>
              <a:tblGrid>
                <a:gridCol w="13716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0">
                <a:tc>
                  <a:txBody>
                    <a:bodyPr/>
                    <a:lstStyle/>
                    <a:p>
                      <a:pPr marL="0" indent="0">
                        <a:buNone/>
                      </a:pP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United Kingdom</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European Union</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United States</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extLst>
                  <a:ext uri="{0D108BD9-81ED-4DB2-BD59-A6C34878D82A}">
                    <a16:rowId xmlns:a16="http://schemas.microsoft.com/office/drawing/2014/main" val="10000"/>
                  </a:ext>
                </a:extLst>
              </a:tr>
              <a:tr h="0">
                <a:tc>
                  <a:txBody>
                    <a:bodyPr/>
                    <a:lstStyle/>
                    <a:p>
                      <a:pPr marL="0" indent="0">
                        <a:buNone/>
                      </a:pPr>
                      <a:r>
                        <a:rPr lang="en-US" sz="1050" b="1" dirty="0">
                          <a:solidFill>
                            <a:srgbClr val="0B3C5D"/>
                          </a:solidFill>
                        </a:rPr>
                        <a:t>Law on AI and hiring</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Equality Act 2010 and UK GDPR apply to AI used in hiring</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AI Act: recruitment AI is high-risk; AI-literacy duty; GDPR</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No single federal AI hiring law; city rules, e.g. New York City requires bias audits and candidate notice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buNone/>
                      </a:pPr>
                      <a:r>
                        <a:rPr lang="en-US" sz="1050" b="1" dirty="0">
                          <a:solidFill>
                            <a:srgbClr val="0B3C5D"/>
                          </a:solidFill>
                        </a:rPr>
                        <a:t>Employment practice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Hybrid and flexible work widely expected by graduates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Stronger worker consultation, e.g. works councils in Germany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At-will employment in most states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050" b="1" dirty="0">
                          <a:solidFill>
                            <a:srgbClr val="0B3C5D"/>
                          </a:solidFill>
                        </a:rPr>
                        <a:t>Talent market</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gridSpan="3">
                  <a:txBody>
                    <a:bodyPr/>
                    <a:lstStyle/>
                    <a:p>
                      <a:pPr marL="0" indent="0" algn="ctr">
                        <a:buNone/>
                      </a:pPr>
                      <a:r>
                        <a:rPr lang="en-US" sz="1050" dirty="0">
                          <a:solidFill>
                            <a:srgbClr val="334155"/>
                          </a:solidFill>
                        </a:rPr>
                        <a:t>Skills gaps are the main barrier for 63% of employers worldwide, so AI talent is scarce in every country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3"/>
                  </a:ext>
                </a:extLst>
              </a:tr>
              <a:tr h="0">
                <a:tc>
                  <a:txBody>
                    <a:bodyPr/>
                    <a:lstStyle/>
                    <a:p>
                      <a:pPr marL="0" indent="0">
                        <a:buNone/>
                      </a:pPr>
                      <a:r>
                        <a:rPr lang="en-US" sz="1050" b="1" dirty="0">
                          <a:solidFill>
                            <a:srgbClr val="0B3C5D"/>
                          </a:solidFill>
                        </a:rPr>
                        <a:t>Impact on my plan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Recruit and select under UK law; monitor equality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Design AI-literacy training that also meets EU standards for partners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Check AI tools for bias if working with US partners or placements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7" name="Text 3"/>
          <p:cNvSpPr txBox="1"/>
          <p:nvPr/>
        </p:nvSpPr>
        <p:spPr>
          <a:xfrm>
            <a:off x="457200" y="3291840"/>
            <a:ext cx="8229600" cy="640080"/>
          </a:xfrm>
          <a:prstGeom prst="rect">
            <a:avLst/>
          </a:prstGeom>
          <a:noFill/>
          <a:ln/>
        </p:spPr>
        <p:txBody>
          <a:bodyPr wrap="square" lIns="0" tIns="0" rIns="0" bIns="0" rtlCol="0" anchor="ctr"/>
          <a:lstStyle/>
          <a:p>
            <a:pPr marL="0" indent="0">
              <a:buNone/>
            </a:pPr>
            <a:r>
              <a:rPr lang="en-US" sz="1300" b="1" dirty="0">
                <a:solidFill>
                  <a:srgbClr val="0B3C5D"/>
                </a:solidFill>
              </a:rPr>
              <a:t>So, what: the same HR function (selection, training, data use) works under different rules in each country, so I build in UK law first and EU standards second.</a:t>
            </a:r>
            <a:endParaRPr lang="en-US" sz="1300" dirty="0"/>
          </a:p>
        </p:txBody>
      </p:sp>
      <p:sp>
        <p:nvSpPr>
          <p:cNvPr id="8" name="Text 4"/>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(European Union, 2024; Office of the New York State Comptroller, 2025; UK Parliament, 2010; World Economic Forum, 2025).</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INNOVATION STRATEGY</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Innovation strategy model: HR practices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6</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1836420"/>
        </p:xfrm>
        <a:graphic>
          <a:graphicData uri="http://schemas.openxmlformats.org/drawingml/2006/table">
            <a:tbl>
              <a:tblPr/>
              <a:tblGrid>
                <a:gridCol w="1828800">
                  <a:extLst>
                    <a:ext uri="{9D8B030D-6E8A-4147-A177-3AD203B41FA5}">
                      <a16:colId xmlns:a16="http://schemas.microsoft.com/office/drawing/2014/main" val="20000"/>
                    </a:ext>
                  </a:extLst>
                </a:gridCol>
                <a:gridCol w="3017520">
                  <a:extLst>
                    <a:ext uri="{9D8B030D-6E8A-4147-A177-3AD203B41FA5}">
                      <a16:colId xmlns:a16="http://schemas.microsoft.com/office/drawing/2014/main" val="20001"/>
                    </a:ext>
                  </a:extLst>
                </a:gridCol>
                <a:gridCol w="3383280">
                  <a:extLst>
                    <a:ext uri="{9D8B030D-6E8A-4147-A177-3AD203B41FA5}">
                      <a16:colId xmlns:a16="http://schemas.microsoft.com/office/drawing/2014/main" val="20002"/>
                    </a:ext>
                  </a:extLst>
                </a:gridCol>
              </a:tblGrid>
              <a:tr h="0">
                <a:tc>
                  <a:txBody>
                    <a:bodyPr/>
                    <a:lstStyle/>
                    <a:p>
                      <a:pPr marL="0" indent="0">
                        <a:buNone/>
                      </a:pPr>
                      <a:r>
                        <a:rPr lang="en-US" sz="1100" b="1" dirty="0">
                          <a:solidFill>
                            <a:srgbClr val="FFFFFF"/>
                          </a:solidFill>
                        </a:rPr>
                        <a:t>HR function</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What an innovation strategy needs</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How I apply it to this role</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extLst>
                  <a:ext uri="{0D108BD9-81ED-4DB2-BD59-A6C34878D82A}">
                    <a16:rowId xmlns:a16="http://schemas.microsoft.com/office/drawing/2014/main" val="10000"/>
                  </a:ext>
                </a:extLst>
              </a:tr>
              <a:tr h="0">
                <a:tc>
                  <a:txBody>
                    <a:bodyPr/>
                    <a:lstStyle/>
                    <a:p>
                      <a:pPr marL="0" indent="0">
                        <a:buNone/>
                      </a:pPr>
                      <a:r>
                        <a:rPr lang="en-US" sz="1050" b="1" dirty="0">
                          <a:solidFill>
                            <a:srgbClr val="0B3C5D"/>
                          </a:solidFill>
                        </a:rPr>
                        <a:t>Job design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Broad, flexible roles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One role covers training, policy advice and data; hybrid working</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buNone/>
                      </a:pPr>
                      <a:r>
                        <a:rPr lang="en-US" sz="1050" b="1" dirty="0">
                          <a:solidFill>
                            <a:srgbClr val="0B3C5D"/>
                          </a:solidFill>
                        </a:rPr>
                        <a:t>Recruitment and selection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Hire for knowledge, capability and creativity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Person specification includes creative problem-solving; STAR creativity question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050" b="1" dirty="0">
                          <a:solidFill>
                            <a:srgbClr val="0B3C5D"/>
                          </a:solidFill>
                        </a:rPr>
                        <a:t>Training and development</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Continuous learning and experiments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Pilot, then scale; mentoring; 12-month plan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buNone/>
                      </a:pPr>
                      <a:r>
                        <a:rPr lang="en-US" sz="1050" b="1" dirty="0">
                          <a:solidFill>
                            <a:srgbClr val="0B3C5D"/>
                          </a:solidFill>
                        </a:rPr>
                        <a:t>Performance management</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Judge results and learning from experiments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SMART objectives, KPIs, probation reviews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0">
                <a:tc>
                  <a:txBody>
                    <a:bodyPr/>
                    <a:lstStyle/>
                    <a:p>
                      <a:pPr marL="0" indent="0">
                        <a:buNone/>
                      </a:pPr>
                      <a:r>
                        <a:rPr lang="en-US" sz="1050" b="1" dirty="0">
                          <a:solidFill>
                            <a:srgbClr val="0B3C5D"/>
                          </a:solidFill>
                        </a:rPr>
                        <a:t>Reward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Incentives for creativity and problem-solving</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Training budget, recognition, clear grade and progression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7" name="Text 3"/>
          <p:cNvSpPr txBox="1"/>
          <p:nvPr/>
        </p:nvSpPr>
        <p:spPr>
          <a:xfrm>
            <a:off x="457200" y="3474720"/>
            <a:ext cx="8229600" cy="640080"/>
          </a:xfrm>
          <a:prstGeom prst="rect">
            <a:avLst/>
          </a:prstGeom>
          <a:noFill/>
          <a:ln/>
        </p:spPr>
        <p:txBody>
          <a:bodyPr wrap="square" lIns="0" tIns="0" rIns="0" bIns="0" rtlCol="0" anchor="ctr"/>
          <a:lstStyle/>
          <a:p>
            <a:pPr marL="0" indent="0">
              <a:buNone/>
            </a:pPr>
            <a:r>
              <a:rPr lang="en-US" sz="1300" b="1" dirty="0">
                <a:solidFill>
                  <a:srgbClr val="0B3C5D"/>
                </a:solidFill>
              </a:rPr>
              <a:t>Why: AI literacy is how UWTSD can differentiate (Porter), so HR practices must support innovation. Limit: innovation needs time and tolerance of risk.</a:t>
            </a:r>
            <a:endParaRPr lang="en-US" sz="1300" dirty="0"/>
          </a:p>
        </p:txBody>
      </p:sp>
      <p:sp>
        <p:nvSpPr>
          <p:cNvPr id="8" name="Text 4"/>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(Lussier and Hendon, 2018; Schuler and Jackson, 1987; Whittington et al., 2020).</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INNOVATION AND CREATIVITY</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Lessons from innovators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7</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4023360" cy="1600200"/>
          </a:xfrm>
          <a:prstGeom prst="roundRect">
            <a:avLst>
              <a:gd name="adj" fmla="val 5714"/>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Drucker: innovation is a discipline</a:t>
            </a:r>
            <a:endParaRPr lang="en-US" sz="1500" dirty="0"/>
          </a:p>
        </p:txBody>
      </p:sp>
      <p:sp>
        <p:nvSpPr>
          <p:cNvPr id="9" name="Text 6"/>
          <p:cNvSpPr txBox="1"/>
          <p:nvPr/>
        </p:nvSpPr>
        <p:spPr>
          <a:xfrm>
            <a:off x="594360" y="1600200"/>
            <a:ext cx="3749040" cy="96012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“Innovation is the specific instrument of entrepreneurship.”</a:t>
            </a:r>
            <a:endParaRPr lang="en-US" sz="1200" dirty="0"/>
          </a:p>
          <a:p>
            <a:pPr marL="342900" indent="-342900">
              <a:spcAft>
                <a:spcPts val="300"/>
              </a:spcAft>
              <a:buSzPct val="100000"/>
              <a:buChar char="•"/>
            </a:pPr>
            <a:r>
              <a:rPr lang="en-US" sz="1200" dirty="0">
                <a:solidFill>
                  <a:srgbClr val="334155"/>
                </a:solidFill>
              </a:rPr>
              <a:t>So, I plan it: pilots, measures, review</a:t>
            </a:r>
            <a:endParaRPr lang="en-US" sz="1200" dirty="0"/>
          </a:p>
        </p:txBody>
      </p:sp>
      <p:sp>
        <p:nvSpPr>
          <p:cNvPr id="10" name="Shape 7"/>
          <p:cNvSpPr/>
          <p:nvPr/>
        </p:nvSpPr>
        <p:spPr>
          <a:xfrm>
            <a:off x="4663440" y="1051560"/>
            <a:ext cx="4023360" cy="1600200"/>
          </a:xfrm>
          <a:prstGeom prst="roundRect">
            <a:avLst>
              <a:gd name="adj" fmla="val 5714"/>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4800600" y="1188720"/>
            <a:ext cx="310896" cy="310896"/>
          </a:xfrm>
          <a:prstGeom prst="ellipse">
            <a:avLst/>
          </a:prstGeom>
          <a:solidFill>
            <a:srgbClr val="C88A12"/>
          </a:solidFill>
          <a:ln/>
        </p:spPr>
        <p:txBody>
          <a:bodyPr/>
          <a:lstStyle/>
          <a:p>
            <a:endParaRPr lang="en-GB"/>
          </a:p>
        </p:txBody>
      </p:sp>
      <p:sp>
        <p:nvSpPr>
          <p:cNvPr id="12" name="Text 9"/>
          <p:cNvSpPr txBox="1"/>
          <p:nvPr/>
        </p:nvSpPr>
        <p:spPr>
          <a:xfrm>
            <a:off x="5193792" y="11612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Schumpeter: creative destruction</a:t>
            </a:r>
            <a:endParaRPr lang="en-US" sz="1500" dirty="0"/>
          </a:p>
        </p:txBody>
      </p:sp>
      <p:sp>
        <p:nvSpPr>
          <p:cNvPr id="13" name="Text 10"/>
          <p:cNvSpPr txBox="1"/>
          <p:nvPr/>
        </p:nvSpPr>
        <p:spPr>
          <a:xfrm>
            <a:off x="4800600" y="1600200"/>
            <a:ext cx="3749040" cy="96012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New technology replaces old ways of working</a:t>
            </a:r>
            <a:endParaRPr lang="en-US" sz="1200" dirty="0"/>
          </a:p>
          <a:p>
            <a:pPr marL="342900" indent="-342900">
              <a:spcAft>
                <a:spcPts val="300"/>
              </a:spcAft>
              <a:buSzPct val="100000"/>
              <a:buChar char="•"/>
            </a:pPr>
            <a:r>
              <a:rPr lang="en-US" sz="1200" dirty="0">
                <a:solidFill>
                  <a:srgbClr val="334155"/>
                </a:solidFill>
              </a:rPr>
              <a:t>AI is changing graduate jobs now</a:t>
            </a:r>
            <a:endParaRPr lang="en-US" sz="1200" dirty="0"/>
          </a:p>
        </p:txBody>
      </p:sp>
      <p:sp>
        <p:nvSpPr>
          <p:cNvPr id="14" name="Shape 11"/>
          <p:cNvSpPr/>
          <p:nvPr/>
        </p:nvSpPr>
        <p:spPr>
          <a:xfrm>
            <a:off x="457200" y="2788920"/>
            <a:ext cx="4023360" cy="1600200"/>
          </a:xfrm>
          <a:prstGeom prst="roundRect">
            <a:avLst>
              <a:gd name="adj" fmla="val 5714"/>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594360" y="2926080"/>
            <a:ext cx="310896" cy="310896"/>
          </a:xfrm>
          <a:prstGeom prst="ellipse">
            <a:avLst/>
          </a:prstGeom>
          <a:solidFill>
            <a:srgbClr val="3C5A99"/>
          </a:solidFill>
          <a:ln/>
        </p:spPr>
        <p:txBody>
          <a:bodyPr/>
          <a:lstStyle/>
          <a:p>
            <a:endParaRPr lang="en-GB"/>
          </a:p>
        </p:txBody>
      </p:sp>
      <p:sp>
        <p:nvSpPr>
          <p:cNvPr id="16" name="Text 13"/>
          <p:cNvSpPr txBox="1"/>
          <p:nvPr/>
        </p:nvSpPr>
        <p:spPr>
          <a:xfrm>
            <a:off x="987552" y="289864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Amabile: what creativity needs</a:t>
            </a:r>
            <a:endParaRPr lang="en-US" sz="1500" dirty="0"/>
          </a:p>
        </p:txBody>
      </p:sp>
      <p:sp>
        <p:nvSpPr>
          <p:cNvPr id="17" name="Text 14"/>
          <p:cNvSpPr txBox="1"/>
          <p:nvPr/>
        </p:nvSpPr>
        <p:spPr>
          <a:xfrm>
            <a:off x="594360" y="3337560"/>
            <a:ext cx="3749040" cy="96012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Expertise, creative-thinking skills and motivation</a:t>
            </a:r>
            <a:endParaRPr lang="en-US" sz="1200" dirty="0"/>
          </a:p>
          <a:p>
            <a:pPr marL="342900" indent="-342900">
              <a:spcAft>
                <a:spcPts val="300"/>
              </a:spcAft>
              <a:buSzPct val="100000"/>
              <a:buChar char="•"/>
            </a:pPr>
            <a:r>
              <a:rPr lang="en-US" sz="1200" dirty="0">
                <a:solidFill>
                  <a:srgbClr val="334155"/>
                </a:solidFill>
              </a:rPr>
              <a:t>I select for all three</a:t>
            </a:r>
            <a:endParaRPr lang="en-US" sz="1200" dirty="0"/>
          </a:p>
        </p:txBody>
      </p:sp>
      <p:sp>
        <p:nvSpPr>
          <p:cNvPr id="18" name="Shape 15"/>
          <p:cNvSpPr/>
          <p:nvPr/>
        </p:nvSpPr>
        <p:spPr>
          <a:xfrm>
            <a:off x="4663440" y="2788920"/>
            <a:ext cx="4023360" cy="1600200"/>
          </a:xfrm>
          <a:prstGeom prst="roundRect">
            <a:avLst>
              <a:gd name="adj" fmla="val 5714"/>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9" name="Shape 16"/>
          <p:cNvSpPr/>
          <p:nvPr/>
        </p:nvSpPr>
        <p:spPr>
          <a:xfrm>
            <a:off x="4800600" y="2926080"/>
            <a:ext cx="310896" cy="310896"/>
          </a:xfrm>
          <a:prstGeom prst="ellipse">
            <a:avLst/>
          </a:prstGeom>
          <a:solidFill>
            <a:srgbClr val="1D8A99"/>
          </a:solidFill>
          <a:ln/>
        </p:spPr>
        <p:txBody>
          <a:bodyPr/>
          <a:lstStyle/>
          <a:p>
            <a:endParaRPr lang="en-GB"/>
          </a:p>
        </p:txBody>
      </p:sp>
      <p:sp>
        <p:nvSpPr>
          <p:cNvPr id="20" name="Text 17"/>
          <p:cNvSpPr txBox="1"/>
          <p:nvPr/>
        </p:nvSpPr>
        <p:spPr>
          <a:xfrm>
            <a:off x="5193792" y="289864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Netflix vs Blockbuster</a:t>
            </a:r>
            <a:endParaRPr lang="en-US" sz="1500" dirty="0"/>
          </a:p>
        </p:txBody>
      </p:sp>
      <p:sp>
        <p:nvSpPr>
          <p:cNvPr id="21" name="Text 18"/>
          <p:cNvSpPr txBox="1"/>
          <p:nvPr/>
        </p:nvSpPr>
        <p:spPr>
          <a:xfrm>
            <a:off x="4800600" y="3337560"/>
            <a:ext cx="3749040" cy="96012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Netflix: adaptable people and experiments</a:t>
            </a:r>
            <a:endParaRPr lang="en-US" sz="1200" dirty="0"/>
          </a:p>
          <a:p>
            <a:pPr marL="342900" indent="-342900">
              <a:spcAft>
                <a:spcPts val="300"/>
              </a:spcAft>
              <a:buSzPct val="100000"/>
              <a:buChar char="•"/>
            </a:pPr>
            <a:r>
              <a:rPr lang="en-US" sz="1200" dirty="0">
                <a:solidFill>
                  <a:srgbClr val="334155"/>
                </a:solidFill>
              </a:rPr>
              <a:t>Blockbuster: leaders resisted change</a:t>
            </a:r>
            <a:endParaRPr lang="en-US" sz="1200" dirty="0"/>
          </a:p>
        </p:txBody>
      </p:sp>
      <p:sp>
        <p:nvSpPr>
          <p:cNvPr id="22" name="Text 19"/>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(Amabile, 1998; Drucker, 1985; Satell, 2014; Schumpeter, 1942). Result: creativity is in my person specification, interview and reward.</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MARKET BENCHMARK</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Benchmarking three AI Strategist roles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8</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2316480"/>
        </p:xfrm>
        <a:graphic>
          <a:graphicData uri="http://schemas.openxmlformats.org/drawingml/2006/table">
            <a:tbl>
              <a:tblPr/>
              <a:tblGrid>
                <a:gridCol w="13716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0">
                <a:tc>
                  <a:txBody>
                    <a:bodyPr/>
                    <a:lstStyle/>
                    <a:p>
                      <a:pPr marL="0" indent="0">
                        <a:buNone/>
                      </a:pP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Edra (London)</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Ema (UK)</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Anthropic (EMEA)</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extLst>
                  <a:ext uri="{0D108BD9-81ED-4DB2-BD59-A6C34878D82A}">
                    <a16:rowId xmlns:a16="http://schemas.microsoft.com/office/drawing/2014/main" val="10000"/>
                  </a:ext>
                </a:extLst>
              </a:tr>
              <a:tr h="0">
                <a:tc>
                  <a:txBody>
                    <a:bodyPr/>
                    <a:lstStyle/>
                    <a:p>
                      <a:pPr marL="0" indent="0">
                        <a:buNone/>
                      </a:pPr>
                      <a:r>
                        <a:rPr lang="en-US" sz="1050" b="1" dirty="0">
                          <a:solidFill>
                            <a:srgbClr val="0B3C5D"/>
                          </a:solidFill>
                        </a:rPr>
                        <a:t>Location / nature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Holborn; on-site 5 days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UK; remote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London; hybrid, 25%+ in office, 50%+ EMEA travel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buNone/>
                      </a:pPr>
                      <a:r>
                        <a:rPr lang="en-US" sz="1050" b="1" dirty="0">
                          <a:solidFill>
                            <a:srgbClr val="0B3C5D"/>
                          </a:solidFill>
                        </a:rPr>
                        <a:t>Hours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Full-time, hours not stated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Full-time, hours not stated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Flexible schedule, hours not stated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050" b="1" dirty="0">
                          <a:solidFill>
                            <a:srgbClr val="0B3C5D"/>
                          </a:solidFill>
                        </a:rPr>
                        <a:t>Salary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Competitive base + equity (undisclosed)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Not published; variable pay/equity possible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£230,000–£270,000 OTE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buNone/>
                      </a:pPr>
                      <a:r>
                        <a:rPr lang="en-US" sz="1050" b="1" dirty="0">
                          <a:solidFill>
                            <a:srgbClr val="0B3C5D"/>
                          </a:solidFill>
                        </a:rPr>
                        <a:t>Experience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2+ years deployment/solutions/product at fast-growing tech</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7–12+ years, McKinsey/BCG/Bain-type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15+ years enterprise tech or consulting</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0">
                <a:tc>
                  <a:txBody>
                    <a:bodyPr/>
                    <a:lstStyle/>
                    <a:p>
                      <a:pPr marL="0" indent="0">
                        <a:buNone/>
                      </a:pPr>
                      <a:r>
                        <a:rPr lang="en-US" sz="1050" b="1" dirty="0">
                          <a:solidFill>
                            <a:srgbClr val="0B3C5D"/>
                          </a:solidFill>
                        </a:rPr>
                        <a:t>Focus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Hands-on AI deployments with client teams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Enterprise AI strategy, C-suite advice, sales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Executive briefings; EU AI Act, GDPR, DORA</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7" name="Text 3"/>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employer job adverts (Anthropic, n.d.; Edra, n.d.; Ema, n.d.). Comparing roles is a job analysis (Dessler, 2017; Lussier and Hendon, 2018).</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INSIGHTS</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What we borrow and scale down</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9</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2651760" cy="265176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Edra</a:t>
            </a:r>
            <a:endParaRPr lang="en-US" sz="1500" dirty="0"/>
          </a:p>
        </p:txBody>
      </p:sp>
      <p:sp>
        <p:nvSpPr>
          <p:cNvPr id="9" name="Text 6"/>
          <p:cNvSpPr txBox="1"/>
          <p:nvPr/>
        </p:nvSpPr>
        <p:spPr>
          <a:xfrm>
            <a:off x="594360" y="1600200"/>
            <a:ext cx="2377440" cy="201168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Pilot narrow, prove value, then scale</a:t>
            </a:r>
            <a:endParaRPr lang="en-US" sz="1200" dirty="0"/>
          </a:p>
          <a:p>
            <a:pPr marL="342900" indent="-342900">
              <a:spcAft>
                <a:spcPts val="300"/>
              </a:spcAft>
              <a:buSzPct val="100000"/>
              <a:buChar char="•"/>
            </a:pPr>
            <a:r>
              <a:rPr lang="en-US" sz="1200" dirty="0">
                <a:solidFill>
                  <a:srgbClr val="334155"/>
                </a:solidFill>
              </a:rPr>
              <a:t>Define data, outcomes, success criteria</a:t>
            </a:r>
            <a:endParaRPr lang="en-US" sz="1200" dirty="0"/>
          </a:p>
          <a:p>
            <a:pPr marL="342900" indent="-342900">
              <a:spcAft>
                <a:spcPts val="300"/>
              </a:spcAft>
              <a:buSzPct val="100000"/>
              <a:buChar char="•"/>
            </a:pPr>
            <a:r>
              <a:rPr lang="en-US" sz="1200" dirty="0">
                <a:solidFill>
                  <a:srgbClr val="334155"/>
                </a:solidFill>
              </a:rPr>
              <a:t>Feed insights to product/engineering</a:t>
            </a:r>
            <a:endParaRPr lang="en-US" sz="1200" dirty="0"/>
          </a:p>
          <a:p>
            <a:pPr marL="342900" indent="-342900">
              <a:spcAft>
                <a:spcPts val="300"/>
              </a:spcAft>
              <a:buSzPct val="100000"/>
              <a:buChar char="•"/>
            </a:pPr>
            <a:r>
              <a:rPr lang="en-US" sz="1200" dirty="0">
                <a:solidFill>
                  <a:srgbClr val="334155"/>
                </a:solidFill>
              </a:rPr>
              <a:t>Python, SQL; Jira/ServiceNow-type systems</a:t>
            </a:r>
            <a:endParaRPr lang="en-US" sz="1200" dirty="0"/>
          </a:p>
        </p:txBody>
      </p:sp>
      <p:sp>
        <p:nvSpPr>
          <p:cNvPr id="10" name="Shape 7"/>
          <p:cNvSpPr/>
          <p:nvPr/>
        </p:nvSpPr>
        <p:spPr>
          <a:xfrm>
            <a:off x="3246120" y="1051560"/>
            <a:ext cx="2651760" cy="265176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3383280" y="1188720"/>
            <a:ext cx="310896" cy="310896"/>
          </a:xfrm>
          <a:prstGeom prst="ellipse">
            <a:avLst/>
          </a:prstGeom>
          <a:solidFill>
            <a:srgbClr val="C88A12"/>
          </a:solidFill>
          <a:ln/>
        </p:spPr>
        <p:txBody>
          <a:bodyPr/>
          <a:lstStyle/>
          <a:p>
            <a:endParaRPr lang="en-GB"/>
          </a:p>
        </p:txBody>
      </p:sp>
      <p:sp>
        <p:nvSpPr>
          <p:cNvPr id="12" name="Text 9"/>
          <p:cNvSpPr txBox="1"/>
          <p:nvPr/>
        </p:nvSpPr>
        <p:spPr>
          <a:xfrm>
            <a:off x="377647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Ema</a:t>
            </a:r>
            <a:endParaRPr lang="en-US" sz="1500" dirty="0"/>
          </a:p>
        </p:txBody>
      </p:sp>
      <p:sp>
        <p:nvSpPr>
          <p:cNvPr id="13" name="Text 10"/>
          <p:cNvSpPr txBox="1"/>
          <p:nvPr/>
        </p:nvSpPr>
        <p:spPr>
          <a:xfrm>
            <a:off x="3383280" y="1600200"/>
            <a:ext cx="2377440" cy="201168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Business cases and ROI</a:t>
            </a:r>
            <a:endParaRPr lang="en-US" sz="1200" dirty="0"/>
          </a:p>
          <a:p>
            <a:pPr marL="342900" indent="-342900">
              <a:spcAft>
                <a:spcPts val="300"/>
              </a:spcAft>
              <a:buSzPct val="100000"/>
              <a:buChar char="•"/>
            </a:pPr>
            <a:r>
              <a:rPr lang="en-US" sz="1200" dirty="0">
                <a:solidFill>
                  <a:srgbClr val="334155"/>
                </a:solidFill>
              </a:rPr>
              <a:t>Workshops, discovery, briefings</a:t>
            </a:r>
            <a:endParaRPr lang="en-US" sz="1200" dirty="0"/>
          </a:p>
          <a:p>
            <a:pPr marL="342900" indent="-342900">
              <a:spcAft>
                <a:spcPts val="300"/>
              </a:spcAft>
              <a:buSzPct val="100000"/>
              <a:buChar char="•"/>
            </a:pPr>
            <a:r>
              <a:rPr lang="en-US" sz="1200" dirty="0">
                <a:solidFill>
                  <a:srgbClr val="334155"/>
                </a:solidFill>
              </a:rPr>
              <a:t>Proposals and strategic narratives</a:t>
            </a:r>
            <a:endParaRPr lang="en-US" sz="1200" dirty="0"/>
          </a:p>
          <a:p>
            <a:pPr marL="342900" indent="-342900">
              <a:spcAft>
                <a:spcPts val="300"/>
              </a:spcAft>
              <a:buSzPct val="100000"/>
              <a:buChar char="•"/>
            </a:pPr>
            <a:r>
              <a:rPr lang="en-US" sz="1200" dirty="0">
                <a:solidFill>
                  <a:srgbClr val="334155"/>
                </a:solidFill>
              </a:rPr>
              <a:t>Collaborate with product, delivery, and GTM</a:t>
            </a:r>
            <a:endParaRPr lang="en-US" sz="1200" dirty="0"/>
          </a:p>
        </p:txBody>
      </p:sp>
      <p:sp>
        <p:nvSpPr>
          <p:cNvPr id="14" name="Shape 11"/>
          <p:cNvSpPr/>
          <p:nvPr/>
        </p:nvSpPr>
        <p:spPr>
          <a:xfrm>
            <a:off x="6035040" y="1051560"/>
            <a:ext cx="2651760" cy="265176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6172200" y="1188720"/>
            <a:ext cx="310896" cy="310896"/>
          </a:xfrm>
          <a:prstGeom prst="ellipse">
            <a:avLst/>
          </a:prstGeom>
          <a:solidFill>
            <a:srgbClr val="3C5A99"/>
          </a:solidFill>
          <a:ln/>
        </p:spPr>
        <p:txBody>
          <a:bodyPr/>
          <a:lstStyle/>
          <a:p>
            <a:endParaRPr lang="en-GB"/>
          </a:p>
        </p:txBody>
      </p:sp>
      <p:sp>
        <p:nvSpPr>
          <p:cNvPr id="16" name="Text 13"/>
          <p:cNvSpPr txBox="1"/>
          <p:nvPr/>
        </p:nvSpPr>
        <p:spPr>
          <a:xfrm>
            <a:off x="656539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Anthropic</a:t>
            </a:r>
            <a:endParaRPr lang="en-US" sz="1500" dirty="0"/>
          </a:p>
        </p:txBody>
      </p:sp>
      <p:sp>
        <p:nvSpPr>
          <p:cNvPr id="17" name="Text 14"/>
          <p:cNvSpPr txBox="1"/>
          <p:nvPr/>
        </p:nvSpPr>
        <p:spPr>
          <a:xfrm>
            <a:off x="6172200" y="1600200"/>
            <a:ext cx="2377440" cy="201168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EU AI Act, GDPR, data sovereignty</a:t>
            </a:r>
            <a:endParaRPr lang="en-US" sz="1200" dirty="0"/>
          </a:p>
          <a:p>
            <a:pPr marL="342900" indent="-342900">
              <a:spcAft>
                <a:spcPts val="300"/>
              </a:spcAft>
              <a:buSzPct val="100000"/>
              <a:buChar char="•"/>
            </a:pPr>
            <a:r>
              <a:rPr lang="en-US" sz="1200" dirty="0">
                <a:solidFill>
                  <a:srgbClr val="334155"/>
                </a:solidFill>
              </a:rPr>
              <a:t>Reusable executive materials</a:t>
            </a:r>
            <a:endParaRPr lang="en-US" sz="1200" dirty="0"/>
          </a:p>
          <a:p>
            <a:pPr marL="342900" indent="-342900">
              <a:spcAft>
                <a:spcPts val="300"/>
              </a:spcAft>
              <a:buSzPct val="100000"/>
              <a:buChar char="•"/>
            </a:pPr>
            <a:r>
              <a:rPr lang="en-US" sz="1200" dirty="0">
                <a:solidFill>
                  <a:srgbClr val="334155"/>
                </a:solidFill>
              </a:rPr>
              <a:t>Comfort with ambiguity; English + 1 language</a:t>
            </a:r>
            <a:endParaRPr lang="en-US" sz="1200" dirty="0"/>
          </a:p>
          <a:p>
            <a:pPr marL="342900" indent="-342900">
              <a:spcAft>
                <a:spcPts val="300"/>
              </a:spcAft>
              <a:buSzPct val="100000"/>
              <a:buChar char="•"/>
            </a:pPr>
            <a:r>
              <a:rPr lang="en-US" sz="1200" dirty="0">
                <a:solidFill>
                  <a:srgbClr val="334155"/>
                </a:solidFill>
              </a:rPr>
              <a:t>Visa sponsorship, flexible leave</a:t>
            </a:r>
            <a:endParaRPr lang="en-US" sz="1200" dirty="0"/>
          </a:p>
        </p:txBody>
      </p:sp>
      <p:sp>
        <p:nvSpPr>
          <p:cNvPr id="18" name="Text 15"/>
          <p:cNvSpPr txBox="1"/>
          <p:nvPr/>
        </p:nvSpPr>
        <p:spPr>
          <a:xfrm>
            <a:off x="457200" y="3840480"/>
            <a:ext cx="8229600" cy="731520"/>
          </a:xfrm>
          <a:prstGeom prst="rect">
            <a:avLst/>
          </a:prstGeom>
          <a:noFill/>
          <a:ln/>
        </p:spPr>
        <p:txBody>
          <a:bodyPr wrap="square" lIns="0" tIns="0" rIns="0" bIns="0" rtlCol="0" anchor="ctr"/>
          <a:lstStyle/>
          <a:p>
            <a:pPr marL="0" indent="0">
              <a:buNone/>
            </a:pPr>
            <a:r>
              <a:rPr lang="en-US" sz="1300" b="1" dirty="0">
                <a:solidFill>
                  <a:srgbClr val="0B3C5D"/>
                </a:solidFill>
              </a:rPr>
              <a:t>UWTSD adjustment: seniority 2–15+ years becomes 0–2 years; clients become students, staff and management. Strategy shapes HR practice (Boxall and Purcell, 2016); the person specification must match real needs (Armstrong, 2020).</a:t>
            </a:r>
            <a:endParaRPr lang="en-US" sz="1300" dirty="0"/>
          </a:p>
        </p:txBody>
      </p:sp>
      <p:sp>
        <p:nvSpPr>
          <p:cNvPr id="19" name="Text 1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(Anthropic, n.d.; Armstrong, 2020; Boxall and Purcell, 2016; Edra, n.d.; Ema, n.d.).</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RECRUITMENT DOCUMENT 1</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Job Description: Graduate AI Strategist</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10</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1760220"/>
        </p:xfrm>
        <a:graphic>
          <a:graphicData uri="http://schemas.openxmlformats.org/drawingml/2006/table">
            <a:tbl>
              <a:tblPr/>
              <a:tblGrid>
                <a:gridCol w="1737360">
                  <a:extLst>
                    <a:ext uri="{9D8B030D-6E8A-4147-A177-3AD203B41FA5}">
                      <a16:colId xmlns:a16="http://schemas.microsoft.com/office/drawing/2014/main" val="20000"/>
                    </a:ext>
                  </a:extLst>
                </a:gridCol>
                <a:gridCol w="6492240">
                  <a:extLst>
                    <a:ext uri="{9D8B030D-6E8A-4147-A177-3AD203B41FA5}">
                      <a16:colId xmlns:a16="http://schemas.microsoft.com/office/drawing/2014/main" val="20001"/>
                    </a:ext>
                  </a:extLst>
                </a:gridCol>
              </a:tblGrid>
              <a:tr h="0">
                <a:tc>
                  <a:txBody>
                    <a:bodyPr/>
                    <a:lstStyle/>
                    <a:p>
                      <a:pPr marL="0" indent="0">
                        <a:buNone/>
                      </a:pPr>
                      <a:r>
                        <a:rPr lang="en-US" sz="1050" b="1" dirty="0">
                          <a:solidFill>
                            <a:srgbClr val="0B3C5D"/>
                          </a:solidFill>
                        </a:rPr>
                        <a:t>Job title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Graduate AI Strategist (Student AI Literacy), UWTSD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a:txBody>
                    <a:bodyPr/>
                    <a:lstStyle/>
                    <a:p>
                      <a:pPr marL="0" indent="0">
                        <a:buNone/>
                      </a:pPr>
                      <a:r>
                        <a:rPr lang="en-US" sz="1050" b="1" dirty="0">
                          <a:solidFill>
                            <a:srgbClr val="0B3C5D"/>
                          </a:solidFill>
                        </a:rPr>
                        <a:t>Job purpose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Lead student AI literacy and ethics for 2026–27 and advise on institutional readiness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buNone/>
                      </a:pPr>
                      <a:r>
                        <a:rPr lang="en-US" sz="1050" b="1" dirty="0">
                          <a:solidFill>
                            <a:srgbClr val="0B3C5D"/>
                          </a:solidFill>
                        </a:rPr>
                        <a:t>Reports to / contract</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Head of Learning and Teaching (proposed); permanent, 6-month probation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050" b="1" dirty="0">
                          <a:solidFill>
                            <a:srgbClr val="0B3C5D"/>
                          </a:solidFill>
                        </a:rPr>
                        <a:t>Working hours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Full-time, 37.5 hours per week; flexible start/finish</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buNone/>
                      </a:pPr>
                      <a:r>
                        <a:rPr lang="en-US" sz="1050" b="1" dirty="0">
                          <a:solidFill>
                            <a:srgbClr val="0B3C5D"/>
                          </a:solidFill>
                        </a:rPr>
                        <a:t>Location / nature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UWTSD campus; hybrid (3 days on campus, 2 remote)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0">
                <a:tc>
                  <a:txBody>
                    <a:bodyPr/>
                    <a:lstStyle/>
                    <a:p>
                      <a:pPr marL="0" indent="0">
                        <a:buNone/>
                      </a:pPr>
                      <a:r>
                        <a:rPr lang="en-US" sz="1050" b="1" dirty="0">
                          <a:solidFill>
                            <a:srgbClr val="0B3C5D"/>
                          </a:solidFill>
                        </a:rPr>
                        <a:t>Salary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Proposed £29,000–£33,000 p.a.; adverts are senior roles, so not comparable; verify against UWTSD grade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0">
                <a:tc>
                  <a:txBody>
                    <a:bodyPr/>
                    <a:lstStyle/>
                    <a:p>
                      <a:pPr marL="0" indent="0">
                        <a:buNone/>
                      </a:pPr>
                      <a:r>
                        <a:rPr lang="en-US" sz="1050" b="1" dirty="0">
                          <a:solidFill>
                            <a:srgbClr val="0B3C5D"/>
                          </a:solidFill>
                        </a:rPr>
                        <a:t>Working conditions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Pension, flexible leave, training budget; equal opportunities statement</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7" name="Text 3"/>
          <p:cNvSpPr txBox="1"/>
          <p:nvPr/>
        </p:nvSpPr>
        <p:spPr>
          <a:xfrm>
            <a:off x="457200" y="3337560"/>
            <a:ext cx="4572000" cy="292608"/>
          </a:xfrm>
          <a:prstGeom prst="rect">
            <a:avLst/>
          </a:prstGeom>
          <a:noFill/>
          <a:ln/>
        </p:spPr>
        <p:txBody>
          <a:bodyPr wrap="square" lIns="0" tIns="0" rIns="0" bIns="0" rtlCol="0" anchor="ctr"/>
          <a:lstStyle/>
          <a:p>
            <a:pPr marL="0" indent="0">
              <a:buNone/>
            </a:pPr>
            <a:r>
              <a:rPr lang="en-US" sz="1500" b="1" dirty="0">
                <a:solidFill>
                  <a:srgbClr val="1D8A99"/>
                </a:solidFill>
                <a:latin typeface="Cambria" pitchFamily="34" charset="0"/>
                <a:ea typeface="Cambria" pitchFamily="34" charset="-122"/>
                <a:cs typeface="Cambria" pitchFamily="34" charset="-120"/>
              </a:rPr>
              <a:t>Key duties and responsibilities</a:t>
            </a:r>
            <a:endParaRPr lang="en-US" sz="1500" dirty="0"/>
          </a:p>
        </p:txBody>
      </p:sp>
      <p:sp>
        <p:nvSpPr>
          <p:cNvPr id="8" name="Text 4"/>
          <p:cNvSpPr txBox="1"/>
          <p:nvPr/>
        </p:nvSpPr>
        <p:spPr>
          <a:xfrm>
            <a:off x="457200" y="3657600"/>
            <a:ext cx="8229600" cy="1005840"/>
          </a:xfrm>
          <a:prstGeom prst="rect">
            <a:avLst/>
          </a:prstGeom>
          <a:noFill/>
          <a:ln/>
        </p:spPr>
        <p:txBody>
          <a:bodyPr wrap="square" lIns="0" tIns="0" rIns="0" bIns="0" rtlCol="0" anchor="t"/>
          <a:lstStyle/>
          <a:p>
            <a:pPr marL="342900" indent="-342900">
              <a:buSzPct val="100000"/>
              <a:buChar char="•"/>
            </a:pPr>
            <a:r>
              <a:rPr lang="en-US" sz="1200" dirty="0">
                <a:solidFill>
                  <a:srgbClr val="334155"/>
                </a:solidFill>
              </a:rPr>
              <a:t>Design and pilot student AI literacy and ethics training for 2026–27</a:t>
            </a:r>
            <a:endParaRPr lang="en-US" sz="1200" dirty="0"/>
          </a:p>
          <a:p>
            <a:pPr marL="342900" indent="-342900">
              <a:buSzPct val="100000"/>
              <a:buChar char="•"/>
            </a:pPr>
            <a:r>
              <a:rPr lang="en-US" sz="1200" dirty="0">
                <a:solidFill>
                  <a:srgbClr val="334155"/>
                </a:solidFill>
              </a:rPr>
              <a:t>Run workshops for staff, management and support services</a:t>
            </a:r>
            <a:endParaRPr lang="en-US" sz="1200" dirty="0"/>
          </a:p>
          <a:p>
            <a:pPr marL="342900" indent="-342900">
              <a:buSzPct val="100000"/>
              <a:buChar char="•"/>
            </a:pPr>
            <a:r>
              <a:rPr lang="en-US" sz="1200" dirty="0">
                <a:solidFill>
                  <a:srgbClr val="334155"/>
                </a:solidFill>
              </a:rPr>
              <a:t>Build business cases, success measures and reports; scale what works</a:t>
            </a:r>
            <a:endParaRPr lang="en-US" sz="1200" dirty="0"/>
          </a:p>
          <a:p>
            <a:pPr marL="342900" indent="-342900">
              <a:buSzPct val="100000"/>
              <a:buChar char="•"/>
            </a:pPr>
            <a:r>
              <a:rPr lang="en-US" sz="1200" dirty="0">
                <a:solidFill>
                  <a:srgbClr val="334155"/>
                </a:solidFill>
              </a:rPr>
              <a:t>Advise on UK/EU regulation, data protection and academic integrity</a:t>
            </a:r>
            <a:endParaRPr lang="en-US" sz="1200" dirty="0"/>
          </a:p>
        </p:txBody>
      </p:sp>
      <p:sp>
        <p:nvSpPr>
          <p:cNvPr id="9" name="Text 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Elements: title, purpose, responsibilities, qualifications, conditions. Source: (Armstrong, 2020; Dessler, 2017).</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RECRUITMENT DOCUMENT 2</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Person Specification</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11</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4023360" cy="2697480"/>
          </a:xfrm>
          <a:prstGeom prst="roundRect">
            <a:avLst>
              <a:gd name="adj" fmla="val 3390"/>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Essential</a:t>
            </a:r>
            <a:endParaRPr lang="en-US" sz="1500" dirty="0"/>
          </a:p>
        </p:txBody>
      </p:sp>
      <p:sp>
        <p:nvSpPr>
          <p:cNvPr id="9" name="Text 6"/>
          <p:cNvSpPr txBox="1"/>
          <p:nvPr/>
        </p:nvSpPr>
        <p:spPr>
          <a:xfrm>
            <a:off x="594360" y="1600200"/>
            <a:ext cx="3749040" cy="205740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Degree (or equivalent) in a relevant field</a:t>
            </a:r>
            <a:endParaRPr lang="en-US" sz="1150" dirty="0"/>
          </a:p>
          <a:p>
            <a:pPr marL="342900" indent="-342900">
              <a:spcAft>
                <a:spcPts val="300"/>
              </a:spcAft>
              <a:buSzPct val="100000"/>
              <a:buChar char="•"/>
            </a:pPr>
            <a:r>
              <a:rPr lang="en-US" sz="1150" dirty="0">
                <a:solidFill>
                  <a:srgbClr val="334155"/>
                </a:solidFill>
              </a:rPr>
              <a:t>Evidence from coursework, placement or projects</a:t>
            </a:r>
            <a:endParaRPr lang="en-US" sz="1150" dirty="0"/>
          </a:p>
          <a:p>
            <a:pPr marL="342900" indent="-342900">
              <a:spcAft>
                <a:spcPts val="300"/>
              </a:spcAft>
              <a:buSzPct val="100000"/>
              <a:buChar char="•"/>
            </a:pPr>
            <a:r>
              <a:rPr lang="en-US" sz="1150" dirty="0">
                <a:solidFill>
                  <a:srgbClr val="334155"/>
                </a:solidFill>
              </a:rPr>
              <a:t>Knowledge: AI tools and limits, ethics, GDPR</a:t>
            </a:r>
            <a:endParaRPr lang="en-US" sz="1150" dirty="0"/>
          </a:p>
          <a:p>
            <a:pPr marL="342900" indent="-342900">
              <a:spcAft>
                <a:spcPts val="300"/>
              </a:spcAft>
              <a:buSzPct val="100000"/>
              <a:buChar char="•"/>
            </a:pPr>
            <a:r>
              <a:rPr lang="en-US" sz="1150" dirty="0">
                <a:solidFill>
                  <a:srgbClr val="334155"/>
                </a:solidFill>
              </a:rPr>
              <a:t>Skill: clear communication to non-specialists</a:t>
            </a:r>
            <a:endParaRPr lang="en-US" sz="1150" dirty="0"/>
          </a:p>
          <a:p>
            <a:pPr marL="342900" indent="-342900">
              <a:spcAft>
                <a:spcPts val="300"/>
              </a:spcAft>
              <a:buSzPct val="100000"/>
              <a:buChar char="•"/>
            </a:pPr>
            <a:r>
              <a:rPr lang="en-US" sz="1150" dirty="0">
                <a:solidFill>
                  <a:srgbClr val="334155"/>
                </a:solidFill>
              </a:rPr>
              <a:t>Skill: creative problem-solving (new ideas that work)</a:t>
            </a:r>
            <a:endParaRPr lang="en-US" sz="1150" dirty="0"/>
          </a:p>
          <a:p>
            <a:pPr marL="342900" indent="-342900">
              <a:spcAft>
                <a:spcPts val="300"/>
              </a:spcAft>
              <a:buSzPct val="100000"/>
              <a:buChar char="•"/>
            </a:pPr>
            <a:r>
              <a:rPr lang="en-US" sz="1150" dirty="0">
                <a:solidFill>
                  <a:srgbClr val="334155"/>
                </a:solidFill>
              </a:rPr>
              <a:t>Ability: works autonomously in unstructured work</a:t>
            </a:r>
            <a:endParaRPr lang="en-US" sz="1150" dirty="0"/>
          </a:p>
        </p:txBody>
      </p:sp>
      <p:sp>
        <p:nvSpPr>
          <p:cNvPr id="10" name="Shape 7"/>
          <p:cNvSpPr/>
          <p:nvPr/>
        </p:nvSpPr>
        <p:spPr>
          <a:xfrm>
            <a:off x="4663440" y="1051560"/>
            <a:ext cx="4023360" cy="2697480"/>
          </a:xfrm>
          <a:prstGeom prst="roundRect">
            <a:avLst>
              <a:gd name="adj" fmla="val 3390"/>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4800600" y="1188720"/>
            <a:ext cx="310896" cy="310896"/>
          </a:xfrm>
          <a:prstGeom prst="ellipse">
            <a:avLst/>
          </a:prstGeom>
          <a:solidFill>
            <a:srgbClr val="C88A12"/>
          </a:solidFill>
          <a:ln/>
        </p:spPr>
        <p:txBody>
          <a:bodyPr/>
          <a:lstStyle/>
          <a:p>
            <a:endParaRPr lang="en-GB"/>
          </a:p>
        </p:txBody>
      </p:sp>
      <p:sp>
        <p:nvSpPr>
          <p:cNvPr id="12" name="Text 9"/>
          <p:cNvSpPr txBox="1"/>
          <p:nvPr/>
        </p:nvSpPr>
        <p:spPr>
          <a:xfrm>
            <a:off x="5193792" y="11612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Desirable</a:t>
            </a:r>
            <a:endParaRPr lang="en-US" sz="1500" dirty="0"/>
          </a:p>
        </p:txBody>
      </p:sp>
      <p:sp>
        <p:nvSpPr>
          <p:cNvPr id="13" name="Text 10"/>
          <p:cNvSpPr txBox="1"/>
          <p:nvPr/>
        </p:nvSpPr>
        <p:spPr>
          <a:xfrm>
            <a:off x="4800600" y="1600200"/>
            <a:ext cx="3749040" cy="205740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Python, SQL or other data tools</a:t>
            </a:r>
            <a:endParaRPr lang="en-US" sz="1150" dirty="0"/>
          </a:p>
          <a:p>
            <a:pPr marL="342900" indent="-342900">
              <a:spcAft>
                <a:spcPts val="300"/>
              </a:spcAft>
              <a:buSzPct val="100000"/>
              <a:buChar char="•"/>
            </a:pPr>
            <a:r>
              <a:rPr lang="en-US" sz="1150" dirty="0">
                <a:solidFill>
                  <a:srgbClr val="334155"/>
                </a:solidFill>
              </a:rPr>
              <a:t>Knowledge of the EU AI Act, DORA-type regulation</a:t>
            </a:r>
            <a:endParaRPr lang="en-US" sz="1150" dirty="0"/>
          </a:p>
          <a:p>
            <a:pPr marL="342900" indent="-342900">
              <a:spcAft>
                <a:spcPts val="300"/>
              </a:spcAft>
              <a:buSzPct val="100000"/>
              <a:buChar char="•"/>
            </a:pPr>
            <a:r>
              <a:rPr lang="en-US" sz="1150" dirty="0">
                <a:solidFill>
                  <a:srgbClr val="334155"/>
                </a:solidFill>
              </a:rPr>
              <a:t>Jira, ServiceNow, Salesforce or SAP experience</a:t>
            </a:r>
            <a:endParaRPr lang="en-US" sz="1150" dirty="0"/>
          </a:p>
          <a:p>
            <a:pPr marL="342900" indent="-342900">
              <a:spcAft>
                <a:spcPts val="300"/>
              </a:spcAft>
              <a:buSzPct val="100000"/>
              <a:buChar char="•"/>
            </a:pPr>
            <a:r>
              <a:rPr lang="en-US" sz="1150" dirty="0">
                <a:solidFill>
                  <a:srgbClr val="334155"/>
                </a:solidFill>
              </a:rPr>
              <a:t>Product thinking alongside implementation</a:t>
            </a:r>
            <a:endParaRPr lang="en-US" sz="1150" dirty="0"/>
          </a:p>
          <a:p>
            <a:pPr marL="342900" indent="-342900">
              <a:spcAft>
                <a:spcPts val="300"/>
              </a:spcAft>
              <a:buSzPct val="100000"/>
              <a:buChar char="•"/>
            </a:pPr>
            <a:r>
              <a:rPr lang="en-US" sz="1150" dirty="0">
                <a:solidFill>
                  <a:srgbClr val="334155"/>
                </a:solidFill>
              </a:rPr>
              <a:t>A second language (e.g. Welsh)</a:t>
            </a:r>
            <a:endParaRPr lang="en-US" sz="1150" dirty="0"/>
          </a:p>
        </p:txBody>
      </p:sp>
      <p:sp>
        <p:nvSpPr>
          <p:cNvPr id="14" name="Shape 11"/>
          <p:cNvSpPr/>
          <p:nvPr/>
        </p:nvSpPr>
        <p:spPr>
          <a:xfrm>
            <a:off x="457200" y="3886200"/>
            <a:ext cx="8229600" cy="685800"/>
          </a:xfrm>
          <a:prstGeom prst="roundRect">
            <a:avLst>
              <a:gd name="adj" fmla="val 13333"/>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Text 12"/>
          <p:cNvSpPr txBox="1"/>
          <p:nvPr/>
        </p:nvSpPr>
        <p:spPr>
          <a:xfrm>
            <a:off x="640080" y="3886200"/>
            <a:ext cx="7863840" cy="685800"/>
          </a:xfrm>
          <a:prstGeom prst="rect">
            <a:avLst/>
          </a:prstGeom>
          <a:noFill/>
          <a:ln/>
        </p:spPr>
        <p:txBody>
          <a:bodyPr wrap="square" lIns="0" tIns="0" rIns="0" bIns="0" rtlCol="0" anchor="ctr"/>
          <a:lstStyle/>
          <a:p>
            <a:pPr marL="0" indent="0">
              <a:buNone/>
            </a:pPr>
            <a:r>
              <a:rPr lang="en-US" sz="1400" b="1" dirty="0">
                <a:solidFill>
                  <a:srgbClr val="0B3C5D"/>
                </a:solidFill>
              </a:rPr>
              <a:t>Personal attributes: </a:t>
            </a:r>
            <a:r>
              <a:rPr lang="en-US" sz="1400" dirty="0">
                <a:solidFill>
                  <a:srgbClr val="334155"/>
                </a:solidFill>
              </a:rPr>
              <a:t>flexible, collaborative, curious, creative, ethical and a confident communicator.</a:t>
            </a:r>
            <a:endParaRPr lang="en-US" sz="1400" dirty="0"/>
          </a:p>
        </p:txBody>
      </p:sp>
      <p:sp>
        <p:nvSpPr>
          <p:cNvPr id="16" name="Text 13"/>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Essential vs desirable, KSAs and attributes. Source: (Amabile, 1998; Armstrong, 2020; Lussier and Hendon, 2018).</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RECOMMENDATION 1</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AI literacy training programmes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12</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2072640"/>
        </p:xfrm>
        <a:graphic>
          <a:graphicData uri="http://schemas.openxmlformats.org/drawingml/2006/table">
            <a:tbl>
              <a:tblPr/>
              <a:tblGrid>
                <a:gridCol w="1371600">
                  <a:extLst>
                    <a:ext uri="{9D8B030D-6E8A-4147-A177-3AD203B41FA5}">
                      <a16:colId xmlns:a16="http://schemas.microsoft.com/office/drawing/2014/main" val="20000"/>
                    </a:ext>
                  </a:extLst>
                </a:gridCol>
                <a:gridCol w="1463040">
                  <a:extLst>
                    <a:ext uri="{9D8B030D-6E8A-4147-A177-3AD203B41FA5}">
                      <a16:colId xmlns:a16="http://schemas.microsoft.com/office/drawing/2014/main" val="20001"/>
                    </a:ext>
                  </a:extLst>
                </a:gridCol>
                <a:gridCol w="3108960">
                  <a:extLst>
                    <a:ext uri="{9D8B030D-6E8A-4147-A177-3AD203B41FA5}">
                      <a16:colId xmlns:a16="http://schemas.microsoft.com/office/drawing/2014/main" val="20002"/>
                    </a:ext>
                  </a:extLst>
                </a:gridCol>
                <a:gridCol w="1097280">
                  <a:extLst>
                    <a:ext uri="{9D8B030D-6E8A-4147-A177-3AD203B41FA5}">
                      <a16:colId xmlns:a16="http://schemas.microsoft.com/office/drawing/2014/main" val="20003"/>
                    </a:ext>
                  </a:extLst>
                </a:gridCol>
                <a:gridCol w="1188720">
                  <a:extLst>
                    <a:ext uri="{9D8B030D-6E8A-4147-A177-3AD203B41FA5}">
                      <a16:colId xmlns:a16="http://schemas.microsoft.com/office/drawing/2014/main" val="20004"/>
                    </a:ext>
                  </a:extLst>
                </a:gridCol>
              </a:tblGrid>
              <a:tr h="0">
                <a:tc>
                  <a:txBody>
                    <a:bodyPr/>
                    <a:lstStyle/>
                    <a:p>
                      <a:pPr marL="0" indent="0">
                        <a:buNone/>
                      </a:pPr>
                      <a:r>
                        <a:rPr lang="en-US" sz="1100" b="1" dirty="0">
                          <a:solidFill>
                            <a:srgbClr val="FFFFFF"/>
                          </a:solidFill>
                        </a:rPr>
                        <a:t>Programme</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Audience</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Format</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Time</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Target (proposed)</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extLst>
                  <a:ext uri="{0D108BD9-81ED-4DB2-BD59-A6C34878D82A}">
                    <a16:rowId xmlns:a16="http://schemas.microsoft.com/office/drawing/2014/main" val="10000"/>
                  </a:ext>
                </a:extLst>
              </a:tr>
              <a:tr h="0">
                <a:tc>
                  <a:txBody>
                    <a:bodyPr/>
                    <a:lstStyle/>
                    <a:p>
                      <a:pPr marL="0" indent="0">
                        <a:buNone/>
                      </a:pPr>
                      <a:r>
                        <a:rPr lang="en-US" sz="1050" b="1" dirty="0">
                          <a:solidFill>
                            <a:srgbClr val="0B3C5D"/>
                          </a:solidFill>
                        </a:rPr>
                        <a:t>AI induction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All new students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Short online unit: AI basics, bias, privacy, integrity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2 hours, welcome week</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90% completion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buNone/>
                      </a:pPr>
                      <a:r>
                        <a:rPr lang="en-US" sz="1050" b="1" dirty="0">
                          <a:solidFill>
                            <a:srgbClr val="0B3C5D"/>
                          </a:solidFill>
                        </a:rPr>
                        <a:t>Skills workshops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Years 1–3</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Hands-on with library and learner developers: prompting, fact-checking, referencing AI</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2 x 90 min a year</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Learning check pass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1050" b="1" dirty="0">
                          <a:solidFill>
                            <a:srgbClr val="0B3C5D"/>
                          </a:solidFill>
                        </a:rPr>
                        <a:t>Embedded tasks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Programme teams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Authentic AI tasks in modules with clear assessment rules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Each module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Assessment evidence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buNone/>
                      </a:pPr>
                      <a:r>
                        <a:rPr lang="en-US" sz="1050" b="1" dirty="0">
                          <a:solidFill>
                            <a:srgbClr val="0B3C5D"/>
                          </a:solidFill>
                        </a:rPr>
                        <a:t>Staff CPD</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Academics, support staff</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Workshops and AI-use guidance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3 hours a term</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Staff confidence up</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7" name="Text 3"/>
          <p:cNvSpPr txBox="1"/>
          <p:nvPr/>
        </p:nvSpPr>
        <p:spPr>
          <a:xfrm>
            <a:off x="457200" y="3520440"/>
            <a:ext cx="8229600" cy="640080"/>
          </a:xfrm>
          <a:prstGeom prst="rect">
            <a:avLst/>
          </a:prstGeom>
          <a:noFill/>
          <a:ln/>
        </p:spPr>
        <p:txBody>
          <a:bodyPr wrap="square" lIns="0" tIns="0" rIns="0" bIns="0" rtlCol="0" anchor="ctr"/>
          <a:lstStyle/>
          <a:p>
            <a:pPr marL="0" indent="0">
              <a:buNone/>
            </a:pPr>
            <a:r>
              <a:rPr lang="en-US" sz="1400" b="1" dirty="0">
                <a:solidFill>
                  <a:srgbClr val="0B3C5D"/>
                </a:solidFill>
              </a:rPr>
              <a:t>Evaluate with four levels: reaction, learning, behaviour, results; track hours and cost per student.</a:t>
            </a:r>
            <a:endParaRPr lang="en-US" sz="1400" dirty="0"/>
          </a:p>
        </p:txBody>
      </p:sp>
      <p:sp>
        <p:nvSpPr>
          <p:cNvPr id="8" name="Text 4"/>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(Armstrong, 2020; European Union, 2024; Stephenson and Armstrong, 2026).</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RECOMMENDATION 2</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12-month implementation plan</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13</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1965960" cy="2468880"/>
          </a:xfrm>
          <a:prstGeom prst="roundRect">
            <a:avLst>
              <a:gd name="adj" fmla="val 4651"/>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13258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Months 1–3</a:t>
            </a:r>
            <a:endParaRPr lang="en-US" sz="1500" dirty="0"/>
          </a:p>
        </p:txBody>
      </p:sp>
      <p:sp>
        <p:nvSpPr>
          <p:cNvPr id="9" name="Text 6"/>
          <p:cNvSpPr txBox="1"/>
          <p:nvPr/>
        </p:nvSpPr>
        <p:spPr>
          <a:xfrm>
            <a:off x="594360" y="1600200"/>
            <a:ext cx="1691640" cy="18288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Analyse needs and audit AI use</a:t>
            </a:r>
            <a:endParaRPr lang="en-US" sz="1200" dirty="0"/>
          </a:p>
          <a:p>
            <a:pPr marL="342900" indent="-342900">
              <a:spcAft>
                <a:spcPts val="300"/>
              </a:spcAft>
              <a:buSzPct val="100000"/>
              <a:buChar char="•"/>
            </a:pPr>
            <a:r>
              <a:rPr lang="en-US" sz="1200" dirty="0">
                <a:solidFill>
                  <a:srgbClr val="334155"/>
                </a:solidFill>
              </a:rPr>
              <a:t>Write clear AI-use rules</a:t>
            </a:r>
            <a:endParaRPr lang="en-US" sz="1200" dirty="0"/>
          </a:p>
          <a:p>
            <a:pPr marL="342900" indent="-342900">
              <a:spcAft>
                <a:spcPts val="300"/>
              </a:spcAft>
              <a:buSzPct val="100000"/>
              <a:buChar char="•"/>
            </a:pPr>
            <a:r>
              <a:rPr lang="en-US" sz="1200" dirty="0">
                <a:solidFill>
                  <a:srgbClr val="334155"/>
                </a:solidFill>
              </a:rPr>
              <a:t>Baseline student survey</a:t>
            </a:r>
            <a:endParaRPr lang="en-US" sz="1200" dirty="0"/>
          </a:p>
        </p:txBody>
      </p:sp>
      <p:sp>
        <p:nvSpPr>
          <p:cNvPr id="10" name="Shape 7"/>
          <p:cNvSpPr/>
          <p:nvPr/>
        </p:nvSpPr>
        <p:spPr>
          <a:xfrm>
            <a:off x="2560320" y="1051560"/>
            <a:ext cx="1965960" cy="2468880"/>
          </a:xfrm>
          <a:prstGeom prst="roundRect">
            <a:avLst>
              <a:gd name="adj" fmla="val 4651"/>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2697480" y="1188720"/>
            <a:ext cx="310896" cy="310896"/>
          </a:xfrm>
          <a:prstGeom prst="ellipse">
            <a:avLst/>
          </a:prstGeom>
          <a:solidFill>
            <a:srgbClr val="C88A12"/>
          </a:solidFill>
          <a:ln/>
        </p:spPr>
        <p:txBody>
          <a:bodyPr/>
          <a:lstStyle/>
          <a:p>
            <a:endParaRPr lang="en-GB"/>
          </a:p>
        </p:txBody>
      </p:sp>
      <p:sp>
        <p:nvSpPr>
          <p:cNvPr id="12" name="Text 9"/>
          <p:cNvSpPr txBox="1"/>
          <p:nvPr/>
        </p:nvSpPr>
        <p:spPr>
          <a:xfrm>
            <a:off x="3090672" y="1161288"/>
            <a:ext cx="13258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Months 4–6</a:t>
            </a:r>
            <a:endParaRPr lang="en-US" sz="1500" dirty="0"/>
          </a:p>
        </p:txBody>
      </p:sp>
      <p:sp>
        <p:nvSpPr>
          <p:cNvPr id="13" name="Text 10"/>
          <p:cNvSpPr txBox="1"/>
          <p:nvPr/>
        </p:nvSpPr>
        <p:spPr>
          <a:xfrm>
            <a:off x="2697480" y="1600200"/>
            <a:ext cx="1691640" cy="18288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Pilot in one faculty</a:t>
            </a:r>
            <a:endParaRPr lang="en-US" sz="1200" dirty="0"/>
          </a:p>
          <a:p>
            <a:pPr marL="342900" indent="-342900">
              <a:spcAft>
                <a:spcPts val="300"/>
              </a:spcAft>
              <a:buSzPct val="100000"/>
              <a:buChar char="•"/>
            </a:pPr>
            <a:r>
              <a:rPr lang="en-US" sz="1200" dirty="0">
                <a:solidFill>
                  <a:srgbClr val="334155"/>
                </a:solidFill>
              </a:rPr>
              <a:t>Run induction and workshops</a:t>
            </a:r>
            <a:endParaRPr lang="en-US" sz="1200" dirty="0"/>
          </a:p>
          <a:p>
            <a:pPr marL="342900" indent="-342900">
              <a:spcAft>
                <a:spcPts val="300"/>
              </a:spcAft>
              <a:buSzPct val="100000"/>
              <a:buChar char="•"/>
            </a:pPr>
            <a:r>
              <a:rPr lang="en-US" sz="1200" dirty="0">
                <a:solidFill>
                  <a:srgbClr val="334155"/>
                </a:solidFill>
              </a:rPr>
              <a:t>Collect feedback</a:t>
            </a:r>
            <a:endParaRPr lang="en-US" sz="1200" dirty="0"/>
          </a:p>
        </p:txBody>
      </p:sp>
      <p:sp>
        <p:nvSpPr>
          <p:cNvPr id="14" name="Shape 11"/>
          <p:cNvSpPr/>
          <p:nvPr/>
        </p:nvSpPr>
        <p:spPr>
          <a:xfrm>
            <a:off x="4663440" y="1051560"/>
            <a:ext cx="1965960" cy="2468880"/>
          </a:xfrm>
          <a:prstGeom prst="roundRect">
            <a:avLst>
              <a:gd name="adj" fmla="val 4651"/>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4800600" y="1188720"/>
            <a:ext cx="310896" cy="310896"/>
          </a:xfrm>
          <a:prstGeom prst="ellipse">
            <a:avLst/>
          </a:prstGeom>
          <a:solidFill>
            <a:srgbClr val="3C5A99"/>
          </a:solidFill>
          <a:ln/>
        </p:spPr>
        <p:txBody>
          <a:bodyPr/>
          <a:lstStyle/>
          <a:p>
            <a:endParaRPr lang="en-GB"/>
          </a:p>
        </p:txBody>
      </p:sp>
      <p:sp>
        <p:nvSpPr>
          <p:cNvPr id="16" name="Text 13"/>
          <p:cNvSpPr txBox="1"/>
          <p:nvPr/>
        </p:nvSpPr>
        <p:spPr>
          <a:xfrm>
            <a:off x="5193792" y="1161288"/>
            <a:ext cx="13258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Months 7–9</a:t>
            </a:r>
            <a:endParaRPr lang="en-US" sz="1500" dirty="0"/>
          </a:p>
        </p:txBody>
      </p:sp>
      <p:sp>
        <p:nvSpPr>
          <p:cNvPr id="17" name="Text 14"/>
          <p:cNvSpPr txBox="1"/>
          <p:nvPr/>
        </p:nvSpPr>
        <p:spPr>
          <a:xfrm>
            <a:off x="4800600" y="1600200"/>
            <a:ext cx="1691640" cy="18288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Scale to all programmes</a:t>
            </a:r>
            <a:endParaRPr lang="en-US" sz="1200" dirty="0"/>
          </a:p>
          <a:p>
            <a:pPr marL="342900" indent="-342900">
              <a:spcAft>
                <a:spcPts val="300"/>
              </a:spcAft>
              <a:buSzPct val="100000"/>
              <a:buChar char="•"/>
            </a:pPr>
            <a:r>
              <a:rPr lang="en-US" sz="1200" dirty="0">
                <a:solidFill>
                  <a:srgbClr val="334155"/>
                </a:solidFill>
              </a:rPr>
              <a:t>Train staff and support teams</a:t>
            </a:r>
            <a:endParaRPr lang="en-US" sz="1200" dirty="0"/>
          </a:p>
          <a:p>
            <a:pPr marL="342900" indent="-342900">
              <a:spcAft>
                <a:spcPts val="300"/>
              </a:spcAft>
              <a:buSzPct val="100000"/>
              <a:buChar char="•"/>
            </a:pPr>
            <a:r>
              <a:rPr lang="en-US" sz="1200" dirty="0">
                <a:solidFill>
                  <a:srgbClr val="334155"/>
                </a:solidFill>
              </a:rPr>
              <a:t>Fix gaps found in the pilot</a:t>
            </a:r>
            <a:endParaRPr lang="en-US" sz="1200" dirty="0"/>
          </a:p>
        </p:txBody>
      </p:sp>
      <p:sp>
        <p:nvSpPr>
          <p:cNvPr id="18" name="Shape 15"/>
          <p:cNvSpPr/>
          <p:nvPr/>
        </p:nvSpPr>
        <p:spPr>
          <a:xfrm>
            <a:off x="6766560" y="1051560"/>
            <a:ext cx="1965960" cy="2468880"/>
          </a:xfrm>
          <a:prstGeom prst="roundRect">
            <a:avLst>
              <a:gd name="adj" fmla="val 4651"/>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9" name="Shape 16"/>
          <p:cNvSpPr/>
          <p:nvPr/>
        </p:nvSpPr>
        <p:spPr>
          <a:xfrm>
            <a:off x="6903720" y="1188720"/>
            <a:ext cx="310896" cy="310896"/>
          </a:xfrm>
          <a:prstGeom prst="ellipse">
            <a:avLst/>
          </a:prstGeom>
          <a:solidFill>
            <a:srgbClr val="1D8A99"/>
          </a:solidFill>
          <a:ln/>
        </p:spPr>
        <p:txBody>
          <a:bodyPr/>
          <a:lstStyle/>
          <a:p>
            <a:endParaRPr lang="en-GB"/>
          </a:p>
        </p:txBody>
      </p:sp>
      <p:sp>
        <p:nvSpPr>
          <p:cNvPr id="20" name="Text 17"/>
          <p:cNvSpPr txBox="1"/>
          <p:nvPr/>
        </p:nvSpPr>
        <p:spPr>
          <a:xfrm>
            <a:off x="7296912" y="1161288"/>
            <a:ext cx="13258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Months 10–12</a:t>
            </a:r>
            <a:endParaRPr lang="en-US" sz="1500" dirty="0"/>
          </a:p>
        </p:txBody>
      </p:sp>
      <p:sp>
        <p:nvSpPr>
          <p:cNvPr id="21" name="Text 18"/>
          <p:cNvSpPr txBox="1"/>
          <p:nvPr/>
        </p:nvSpPr>
        <p:spPr>
          <a:xfrm>
            <a:off x="6903720" y="1600200"/>
            <a:ext cx="1691640" cy="18288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Evaluate four levels</a:t>
            </a:r>
            <a:endParaRPr lang="en-US" sz="1200" dirty="0"/>
          </a:p>
          <a:p>
            <a:pPr marL="342900" indent="-342900">
              <a:spcAft>
                <a:spcPts val="300"/>
              </a:spcAft>
              <a:buSzPct val="100000"/>
              <a:buChar char="•"/>
            </a:pPr>
            <a:r>
              <a:rPr lang="en-US" sz="1200" dirty="0">
                <a:solidFill>
                  <a:srgbClr val="334155"/>
                </a:solidFill>
              </a:rPr>
              <a:t>Management report</a:t>
            </a:r>
            <a:endParaRPr lang="en-US" sz="1200" dirty="0"/>
          </a:p>
          <a:p>
            <a:pPr marL="342900" indent="-342900">
              <a:spcAft>
                <a:spcPts val="300"/>
              </a:spcAft>
              <a:buSzPct val="100000"/>
              <a:buChar char="•"/>
            </a:pPr>
            <a:r>
              <a:rPr lang="en-US" sz="1200" dirty="0">
                <a:solidFill>
                  <a:srgbClr val="334155"/>
                </a:solidFill>
              </a:rPr>
              <a:t>Improve and plan for year 2</a:t>
            </a:r>
            <a:endParaRPr lang="en-US" sz="1200" dirty="0"/>
          </a:p>
        </p:txBody>
      </p:sp>
      <p:sp>
        <p:nvSpPr>
          <p:cNvPr id="22" name="Text 19"/>
          <p:cNvSpPr txBox="1"/>
          <p:nvPr/>
        </p:nvSpPr>
        <p:spPr>
          <a:xfrm>
            <a:off x="457200" y="3703320"/>
            <a:ext cx="8229600" cy="457200"/>
          </a:xfrm>
          <a:prstGeom prst="rect">
            <a:avLst/>
          </a:prstGeom>
          <a:noFill/>
          <a:ln/>
        </p:spPr>
        <p:txBody>
          <a:bodyPr wrap="square" lIns="0" tIns="0" rIns="0" bIns="0" rtlCol="0" anchor="ctr"/>
          <a:lstStyle/>
          <a:p>
            <a:pPr marL="0" indent="0">
              <a:buNone/>
            </a:pPr>
            <a:r>
              <a:rPr lang="en-US" sz="1300" b="1" dirty="0">
                <a:solidFill>
                  <a:srgbClr val="0B3C5D"/>
                </a:solidFill>
              </a:rPr>
              <a:t>Targets (proposed): 90% induction completion, higher staff confidence, fewer misconduct cases.</a:t>
            </a:r>
            <a:endParaRPr lang="en-US" sz="1300" dirty="0"/>
          </a:p>
        </p:txBody>
      </p:sp>
      <p:sp>
        <p:nvSpPr>
          <p:cNvPr id="23" name="Text 20"/>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Pilot first, then scale. Source: (Armstrong, 2020; Boxall and Purcell, 2016).</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RECOMMENDATION 3</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Institutional readiness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14</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Academic staff</a:t>
            </a:r>
            <a:endParaRPr lang="en-US" sz="1500" dirty="0"/>
          </a:p>
        </p:txBody>
      </p:sp>
      <p:sp>
        <p:nvSpPr>
          <p:cNvPr id="9" name="Text 6"/>
          <p:cNvSpPr txBox="1"/>
          <p:nvPr/>
        </p:nvSpPr>
        <p:spPr>
          <a:xfrm>
            <a:off x="59436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Clear AI-use statement per assessment</a:t>
            </a:r>
            <a:endParaRPr lang="en-US" sz="1200" dirty="0"/>
          </a:p>
          <a:p>
            <a:pPr marL="342900" indent="-342900">
              <a:spcAft>
                <a:spcPts val="300"/>
              </a:spcAft>
              <a:buSzPct val="100000"/>
              <a:buChar char="•"/>
            </a:pPr>
            <a:r>
              <a:rPr lang="en-US" sz="1200" dirty="0">
                <a:solidFill>
                  <a:srgbClr val="334155"/>
                </a:solidFill>
              </a:rPr>
              <a:t>Redesign tasks (authentic tasks, vivas)</a:t>
            </a:r>
            <a:endParaRPr lang="en-US" sz="1200" dirty="0"/>
          </a:p>
          <a:p>
            <a:pPr marL="342900" indent="-342900">
              <a:spcAft>
                <a:spcPts val="300"/>
              </a:spcAft>
              <a:buSzPct val="100000"/>
              <a:buChar char="•"/>
            </a:pPr>
            <a:r>
              <a:rPr lang="en-US" sz="1200" dirty="0">
                <a:solidFill>
                  <a:srgbClr val="334155"/>
                </a:solidFill>
              </a:rPr>
              <a:t>Staff AI training and CPD</a:t>
            </a:r>
            <a:endParaRPr lang="en-US" sz="1200" dirty="0"/>
          </a:p>
          <a:p>
            <a:pPr marL="342900" indent="-342900">
              <a:spcAft>
                <a:spcPts val="300"/>
              </a:spcAft>
              <a:buSzPct val="100000"/>
              <a:buChar char="•"/>
            </a:pPr>
            <a:r>
              <a:rPr lang="en-US" sz="1200" dirty="0">
                <a:solidFill>
                  <a:srgbClr val="334155"/>
                </a:solidFill>
              </a:rPr>
              <a:t>Fewer than half of students feel supported by staff</a:t>
            </a:r>
            <a:endParaRPr lang="en-US" sz="1200" dirty="0"/>
          </a:p>
        </p:txBody>
      </p:sp>
      <p:sp>
        <p:nvSpPr>
          <p:cNvPr id="10" name="Shape 7"/>
          <p:cNvSpPr/>
          <p:nvPr/>
        </p:nvSpPr>
        <p:spPr>
          <a:xfrm>
            <a:off x="324612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3383280" y="1188720"/>
            <a:ext cx="310896" cy="310896"/>
          </a:xfrm>
          <a:prstGeom prst="ellipse">
            <a:avLst/>
          </a:prstGeom>
          <a:solidFill>
            <a:srgbClr val="C88A12"/>
          </a:solidFill>
          <a:ln/>
        </p:spPr>
        <p:txBody>
          <a:bodyPr/>
          <a:lstStyle/>
          <a:p>
            <a:endParaRPr lang="en-GB"/>
          </a:p>
        </p:txBody>
      </p:sp>
      <p:sp>
        <p:nvSpPr>
          <p:cNvPr id="12" name="Text 9"/>
          <p:cNvSpPr txBox="1"/>
          <p:nvPr/>
        </p:nvSpPr>
        <p:spPr>
          <a:xfrm>
            <a:off x="377647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Management</a:t>
            </a:r>
            <a:endParaRPr lang="en-US" sz="1500" dirty="0"/>
          </a:p>
        </p:txBody>
      </p:sp>
      <p:sp>
        <p:nvSpPr>
          <p:cNvPr id="13" name="Text 10"/>
          <p:cNvSpPr txBox="1"/>
          <p:nvPr/>
        </p:nvSpPr>
        <p:spPr>
          <a:xfrm>
            <a:off x="338328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Single AI and ethics policy</a:t>
            </a:r>
            <a:endParaRPr lang="en-US" sz="1200" dirty="0"/>
          </a:p>
          <a:p>
            <a:pPr marL="342900" indent="-342900">
              <a:spcAft>
                <a:spcPts val="300"/>
              </a:spcAft>
              <a:buSzPct val="100000"/>
              <a:buChar char="•"/>
            </a:pPr>
            <a:r>
              <a:rPr lang="en-US" sz="1200" dirty="0">
                <a:solidFill>
                  <a:srgbClr val="334155"/>
                </a:solidFill>
              </a:rPr>
              <a:t>Resources and clear ownership</a:t>
            </a:r>
            <a:endParaRPr lang="en-US" sz="1200" dirty="0"/>
          </a:p>
          <a:p>
            <a:pPr marL="342900" indent="-342900">
              <a:spcAft>
                <a:spcPts val="300"/>
              </a:spcAft>
              <a:buSzPct val="100000"/>
              <a:buChar char="•"/>
            </a:pPr>
            <a:r>
              <a:rPr lang="en-US" sz="1200" dirty="0">
                <a:solidFill>
                  <a:srgbClr val="334155"/>
                </a:solidFill>
              </a:rPr>
              <a:t>Learning culture with AI governance</a:t>
            </a:r>
            <a:endParaRPr lang="en-US" sz="1200" dirty="0"/>
          </a:p>
        </p:txBody>
      </p:sp>
      <p:sp>
        <p:nvSpPr>
          <p:cNvPr id="14" name="Shape 11"/>
          <p:cNvSpPr/>
          <p:nvPr/>
        </p:nvSpPr>
        <p:spPr>
          <a:xfrm>
            <a:off x="603504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6172200" y="1188720"/>
            <a:ext cx="310896" cy="310896"/>
          </a:xfrm>
          <a:prstGeom prst="ellipse">
            <a:avLst/>
          </a:prstGeom>
          <a:solidFill>
            <a:srgbClr val="3C5A99"/>
          </a:solidFill>
          <a:ln/>
        </p:spPr>
        <p:txBody>
          <a:bodyPr/>
          <a:lstStyle/>
          <a:p>
            <a:endParaRPr lang="en-GB"/>
          </a:p>
        </p:txBody>
      </p:sp>
      <p:sp>
        <p:nvSpPr>
          <p:cNvPr id="16" name="Text 13"/>
          <p:cNvSpPr txBox="1"/>
          <p:nvPr/>
        </p:nvSpPr>
        <p:spPr>
          <a:xfrm>
            <a:off x="656539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Support services</a:t>
            </a:r>
            <a:endParaRPr lang="en-US" sz="1500" dirty="0"/>
          </a:p>
        </p:txBody>
      </p:sp>
      <p:sp>
        <p:nvSpPr>
          <p:cNvPr id="17" name="Text 14"/>
          <p:cNvSpPr txBox="1"/>
          <p:nvPr/>
        </p:nvSpPr>
        <p:spPr>
          <a:xfrm>
            <a:off x="617220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Learner developers: study skills with AI</a:t>
            </a:r>
            <a:endParaRPr lang="en-US" sz="1200" dirty="0"/>
          </a:p>
          <a:p>
            <a:pPr marL="342900" indent="-342900">
              <a:spcAft>
                <a:spcPts val="300"/>
              </a:spcAft>
              <a:buSzPct val="100000"/>
              <a:buChar char="•"/>
            </a:pPr>
            <a:r>
              <a:rPr lang="en-US" sz="1200" dirty="0">
                <a:solidFill>
                  <a:srgbClr val="334155"/>
                </a:solidFill>
              </a:rPr>
              <a:t>Library: source and AI output checking</a:t>
            </a:r>
            <a:endParaRPr lang="en-US" sz="1200" dirty="0"/>
          </a:p>
          <a:p>
            <a:pPr marL="342900" indent="-342900">
              <a:spcAft>
                <a:spcPts val="300"/>
              </a:spcAft>
              <a:buSzPct val="100000"/>
              <a:buChar char="•"/>
            </a:pPr>
            <a:r>
              <a:rPr lang="en-US" sz="1200" dirty="0">
                <a:solidFill>
                  <a:srgbClr val="334155"/>
                </a:solidFill>
              </a:rPr>
              <a:t>Careers: AI-era graduate recruitment</a:t>
            </a:r>
            <a:endParaRPr lang="en-US" sz="1200" dirty="0"/>
          </a:p>
          <a:p>
            <a:pPr marL="342900" indent="-342900">
              <a:spcAft>
                <a:spcPts val="300"/>
              </a:spcAft>
              <a:buSzPct val="100000"/>
              <a:buChar char="•"/>
            </a:pPr>
            <a:r>
              <a:rPr lang="en-US" sz="1200" dirty="0">
                <a:solidFill>
                  <a:srgbClr val="334155"/>
                </a:solidFill>
              </a:rPr>
              <a:t>Equal access to AI tools for all</a:t>
            </a:r>
            <a:endParaRPr lang="en-US" sz="1200" dirty="0"/>
          </a:p>
        </p:txBody>
      </p:sp>
      <p:sp>
        <p:nvSpPr>
          <p:cNvPr id="18" name="Text 1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(Boxall and Purcell, 2016; CIPD, 2021; Stephenson and Armstrong, 2026).</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5">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RECOMMENDATION 4</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Performance and reward for the role</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15</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SMART objectives</a:t>
            </a:r>
            <a:endParaRPr lang="en-US" sz="1500" dirty="0"/>
          </a:p>
        </p:txBody>
      </p:sp>
      <p:sp>
        <p:nvSpPr>
          <p:cNvPr id="9" name="Text 6"/>
          <p:cNvSpPr txBox="1"/>
          <p:nvPr/>
        </p:nvSpPr>
        <p:spPr>
          <a:xfrm>
            <a:off x="59436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90% induction completion by end of term 1</a:t>
            </a:r>
            <a:endParaRPr lang="en-US" sz="1150" dirty="0"/>
          </a:p>
          <a:p>
            <a:pPr marL="342900" indent="-342900">
              <a:spcAft>
                <a:spcPts val="300"/>
              </a:spcAft>
              <a:buSzPct val="100000"/>
              <a:buChar char="•"/>
            </a:pPr>
            <a:r>
              <a:rPr lang="en-US" sz="1150" dirty="0">
                <a:solidFill>
                  <a:srgbClr val="334155"/>
                </a:solidFill>
              </a:rPr>
              <a:t>Two workshop cycles delivered by month 9</a:t>
            </a:r>
            <a:endParaRPr lang="en-US" sz="1150" dirty="0"/>
          </a:p>
          <a:p>
            <a:pPr marL="342900" indent="-342900">
              <a:spcAft>
                <a:spcPts val="300"/>
              </a:spcAft>
              <a:buSzPct val="100000"/>
              <a:buChar char="•"/>
            </a:pPr>
            <a:r>
              <a:rPr lang="en-US" sz="1150" dirty="0">
                <a:solidFill>
                  <a:srgbClr val="334155"/>
                </a:solidFill>
              </a:rPr>
              <a:t>Half of academics attend CPD by month 12</a:t>
            </a:r>
            <a:endParaRPr lang="en-US" sz="1150" dirty="0"/>
          </a:p>
          <a:p>
            <a:pPr marL="342900" indent="-342900">
              <a:spcAft>
                <a:spcPts val="300"/>
              </a:spcAft>
              <a:buSzPct val="100000"/>
              <a:buChar char="•"/>
            </a:pPr>
            <a:r>
              <a:rPr lang="en-US" sz="1150" dirty="0">
                <a:solidFill>
                  <a:srgbClr val="334155"/>
                </a:solidFill>
              </a:rPr>
              <a:t>Student confidence above baseline at month 12</a:t>
            </a:r>
            <a:endParaRPr lang="en-US" sz="1150" dirty="0"/>
          </a:p>
          <a:p>
            <a:pPr marL="342900" indent="-342900">
              <a:spcAft>
                <a:spcPts val="300"/>
              </a:spcAft>
              <a:buSzPct val="100000"/>
              <a:buChar char="•"/>
            </a:pPr>
            <a:r>
              <a:rPr lang="en-US" sz="1150" dirty="0">
                <a:solidFill>
                  <a:srgbClr val="334155"/>
                </a:solidFill>
              </a:rPr>
              <a:t>(All proposed)</a:t>
            </a:r>
            <a:endParaRPr lang="en-US" sz="1150" dirty="0"/>
          </a:p>
        </p:txBody>
      </p:sp>
      <p:sp>
        <p:nvSpPr>
          <p:cNvPr id="10" name="Shape 7"/>
          <p:cNvSpPr/>
          <p:nvPr/>
        </p:nvSpPr>
        <p:spPr>
          <a:xfrm>
            <a:off x="324612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3383280" y="1188720"/>
            <a:ext cx="310896" cy="310896"/>
          </a:xfrm>
          <a:prstGeom prst="ellipse">
            <a:avLst/>
          </a:prstGeom>
          <a:solidFill>
            <a:srgbClr val="C88A12"/>
          </a:solidFill>
          <a:ln/>
        </p:spPr>
        <p:txBody>
          <a:bodyPr/>
          <a:lstStyle/>
          <a:p>
            <a:endParaRPr lang="en-GB"/>
          </a:p>
        </p:txBody>
      </p:sp>
      <p:sp>
        <p:nvSpPr>
          <p:cNvPr id="12" name="Text 9"/>
          <p:cNvSpPr txBox="1"/>
          <p:nvPr/>
        </p:nvSpPr>
        <p:spPr>
          <a:xfrm>
            <a:off x="377647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Review cycle</a:t>
            </a:r>
            <a:endParaRPr lang="en-US" sz="1500" dirty="0"/>
          </a:p>
        </p:txBody>
      </p:sp>
      <p:sp>
        <p:nvSpPr>
          <p:cNvPr id="13" name="Text 10"/>
          <p:cNvSpPr txBox="1"/>
          <p:nvPr/>
        </p:nvSpPr>
        <p:spPr>
          <a:xfrm>
            <a:off x="338328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Probation reviews at 3 and 6 months</a:t>
            </a:r>
            <a:endParaRPr lang="en-US" sz="1150" dirty="0"/>
          </a:p>
          <a:p>
            <a:pPr marL="342900" indent="-342900">
              <a:spcAft>
                <a:spcPts val="300"/>
              </a:spcAft>
              <a:buSzPct val="100000"/>
              <a:buChar char="•"/>
            </a:pPr>
            <a:r>
              <a:rPr lang="en-US" sz="1150" dirty="0">
                <a:solidFill>
                  <a:srgbClr val="334155"/>
                </a:solidFill>
              </a:rPr>
              <a:t>Line manager appraisal plus feedback from staff and learner developers (360-degree)</a:t>
            </a:r>
            <a:endParaRPr lang="en-US" sz="1150" dirty="0"/>
          </a:p>
          <a:p>
            <a:pPr marL="342900" indent="-342900">
              <a:spcAft>
                <a:spcPts val="300"/>
              </a:spcAft>
              <a:buSzPct val="100000"/>
              <a:buChar char="•"/>
            </a:pPr>
            <a:r>
              <a:rPr lang="en-US" sz="1150" dirty="0">
                <a:solidFill>
                  <a:srgbClr val="334155"/>
                </a:solidFill>
              </a:rPr>
              <a:t>Continuous coaching, not only an annual review</a:t>
            </a:r>
            <a:endParaRPr lang="en-US" sz="1150" dirty="0"/>
          </a:p>
        </p:txBody>
      </p:sp>
      <p:sp>
        <p:nvSpPr>
          <p:cNvPr id="14" name="Shape 11"/>
          <p:cNvSpPr/>
          <p:nvPr/>
        </p:nvSpPr>
        <p:spPr>
          <a:xfrm>
            <a:off x="603504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6172200" y="1188720"/>
            <a:ext cx="310896" cy="310896"/>
          </a:xfrm>
          <a:prstGeom prst="ellipse">
            <a:avLst/>
          </a:prstGeom>
          <a:solidFill>
            <a:srgbClr val="3C5A99"/>
          </a:solidFill>
          <a:ln/>
        </p:spPr>
        <p:txBody>
          <a:bodyPr/>
          <a:lstStyle/>
          <a:p>
            <a:endParaRPr lang="en-GB"/>
          </a:p>
        </p:txBody>
      </p:sp>
      <p:sp>
        <p:nvSpPr>
          <p:cNvPr id="16" name="Text 13"/>
          <p:cNvSpPr txBox="1"/>
          <p:nvPr/>
        </p:nvSpPr>
        <p:spPr>
          <a:xfrm>
            <a:off x="656539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Reward</a:t>
            </a:r>
            <a:endParaRPr lang="en-US" sz="1500" dirty="0"/>
          </a:p>
        </p:txBody>
      </p:sp>
      <p:sp>
        <p:nvSpPr>
          <p:cNvPr id="17" name="Text 14"/>
          <p:cNvSpPr txBox="1"/>
          <p:nvPr/>
        </p:nvSpPr>
        <p:spPr>
          <a:xfrm>
            <a:off x="617220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Financial: salary £29,000–£33,000 and pension</a:t>
            </a:r>
            <a:endParaRPr lang="en-US" sz="1150" dirty="0"/>
          </a:p>
          <a:p>
            <a:pPr marL="342900" indent="-342900">
              <a:spcAft>
                <a:spcPts val="300"/>
              </a:spcAft>
              <a:buSzPct val="100000"/>
              <a:buChar char="•"/>
            </a:pPr>
            <a:r>
              <a:rPr lang="en-US" sz="1150" dirty="0">
                <a:solidFill>
                  <a:srgbClr val="334155"/>
                </a:solidFill>
              </a:rPr>
              <a:t>Non-financial: training budget, hybrid work, recognition, career path</a:t>
            </a:r>
            <a:endParaRPr lang="en-US" sz="1150" dirty="0"/>
          </a:p>
          <a:p>
            <a:pPr marL="342900" indent="-342900">
              <a:spcAft>
                <a:spcPts val="300"/>
              </a:spcAft>
              <a:buSzPct val="100000"/>
              <a:buChar char="•"/>
            </a:pPr>
            <a:r>
              <a:rPr lang="en-US" sz="1150" dirty="0">
                <a:solidFill>
                  <a:srgbClr val="334155"/>
                </a:solidFill>
              </a:rPr>
              <a:t>Fair and transparent: same grade criteria for all</a:t>
            </a:r>
            <a:endParaRPr lang="en-US" sz="1150" dirty="0"/>
          </a:p>
        </p:txBody>
      </p:sp>
      <p:sp>
        <p:nvSpPr>
          <p:cNvPr id="18" name="Text 1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(Armstrong, 2020; Dessler, 2017).</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6">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CRITICAL VIEW</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Critical evaluation: at what cost?</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16</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4023360" cy="1691640"/>
          </a:xfrm>
          <a:prstGeom prst="roundRect">
            <a:avLst>
              <a:gd name="adj" fmla="val 5405"/>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Limits</a:t>
            </a:r>
            <a:endParaRPr lang="en-US" sz="1500" dirty="0"/>
          </a:p>
        </p:txBody>
      </p:sp>
      <p:sp>
        <p:nvSpPr>
          <p:cNvPr id="9" name="Text 6"/>
          <p:cNvSpPr txBox="1"/>
          <p:nvPr/>
        </p:nvSpPr>
        <p:spPr>
          <a:xfrm>
            <a:off x="594360" y="1600200"/>
            <a:ext cx="3749040" cy="105156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Training does not guarantee competence</a:t>
            </a:r>
            <a:endParaRPr lang="en-US" sz="1150" dirty="0"/>
          </a:p>
          <a:p>
            <a:pPr marL="342900" indent="-342900">
              <a:spcAft>
                <a:spcPts val="300"/>
              </a:spcAft>
              <a:buSzPct val="100000"/>
              <a:buChar char="•"/>
            </a:pPr>
            <a:r>
              <a:rPr lang="en-US" sz="1150" dirty="0">
                <a:solidFill>
                  <a:srgbClr val="334155"/>
                </a:solidFill>
              </a:rPr>
              <a:t>AI tools change fast; content ages</a:t>
            </a:r>
            <a:endParaRPr lang="en-US" sz="1150" dirty="0"/>
          </a:p>
          <a:p>
            <a:pPr marL="342900" indent="-342900">
              <a:spcAft>
                <a:spcPts val="300"/>
              </a:spcAft>
              <a:buSzPct val="100000"/>
              <a:buChar char="•"/>
            </a:pPr>
            <a:r>
              <a:rPr lang="en-US" sz="1150" dirty="0">
                <a:solidFill>
                  <a:srgbClr val="334155"/>
                </a:solidFill>
              </a:rPr>
              <a:t>Survey data is UK-wide, not UWTSD</a:t>
            </a:r>
            <a:endParaRPr lang="en-US" sz="1150" dirty="0"/>
          </a:p>
        </p:txBody>
      </p:sp>
      <p:sp>
        <p:nvSpPr>
          <p:cNvPr id="10" name="Shape 7"/>
          <p:cNvSpPr/>
          <p:nvPr/>
        </p:nvSpPr>
        <p:spPr>
          <a:xfrm>
            <a:off x="4663440" y="1051560"/>
            <a:ext cx="4023360" cy="1691640"/>
          </a:xfrm>
          <a:prstGeom prst="roundRect">
            <a:avLst>
              <a:gd name="adj" fmla="val 5405"/>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4800600" y="1188720"/>
            <a:ext cx="310896" cy="310896"/>
          </a:xfrm>
          <a:prstGeom prst="ellipse">
            <a:avLst/>
          </a:prstGeom>
          <a:solidFill>
            <a:srgbClr val="C88A12"/>
          </a:solidFill>
          <a:ln/>
        </p:spPr>
        <p:txBody>
          <a:bodyPr/>
          <a:lstStyle/>
          <a:p>
            <a:endParaRPr lang="en-GB"/>
          </a:p>
        </p:txBody>
      </p:sp>
      <p:sp>
        <p:nvSpPr>
          <p:cNvPr id="12" name="Text 9"/>
          <p:cNvSpPr txBox="1"/>
          <p:nvPr/>
        </p:nvSpPr>
        <p:spPr>
          <a:xfrm>
            <a:off x="5193792" y="11612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Risks</a:t>
            </a:r>
            <a:endParaRPr lang="en-US" sz="1500" dirty="0"/>
          </a:p>
        </p:txBody>
      </p:sp>
      <p:sp>
        <p:nvSpPr>
          <p:cNvPr id="13" name="Text 10"/>
          <p:cNvSpPr txBox="1"/>
          <p:nvPr/>
        </p:nvSpPr>
        <p:spPr>
          <a:xfrm>
            <a:off x="4800600" y="1600200"/>
            <a:ext cx="3749040" cy="105156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AI tools can embed bias; privacy; false misconduct claims</a:t>
            </a:r>
            <a:endParaRPr lang="en-US" sz="1150" dirty="0"/>
          </a:p>
          <a:p>
            <a:pPr marL="342900" indent="-342900">
              <a:spcAft>
                <a:spcPts val="300"/>
              </a:spcAft>
              <a:buSzPct val="100000"/>
              <a:buChar char="•"/>
            </a:pPr>
            <a:r>
              <a:rPr lang="en-US" sz="1150" dirty="0">
                <a:solidFill>
                  <a:srgbClr val="334155"/>
                </a:solidFill>
              </a:rPr>
              <a:t>Digital divide: unequal AI access</a:t>
            </a:r>
            <a:endParaRPr lang="en-US" sz="1150" dirty="0"/>
          </a:p>
          <a:p>
            <a:pPr marL="342900" indent="-342900">
              <a:spcAft>
                <a:spcPts val="300"/>
              </a:spcAft>
              <a:buSzPct val="100000"/>
              <a:buChar char="•"/>
            </a:pPr>
            <a:r>
              <a:rPr lang="en-US" sz="1150" dirty="0">
                <a:solidFill>
                  <a:srgbClr val="334155"/>
                </a:solidFill>
              </a:rPr>
              <a:t>One graduate is a single point of failure</a:t>
            </a:r>
            <a:endParaRPr lang="en-US" sz="1150" dirty="0"/>
          </a:p>
        </p:txBody>
      </p:sp>
      <p:sp>
        <p:nvSpPr>
          <p:cNvPr id="14" name="Shape 11"/>
          <p:cNvSpPr/>
          <p:nvPr/>
        </p:nvSpPr>
        <p:spPr>
          <a:xfrm>
            <a:off x="457200" y="2880360"/>
            <a:ext cx="4023360" cy="1691640"/>
          </a:xfrm>
          <a:prstGeom prst="roundRect">
            <a:avLst>
              <a:gd name="adj" fmla="val 5405"/>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594360" y="3017520"/>
            <a:ext cx="310896" cy="310896"/>
          </a:xfrm>
          <a:prstGeom prst="ellipse">
            <a:avLst/>
          </a:prstGeom>
          <a:solidFill>
            <a:srgbClr val="3C5A99"/>
          </a:solidFill>
          <a:ln/>
        </p:spPr>
        <p:txBody>
          <a:bodyPr/>
          <a:lstStyle/>
          <a:p>
            <a:endParaRPr lang="en-GB"/>
          </a:p>
        </p:txBody>
      </p:sp>
      <p:sp>
        <p:nvSpPr>
          <p:cNvPr id="16" name="Text 13"/>
          <p:cNvSpPr txBox="1"/>
          <p:nvPr/>
        </p:nvSpPr>
        <p:spPr>
          <a:xfrm>
            <a:off x="987552" y="29900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Cost and benefit</a:t>
            </a:r>
            <a:endParaRPr lang="en-US" sz="1500" dirty="0"/>
          </a:p>
        </p:txBody>
      </p:sp>
      <p:sp>
        <p:nvSpPr>
          <p:cNvPr id="17" name="Text 14"/>
          <p:cNvSpPr txBox="1"/>
          <p:nvPr/>
        </p:nvSpPr>
        <p:spPr>
          <a:xfrm>
            <a:off x="594360" y="3429000"/>
            <a:ext cx="3749040" cy="1051560"/>
          </a:xfrm>
          <a:prstGeom prst="rect">
            <a:avLst/>
          </a:prstGeom>
          <a:noFill/>
          <a:ln/>
        </p:spPr>
        <p:txBody>
          <a:bodyPr wrap="square" lIns="0" tIns="0" rIns="0" bIns="0" rtlCol="0" anchor="t"/>
          <a:lstStyle/>
          <a:p>
            <a:pPr marL="342900" indent="-342900">
              <a:spcAft>
                <a:spcPts val="300"/>
              </a:spcAft>
              <a:buSzPct val="100000"/>
              <a:buChar char="•"/>
            </a:pPr>
            <a:r>
              <a:rPr lang="en-US" sz="1100" dirty="0">
                <a:solidFill>
                  <a:srgbClr val="334155"/>
                </a:solidFill>
              </a:rPr>
              <a:t>Cost: one salary, on-costs, tools, training time</a:t>
            </a:r>
            <a:endParaRPr lang="en-US" sz="1100" dirty="0"/>
          </a:p>
          <a:p>
            <a:pPr marL="342900" indent="-342900">
              <a:spcAft>
                <a:spcPts val="300"/>
              </a:spcAft>
              <a:buSzPct val="100000"/>
              <a:buChar char="•"/>
            </a:pPr>
            <a:r>
              <a:rPr lang="en-US" sz="1100" dirty="0">
                <a:solidFill>
                  <a:srgbClr val="334155"/>
                </a:solidFill>
              </a:rPr>
              <a:t>Benefit: skills, integrity, employability; judge by cost per student</a:t>
            </a:r>
            <a:endParaRPr lang="en-US" sz="1100" dirty="0"/>
          </a:p>
          <a:p>
            <a:pPr marL="342900" indent="-342900">
              <a:spcAft>
                <a:spcPts val="300"/>
              </a:spcAft>
              <a:buSzPct val="100000"/>
              <a:buChar char="•"/>
            </a:pPr>
            <a:r>
              <a:rPr lang="en-US" sz="1100" dirty="0">
                <a:solidFill>
                  <a:srgbClr val="334155"/>
                </a:solidFill>
              </a:rPr>
              <a:t>Pilot first to limit the risk</a:t>
            </a:r>
            <a:endParaRPr lang="en-US" sz="1100" dirty="0"/>
          </a:p>
        </p:txBody>
      </p:sp>
      <p:sp>
        <p:nvSpPr>
          <p:cNvPr id="18" name="Shape 15"/>
          <p:cNvSpPr/>
          <p:nvPr/>
        </p:nvSpPr>
        <p:spPr>
          <a:xfrm>
            <a:off x="4663440" y="2880360"/>
            <a:ext cx="4023360" cy="1691640"/>
          </a:xfrm>
          <a:prstGeom prst="roundRect">
            <a:avLst>
              <a:gd name="adj" fmla="val 5405"/>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9" name="Shape 16"/>
          <p:cNvSpPr/>
          <p:nvPr/>
        </p:nvSpPr>
        <p:spPr>
          <a:xfrm>
            <a:off x="4800600" y="3017520"/>
            <a:ext cx="310896" cy="310896"/>
          </a:xfrm>
          <a:prstGeom prst="ellipse">
            <a:avLst/>
          </a:prstGeom>
          <a:solidFill>
            <a:srgbClr val="1D8A99"/>
          </a:solidFill>
          <a:ln/>
        </p:spPr>
        <p:txBody>
          <a:bodyPr/>
          <a:lstStyle/>
          <a:p>
            <a:endParaRPr lang="en-GB"/>
          </a:p>
        </p:txBody>
      </p:sp>
      <p:sp>
        <p:nvSpPr>
          <p:cNvPr id="20" name="Text 17"/>
          <p:cNvSpPr txBox="1"/>
          <p:nvPr/>
        </p:nvSpPr>
        <p:spPr>
          <a:xfrm>
            <a:off x="5193792" y="2990088"/>
            <a:ext cx="33832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Alternatives</a:t>
            </a:r>
            <a:endParaRPr lang="en-US" sz="1500" dirty="0"/>
          </a:p>
        </p:txBody>
      </p:sp>
      <p:sp>
        <p:nvSpPr>
          <p:cNvPr id="21" name="Text 18"/>
          <p:cNvSpPr txBox="1"/>
          <p:nvPr/>
        </p:nvSpPr>
        <p:spPr>
          <a:xfrm>
            <a:off x="4800600" y="3429000"/>
            <a:ext cx="3749040" cy="1051560"/>
          </a:xfrm>
          <a:prstGeom prst="rect">
            <a:avLst/>
          </a:prstGeom>
          <a:noFill/>
          <a:ln/>
        </p:spPr>
        <p:txBody>
          <a:bodyPr wrap="square" lIns="0" tIns="0" rIns="0" bIns="0" rtlCol="0" anchor="t"/>
          <a:lstStyle/>
          <a:p>
            <a:pPr marL="342900" indent="-342900">
              <a:spcAft>
                <a:spcPts val="300"/>
              </a:spcAft>
              <a:buSzPct val="100000"/>
              <a:buChar char="•"/>
            </a:pPr>
            <a:r>
              <a:rPr lang="en-US" sz="1150" dirty="0">
                <a:solidFill>
                  <a:srgbClr val="334155"/>
                </a:solidFill>
              </a:rPr>
              <a:t>Upskill current staff or secondment</a:t>
            </a:r>
            <a:endParaRPr lang="en-US" sz="1150" dirty="0"/>
          </a:p>
          <a:p>
            <a:pPr marL="342900" indent="-342900">
              <a:spcAft>
                <a:spcPts val="300"/>
              </a:spcAft>
              <a:buSzPct val="100000"/>
              <a:buChar char="•"/>
            </a:pPr>
            <a:r>
              <a:rPr lang="en-US" sz="1150" dirty="0">
                <a:solidFill>
                  <a:srgbClr val="334155"/>
                </a:solidFill>
              </a:rPr>
              <a:t>Outside provider or senior hire</a:t>
            </a:r>
            <a:endParaRPr lang="en-US" sz="1150" dirty="0"/>
          </a:p>
          <a:p>
            <a:pPr marL="342900" indent="-342900">
              <a:spcAft>
                <a:spcPts val="300"/>
              </a:spcAft>
              <a:buSzPct val="100000"/>
              <a:buChar char="•"/>
            </a:pPr>
            <a:r>
              <a:rPr lang="en-US" sz="1150" dirty="0">
                <a:solidFill>
                  <a:srgbClr val="334155"/>
                </a:solidFill>
              </a:rPr>
              <a:t>Graduate: low cost, fresh digital skills; add mentoring</a:t>
            </a:r>
            <a:endParaRPr lang="en-US" sz="1150" dirty="0"/>
          </a:p>
        </p:txBody>
      </p:sp>
      <p:sp>
        <p:nvSpPr>
          <p:cNvPr id="22" name="Text 19"/>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(Armstrong, 2020; Boxall and Purcell, 2016; Stephenson and Armstrong, 2026; Vrontis et al., 2021).</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7">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SELECTION</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A fair and legal interview</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17</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Shape 4"/>
          <p:cNvSpPr/>
          <p:nvPr/>
        </p:nvSpPr>
        <p:spPr>
          <a:xfrm>
            <a:off x="594360" y="1188720"/>
            <a:ext cx="310896" cy="310896"/>
          </a:xfrm>
          <a:prstGeom prst="ellipse">
            <a:avLst/>
          </a:prstGeom>
          <a:solidFill>
            <a:srgbClr val="1D8A99"/>
          </a:solidFill>
          <a:ln/>
        </p:spPr>
        <p:txBody>
          <a:bodyPr/>
          <a:lstStyle/>
          <a:p>
            <a:endParaRPr lang="en-GB"/>
          </a:p>
        </p:txBody>
      </p:sp>
      <p:sp>
        <p:nvSpPr>
          <p:cNvPr id="8" name="Text 5"/>
          <p:cNvSpPr txBox="1"/>
          <p:nvPr/>
        </p:nvSpPr>
        <p:spPr>
          <a:xfrm>
            <a:off x="98755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Rating scale</a:t>
            </a:r>
            <a:endParaRPr lang="en-US" sz="1500" dirty="0"/>
          </a:p>
        </p:txBody>
      </p:sp>
      <p:sp>
        <p:nvSpPr>
          <p:cNvPr id="9" name="Text 6"/>
          <p:cNvSpPr txBox="1"/>
          <p:nvPr/>
        </p:nvSpPr>
        <p:spPr>
          <a:xfrm>
            <a:off x="59436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Same 1–5 scale for every candidate</a:t>
            </a:r>
            <a:endParaRPr lang="en-US" sz="1200" dirty="0"/>
          </a:p>
          <a:p>
            <a:pPr marL="342900" indent="-342900">
              <a:spcAft>
                <a:spcPts val="300"/>
              </a:spcAft>
              <a:buSzPct val="100000"/>
              <a:buChar char="•"/>
            </a:pPr>
            <a:r>
              <a:rPr lang="en-US" sz="1200" dirty="0">
                <a:solidFill>
                  <a:srgbClr val="334155"/>
                </a:solidFill>
              </a:rPr>
              <a:t>Communication, problem-solving, initiative, ethical judgement</a:t>
            </a:r>
            <a:endParaRPr lang="en-US" sz="1200" dirty="0"/>
          </a:p>
          <a:p>
            <a:pPr marL="342900" indent="-342900">
              <a:spcAft>
                <a:spcPts val="300"/>
              </a:spcAft>
              <a:buSzPct val="100000"/>
              <a:buChar char="•"/>
            </a:pPr>
            <a:r>
              <a:rPr lang="en-US" sz="1200" dirty="0">
                <a:solidFill>
                  <a:srgbClr val="334155"/>
                </a:solidFill>
              </a:rPr>
              <a:t>Scoring guide for each question</a:t>
            </a:r>
            <a:endParaRPr lang="en-US" sz="1200" dirty="0"/>
          </a:p>
        </p:txBody>
      </p:sp>
      <p:sp>
        <p:nvSpPr>
          <p:cNvPr id="10" name="Shape 7"/>
          <p:cNvSpPr/>
          <p:nvPr/>
        </p:nvSpPr>
        <p:spPr>
          <a:xfrm>
            <a:off x="324612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1" name="Shape 8"/>
          <p:cNvSpPr/>
          <p:nvPr/>
        </p:nvSpPr>
        <p:spPr>
          <a:xfrm>
            <a:off x="3383280" y="1188720"/>
            <a:ext cx="310896" cy="310896"/>
          </a:xfrm>
          <a:prstGeom prst="ellipse">
            <a:avLst/>
          </a:prstGeom>
          <a:solidFill>
            <a:srgbClr val="C88A12"/>
          </a:solidFill>
          <a:ln/>
        </p:spPr>
        <p:txBody>
          <a:bodyPr/>
          <a:lstStyle/>
          <a:p>
            <a:endParaRPr lang="en-GB"/>
          </a:p>
        </p:txBody>
      </p:sp>
      <p:sp>
        <p:nvSpPr>
          <p:cNvPr id="12" name="Text 9"/>
          <p:cNvSpPr txBox="1"/>
          <p:nvPr/>
        </p:nvSpPr>
        <p:spPr>
          <a:xfrm>
            <a:off x="377647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Reduce bias</a:t>
            </a:r>
            <a:endParaRPr lang="en-US" sz="1500" dirty="0"/>
          </a:p>
        </p:txBody>
      </p:sp>
      <p:sp>
        <p:nvSpPr>
          <p:cNvPr id="13" name="Text 10"/>
          <p:cNvSpPr txBox="1"/>
          <p:nvPr/>
        </p:nvSpPr>
        <p:spPr>
          <a:xfrm>
            <a:off x="338328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Similarity, confirmation, halo effect</a:t>
            </a:r>
            <a:endParaRPr lang="en-US" sz="1200" dirty="0"/>
          </a:p>
          <a:p>
            <a:pPr marL="342900" indent="-342900">
              <a:spcAft>
                <a:spcPts val="300"/>
              </a:spcAft>
              <a:buSzPct val="100000"/>
              <a:buChar char="•"/>
            </a:pPr>
            <a:r>
              <a:rPr lang="en-US" sz="1200" dirty="0">
                <a:solidFill>
                  <a:srgbClr val="334155"/>
                </a:solidFill>
              </a:rPr>
              <a:t>Structured questions</a:t>
            </a:r>
            <a:endParaRPr lang="en-US" sz="1200" dirty="0"/>
          </a:p>
          <a:p>
            <a:pPr marL="342900" indent="-342900">
              <a:spcAft>
                <a:spcPts val="300"/>
              </a:spcAft>
              <a:buSzPct val="100000"/>
              <a:buChar char="•"/>
            </a:pPr>
            <a:r>
              <a:rPr lang="en-US" sz="1200" dirty="0">
                <a:solidFill>
                  <a:srgbClr val="334155"/>
                </a:solidFill>
              </a:rPr>
              <a:t>Standard criteria; more than one interviewer</a:t>
            </a:r>
            <a:endParaRPr lang="en-US" sz="1200" dirty="0"/>
          </a:p>
        </p:txBody>
      </p:sp>
      <p:sp>
        <p:nvSpPr>
          <p:cNvPr id="14" name="Shape 11"/>
          <p:cNvSpPr/>
          <p:nvPr/>
        </p:nvSpPr>
        <p:spPr>
          <a:xfrm>
            <a:off x="6035040" y="1051560"/>
            <a:ext cx="2651760" cy="3383280"/>
          </a:xfrm>
          <a:prstGeom prst="roundRect">
            <a:avLst>
              <a:gd name="adj" fmla="val 3448"/>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15" name="Shape 12"/>
          <p:cNvSpPr/>
          <p:nvPr/>
        </p:nvSpPr>
        <p:spPr>
          <a:xfrm>
            <a:off x="6172200" y="1188720"/>
            <a:ext cx="310896" cy="310896"/>
          </a:xfrm>
          <a:prstGeom prst="ellipse">
            <a:avLst/>
          </a:prstGeom>
          <a:solidFill>
            <a:srgbClr val="3C5A99"/>
          </a:solidFill>
          <a:ln/>
        </p:spPr>
        <p:txBody>
          <a:bodyPr/>
          <a:lstStyle/>
          <a:p>
            <a:endParaRPr lang="en-GB"/>
          </a:p>
        </p:txBody>
      </p:sp>
      <p:sp>
        <p:nvSpPr>
          <p:cNvPr id="16" name="Text 13"/>
          <p:cNvSpPr txBox="1"/>
          <p:nvPr/>
        </p:nvSpPr>
        <p:spPr>
          <a:xfrm>
            <a:off x="6565392" y="1161288"/>
            <a:ext cx="2011680" cy="365760"/>
          </a:xfrm>
          <a:prstGeom prst="rect">
            <a:avLst/>
          </a:prstGeom>
          <a:noFill/>
          <a:ln/>
        </p:spPr>
        <p:txBody>
          <a:bodyPr wrap="square" lIns="0" tIns="0" rIns="0" bIns="0" rtlCol="0" anchor="ctr"/>
          <a:lstStyle/>
          <a:p>
            <a:pPr marL="0" indent="0">
              <a:buNone/>
            </a:pPr>
            <a:r>
              <a:rPr lang="en-US" sz="1500" b="1" dirty="0">
                <a:solidFill>
                  <a:srgbClr val="0B3C5D"/>
                </a:solidFill>
                <a:latin typeface="Cambria" pitchFamily="34" charset="0"/>
                <a:ea typeface="Cambria" pitchFamily="34" charset="-122"/>
                <a:cs typeface="Cambria" pitchFamily="34" charset="-120"/>
              </a:rPr>
              <a:t>Legal and EDI</a:t>
            </a:r>
            <a:endParaRPr lang="en-US" sz="1500" dirty="0"/>
          </a:p>
        </p:txBody>
      </p:sp>
      <p:sp>
        <p:nvSpPr>
          <p:cNvPr id="17" name="Text 14"/>
          <p:cNvSpPr txBox="1"/>
          <p:nvPr/>
        </p:nvSpPr>
        <p:spPr>
          <a:xfrm>
            <a:off x="6172200" y="1600200"/>
            <a:ext cx="2377440" cy="2743200"/>
          </a:xfrm>
          <a:prstGeom prst="rect">
            <a:avLst/>
          </a:prstGeom>
          <a:noFill/>
          <a:ln/>
        </p:spPr>
        <p:txBody>
          <a:bodyPr wrap="square" lIns="0" tIns="0" rIns="0" bIns="0" rtlCol="0" anchor="t"/>
          <a:lstStyle/>
          <a:p>
            <a:pPr marL="342900" indent="-342900">
              <a:spcAft>
                <a:spcPts val="300"/>
              </a:spcAft>
              <a:buSzPct val="100000"/>
              <a:buChar char="•"/>
            </a:pPr>
            <a:r>
              <a:rPr lang="en-US" sz="1200" dirty="0">
                <a:solidFill>
                  <a:srgbClr val="334155"/>
                </a:solidFill>
              </a:rPr>
              <a:t>No discriminatory questions</a:t>
            </a:r>
            <a:endParaRPr lang="en-US" sz="1200" dirty="0"/>
          </a:p>
          <a:p>
            <a:pPr marL="342900" indent="-342900">
              <a:spcAft>
                <a:spcPts val="300"/>
              </a:spcAft>
              <a:buSzPct val="100000"/>
              <a:buChar char="•"/>
            </a:pPr>
            <a:r>
              <a:rPr lang="en-US" sz="1200" dirty="0">
                <a:solidFill>
                  <a:srgbClr val="334155"/>
                </a:solidFill>
              </a:rPr>
              <a:t>Job-related criteria only</a:t>
            </a:r>
            <a:endParaRPr lang="en-US" sz="1200" dirty="0"/>
          </a:p>
          <a:p>
            <a:pPr marL="342900" indent="-342900">
              <a:spcAft>
                <a:spcPts val="300"/>
              </a:spcAft>
              <a:buSzPct val="100000"/>
              <a:buChar char="•"/>
            </a:pPr>
            <a:r>
              <a:rPr lang="en-US" sz="1200" dirty="0">
                <a:solidFill>
                  <a:srgbClr val="334155"/>
                </a:solidFill>
              </a:rPr>
              <a:t>Keep records confidential</a:t>
            </a:r>
            <a:endParaRPr lang="en-US" sz="1200" dirty="0"/>
          </a:p>
          <a:p>
            <a:pPr marL="342900" indent="-342900">
              <a:spcAft>
                <a:spcPts val="300"/>
              </a:spcAft>
              <a:buSzPct val="100000"/>
              <a:buChar char="•"/>
            </a:pPr>
            <a:r>
              <a:rPr lang="en-US" sz="1200" dirty="0">
                <a:solidFill>
                  <a:srgbClr val="334155"/>
                </a:solidFill>
              </a:rPr>
              <a:t>Equity: fair access for all</a:t>
            </a:r>
            <a:endParaRPr lang="en-US" sz="1200" dirty="0"/>
          </a:p>
        </p:txBody>
      </p:sp>
      <p:sp>
        <p:nvSpPr>
          <p:cNvPr id="18" name="Text 15"/>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(Dessler, 2017; Lussier and Hendon, 2018; UK Parliament, 2010).</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name="Slide 18">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INTERVIEW</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Interview plan: 7 questions</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18</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2179320"/>
        </p:xfrm>
        <a:graphic>
          <a:graphicData uri="http://schemas.openxmlformats.org/drawingml/2006/table">
            <a:tbl>
              <a:tblPr/>
              <a:tblGrid>
                <a:gridCol w="457200">
                  <a:extLst>
                    <a:ext uri="{9D8B030D-6E8A-4147-A177-3AD203B41FA5}">
                      <a16:colId xmlns:a16="http://schemas.microsoft.com/office/drawing/2014/main" val="20000"/>
                    </a:ext>
                  </a:extLst>
                </a:gridCol>
                <a:gridCol w="484632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554480">
                  <a:extLst>
                    <a:ext uri="{9D8B030D-6E8A-4147-A177-3AD203B41FA5}">
                      <a16:colId xmlns:a16="http://schemas.microsoft.com/office/drawing/2014/main" val="20003"/>
                    </a:ext>
                  </a:extLst>
                </a:gridCol>
              </a:tblGrid>
              <a:tr h="0">
                <a:tc>
                  <a:txBody>
                    <a:bodyPr/>
                    <a:lstStyle/>
                    <a:p>
                      <a:pPr marL="0" indent="0">
                        <a:buNone/>
                      </a:pPr>
                      <a:r>
                        <a:rPr lang="en-US" sz="1100" b="1" dirty="0">
                          <a:solidFill>
                            <a:srgbClr val="FFFFFF"/>
                          </a:solidFill>
                        </a:rPr>
                        <a:t>#</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Question</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Type</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tc>
                  <a:txBody>
                    <a:bodyPr/>
                    <a:lstStyle/>
                    <a:p>
                      <a:pPr marL="0" indent="0">
                        <a:buNone/>
                      </a:pPr>
                      <a:r>
                        <a:rPr lang="en-US" sz="1100" b="1" dirty="0">
                          <a:solidFill>
                            <a:srgbClr val="FFFFFF"/>
                          </a:solidFill>
                        </a:rPr>
                        <a:t>Assesses</a:t>
                      </a:r>
                      <a:endParaRPr lang="en-US" sz="110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0B3C5D"/>
                    </a:solidFill>
                  </a:tcPr>
                </a:tc>
                <a:extLst>
                  <a:ext uri="{0D108BD9-81ED-4DB2-BD59-A6C34878D82A}">
                    <a16:rowId xmlns:a16="http://schemas.microsoft.com/office/drawing/2014/main" val="10000"/>
                  </a:ext>
                </a:extLst>
              </a:tr>
              <a:tr h="0">
                <a:tc>
                  <a:txBody>
                    <a:bodyPr/>
                    <a:lstStyle/>
                    <a:p>
                      <a:pPr marL="0" indent="0" algn="ctr">
                        <a:buNone/>
                      </a:pPr>
                      <a:r>
                        <a:rPr lang="en-US" sz="1050" b="1" dirty="0">
                          <a:solidFill>
                            <a:srgbClr val="0B3C5D"/>
                          </a:solidFill>
                        </a:rPr>
                        <a:t>1</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Why does AI adoption in HE matter for students in 2026-27?</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Technical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Knowledge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lgn="ctr">
                        <a:buNone/>
                      </a:pPr>
                      <a:r>
                        <a:rPr lang="en-US" sz="1050" b="1" dirty="0">
                          <a:solidFill>
                            <a:srgbClr val="0B3C5D"/>
                          </a:solidFill>
                        </a:rPr>
                        <a:t>2</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Design a first training pilot: data, outcomes, success criteria?</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Situational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Practical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lgn="ctr">
                        <a:buNone/>
                      </a:pPr>
                      <a:r>
                        <a:rPr lang="en-US" sz="1050" b="1" dirty="0">
                          <a:solidFill>
                            <a:srgbClr val="0B3C5D"/>
                          </a:solidFill>
                        </a:rPr>
                        <a:t>3</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How would you handle bias and privacy risks in AI tools?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Technical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Ethics</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lgn="ctr">
                        <a:buNone/>
                      </a:pPr>
                      <a:r>
                        <a:rPr lang="en-US" sz="1050" b="1" dirty="0">
                          <a:solidFill>
                            <a:srgbClr val="0B3C5D"/>
                          </a:solidFill>
                        </a:rPr>
                        <a:t>4</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Describe a time you used a creative idea or new technology to solve a problem (STAR).</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Behavioural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Creativity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0">
                <a:tc>
                  <a:txBody>
                    <a:bodyPr/>
                    <a:lstStyle/>
                    <a:p>
                      <a:pPr marL="0" indent="0" algn="ctr">
                        <a:buNone/>
                      </a:pPr>
                      <a:r>
                        <a:rPr lang="en-US" sz="1050" b="1" dirty="0">
                          <a:solidFill>
                            <a:srgbClr val="0B3C5D"/>
                          </a:solidFill>
                        </a:rPr>
                        <a:t>5</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How would you engage sceptical academic staff?</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Situational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Influence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0">
                <a:tc>
                  <a:txBody>
                    <a:bodyPr/>
                    <a:lstStyle/>
                    <a:p>
                      <a:pPr marL="0" indent="0" algn="ctr">
                        <a:buNone/>
                      </a:pPr>
                      <a:r>
                        <a:rPr lang="en-US" sz="1050" b="1" dirty="0">
                          <a:solidFill>
                            <a:srgbClr val="0B3C5D"/>
                          </a:solidFill>
                        </a:rPr>
                        <a:t>6</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How would you prove ROI to senior management?</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Competency</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Business case</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0">
                <a:tc>
                  <a:txBody>
                    <a:bodyPr/>
                    <a:lstStyle/>
                    <a:p>
                      <a:pPr marL="0" indent="0" algn="ctr">
                        <a:buNone/>
                      </a:pPr>
                      <a:r>
                        <a:rPr lang="en-US" sz="1050" b="1" dirty="0">
                          <a:solidFill>
                            <a:srgbClr val="0B3C5D"/>
                          </a:solidFill>
                        </a:rPr>
                        <a:t>7</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How do UK/EU rules (GDPR, AI Act) shape your plan?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dirty="0">
                          <a:solidFill>
                            <a:srgbClr val="334155"/>
                          </a:solidFill>
                        </a:rPr>
                        <a:t>Technical</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tc>
                  <a:txBody>
                    <a:bodyPr/>
                    <a:lstStyle/>
                    <a:p>
                      <a:pPr marL="0" indent="0">
                        <a:buNone/>
                      </a:pPr>
                      <a:r>
                        <a:rPr lang="en-US" sz="1050" b="1" dirty="0">
                          <a:solidFill>
                            <a:srgbClr val="1D8A99"/>
                          </a:solidFill>
                        </a:rPr>
                        <a:t>Regulation</a:t>
                      </a:r>
                      <a:endParaRPr lang="en-US" sz="1050" dirty="0"/>
                    </a:p>
                  </a:txBody>
                  <a:tcPr anchor="ctr">
                    <a:lnL w="9525" cap="flat" cmpd="sng" algn="ctr">
                      <a:solidFill>
                        <a:srgbClr val="D5DDE5"/>
                      </a:solidFill>
                      <a:prstDash val="solid"/>
                      <a:round/>
                      <a:headEnd type="none" w="med" len="med"/>
                      <a:tailEnd type="none" w="med" len="med"/>
                    </a:lnL>
                    <a:lnR w="9525" cap="flat" cmpd="sng" algn="ctr">
                      <a:solidFill>
                        <a:srgbClr val="D5DDE5"/>
                      </a:solidFill>
                      <a:prstDash val="solid"/>
                      <a:round/>
                      <a:headEnd type="none" w="med" len="med"/>
                      <a:tailEnd type="none" w="med" len="med"/>
                    </a:lnR>
                    <a:lnT w="9525" cap="flat" cmpd="sng" algn="ctr">
                      <a:solidFill>
                        <a:srgbClr val="D5DDE5"/>
                      </a:solidFill>
                      <a:prstDash val="solid"/>
                      <a:round/>
                      <a:headEnd type="none" w="med" len="med"/>
                      <a:tailEnd type="none" w="med" len="med"/>
                    </a:lnT>
                    <a:lnB w="9525" cap="flat" cmpd="sng" algn="ctr">
                      <a:solidFill>
                        <a:srgbClr val="D5DDE5"/>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7" name="Text 3"/>
          <p:cNvSpPr txBox="1"/>
          <p:nvPr/>
        </p:nvSpPr>
        <p:spPr>
          <a:xfrm>
            <a:off x="457200" y="3611880"/>
            <a:ext cx="8229600" cy="457200"/>
          </a:xfrm>
          <a:prstGeom prst="rect">
            <a:avLst/>
          </a:prstGeom>
          <a:noFill/>
          <a:ln/>
        </p:spPr>
        <p:txBody>
          <a:bodyPr wrap="square" lIns="0" tIns="0" rIns="0" bIns="0" rtlCol="0" anchor="ctr"/>
          <a:lstStyle/>
          <a:p>
            <a:pPr marL="0" indent="0">
              <a:buNone/>
            </a:pPr>
            <a:r>
              <a:rPr lang="en-US" sz="1200" b="1" dirty="0">
                <a:solidFill>
                  <a:srgbClr val="0B3C5D"/>
                </a:solidFill>
              </a:rPr>
              <a:t>7 questions x about 2.5 minutes = 20 minutes: friendly start, open questions, positive close; same questions for all.</a:t>
            </a:r>
            <a:endParaRPr lang="en-US" sz="1200" dirty="0"/>
          </a:p>
        </p:txBody>
      </p:sp>
      <p:sp>
        <p:nvSpPr>
          <p:cNvPr id="8" name="Text 4"/>
          <p:cNvSpPr txBox="1"/>
          <p:nvPr/>
        </p:nvSpPr>
        <p:spPr>
          <a:xfrm>
            <a:off x="457200" y="4709160"/>
            <a:ext cx="7680960" cy="274320"/>
          </a:xfrm>
          <a:prstGeom prst="rect">
            <a:avLst/>
          </a:prstGeom>
          <a:noFill/>
          <a:ln/>
        </p:spPr>
        <p:txBody>
          <a:bodyPr wrap="square" lIns="0" tIns="0" rIns="0" bIns="0" rtlCol="0" anchor="ctr"/>
          <a:lstStyle/>
          <a:p>
            <a:pPr marL="0" indent="0">
              <a:buNone/>
            </a:pPr>
            <a:r>
              <a:rPr lang="en-US" sz="1000" i="1" dirty="0">
                <a:solidFill>
                  <a:srgbClr val="64748B"/>
                </a:solidFill>
              </a:rPr>
              <a:t>Source: (Dessler, 2017; Lussier and Hendon, 2018).</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name="Slide 20">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HARVARD (UWTSD)</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Reference List (1/2)</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19</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8229600" cy="3566160"/>
          </a:xfrm>
          <a:prstGeom prst="roundRect">
            <a:avLst>
              <a:gd name="adj" fmla="val 2564"/>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Text 4"/>
          <p:cNvSpPr txBox="1"/>
          <p:nvPr/>
        </p:nvSpPr>
        <p:spPr>
          <a:xfrm>
            <a:off x="594360" y="1143000"/>
            <a:ext cx="7955280" cy="3383280"/>
          </a:xfrm>
          <a:prstGeom prst="rect">
            <a:avLst/>
          </a:prstGeom>
          <a:noFill/>
          <a:ln/>
        </p:spPr>
        <p:txBody>
          <a:bodyPr wrap="square" lIns="0" tIns="0" rIns="0" bIns="0" rtlCol="0" anchor="ctr"/>
          <a:lstStyle/>
          <a:p>
            <a:pPr marL="0" indent="0">
              <a:spcAft>
                <a:spcPts val="500"/>
              </a:spcAft>
              <a:buNone/>
            </a:pPr>
            <a:r>
              <a:rPr lang="en-US" sz="1000" dirty="0">
                <a:solidFill>
                  <a:srgbClr val="334155"/>
                </a:solidFill>
              </a:rPr>
              <a:t>Amabile, T.M. (1998). How to kill creativity. Harvard Business Review, 76(5), pp. 76–87.</a:t>
            </a:r>
            <a:endParaRPr lang="en-US" sz="1000" dirty="0"/>
          </a:p>
          <a:p>
            <a:pPr marL="0" indent="0">
              <a:spcAft>
                <a:spcPts val="500"/>
              </a:spcAft>
              <a:buNone/>
            </a:pPr>
            <a:r>
              <a:rPr lang="en-US" sz="1000" dirty="0">
                <a:solidFill>
                  <a:srgbClr val="334155"/>
                </a:solidFill>
              </a:rPr>
              <a:t>Anthropic (n.d.). Applied AI Strategist, EMEA [Job advert]. Indeed. Available at: </a:t>
            </a:r>
            <a:r>
              <a:rPr lang="en-US" sz="1000" dirty="0">
                <a:solidFill>
                  <a:srgbClr val="334155"/>
                </a:solidFill>
                <a:hlinkClick r:id="rId5"/>
              </a:rPr>
              <a:t>https://uk.indeed.com/viewjob?jk=1f1e7cfb28c0cc7e</a:t>
            </a:r>
            <a:r>
              <a:rPr lang="en-US" sz="1000" dirty="0">
                <a:solidFill>
                  <a:srgbClr val="334155"/>
                </a:solidFill>
              </a:rPr>
              <a:t>  (Accessed: 15 October 2026).</a:t>
            </a:r>
            <a:endParaRPr lang="en-US" sz="1000" dirty="0"/>
          </a:p>
          <a:p>
            <a:pPr marL="0" indent="0">
              <a:spcAft>
                <a:spcPts val="500"/>
              </a:spcAft>
              <a:buNone/>
            </a:pPr>
            <a:r>
              <a:rPr lang="en-US" sz="1000" dirty="0">
                <a:solidFill>
                  <a:srgbClr val="334155"/>
                </a:solidFill>
              </a:rPr>
              <a:t>Armstrong, M. (2020). Armstrong’s Handbook of Human Resource Management Practice. Kogan Page.</a:t>
            </a:r>
            <a:endParaRPr lang="en-US" sz="1000" dirty="0"/>
          </a:p>
          <a:p>
            <a:pPr marL="0" indent="0">
              <a:spcAft>
                <a:spcPts val="500"/>
              </a:spcAft>
              <a:buNone/>
            </a:pPr>
            <a:r>
              <a:rPr lang="en-US" sz="1000" dirty="0">
                <a:solidFill>
                  <a:srgbClr val="334155"/>
                </a:solidFill>
              </a:rPr>
              <a:t>Boxall, P., &amp; Purcell, J. (2016). Strategy and Human Resource Management. Palgrave.</a:t>
            </a:r>
            <a:endParaRPr lang="en-US" sz="1000" dirty="0"/>
          </a:p>
          <a:p>
            <a:pPr marL="0" indent="0">
              <a:spcAft>
                <a:spcPts val="500"/>
              </a:spcAft>
              <a:buNone/>
            </a:pPr>
            <a:r>
              <a:rPr lang="en-US" sz="1000" dirty="0">
                <a:solidFill>
                  <a:srgbClr val="334155"/>
                </a:solidFill>
              </a:rPr>
              <a:t>CIPD (2021). People Management in the Public Sector. Chartered Institute of Personnel and Development.</a:t>
            </a:r>
            <a:endParaRPr lang="en-US" sz="1000" dirty="0"/>
          </a:p>
          <a:p>
            <a:pPr marL="0" indent="0">
              <a:spcAft>
                <a:spcPts val="500"/>
              </a:spcAft>
              <a:buNone/>
            </a:pPr>
            <a:r>
              <a:rPr lang="en-US" sz="1000" dirty="0">
                <a:solidFill>
                  <a:srgbClr val="334155"/>
                </a:solidFill>
              </a:rPr>
              <a:t>Dessler, G. (2017). Human Resource Management. Pearson Education.</a:t>
            </a:r>
            <a:endParaRPr lang="en-US" sz="1000" dirty="0"/>
          </a:p>
          <a:p>
            <a:pPr marL="0" indent="0">
              <a:spcAft>
                <a:spcPts val="500"/>
              </a:spcAft>
              <a:buNone/>
            </a:pPr>
            <a:r>
              <a:rPr lang="en-US" sz="1000" dirty="0">
                <a:solidFill>
                  <a:srgbClr val="334155"/>
                </a:solidFill>
              </a:rPr>
              <a:t>Drucker, P.F. (1985). Innovation and entrepreneurship: practice and principles. London: Heinemann.</a:t>
            </a:r>
            <a:endParaRPr lang="en-US" sz="1000" dirty="0"/>
          </a:p>
          <a:p>
            <a:pPr marL="0" indent="0">
              <a:spcAft>
                <a:spcPts val="500"/>
              </a:spcAft>
              <a:buNone/>
            </a:pPr>
            <a:r>
              <a:rPr lang="en-US" sz="1000" dirty="0">
                <a:solidFill>
                  <a:srgbClr val="334155"/>
                </a:solidFill>
              </a:rPr>
              <a:t>Edra (n.d.). AI Strategist (London) [Job advert]. Ashby. Available at: </a:t>
            </a:r>
            <a:r>
              <a:rPr lang="en-US" sz="1000" dirty="0">
                <a:solidFill>
                  <a:srgbClr val="334155"/>
                </a:solidFill>
                <a:hlinkClick r:id="rId6"/>
              </a:rPr>
              <a:t>https://jobs.ashbyhq.com/edra/af19c842-f0e8-4947-89dd-1db21fae7b1a</a:t>
            </a:r>
            <a:r>
              <a:rPr lang="en-US" sz="1000" dirty="0">
                <a:solidFill>
                  <a:srgbClr val="334155"/>
                </a:solidFill>
              </a:rPr>
              <a:t>  (Accessed: 15 October 2026).</a:t>
            </a:r>
            <a:endParaRPr lang="en-US" sz="1000" dirty="0"/>
          </a:p>
          <a:p>
            <a:pPr marL="0" indent="0">
              <a:spcAft>
                <a:spcPts val="500"/>
              </a:spcAft>
              <a:buNone/>
            </a:pPr>
            <a:r>
              <a:rPr lang="en-US" sz="1000" dirty="0">
                <a:solidFill>
                  <a:srgbClr val="334155"/>
                </a:solidFill>
              </a:rPr>
              <a:t>Ema (n.d.). AI Strategist - UK [Job advert]. Available at: </a:t>
            </a:r>
            <a:r>
              <a:rPr lang="en-US" sz="1000" dirty="0">
                <a:solidFill>
                  <a:srgbClr val="334155"/>
                </a:solidFill>
                <a:hlinkClick r:id="rId7"/>
              </a:rPr>
              <a:t>https://www.ema.ai/careers/jobs/b4d1709b-f33a-4eb4-b3ec-f5509be8069d</a:t>
            </a:r>
            <a:r>
              <a:rPr lang="en-US" sz="1000" dirty="0">
                <a:solidFill>
                  <a:srgbClr val="334155"/>
                </a:solidFill>
              </a:rPr>
              <a:t>  (Accessed: 15 October 2026).</a:t>
            </a:r>
            <a:endParaRPr lang="en-US" sz="1000" dirty="0"/>
          </a:p>
          <a:p>
            <a:pPr marL="0" indent="0">
              <a:spcAft>
                <a:spcPts val="500"/>
              </a:spcAft>
              <a:buNone/>
            </a:pPr>
            <a:r>
              <a:rPr lang="en-US" sz="1000" dirty="0">
                <a:solidFill>
                  <a:srgbClr val="334155"/>
                </a:solidFill>
              </a:rPr>
              <a:t>European Union (2024). Regulation (EU) 2024/1689 (Artificial Intelligence Act). Available at: </a:t>
            </a:r>
            <a:r>
              <a:rPr lang="en-US" sz="1000" dirty="0">
                <a:solidFill>
                  <a:srgbClr val="334155"/>
                </a:solidFill>
                <a:hlinkClick r:id="rId8"/>
              </a:rPr>
              <a:t>https://eur-lex.europa.eu/eli/reg/2024/1689/oj</a:t>
            </a:r>
            <a:r>
              <a:rPr lang="en-US" sz="1000" dirty="0">
                <a:solidFill>
                  <a:srgbClr val="334155"/>
                </a:solidFill>
              </a:rPr>
              <a:t>  (Accessed: 3 October 2026).</a:t>
            </a:r>
            <a:endParaRPr lang="en-US" sz="1000" dirty="0"/>
          </a:p>
          <a:p>
            <a:pPr marL="0" indent="0">
              <a:spcAft>
                <a:spcPts val="500"/>
              </a:spcAft>
              <a:buNone/>
            </a:pPr>
            <a:r>
              <a:rPr lang="en-US" sz="1000" dirty="0">
                <a:solidFill>
                  <a:srgbClr val="334155"/>
                </a:solidFill>
              </a:rPr>
              <a:t>Lussier, R. N., &amp; Hendon, J. R. (2018). Fundamentals of Human Resource Management: Functions, Applications, Skill Development. SAGE.</a:t>
            </a:r>
            <a:endParaRPr lang="en-US" sz="1000" dirty="0"/>
          </a:p>
          <a:p>
            <a:pPr marL="0" indent="0">
              <a:spcAft>
                <a:spcPts val="500"/>
              </a:spcAft>
              <a:buNone/>
            </a:pPr>
            <a:r>
              <a:rPr lang="en-US" sz="1000" dirty="0">
                <a:solidFill>
                  <a:srgbClr val="334155"/>
                </a:solidFill>
              </a:rPr>
              <a:t>Office of the New York State Comptroller (2025). Enforcement of Local Law 144 – automated employment decision tools. Report 2024-N-6. Available at: </a:t>
            </a:r>
            <a:r>
              <a:rPr lang="en-US" sz="1000" dirty="0">
                <a:solidFill>
                  <a:srgbClr val="334155"/>
                </a:solidFill>
                <a:hlinkClick r:id="rId9"/>
              </a:rPr>
              <a:t>https://www.osc.ny.gov/state-agencies/audits/2025/12/02/enforcement-local-law-144-automated-employment-decision-tools</a:t>
            </a:r>
            <a:r>
              <a:rPr lang="en-US" sz="1000" dirty="0">
                <a:solidFill>
                  <a:srgbClr val="334155"/>
                </a:solidFill>
              </a:rPr>
              <a:t>  (Accessed: 8 October 2026).</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 2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txBox="1"/>
          <p:nvPr/>
        </p:nvSpPr>
        <p:spPr>
          <a:xfrm>
            <a:off x="457200" y="182880"/>
            <a:ext cx="5486400" cy="228600"/>
          </a:xfrm>
          <a:prstGeom prst="rect">
            <a:avLst/>
          </a:prstGeom>
          <a:noFill/>
          <a:ln/>
        </p:spPr>
        <p:txBody>
          <a:bodyPr wrap="square" lIns="0" tIns="0" rIns="0" bIns="0" rtlCol="0" anchor="ctr"/>
          <a:lstStyle/>
          <a:p>
            <a:pPr marL="0" indent="0">
              <a:buNone/>
            </a:pPr>
            <a:r>
              <a:rPr lang="en-US" sz="1000" b="1" kern="0" spc="300" dirty="0">
                <a:solidFill>
                  <a:srgbClr val="1D8A99"/>
                </a:solidFill>
              </a:rPr>
              <a:t>HARVARD (UWTSD)</a:t>
            </a:r>
            <a:endParaRPr lang="en-US" sz="1000" dirty="0"/>
          </a:p>
        </p:txBody>
      </p:sp>
      <p:sp>
        <p:nvSpPr>
          <p:cNvPr id="3" name="Text 1"/>
          <p:cNvSpPr txBox="1"/>
          <p:nvPr/>
        </p:nvSpPr>
        <p:spPr>
          <a:xfrm>
            <a:off x="457200" y="411480"/>
            <a:ext cx="7132320" cy="548640"/>
          </a:xfrm>
          <a:prstGeom prst="rect">
            <a:avLst/>
          </a:prstGeom>
          <a:noFill/>
          <a:ln/>
        </p:spPr>
        <p:txBody>
          <a:bodyPr wrap="square" lIns="0" tIns="0" rIns="0" bIns="0" rtlCol="0" anchor="ctr"/>
          <a:lstStyle/>
          <a:p>
            <a:pPr marL="0" indent="0">
              <a:buNone/>
            </a:pPr>
            <a:r>
              <a:rPr lang="en-US" sz="2600" b="1" dirty="0">
                <a:solidFill>
                  <a:srgbClr val="0B3C5D"/>
                </a:solidFill>
                <a:latin typeface="Cambria" pitchFamily="34" charset="0"/>
                <a:ea typeface="Cambria" pitchFamily="34" charset="-122"/>
                <a:cs typeface="Cambria" pitchFamily="34" charset="-120"/>
              </a:rPr>
              <a:t>Reference List (2/2)</a:t>
            </a:r>
            <a:endParaRPr lang="en-US" sz="2600" dirty="0"/>
          </a:p>
        </p:txBody>
      </p:sp>
      <p:sp>
        <p:nvSpPr>
          <p:cNvPr id="4" name="Text 2"/>
          <p:cNvSpPr txBox="1"/>
          <p:nvPr/>
        </p:nvSpPr>
        <p:spPr>
          <a:xfrm>
            <a:off x="8321040" y="4754880"/>
            <a:ext cx="457200" cy="274320"/>
          </a:xfrm>
          <a:prstGeom prst="rect">
            <a:avLst/>
          </a:prstGeom>
          <a:noFill/>
          <a:ln/>
        </p:spPr>
        <p:txBody>
          <a:bodyPr wrap="square" lIns="0" tIns="0" rIns="0" bIns="0" rtlCol="0" anchor="ctr"/>
          <a:lstStyle/>
          <a:p>
            <a:pPr marL="0" indent="0" algn="r">
              <a:buNone/>
            </a:pPr>
            <a:r>
              <a:rPr lang="en-US" sz="1000" dirty="0">
                <a:solidFill>
                  <a:srgbClr val="64748B"/>
                </a:solidFill>
              </a:rPr>
              <a:t>20</a:t>
            </a:r>
            <a:endParaRPr lang="en-US" sz="1000" dirty="0"/>
          </a:p>
        </p:txBody>
      </p:sp>
      <p:pic>
        <p:nvPicPr>
          <p:cNvPr id="5" name="Image 0" descr="/home/claude/assets/logo_navy.png"/>
          <p:cNvPicPr>
            <a:picLocks noChangeAspect="1"/>
          </p:cNvPicPr>
          <p:nvPr/>
        </p:nvPicPr>
        <p:blipFill>
          <a:blip r:embed="rId4"/>
          <a:stretch>
            <a:fillRect/>
          </a:stretch>
        </p:blipFill>
        <p:spPr>
          <a:xfrm>
            <a:off x="7863840" y="182880"/>
            <a:ext cx="822960" cy="639166"/>
          </a:xfrm>
          <a:prstGeom prst="rect">
            <a:avLst/>
          </a:prstGeom>
        </p:spPr>
      </p:pic>
      <p:sp>
        <p:nvSpPr>
          <p:cNvPr id="6" name="Shape 3"/>
          <p:cNvSpPr/>
          <p:nvPr/>
        </p:nvSpPr>
        <p:spPr>
          <a:xfrm>
            <a:off x="457200" y="1051560"/>
            <a:ext cx="8229600" cy="3566160"/>
          </a:xfrm>
          <a:prstGeom prst="roundRect">
            <a:avLst>
              <a:gd name="adj" fmla="val 2564"/>
            </a:avLst>
          </a:prstGeom>
          <a:solidFill>
            <a:srgbClr val="FFFFFF"/>
          </a:solidFill>
          <a:ln w="9525">
            <a:solidFill>
              <a:srgbClr val="D5E0EA"/>
            </a:solidFill>
            <a:prstDash val="solid"/>
          </a:ln>
          <a:effectLst>
            <a:outerShdw blurRad="101600" dist="25400" dir="5400000" algn="bl" rotWithShape="0">
              <a:srgbClr val="0B3C5D">
                <a:alpha val="14000"/>
              </a:srgbClr>
            </a:outerShdw>
          </a:effectLst>
        </p:spPr>
        <p:txBody>
          <a:bodyPr/>
          <a:lstStyle/>
          <a:p>
            <a:endParaRPr lang="en-GB"/>
          </a:p>
        </p:txBody>
      </p:sp>
      <p:sp>
        <p:nvSpPr>
          <p:cNvPr id="7" name="Text 4"/>
          <p:cNvSpPr txBox="1"/>
          <p:nvPr/>
        </p:nvSpPr>
        <p:spPr>
          <a:xfrm>
            <a:off x="594360" y="1143000"/>
            <a:ext cx="7955280" cy="3383280"/>
          </a:xfrm>
          <a:prstGeom prst="rect">
            <a:avLst/>
          </a:prstGeom>
          <a:noFill/>
          <a:ln/>
        </p:spPr>
        <p:txBody>
          <a:bodyPr wrap="square" lIns="0" tIns="0" rIns="0" bIns="0" rtlCol="0" anchor="ctr"/>
          <a:lstStyle/>
          <a:p>
            <a:pPr>
              <a:spcAft>
                <a:spcPts val="500"/>
              </a:spcAft>
            </a:pPr>
            <a:r>
              <a:rPr lang="en-US" sz="1000" dirty="0">
                <a:solidFill>
                  <a:srgbClr val="334155"/>
                </a:solidFill>
              </a:rPr>
              <a:t>Satell, G. (2014). A look back at why Blockbuster really failed and why it didn’t have to, Forbes, 5 September. Available at: </a:t>
            </a:r>
            <a:r>
              <a:rPr lang="en-US" sz="1000" dirty="0">
                <a:solidFill>
                  <a:srgbClr val="334155"/>
                </a:solidFill>
                <a:hlinkClick r:id="rId5"/>
              </a:rPr>
              <a:t>https://www.forbes.com/sites/gregsatell/2014/09/05/a-look-back-at-why-blockbuster-really-failed-and-why-it-didnt-have-to/</a:t>
            </a:r>
            <a:r>
              <a:rPr lang="en-US" sz="1000" dirty="0">
                <a:solidFill>
                  <a:srgbClr val="334155"/>
                </a:solidFill>
              </a:rPr>
              <a:t>  (Accessed: 8 October 2026).</a:t>
            </a:r>
            <a:endParaRPr lang="en-US" sz="1000" dirty="0"/>
          </a:p>
          <a:p>
            <a:pPr>
              <a:spcAft>
                <a:spcPts val="500"/>
              </a:spcAft>
            </a:pPr>
            <a:r>
              <a:rPr lang="en-US" sz="1000" dirty="0">
                <a:solidFill>
                  <a:srgbClr val="334155"/>
                </a:solidFill>
              </a:rPr>
              <a:t>Schuler, R.S. and Jackson, S.E. (1987). Linking competitive strategies with human resource management practices, Academy of Management Executive, 1(3), pp. 207–219.</a:t>
            </a:r>
            <a:endParaRPr lang="en-US" sz="1000" dirty="0"/>
          </a:p>
          <a:p>
            <a:pPr>
              <a:spcAft>
                <a:spcPts val="500"/>
              </a:spcAft>
            </a:pPr>
            <a:r>
              <a:rPr lang="en-US" sz="1000" dirty="0">
                <a:solidFill>
                  <a:srgbClr val="334155"/>
                </a:solidFill>
              </a:rPr>
              <a:t>Schumpeter, J.A. (1942). Capitalism, socialism and democracy. New York: Harper &amp; Brothers.</a:t>
            </a:r>
            <a:endParaRPr lang="en-US" sz="1000" dirty="0"/>
          </a:p>
          <a:p>
            <a:pPr>
              <a:spcAft>
                <a:spcPts val="500"/>
              </a:spcAft>
            </a:pPr>
            <a:r>
              <a:rPr lang="en-US" sz="1000" dirty="0">
                <a:solidFill>
                  <a:srgbClr val="334155"/>
                </a:solidFill>
              </a:rPr>
              <a:t>SHRM (2022). The Role of HR in Small Business. Society for Human Resource Management.</a:t>
            </a:r>
            <a:endParaRPr lang="en-US" sz="1000" dirty="0"/>
          </a:p>
          <a:p>
            <a:pPr>
              <a:spcAft>
                <a:spcPts val="500"/>
              </a:spcAft>
            </a:pPr>
            <a:r>
              <a:rPr lang="en-US" sz="1000" dirty="0">
                <a:solidFill>
                  <a:srgbClr val="334155"/>
                </a:solidFill>
              </a:rPr>
              <a:t>Stephenson, R. and Armstrong, C. (2026). Student generative AI survey 2026. HEPI Report 199. Oxford: Higher Education Policy Institute. Available at: </a:t>
            </a:r>
            <a:r>
              <a:rPr lang="en-US" sz="1000" dirty="0">
                <a:solidFill>
                  <a:srgbClr val="334155"/>
                </a:solidFill>
                <a:hlinkClick r:id="rId6"/>
              </a:rPr>
              <a:t>https://www.hepi.ac.uk/reports/student-generative-ai-survey-2026/</a:t>
            </a:r>
            <a:r>
              <a:rPr lang="en-US" sz="1000" dirty="0">
                <a:solidFill>
                  <a:srgbClr val="334155"/>
                </a:solidFill>
              </a:rPr>
              <a:t>  (Accessed: 3 October 2026).</a:t>
            </a:r>
            <a:endParaRPr lang="en-US" sz="1000" dirty="0"/>
          </a:p>
          <a:p>
            <a:pPr>
              <a:spcAft>
                <a:spcPts val="500"/>
              </a:spcAft>
            </a:pPr>
            <a:r>
              <a:rPr lang="en-US" sz="1000" dirty="0">
                <a:solidFill>
                  <a:srgbClr val="334155"/>
                </a:solidFill>
              </a:rPr>
              <a:t>UK Parliament (2010). Equality Act 2010. Available at: </a:t>
            </a:r>
            <a:r>
              <a:rPr lang="en-US" sz="1000" dirty="0">
                <a:solidFill>
                  <a:srgbClr val="334155"/>
                </a:solidFill>
                <a:hlinkClick r:id="rId7"/>
              </a:rPr>
              <a:t>https://www.legislation.gov.uk/ukpga/2010/15/contents</a:t>
            </a:r>
            <a:r>
              <a:rPr lang="en-US" sz="1000" dirty="0">
                <a:solidFill>
                  <a:srgbClr val="334155"/>
                </a:solidFill>
              </a:rPr>
              <a:t>  (Accessed: 3 October 2026).</a:t>
            </a:r>
            <a:endParaRPr lang="en-US" sz="1000" dirty="0"/>
          </a:p>
          <a:p>
            <a:pPr>
              <a:spcAft>
                <a:spcPts val="500"/>
              </a:spcAft>
            </a:pPr>
            <a:r>
              <a:rPr lang="en-US" sz="1000" dirty="0">
                <a:solidFill>
                  <a:srgbClr val="334155"/>
                </a:solidFill>
              </a:rPr>
              <a:t>Vrontis, D., Christofi, M., Pereira, V., Tarba, S., Makrides, A. and Trichina, E. (2021). Artificial intelligence, robotics, advanced technologies and human resource management: a systematic review. The International Journal of Human Resource Management. doi: 10.1080/09585192.2020.1871398.</a:t>
            </a:r>
            <a:endParaRPr lang="en-US" sz="1000" dirty="0"/>
          </a:p>
          <a:p>
            <a:pPr>
              <a:spcAft>
                <a:spcPts val="500"/>
              </a:spcAft>
            </a:pPr>
            <a:r>
              <a:rPr lang="en-US" sz="1000" dirty="0">
                <a:solidFill>
                  <a:srgbClr val="334155"/>
                </a:solidFill>
              </a:rPr>
              <a:t>Whittington, R., Regnér, P., Angwin, D., Johnson, G., Scholes, K., Evans, J. and Kerridge, C. (2020). Exploring strategy: Text and cases. Harlow, England: Pearson.</a:t>
            </a:r>
            <a:endParaRPr lang="en-US" sz="1000" dirty="0"/>
          </a:p>
          <a:p>
            <a:pPr>
              <a:spcAft>
                <a:spcPts val="500"/>
              </a:spcAft>
            </a:pPr>
            <a:r>
              <a:rPr lang="en-US" sz="1000" dirty="0">
                <a:solidFill>
                  <a:srgbClr val="334155"/>
                </a:solidFill>
              </a:rPr>
              <a:t>World Economic Forum (2025). The future of jobs report 2025. Geneva: World Economic Forum. Available at: </a:t>
            </a:r>
            <a:r>
              <a:rPr lang="en-US" sz="1000" dirty="0">
                <a:solidFill>
                  <a:srgbClr val="334155"/>
                </a:solidFill>
                <a:hlinkClick r:id="rId8"/>
              </a:rPr>
              <a:t>https://www.weforum.org/publications/the-future-of-jobs-report-2025/</a:t>
            </a:r>
            <a:r>
              <a:rPr lang="en-US" sz="1000" dirty="0">
                <a:solidFill>
                  <a:srgbClr val="334155"/>
                </a:solidFill>
              </a:rPr>
              <a:t>  (Accessed: 3 October 2026).</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ripp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4258</Words>
  <Application>Microsoft Office PowerPoint</Application>
  <PresentationFormat>On-screen Show (16:9)</PresentationFormat>
  <Paragraphs>430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Interview for HR Processes</dc:title>
  <dc:subject>PptxGenJS Presentation</dc:subject>
  <dc:creator>PptxGenJS</dc:creator>
  <cp:lastModifiedBy>Ovidiu Socel (2310644)</cp:lastModifiedBy>
  <cp:revision>7</cp:revision>
  <dcterms:created xsi:type="dcterms:W3CDTF">2026-10-08T10:44:01Z</dcterms:created>
  <dcterms:modified xsi:type="dcterms:W3CDTF">2026-10-15T11:46:03Z</dcterms:modified>
</cp:coreProperties>
</file>