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35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FFCC"/>
    <a:srgbClr val="30504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03FE363-E072-4002-9A11-0B21641B49C3}" v="15" dt="2023-03-20T10:41:26.95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125E5076-3810-47DD-B79F-674D7AD40C01}" styleName="Dark Style 1 - Accent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37CE84F3-28C3-443E-9E96-99CF82512B78}" styleName="Dark Style 1 - Accent 2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wholeTbl>
    <a:band1H>
      <a:tcStyle>
        <a:tcBdr/>
        <a:fill>
          <a:solidFill>
            <a:schemeClr val="accent2">
              <a:shade val="60000"/>
            </a:schemeClr>
          </a:solidFill>
        </a:fill>
      </a:tcStyle>
    </a:band1H>
    <a:band1V>
      <a:tcStyle>
        <a:tcBdr/>
        <a:fill>
          <a:solidFill>
            <a:schemeClr val="accent2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2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2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2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D03447BB-5D67-496B-8E87-E561075AD55C}" styleName="Dark Style 1 - Accent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E929F9F4-4A8F-4326-A1B4-22849713DDAB}" styleName="Dark Style 1 - Accent 4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wholeTbl>
    <a:band1H>
      <a:tcStyle>
        <a:tcBdr/>
        <a:fill>
          <a:solidFill>
            <a:schemeClr val="accent4">
              <a:shade val="60000"/>
            </a:schemeClr>
          </a:solidFill>
        </a:fill>
      </a:tcStyle>
    </a:band1H>
    <a:band1V>
      <a:tcStyle>
        <a:tcBdr/>
        <a:fill>
          <a:solidFill>
            <a:schemeClr val="accent4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4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4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4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46F890A9-2807-4EBB-B81D-B2AA78EC7F39}" styleName="Dark Style 2 - Accent 5/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97" d="100"/>
          <a:sy n="97" d="100"/>
        </p:scale>
        <p:origin x="103" y="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talia Goncearuc" userId="6295d84c1f0a4cb4" providerId="LiveId" clId="{903FE363-E072-4002-9A11-0B21641B49C3}"/>
    <pc:docChg chg="modSld modMainMaster">
      <pc:chgData name="Natalia Goncearuc" userId="6295d84c1f0a4cb4" providerId="LiveId" clId="{903FE363-E072-4002-9A11-0B21641B49C3}" dt="2023-03-20T10:42:18.670" v="291" actId="20577"/>
      <pc:docMkLst>
        <pc:docMk/>
      </pc:docMkLst>
      <pc:sldChg chg="modTransition">
        <pc:chgData name="Natalia Goncearuc" userId="6295d84c1f0a4cb4" providerId="LiveId" clId="{903FE363-E072-4002-9A11-0B21641B49C3}" dt="2023-03-14T18:37:55.231" v="12"/>
        <pc:sldMkLst>
          <pc:docMk/>
          <pc:sldMk cId="311717606" sldId="256"/>
        </pc:sldMkLst>
      </pc:sldChg>
      <pc:sldChg chg="modSp mod modTransition modAnim">
        <pc:chgData name="Natalia Goncearuc" userId="6295d84c1f0a4cb4" providerId="LiveId" clId="{903FE363-E072-4002-9A11-0B21641B49C3}" dt="2023-03-20T10:42:18.670" v="291" actId="20577"/>
        <pc:sldMkLst>
          <pc:docMk/>
          <pc:sldMk cId="1147010734" sldId="257"/>
        </pc:sldMkLst>
        <pc:graphicFrameChg chg="mod modGraphic">
          <ac:chgData name="Natalia Goncearuc" userId="6295d84c1f0a4cb4" providerId="LiveId" clId="{903FE363-E072-4002-9A11-0B21641B49C3}" dt="2023-03-20T10:42:18.670" v="291" actId="20577"/>
          <ac:graphicFrameMkLst>
            <pc:docMk/>
            <pc:sldMk cId="1147010734" sldId="257"/>
            <ac:graphicFrameMk id="4" creationId="{0685C930-5FA8-591C-84CD-39F479143029}"/>
          </ac:graphicFrameMkLst>
        </pc:graphicFrameChg>
      </pc:sldChg>
      <pc:sldChg chg="modTransition">
        <pc:chgData name="Natalia Goncearuc" userId="6295d84c1f0a4cb4" providerId="LiveId" clId="{903FE363-E072-4002-9A11-0B21641B49C3}" dt="2023-03-14T18:37:55.231" v="12"/>
        <pc:sldMkLst>
          <pc:docMk/>
          <pc:sldMk cId="2431601311" sldId="258"/>
        </pc:sldMkLst>
      </pc:sldChg>
      <pc:sldMasterChg chg="modTransition modSldLayout">
        <pc:chgData name="Natalia Goncearuc" userId="6295d84c1f0a4cb4" providerId="LiveId" clId="{903FE363-E072-4002-9A11-0B21641B49C3}" dt="2023-03-14T18:37:55.231" v="12"/>
        <pc:sldMasterMkLst>
          <pc:docMk/>
          <pc:sldMasterMk cId="3222816784" sldId="2147483935"/>
        </pc:sldMasterMkLst>
        <pc:sldLayoutChg chg="modTransition">
          <pc:chgData name="Natalia Goncearuc" userId="6295d84c1f0a4cb4" providerId="LiveId" clId="{903FE363-E072-4002-9A11-0B21641B49C3}" dt="2023-03-14T18:37:55.231" v="12"/>
          <pc:sldLayoutMkLst>
            <pc:docMk/>
            <pc:sldMasterMk cId="3222816784" sldId="2147483935"/>
            <pc:sldLayoutMk cId="797196431" sldId="2147483936"/>
          </pc:sldLayoutMkLst>
        </pc:sldLayoutChg>
        <pc:sldLayoutChg chg="modTransition">
          <pc:chgData name="Natalia Goncearuc" userId="6295d84c1f0a4cb4" providerId="LiveId" clId="{903FE363-E072-4002-9A11-0B21641B49C3}" dt="2023-03-14T18:37:55.231" v="12"/>
          <pc:sldLayoutMkLst>
            <pc:docMk/>
            <pc:sldMasterMk cId="3222816784" sldId="2147483935"/>
            <pc:sldLayoutMk cId="3285624949" sldId="2147483937"/>
          </pc:sldLayoutMkLst>
        </pc:sldLayoutChg>
        <pc:sldLayoutChg chg="modTransition">
          <pc:chgData name="Natalia Goncearuc" userId="6295d84c1f0a4cb4" providerId="LiveId" clId="{903FE363-E072-4002-9A11-0B21641B49C3}" dt="2023-03-14T18:37:55.231" v="12"/>
          <pc:sldLayoutMkLst>
            <pc:docMk/>
            <pc:sldMasterMk cId="3222816784" sldId="2147483935"/>
            <pc:sldLayoutMk cId="4108404032" sldId="2147483938"/>
          </pc:sldLayoutMkLst>
        </pc:sldLayoutChg>
        <pc:sldLayoutChg chg="modTransition">
          <pc:chgData name="Natalia Goncearuc" userId="6295d84c1f0a4cb4" providerId="LiveId" clId="{903FE363-E072-4002-9A11-0B21641B49C3}" dt="2023-03-14T18:37:55.231" v="12"/>
          <pc:sldLayoutMkLst>
            <pc:docMk/>
            <pc:sldMasterMk cId="3222816784" sldId="2147483935"/>
            <pc:sldLayoutMk cId="4231908961" sldId="2147483939"/>
          </pc:sldLayoutMkLst>
        </pc:sldLayoutChg>
        <pc:sldLayoutChg chg="modTransition">
          <pc:chgData name="Natalia Goncearuc" userId="6295d84c1f0a4cb4" providerId="LiveId" clId="{903FE363-E072-4002-9A11-0B21641B49C3}" dt="2023-03-14T18:37:55.231" v="12"/>
          <pc:sldLayoutMkLst>
            <pc:docMk/>
            <pc:sldMasterMk cId="3222816784" sldId="2147483935"/>
            <pc:sldLayoutMk cId="2134266470" sldId="2147483940"/>
          </pc:sldLayoutMkLst>
        </pc:sldLayoutChg>
        <pc:sldLayoutChg chg="modTransition">
          <pc:chgData name="Natalia Goncearuc" userId="6295d84c1f0a4cb4" providerId="LiveId" clId="{903FE363-E072-4002-9A11-0B21641B49C3}" dt="2023-03-14T18:37:55.231" v="12"/>
          <pc:sldLayoutMkLst>
            <pc:docMk/>
            <pc:sldMasterMk cId="3222816784" sldId="2147483935"/>
            <pc:sldLayoutMk cId="2436890918" sldId="2147483941"/>
          </pc:sldLayoutMkLst>
        </pc:sldLayoutChg>
        <pc:sldLayoutChg chg="modTransition">
          <pc:chgData name="Natalia Goncearuc" userId="6295d84c1f0a4cb4" providerId="LiveId" clId="{903FE363-E072-4002-9A11-0B21641B49C3}" dt="2023-03-14T18:37:55.231" v="12"/>
          <pc:sldLayoutMkLst>
            <pc:docMk/>
            <pc:sldMasterMk cId="3222816784" sldId="2147483935"/>
            <pc:sldLayoutMk cId="2232863662" sldId="2147483942"/>
          </pc:sldLayoutMkLst>
        </pc:sldLayoutChg>
        <pc:sldLayoutChg chg="modTransition">
          <pc:chgData name="Natalia Goncearuc" userId="6295d84c1f0a4cb4" providerId="LiveId" clId="{903FE363-E072-4002-9A11-0B21641B49C3}" dt="2023-03-14T18:37:55.231" v="12"/>
          <pc:sldLayoutMkLst>
            <pc:docMk/>
            <pc:sldMasterMk cId="3222816784" sldId="2147483935"/>
            <pc:sldLayoutMk cId="2828966015" sldId="2147483943"/>
          </pc:sldLayoutMkLst>
        </pc:sldLayoutChg>
        <pc:sldLayoutChg chg="modTransition">
          <pc:chgData name="Natalia Goncearuc" userId="6295d84c1f0a4cb4" providerId="LiveId" clId="{903FE363-E072-4002-9A11-0B21641B49C3}" dt="2023-03-14T18:37:55.231" v="12"/>
          <pc:sldLayoutMkLst>
            <pc:docMk/>
            <pc:sldMasterMk cId="3222816784" sldId="2147483935"/>
            <pc:sldLayoutMk cId="2412534635" sldId="2147483944"/>
          </pc:sldLayoutMkLst>
        </pc:sldLayoutChg>
        <pc:sldLayoutChg chg="modTransition">
          <pc:chgData name="Natalia Goncearuc" userId="6295d84c1f0a4cb4" providerId="LiveId" clId="{903FE363-E072-4002-9A11-0B21641B49C3}" dt="2023-03-14T18:37:55.231" v="12"/>
          <pc:sldLayoutMkLst>
            <pc:docMk/>
            <pc:sldMasterMk cId="3222816784" sldId="2147483935"/>
            <pc:sldLayoutMk cId="2028884635" sldId="2147483945"/>
          </pc:sldLayoutMkLst>
        </pc:sldLayoutChg>
        <pc:sldLayoutChg chg="modTransition">
          <pc:chgData name="Natalia Goncearuc" userId="6295d84c1f0a4cb4" providerId="LiveId" clId="{903FE363-E072-4002-9A11-0B21641B49C3}" dt="2023-03-14T18:37:55.231" v="12"/>
          <pc:sldLayoutMkLst>
            <pc:docMk/>
            <pc:sldMasterMk cId="3222816784" sldId="2147483935"/>
            <pc:sldLayoutMk cId="2180732426" sldId="2147483946"/>
          </pc:sldLayoutMkLst>
        </pc:sldLayoutChg>
        <pc:sldLayoutChg chg="modTransition">
          <pc:chgData name="Natalia Goncearuc" userId="6295d84c1f0a4cb4" providerId="LiveId" clId="{903FE363-E072-4002-9A11-0B21641B49C3}" dt="2023-03-14T18:37:55.231" v="12"/>
          <pc:sldLayoutMkLst>
            <pc:docMk/>
            <pc:sldMasterMk cId="3222816784" sldId="2147483935"/>
            <pc:sldLayoutMk cId="572875639" sldId="2147483947"/>
          </pc:sldLayoutMkLst>
        </pc:sldLayoutChg>
        <pc:sldLayoutChg chg="modTransition">
          <pc:chgData name="Natalia Goncearuc" userId="6295d84c1f0a4cb4" providerId="LiveId" clId="{903FE363-E072-4002-9A11-0B21641B49C3}" dt="2023-03-14T18:37:55.231" v="12"/>
          <pc:sldLayoutMkLst>
            <pc:docMk/>
            <pc:sldMasterMk cId="3222816784" sldId="2147483935"/>
            <pc:sldLayoutMk cId="629170580" sldId="2147483948"/>
          </pc:sldLayoutMkLst>
        </pc:sldLayoutChg>
        <pc:sldLayoutChg chg="modTransition">
          <pc:chgData name="Natalia Goncearuc" userId="6295d84c1f0a4cb4" providerId="LiveId" clId="{903FE363-E072-4002-9A11-0B21641B49C3}" dt="2023-03-14T18:37:55.231" v="12"/>
          <pc:sldLayoutMkLst>
            <pc:docMk/>
            <pc:sldMasterMk cId="3222816784" sldId="2147483935"/>
            <pc:sldLayoutMk cId="3824311171" sldId="2147483949"/>
          </pc:sldLayoutMkLst>
        </pc:sldLayoutChg>
        <pc:sldLayoutChg chg="modTransition">
          <pc:chgData name="Natalia Goncearuc" userId="6295d84c1f0a4cb4" providerId="LiveId" clId="{903FE363-E072-4002-9A11-0B21641B49C3}" dt="2023-03-14T18:37:55.231" v="12"/>
          <pc:sldLayoutMkLst>
            <pc:docMk/>
            <pc:sldMasterMk cId="3222816784" sldId="2147483935"/>
            <pc:sldLayoutMk cId="88212795" sldId="2147483950"/>
          </pc:sldLayoutMkLst>
        </pc:sldLayoutChg>
        <pc:sldLayoutChg chg="modTransition">
          <pc:chgData name="Natalia Goncearuc" userId="6295d84c1f0a4cb4" providerId="LiveId" clId="{903FE363-E072-4002-9A11-0B21641B49C3}" dt="2023-03-14T18:37:55.231" v="12"/>
          <pc:sldLayoutMkLst>
            <pc:docMk/>
            <pc:sldMasterMk cId="3222816784" sldId="2147483935"/>
            <pc:sldLayoutMk cId="15701687" sldId="2147483951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71964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5624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8404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19089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4266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6890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863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8966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20/03/2023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2534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8884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80732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28756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29170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4311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2127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016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45BBB-A368-42D0-86B2-C648EFAF0C02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28167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36" r:id="rId1"/>
    <p:sldLayoutId id="2147483937" r:id="rId2"/>
    <p:sldLayoutId id="2147483938" r:id="rId3"/>
    <p:sldLayoutId id="2147483939" r:id="rId4"/>
    <p:sldLayoutId id="2147483940" r:id="rId5"/>
    <p:sldLayoutId id="2147483941" r:id="rId6"/>
    <p:sldLayoutId id="2147483942" r:id="rId7"/>
    <p:sldLayoutId id="2147483943" r:id="rId8"/>
    <p:sldLayoutId id="2147483944" r:id="rId9"/>
    <p:sldLayoutId id="2147483945" r:id="rId10"/>
    <p:sldLayoutId id="2147483946" r:id="rId11"/>
    <p:sldLayoutId id="2147483947" r:id="rId12"/>
    <p:sldLayoutId id="2147483948" r:id="rId13"/>
    <p:sldLayoutId id="2147483949" r:id="rId14"/>
    <p:sldLayoutId id="2147483950" r:id="rId15"/>
    <p:sldLayoutId id="2147483951" r:id="rId16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utch.co.uk/blog/how-to-become-a-web-developer" TargetMode="External"/><Relationship Id="rId2" Type="http://schemas.openxmlformats.org/officeDocument/2006/relationships/hyperlink" Target="https://uk.indeed.com/career-advice/career-development/computer-skill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uk.indeed.com/career-advice/career-development/professional-skills" TargetMode="External"/><Relationship Id="rId4" Type="http://schemas.openxmlformats.org/officeDocument/2006/relationships/hyperlink" Target="https://www.coursera.org/articles/cybersecurity-analyst-skill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97993">
              <a:srgbClr val="0070C0"/>
            </a:gs>
            <a:gs pos="73000">
              <a:srgbClr val="0F67BC"/>
            </a:gs>
            <a:gs pos="30000">
              <a:srgbClr val="CCFFCC"/>
            </a:gs>
            <a:gs pos="58000">
              <a:srgbClr val="0070C0"/>
            </a:gs>
            <a:gs pos="76000">
              <a:schemeClr val="accent1">
                <a:lumMod val="40000"/>
                <a:lumOff val="60000"/>
              </a:schemeClr>
            </a:gs>
          </a:gsLst>
          <a:path path="circle">
            <a:fillToRect l="100000" b="100000"/>
          </a:path>
          <a:tileRect t="-100000" r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Technological background">
            <a:extLst>
              <a:ext uri="{FF2B5EF4-FFF2-40B4-BE49-F238E27FC236}">
                <a16:creationId xmlns:a16="http://schemas.microsoft.com/office/drawing/2014/main" id="{BF9D06B3-6AD6-F573-0F17-29793ACB0FA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63" r="29775" b="-1"/>
          <a:stretch/>
        </p:blipFill>
        <p:spPr>
          <a:xfrm>
            <a:off x="-122246" y="1173707"/>
            <a:ext cx="4675889" cy="5668504"/>
          </a:xfrm>
          <a:custGeom>
            <a:avLst/>
            <a:gdLst/>
            <a:ahLst/>
            <a:cxnLst/>
            <a:rect l="l" t="t" r="r" b="b"/>
            <a:pathLst>
              <a:path w="3538926" h="4290182">
                <a:moveTo>
                  <a:pt x="1370437" y="0"/>
                </a:moveTo>
                <a:lnTo>
                  <a:pt x="3538926" y="0"/>
                </a:lnTo>
                <a:lnTo>
                  <a:pt x="3538926" y="4256362"/>
                </a:lnTo>
                <a:lnTo>
                  <a:pt x="3455334" y="4273195"/>
                </a:lnTo>
                <a:cubicBezTo>
                  <a:pt x="3401009" y="4281478"/>
                  <a:pt x="3346052" y="4287025"/>
                  <a:pt x="3290337" y="4289244"/>
                </a:cubicBezTo>
                <a:cubicBezTo>
                  <a:pt x="3106332" y="4296285"/>
                  <a:pt x="1510274" y="4289552"/>
                  <a:pt x="861903" y="3282295"/>
                </a:cubicBezTo>
                <a:cubicBezTo>
                  <a:pt x="849470" y="3277397"/>
                  <a:pt x="835485" y="3264542"/>
                  <a:pt x="831133" y="3252299"/>
                </a:cubicBezTo>
                <a:cubicBezTo>
                  <a:pt x="810307" y="3195065"/>
                  <a:pt x="759333" y="3170274"/>
                  <a:pt x="713332" y="3139362"/>
                </a:cubicBezTo>
                <a:cubicBezTo>
                  <a:pt x="672925" y="3112122"/>
                  <a:pt x="630030" y="3083658"/>
                  <a:pt x="613246" y="3037747"/>
                </a:cubicBezTo>
                <a:cubicBezTo>
                  <a:pt x="591178" y="2976535"/>
                  <a:pt x="653963" y="3026730"/>
                  <a:pt x="665465" y="3003469"/>
                </a:cubicBezTo>
                <a:cubicBezTo>
                  <a:pt x="641532" y="2971640"/>
                  <a:pt x="604543" y="2942562"/>
                  <a:pt x="594908" y="2906447"/>
                </a:cubicBezTo>
                <a:cubicBezTo>
                  <a:pt x="559787" y="2776063"/>
                  <a:pt x="483946" y="2681183"/>
                  <a:pt x="370497" y="2607422"/>
                </a:cubicBezTo>
                <a:cubicBezTo>
                  <a:pt x="337860" y="2586304"/>
                  <a:pt x="316415" y="2547739"/>
                  <a:pt x="271969" y="2541620"/>
                </a:cubicBezTo>
                <a:cubicBezTo>
                  <a:pt x="173127" y="2528152"/>
                  <a:pt x="204209" y="2422866"/>
                  <a:pt x="151990" y="2376038"/>
                </a:cubicBezTo>
                <a:cubicBezTo>
                  <a:pt x="142044" y="2367161"/>
                  <a:pt x="133031" y="2349717"/>
                  <a:pt x="134895" y="2337782"/>
                </a:cubicBezTo>
                <a:cubicBezTo>
                  <a:pt x="137691" y="2320639"/>
                  <a:pt x="149504" y="2304419"/>
                  <a:pt x="159450" y="2289115"/>
                </a:cubicBezTo>
                <a:cubicBezTo>
                  <a:pt x="169707" y="2273813"/>
                  <a:pt x="185247" y="2260344"/>
                  <a:pt x="177788" y="2240145"/>
                </a:cubicBezTo>
                <a:cubicBezTo>
                  <a:pt x="174683" y="2231882"/>
                  <a:pt x="176855" y="2203112"/>
                  <a:pt x="153855" y="2225759"/>
                </a:cubicBezTo>
                <a:cubicBezTo>
                  <a:pt x="90759" y="2287892"/>
                  <a:pt x="54081" y="2229129"/>
                  <a:pt x="0" y="2200970"/>
                </a:cubicBezTo>
                <a:cubicBezTo>
                  <a:pt x="43514" y="2171892"/>
                  <a:pt x="82677" y="2151388"/>
                  <a:pt x="89205" y="2107927"/>
                </a:cubicBezTo>
                <a:cubicBezTo>
                  <a:pt x="102570" y="2018249"/>
                  <a:pt x="159758" y="1977237"/>
                  <a:pt x="246479" y="1969279"/>
                </a:cubicBezTo>
                <a:cubicBezTo>
                  <a:pt x="214465" y="1882663"/>
                  <a:pt x="214465" y="1882663"/>
                  <a:pt x="317968" y="1870725"/>
                </a:cubicBezTo>
                <a:cubicBezTo>
                  <a:pt x="278183" y="1815635"/>
                  <a:pt x="278183" y="1801556"/>
                  <a:pt x="326361" y="1782580"/>
                </a:cubicBezTo>
                <a:cubicBezTo>
                  <a:pt x="372673" y="1764521"/>
                  <a:pt x="423957" y="1758400"/>
                  <a:pt x="466852" y="1730550"/>
                </a:cubicBezTo>
                <a:cubicBezTo>
                  <a:pt x="427377" y="1660155"/>
                  <a:pt x="416187" y="1578436"/>
                  <a:pt x="334753" y="1544155"/>
                </a:cubicBezTo>
                <a:cubicBezTo>
                  <a:pt x="322010" y="1538952"/>
                  <a:pt x="313307" y="1517834"/>
                  <a:pt x="321386" y="1505592"/>
                </a:cubicBezTo>
                <a:cubicBezTo>
                  <a:pt x="350915" y="1461214"/>
                  <a:pt x="308644" y="1377045"/>
                  <a:pt x="400645" y="1367557"/>
                </a:cubicBezTo>
                <a:cubicBezTo>
                  <a:pt x="412147" y="1366640"/>
                  <a:pt x="422716" y="1357456"/>
                  <a:pt x="413701" y="1345520"/>
                </a:cubicBezTo>
                <a:cubicBezTo>
                  <a:pt x="382618" y="1303896"/>
                  <a:pt x="420228" y="1306649"/>
                  <a:pt x="442916" y="1301447"/>
                </a:cubicBezTo>
                <a:cubicBezTo>
                  <a:pt x="470270" y="1295021"/>
                  <a:pt x="501352" y="1313384"/>
                  <a:pt x="526840" y="1290735"/>
                </a:cubicBezTo>
                <a:cubicBezTo>
                  <a:pt x="520932" y="1266862"/>
                  <a:pt x="498866" y="1267167"/>
                  <a:pt x="483325" y="1259517"/>
                </a:cubicBezTo>
                <a:cubicBezTo>
                  <a:pt x="437945" y="1237479"/>
                  <a:pt x="400956" y="1211159"/>
                  <a:pt x="398780" y="1153924"/>
                </a:cubicBezTo>
                <a:cubicBezTo>
                  <a:pt x="397228" y="1107708"/>
                  <a:pt x="392254" y="1067003"/>
                  <a:pt x="455041" y="1052922"/>
                </a:cubicBezTo>
                <a:cubicBezTo>
                  <a:pt x="481149" y="1047106"/>
                  <a:pt x="473687" y="1013747"/>
                  <a:pt x="458768" y="997218"/>
                </a:cubicBezTo>
                <a:cubicBezTo>
                  <a:pt x="432038" y="967837"/>
                  <a:pt x="409972" y="928661"/>
                  <a:pt x="363968" y="925907"/>
                </a:cubicBezTo>
                <a:cubicBezTo>
                  <a:pt x="335995" y="924071"/>
                  <a:pt x="314548" y="911826"/>
                  <a:pt x="292481" y="897749"/>
                </a:cubicBezTo>
                <a:cubicBezTo>
                  <a:pt x="276630" y="887646"/>
                  <a:pt x="257670" y="879078"/>
                  <a:pt x="259533" y="857348"/>
                </a:cubicBezTo>
                <a:cubicBezTo>
                  <a:pt x="261399" y="836535"/>
                  <a:pt x="279736" y="827966"/>
                  <a:pt x="298387" y="823681"/>
                </a:cubicBezTo>
                <a:cubicBezTo>
                  <a:pt x="360552" y="809909"/>
                  <a:pt x="418983" y="789708"/>
                  <a:pt x="470893" y="743493"/>
                </a:cubicBezTo>
                <a:cubicBezTo>
                  <a:pt x="436390" y="719007"/>
                  <a:pt x="403444" y="701256"/>
                  <a:pt x="377957" y="676463"/>
                </a:cubicBezTo>
                <a:cubicBezTo>
                  <a:pt x="316415" y="616477"/>
                  <a:pt x="837660" y="427634"/>
                  <a:pt x="863768" y="360299"/>
                </a:cubicBezTo>
                <a:cubicBezTo>
                  <a:pt x="871849" y="339488"/>
                  <a:pt x="899511" y="318064"/>
                  <a:pt x="922515" y="311942"/>
                </a:cubicBezTo>
                <a:cubicBezTo>
                  <a:pt x="1030367" y="283171"/>
                  <a:pt x="1123922" y="218591"/>
                  <a:pt x="1234265" y="194718"/>
                </a:cubicBezTo>
                <a:cubicBezTo>
                  <a:pt x="1338390" y="172070"/>
                  <a:pt x="1440960" y="141768"/>
                  <a:pt x="1555030" y="111776"/>
                </a:cubicBezTo>
                <a:cubicBezTo>
                  <a:pt x="1520063" y="74130"/>
                  <a:pt x="1471575" y="57526"/>
                  <a:pt x="1428216" y="36752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3852289-16BF-DDB0-67AE-0D15C70818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35694" y="4224938"/>
            <a:ext cx="7556530" cy="1459355"/>
          </a:xfrm>
        </p:spPr>
        <p:txBody>
          <a:bodyPr anchor="b">
            <a:normAutofit/>
          </a:bodyPr>
          <a:lstStyle/>
          <a:p>
            <a:pPr algn="r"/>
            <a:r>
              <a:rPr lang="en-GB" sz="4400" b="1" dirty="0">
                <a:ln w="0"/>
                <a:solidFill>
                  <a:schemeClr val="tx1">
                    <a:lumMod val="95000"/>
                    <a:lumOff val="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</a:rPr>
              <a:t>Personal Development Plan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66CF24-66C5-2B3D-5308-D403790FC1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35694" y="5724112"/>
            <a:ext cx="6256964" cy="646785"/>
          </a:xfrm>
        </p:spPr>
        <p:txBody>
          <a:bodyPr>
            <a:normAutofit/>
          </a:bodyPr>
          <a:lstStyle/>
          <a:p>
            <a:pPr algn="r"/>
            <a:r>
              <a:rPr lang="en-GB" b="1" dirty="0">
                <a:ln w="0"/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3000" endA="300" endPos="35500" dir="5400000" sy="-90000" algn="bl" rotWithShape="0"/>
                </a:effectLst>
              </a:rPr>
              <a:t>Natalia Goncearuc- ID: 2228229</a:t>
            </a:r>
          </a:p>
        </p:txBody>
      </p:sp>
      <p:pic>
        <p:nvPicPr>
          <p:cNvPr id="17" name="Picture 16" descr="A picture containing text, computer, computer, person&#10;&#10;Description automatically generated">
            <a:extLst>
              <a:ext uri="{FF2B5EF4-FFF2-40B4-BE49-F238E27FC236}">
                <a16:creationId xmlns:a16="http://schemas.microsoft.com/office/drawing/2014/main" id="{CBC3CC11-6E2B-4529-3921-1BC728C3A37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928" t="-7316" r="-3054" b="7316"/>
          <a:stretch/>
        </p:blipFill>
        <p:spPr>
          <a:xfrm>
            <a:off x="2276668" y="-391526"/>
            <a:ext cx="6040545" cy="5035344"/>
          </a:xfrm>
          <a:custGeom>
            <a:avLst/>
            <a:gdLst/>
            <a:ahLst/>
            <a:cxnLst/>
            <a:rect l="l" t="t" r="r" b="b"/>
            <a:pathLst>
              <a:path w="4101288" h="3418797">
                <a:moveTo>
                  <a:pt x="989912" y="0"/>
                </a:moveTo>
                <a:lnTo>
                  <a:pt x="3844502" y="0"/>
                </a:lnTo>
                <a:lnTo>
                  <a:pt x="3760850" y="25406"/>
                </a:lnTo>
                <a:cubicBezTo>
                  <a:pt x="3711615" y="43967"/>
                  <a:pt x="3663870" y="67007"/>
                  <a:pt x="3618425" y="98254"/>
                </a:cubicBezTo>
                <a:cubicBezTo>
                  <a:pt x="3626136" y="110145"/>
                  <a:pt x="3665355" y="144049"/>
                  <a:pt x="3649272" y="146579"/>
                </a:cubicBezTo>
                <a:cubicBezTo>
                  <a:pt x="3604102" y="153917"/>
                  <a:pt x="3564000" y="178711"/>
                  <a:pt x="3522797" y="199205"/>
                </a:cubicBezTo>
                <a:cubicBezTo>
                  <a:pt x="3504948" y="208060"/>
                  <a:pt x="3483356" y="219700"/>
                  <a:pt x="3491728" y="251325"/>
                </a:cubicBezTo>
                <a:cubicBezTo>
                  <a:pt x="3506932" y="260181"/>
                  <a:pt x="3518169" y="247783"/>
                  <a:pt x="3530727" y="246772"/>
                </a:cubicBezTo>
                <a:cubicBezTo>
                  <a:pt x="3543507" y="245761"/>
                  <a:pt x="3572153" y="252336"/>
                  <a:pt x="3564219" y="256638"/>
                </a:cubicBezTo>
                <a:cubicBezTo>
                  <a:pt x="3528083" y="276121"/>
                  <a:pt x="3593085" y="322928"/>
                  <a:pt x="3550339" y="322928"/>
                </a:cubicBezTo>
                <a:cubicBezTo>
                  <a:pt x="3478728" y="323181"/>
                  <a:pt x="3440609" y="406169"/>
                  <a:pt x="3371643" y="408447"/>
                </a:cubicBezTo>
                <a:cubicBezTo>
                  <a:pt x="3360627" y="408698"/>
                  <a:pt x="3355338" y="423373"/>
                  <a:pt x="3355558" y="436278"/>
                </a:cubicBezTo>
                <a:cubicBezTo>
                  <a:pt x="3355558" y="451712"/>
                  <a:pt x="3365694" y="454494"/>
                  <a:pt x="3376931" y="456013"/>
                </a:cubicBezTo>
                <a:cubicBezTo>
                  <a:pt x="3394118" y="458289"/>
                  <a:pt x="3411965" y="436278"/>
                  <a:pt x="3434660" y="466133"/>
                </a:cubicBezTo>
                <a:cubicBezTo>
                  <a:pt x="3393898" y="483590"/>
                  <a:pt x="3353135" y="501049"/>
                  <a:pt x="3353797" y="561013"/>
                </a:cubicBezTo>
                <a:cubicBezTo>
                  <a:pt x="3354015" y="577205"/>
                  <a:pt x="3337050" y="583277"/>
                  <a:pt x="3324270" y="587325"/>
                </a:cubicBezTo>
                <a:cubicBezTo>
                  <a:pt x="3303117" y="593904"/>
                  <a:pt x="3285272" y="605543"/>
                  <a:pt x="3273812" y="628061"/>
                </a:cubicBezTo>
                <a:cubicBezTo>
                  <a:pt x="3274033" y="632362"/>
                  <a:pt x="3274254" y="636917"/>
                  <a:pt x="3272930" y="640459"/>
                </a:cubicBezTo>
                <a:cubicBezTo>
                  <a:pt x="3276676" y="694855"/>
                  <a:pt x="3307523" y="693336"/>
                  <a:pt x="3341676" y="684230"/>
                </a:cubicBezTo>
                <a:cubicBezTo>
                  <a:pt x="3382439" y="673096"/>
                  <a:pt x="3422762" y="652855"/>
                  <a:pt x="3465728" y="672338"/>
                </a:cubicBezTo>
                <a:cubicBezTo>
                  <a:pt x="3405133" y="698397"/>
                  <a:pt x="3339253" y="700422"/>
                  <a:pt x="3282405" y="737615"/>
                </a:cubicBezTo>
                <a:cubicBezTo>
                  <a:pt x="3490406" y="744447"/>
                  <a:pt x="3674169" y="627048"/>
                  <a:pt x="3875781" y="582013"/>
                </a:cubicBezTo>
                <a:cubicBezTo>
                  <a:pt x="3868951" y="612120"/>
                  <a:pt x="3852646" y="618193"/>
                  <a:pt x="3837883" y="622747"/>
                </a:cubicBezTo>
                <a:cubicBezTo>
                  <a:pt x="3763408" y="645519"/>
                  <a:pt x="3698188" y="690809"/>
                  <a:pt x="3630322" y="730023"/>
                </a:cubicBezTo>
                <a:cubicBezTo>
                  <a:pt x="3602340" y="746216"/>
                  <a:pt x="3582066" y="762411"/>
                  <a:pt x="3571492" y="797327"/>
                </a:cubicBezTo>
                <a:cubicBezTo>
                  <a:pt x="3562015" y="828953"/>
                  <a:pt x="3543728" y="843628"/>
                  <a:pt x="3509797" y="834518"/>
                </a:cubicBezTo>
                <a:cubicBezTo>
                  <a:pt x="3482254" y="826927"/>
                  <a:pt x="3452068" y="830975"/>
                  <a:pt x="3423203" y="833760"/>
                </a:cubicBezTo>
                <a:cubicBezTo>
                  <a:pt x="3389931" y="836796"/>
                  <a:pt x="3352693" y="872470"/>
                  <a:pt x="3361728" y="890941"/>
                </a:cubicBezTo>
                <a:cubicBezTo>
                  <a:pt x="3377151" y="922314"/>
                  <a:pt x="3402931" y="906627"/>
                  <a:pt x="3425847" y="903084"/>
                </a:cubicBezTo>
                <a:cubicBezTo>
                  <a:pt x="3451848" y="898784"/>
                  <a:pt x="3500100" y="889927"/>
                  <a:pt x="3500982" y="893723"/>
                </a:cubicBezTo>
                <a:cubicBezTo>
                  <a:pt x="3517950" y="972410"/>
                  <a:pt x="3637374" y="903845"/>
                  <a:pt x="3663154" y="896758"/>
                </a:cubicBezTo>
                <a:cubicBezTo>
                  <a:pt x="3695322" y="887904"/>
                  <a:pt x="3725509" y="904097"/>
                  <a:pt x="3756136" y="907891"/>
                </a:cubicBezTo>
                <a:cubicBezTo>
                  <a:pt x="3783459" y="911433"/>
                  <a:pt x="3937918" y="922314"/>
                  <a:pt x="3969866" y="888915"/>
                </a:cubicBezTo>
                <a:cubicBezTo>
                  <a:pt x="3974273" y="914976"/>
                  <a:pt x="3965020" y="925602"/>
                  <a:pt x="3957306" y="937494"/>
                </a:cubicBezTo>
                <a:cubicBezTo>
                  <a:pt x="3946511" y="954445"/>
                  <a:pt x="3944747" y="966337"/>
                  <a:pt x="3965239" y="979747"/>
                </a:cubicBezTo>
                <a:cubicBezTo>
                  <a:pt x="4023630" y="1018206"/>
                  <a:pt x="4022747" y="1019470"/>
                  <a:pt x="3968324" y="1071591"/>
                </a:cubicBezTo>
                <a:cubicBezTo>
                  <a:pt x="3965678" y="1073867"/>
                  <a:pt x="3966782" y="1081459"/>
                  <a:pt x="3966341" y="1086519"/>
                </a:cubicBezTo>
                <a:cubicBezTo>
                  <a:pt x="3980663" y="1094615"/>
                  <a:pt x="3997409" y="1074373"/>
                  <a:pt x="4014153" y="1096133"/>
                </a:cubicBezTo>
                <a:cubicBezTo>
                  <a:pt x="3941222" y="1191771"/>
                  <a:pt x="3829950" y="1215299"/>
                  <a:pt x="3729254" y="1287157"/>
                </a:cubicBezTo>
                <a:cubicBezTo>
                  <a:pt x="3810780" y="1310939"/>
                  <a:pt x="3859696" y="1227952"/>
                  <a:pt x="3919628" y="1238578"/>
                </a:cubicBezTo>
                <a:cubicBezTo>
                  <a:pt x="3949596" y="1264639"/>
                  <a:pt x="3860577" y="1306386"/>
                  <a:pt x="3945409" y="1318784"/>
                </a:cubicBezTo>
                <a:cubicBezTo>
                  <a:pt x="3908610" y="1341555"/>
                  <a:pt x="3881289" y="1363817"/>
                  <a:pt x="3855951" y="1390133"/>
                </a:cubicBezTo>
                <a:cubicBezTo>
                  <a:pt x="3810780" y="1437192"/>
                  <a:pt x="3801967" y="1468060"/>
                  <a:pt x="3822900" y="1531314"/>
                </a:cubicBezTo>
                <a:cubicBezTo>
                  <a:pt x="3836562" y="1572808"/>
                  <a:pt x="3856611" y="1611013"/>
                  <a:pt x="3838986" y="1660349"/>
                </a:cubicBezTo>
                <a:cubicBezTo>
                  <a:pt x="3826646" y="1694254"/>
                  <a:pt x="3831494" y="1716517"/>
                  <a:pt x="3877323" y="1701337"/>
                </a:cubicBezTo>
                <a:cubicBezTo>
                  <a:pt x="3926679" y="1685144"/>
                  <a:pt x="3945187" y="1715505"/>
                  <a:pt x="3932849" y="1774963"/>
                </a:cubicBezTo>
                <a:cubicBezTo>
                  <a:pt x="3924917" y="1813169"/>
                  <a:pt x="3933291" y="1824806"/>
                  <a:pt x="3967221" y="1820505"/>
                </a:cubicBezTo>
                <a:cubicBezTo>
                  <a:pt x="4004680" y="1815698"/>
                  <a:pt x="4040375" y="1790649"/>
                  <a:pt x="4086646" y="1802795"/>
                </a:cubicBezTo>
                <a:cubicBezTo>
                  <a:pt x="4049631" y="1872120"/>
                  <a:pt x="3970527" y="1852385"/>
                  <a:pt x="3927340" y="1918423"/>
                </a:cubicBezTo>
                <a:cubicBezTo>
                  <a:pt x="3978900" y="1918674"/>
                  <a:pt x="4018341" y="1918423"/>
                  <a:pt x="4056460" y="1903999"/>
                </a:cubicBezTo>
                <a:cubicBezTo>
                  <a:pt x="4072325" y="1898179"/>
                  <a:pt x="4089732" y="1892109"/>
                  <a:pt x="4098545" y="1912096"/>
                </a:cubicBezTo>
                <a:cubicBezTo>
                  <a:pt x="4108901" y="1936132"/>
                  <a:pt x="4087529" y="1945241"/>
                  <a:pt x="4074527" y="1949542"/>
                </a:cubicBezTo>
                <a:cubicBezTo>
                  <a:pt x="4037951" y="1961686"/>
                  <a:pt x="4009969" y="1990529"/>
                  <a:pt x="3979782" y="2013047"/>
                </a:cubicBezTo>
                <a:cubicBezTo>
                  <a:pt x="3913460" y="2062386"/>
                  <a:pt x="3840746" y="2103626"/>
                  <a:pt x="3784559" y="2185097"/>
                </a:cubicBezTo>
                <a:cubicBezTo>
                  <a:pt x="3855290" y="2164349"/>
                  <a:pt x="3907951" y="2116025"/>
                  <a:pt x="3973612" y="2106157"/>
                </a:cubicBezTo>
                <a:cubicBezTo>
                  <a:pt x="3916764" y="2180290"/>
                  <a:pt x="3843611" y="2229120"/>
                  <a:pt x="3774426" y="2283011"/>
                </a:cubicBezTo>
                <a:cubicBezTo>
                  <a:pt x="3754594" y="2298192"/>
                  <a:pt x="3734543" y="2308566"/>
                  <a:pt x="3730136" y="2341710"/>
                </a:cubicBezTo>
                <a:cubicBezTo>
                  <a:pt x="3721542" y="2405976"/>
                  <a:pt x="3695763" y="2459107"/>
                  <a:pt x="3640678" y="2487444"/>
                </a:cubicBezTo>
                <a:cubicBezTo>
                  <a:pt x="3640238" y="2487699"/>
                  <a:pt x="3643322" y="2497314"/>
                  <a:pt x="3645085" y="2503890"/>
                </a:cubicBezTo>
                <a:cubicBezTo>
                  <a:pt x="3678797" y="2505916"/>
                  <a:pt x="3705458" y="2467963"/>
                  <a:pt x="3748425" y="2480360"/>
                </a:cubicBezTo>
                <a:cubicBezTo>
                  <a:pt x="3707220" y="2531974"/>
                  <a:pt x="3672847" y="2578277"/>
                  <a:pt x="3614458" y="2602819"/>
                </a:cubicBezTo>
                <a:cubicBezTo>
                  <a:pt x="3567745" y="2622300"/>
                  <a:pt x="3510016" y="2633686"/>
                  <a:pt x="3476083" y="2696937"/>
                </a:cubicBezTo>
                <a:cubicBezTo>
                  <a:pt x="3515524" y="2709337"/>
                  <a:pt x="3544831" y="2693651"/>
                  <a:pt x="3574357" y="2682517"/>
                </a:cubicBezTo>
                <a:cubicBezTo>
                  <a:pt x="3619525" y="2665312"/>
                  <a:pt x="3664255" y="2645832"/>
                  <a:pt x="3709425" y="2628625"/>
                </a:cubicBezTo>
                <a:cubicBezTo>
                  <a:pt x="3726611" y="2622047"/>
                  <a:pt x="3745340" y="2617491"/>
                  <a:pt x="3756357" y="2648866"/>
                </a:cubicBezTo>
                <a:cubicBezTo>
                  <a:pt x="3698847" y="2655446"/>
                  <a:pt x="3664475" y="2697951"/>
                  <a:pt x="3628340" y="2737926"/>
                </a:cubicBezTo>
                <a:cubicBezTo>
                  <a:pt x="3608067" y="2760445"/>
                  <a:pt x="3591541" y="2790554"/>
                  <a:pt x="3554967" y="2779169"/>
                </a:cubicBezTo>
                <a:cubicBezTo>
                  <a:pt x="3535796" y="2773097"/>
                  <a:pt x="3523678" y="2790046"/>
                  <a:pt x="3525662" y="2810794"/>
                </a:cubicBezTo>
                <a:cubicBezTo>
                  <a:pt x="3532932" y="2883915"/>
                  <a:pt x="3488203" y="2909469"/>
                  <a:pt x="3441932" y="2923637"/>
                </a:cubicBezTo>
                <a:cubicBezTo>
                  <a:pt x="3354236" y="2950204"/>
                  <a:pt x="3281303" y="3012697"/>
                  <a:pt x="3196032" y="3046854"/>
                </a:cubicBezTo>
                <a:cubicBezTo>
                  <a:pt x="3113184" y="3079999"/>
                  <a:pt x="3049065" y="3158685"/>
                  <a:pt x="2965998" y="3199927"/>
                </a:cubicBezTo>
                <a:cubicBezTo>
                  <a:pt x="2905843" y="3229783"/>
                  <a:pt x="2848335" y="3268239"/>
                  <a:pt x="2786418" y="3295311"/>
                </a:cubicBezTo>
                <a:cubicBezTo>
                  <a:pt x="2639894" y="3359324"/>
                  <a:pt x="2490503" y="3410685"/>
                  <a:pt x="2332519" y="3418022"/>
                </a:cubicBezTo>
                <a:cubicBezTo>
                  <a:pt x="2202077" y="3423842"/>
                  <a:pt x="1070633" y="3418277"/>
                  <a:pt x="611003" y="2585615"/>
                </a:cubicBezTo>
                <a:cubicBezTo>
                  <a:pt x="602189" y="2581565"/>
                  <a:pt x="592275" y="2570939"/>
                  <a:pt x="589190" y="2560818"/>
                </a:cubicBezTo>
                <a:cubicBezTo>
                  <a:pt x="574427" y="2513505"/>
                  <a:pt x="538291" y="2493011"/>
                  <a:pt x="505681" y="2467457"/>
                </a:cubicBezTo>
                <a:cubicBezTo>
                  <a:pt x="477036" y="2444939"/>
                  <a:pt x="446628" y="2421409"/>
                  <a:pt x="434730" y="2383456"/>
                </a:cubicBezTo>
                <a:cubicBezTo>
                  <a:pt x="419086" y="2332854"/>
                  <a:pt x="463594" y="2374348"/>
                  <a:pt x="471748" y="2355119"/>
                </a:cubicBezTo>
                <a:cubicBezTo>
                  <a:pt x="454782" y="2328807"/>
                  <a:pt x="428560" y="2304770"/>
                  <a:pt x="421730" y="2274915"/>
                </a:cubicBezTo>
                <a:cubicBezTo>
                  <a:pt x="396833" y="2167131"/>
                  <a:pt x="343069" y="2088698"/>
                  <a:pt x="262645" y="2027722"/>
                </a:cubicBezTo>
                <a:cubicBezTo>
                  <a:pt x="239509" y="2010264"/>
                  <a:pt x="224307" y="1978384"/>
                  <a:pt x="192799" y="1973326"/>
                </a:cubicBezTo>
                <a:cubicBezTo>
                  <a:pt x="122730" y="1962193"/>
                  <a:pt x="144764" y="1875156"/>
                  <a:pt x="107746" y="1836446"/>
                </a:cubicBezTo>
                <a:cubicBezTo>
                  <a:pt x="100695" y="1829107"/>
                  <a:pt x="94306" y="1814687"/>
                  <a:pt x="95627" y="1804821"/>
                </a:cubicBezTo>
                <a:cubicBezTo>
                  <a:pt x="97609" y="1790649"/>
                  <a:pt x="105983" y="1777240"/>
                  <a:pt x="113034" y="1764589"/>
                </a:cubicBezTo>
                <a:cubicBezTo>
                  <a:pt x="120306" y="1751939"/>
                  <a:pt x="131322" y="1740806"/>
                  <a:pt x="126034" y="1724108"/>
                </a:cubicBezTo>
                <a:cubicBezTo>
                  <a:pt x="123833" y="1717277"/>
                  <a:pt x="125373" y="1693494"/>
                  <a:pt x="109068" y="1712215"/>
                </a:cubicBezTo>
                <a:cubicBezTo>
                  <a:pt x="64340" y="1763578"/>
                  <a:pt x="38339" y="1715001"/>
                  <a:pt x="0" y="1691723"/>
                </a:cubicBezTo>
                <a:cubicBezTo>
                  <a:pt x="30848" y="1667686"/>
                  <a:pt x="58610" y="1650735"/>
                  <a:pt x="63238" y="1614808"/>
                </a:cubicBezTo>
                <a:cubicBezTo>
                  <a:pt x="72712" y="1540674"/>
                  <a:pt x="113253" y="1506772"/>
                  <a:pt x="174729" y="1500192"/>
                </a:cubicBezTo>
                <a:cubicBezTo>
                  <a:pt x="152034" y="1428591"/>
                  <a:pt x="152034" y="1428591"/>
                  <a:pt x="225408" y="1418722"/>
                </a:cubicBezTo>
                <a:cubicBezTo>
                  <a:pt x="197204" y="1373181"/>
                  <a:pt x="197204" y="1361542"/>
                  <a:pt x="231358" y="1345855"/>
                </a:cubicBezTo>
                <a:cubicBezTo>
                  <a:pt x="264188" y="1330927"/>
                  <a:pt x="300543" y="1325867"/>
                  <a:pt x="330952" y="1302844"/>
                </a:cubicBezTo>
                <a:cubicBezTo>
                  <a:pt x="302967" y="1244651"/>
                  <a:pt x="295035" y="1177097"/>
                  <a:pt x="237307" y="1148758"/>
                </a:cubicBezTo>
                <a:cubicBezTo>
                  <a:pt x="228273" y="1144458"/>
                  <a:pt x="222103" y="1127000"/>
                  <a:pt x="227831" y="1116880"/>
                </a:cubicBezTo>
                <a:cubicBezTo>
                  <a:pt x="248764" y="1080194"/>
                  <a:pt x="218798" y="1010614"/>
                  <a:pt x="284017" y="1002772"/>
                </a:cubicBezTo>
                <a:cubicBezTo>
                  <a:pt x="292171" y="1002013"/>
                  <a:pt x="299663" y="994421"/>
                  <a:pt x="293273" y="984554"/>
                </a:cubicBezTo>
                <a:cubicBezTo>
                  <a:pt x="271238" y="950145"/>
                  <a:pt x="297900" y="952421"/>
                  <a:pt x="313983" y="948120"/>
                </a:cubicBezTo>
                <a:cubicBezTo>
                  <a:pt x="333375" y="942809"/>
                  <a:pt x="355409" y="957988"/>
                  <a:pt x="373477" y="939265"/>
                </a:cubicBezTo>
                <a:cubicBezTo>
                  <a:pt x="369289" y="919530"/>
                  <a:pt x="353646" y="919783"/>
                  <a:pt x="342629" y="913458"/>
                </a:cubicBezTo>
                <a:cubicBezTo>
                  <a:pt x="310460" y="895240"/>
                  <a:pt x="284238" y="873483"/>
                  <a:pt x="282695" y="826169"/>
                </a:cubicBezTo>
                <a:cubicBezTo>
                  <a:pt x="281595" y="787964"/>
                  <a:pt x="278069" y="754314"/>
                  <a:pt x="322578" y="742675"/>
                </a:cubicBezTo>
                <a:cubicBezTo>
                  <a:pt x="341086" y="737866"/>
                  <a:pt x="335797" y="710289"/>
                  <a:pt x="325221" y="696626"/>
                </a:cubicBezTo>
                <a:cubicBezTo>
                  <a:pt x="306272" y="672338"/>
                  <a:pt x="290629" y="639953"/>
                  <a:pt x="258017" y="637675"/>
                </a:cubicBezTo>
                <a:cubicBezTo>
                  <a:pt x="238187" y="636158"/>
                  <a:pt x="222983" y="626035"/>
                  <a:pt x="207340" y="614398"/>
                </a:cubicBezTo>
                <a:cubicBezTo>
                  <a:pt x="196103" y="606047"/>
                  <a:pt x="182662" y="598964"/>
                  <a:pt x="183983" y="581001"/>
                </a:cubicBezTo>
                <a:cubicBezTo>
                  <a:pt x="185306" y="563795"/>
                  <a:pt x="198305" y="556711"/>
                  <a:pt x="211526" y="553169"/>
                </a:cubicBezTo>
                <a:cubicBezTo>
                  <a:pt x="255595" y="541784"/>
                  <a:pt x="297017" y="525085"/>
                  <a:pt x="333816" y="486880"/>
                </a:cubicBezTo>
                <a:cubicBezTo>
                  <a:pt x="309357" y="466639"/>
                  <a:pt x="286001" y="451964"/>
                  <a:pt x="267934" y="431469"/>
                </a:cubicBezTo>
                <a:cubicBezTo>
                  <a:pt x="224307" y="381881"/>
                  <a:pt x="593817" y="225772"/>
                  <a:pt x="612325" y="170108"/>
                </a:cubicBezTo>
                <a:cubicBezTo>
                  <a:pt x="618054" y="152904"/>
                  <a:pt x="637663" y="135194"/>
                  <a:pt x="653971" y="130133"/>
                </a:cubicBezTo>
                <a:cubicBezTo>
                  <a:pt x="730427" y="106350"/>
                  <a:pt x="796748" y="52963"/>
                  <a:pt x="874970" y="33228"/>
                </a:cubicBezTo>
                <a:cubicBezTo>
                  <a:pt x="911877" y="23867"/>
                  <a:pt x="948509" y="12925"/>
                  <a:pt x="986021" y="1223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11717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000">
              <a:srgbClr val="0070C0"/>
            </a:gs>
            <a:gs pos="86000">
              <a:srgbClr val="CCFFCC">
                <a:lumMod val="99000"/>
              </a:srgbClr>
            </a:gs>
          </a:gsLst>
          <a:path path="circle">
            <a:fillToRect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685C930-5FA8-591C-84CD-39F4791430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23577109"/>
              </p:ext>
            </p:extLst>
          </p:nvPr>
        </p:nvGraphicFramePr>
        <p:xfrm>
          <a:off x="0" y="0"/>
          <a:ext cx="11600498" cy="6548955"/>
        </p:xfrm>
        <a:graphic>
          <a:graphicData uri="http://schemas.openxmlformats.org/drawingml/2006/table">
            <a:tbl>
              <a:tblPr firstRow="1" bandRow="1">
                <a:tableStyleId>{125E5076-3810-47DD-B79F-674D7AD40C01}</a:tableStyleId>
              </a:tblPr>
              <a:tblGrid>
                <a:gridCol w="1562226">
                  <a:extLst>
                    <a:ext uri="{9D8B030D-6E8A-4147-A177-3AD203B41FA5}">
                      <a16:colId xmlns:a16="http://schemas.microsoft.com/office/drawing/2014/main" val="4227390396"/>
                    </a:ext>
                  </a:extLst>
                </a:gridCol>
                <a:gridCol w="1882176">
                  <a:extLst>
                    <a:ext uri="{9D8B030D-6E8A-4147-A177-3AD203B41FA5}">
                      <a16:colId xmlns:a16="http://schemas.microsoft.com/office/drawing/2014/main" val="4196001913"/>
                    </a:ext>
                  </a:extLst>
                </a:gridCol>
                <a:gridCol w="2317196">
                  <a:extLst>
                    <a:ext uri="{9D8B030D-6E8A-4147-A177-3AD203B41FA5}">
                      <a16:colId xmlns:a16="http://schemas.microsoft.com/office/drawing/2014/main" val="232522430"/>
                    </a:ext>
                  </a:extLst>
                </a:gridCol>
                <a:gridCol w="2001529">
                  <a:extLst>
                    <a:ext uri="{9D8B030D-6E8A-4147-A177-3AD203B41FA5}">
                      <a16:colId xmlns:a16="http://schemas.microsoft.com/office/drawing/2014/main" val="1164623800"/>
                    </a:ext>
                  </a:extLst>
                </a:gridCol>
                <a:gridCol w="2758480">
                  <a:extLst>
                    <a:ext uri="{9D8B030D-6E8A-4147-A177-3AD203B41FA5}">
                      <a16:colId xmlns:a16="http://schemas.microsoft.com/office/drawing/2014/main" val="485981499"/>
                    </a:ext>
                  </a:extLst>
                </a:gridCol>
                <a:gridCol w="1078891">
                  <a:extLst>
                    <a:ext uri="{9D8B030D-6E8A-4147-A177-3AD203B41FA5}">
                      <a16:colId xmlns:a16="http://schemas.microsoft.com/office/drawing/2014/main" val="1990222692"/>
                    </a:ext>
                  </a:extLst>
                </a:gridCol>
              </a:tblGrid>
              <a:tr h="820095">
                <a:tc>
                  <a:txBody>
                    <a:bodyPr/>
                    <a:lstStyle/>
                    <a:p>
                      <a:pPr algn="ctr"/>
                      <a:r>
                        <a:rPr lang="en-GB" sz="1000" dirty="0">
                          <a:solidFill>
                            <a:schemeClr val="bg1"/>
                          </a:solidFill>
                        </a:rPr>
                        <a:t>The long-term goal</a:t>
                      </a:r>
                      <a:endParaRPr lang="en-GB" sz="1000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dirty="0">
                          <a:solidFill>
                            <a:schemeClr val="bg1"/>
                          </a:solidFill>
                          <a:latin typeface="+mn-lt"/>
                        </a:rPr>
                        <a:t>Specific career goals</a:t>
                      </a: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dirty="0">
                          <a:solidFill>
                            <a:schemeClr val="bg1"/>
                          </a:solidFill>
                        </a:rPr>
                        <a:t>Key skills</a:t>
                      </a:r>
                      <a:endParaRPr lang="en-GB" sz="1000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dirty="0">
                          <a:solidFill>
                            <a:schemeClr val="bg1"/>
                          </a:solidFill>
                        </a:rPr>
                        <a:t>I need to work on </a:t>
                      </a:r>
                      <a:endParaRPr lang="en-GB" sz="1000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dirty="0">
                          <a:solidFill>
                            <a:schemeClr val="bg1"/>
                          </a:solidFill>
                        </a:rPr>
                        <a:t>Actions </a:t>
                      </a:r>
                      <a:endParaRPr lang="en-GB" sz="1000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dirty="0">
                          <a:solidFill>
                            <a:schemeClr val="bg1"/>
                          </a:solidFill>
                        </a:rPr>
                        <a:t>The time of realization</a:t>
                      </a:r>
                      <a:endParaRPr lang="en-GB" sz="1000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03260562"/>
                  </a:ext>
                </a:extLst>
              </a:tr>
              <a:tr h="916216">
                <a:tc rowSpan="4">
                  <a:txBody>
                    <a:bodyPr/>
                    <a:lstStyle/>
                    <a:p>
                      <a:pPr algn="ctr"/>
                      <a:endParaRPr lang="en-GB" sz="1000" dirty="0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endParaRPr lang="en-GB" sz="1000" dirty="0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endParaRPr lang="en-GB" sz="1000" dirty="0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endParaRPr lang="en-GB" sz="1000" dirty="0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endParaRPr lang="en-GB" sz="1000" dirty="0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endParaRPr lang="en-GB" sz="1000" dirty="0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endParaRPr lang="en-GB" sz="1000" dirty="0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endParaRPr lang="en-GB" sz="1000" dirty="0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endParaRPr lang="en-GB" sz="1000" dirty="0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endParaRPr lang="en-GB" sz="1000" dirty="0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endParaRPr lang="en-GB" sz="1000" dirty="0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endParaRPr lang="en-GB" sz="1000" dirty="0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endParaRPr lang="en-GB" sz="1000" dirty="0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endParaRPr lang="en-GB" sz="1000" dirty="0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endParaRPr lang="en-GB" sz="1000" dirty="0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endParaRPr lang="en-GB" sz="1000" dirty="0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r>
                        <a:rPr lang="en-GB" sz="1400" dirty="0">
                          <a:solidFill>
                            <a:schemeClr val="bg1"/>
                          </a:solidFill>
                        </a:rPr>
                        <a:t>An I.T. career </a:t>
                      </a:r>
                      <a:endParaRPr lang="en-GB" sz="1400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kern="1200" dirty="0">
                          <a:solidFill>
                            <a:schemeClr val="bg1"/>
                          </a:solidFill>
                          <a:effectLst/>
                        </a:rPr>
                        <a:t>Developing and improving digital skills</a:t>
                      </a:r>
                      <a:endParaRPr lang="en-GB" sz="1200" dirty="0">
                        <a:solidFill>
                          <a:schemeClr val="bg1"/>
                        </a:solidFill>
                      </a:endParaRPr>
                    </a:p>
                    <a:p>
                      <a:endParaRPr lang="en-GB" sz="1200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dirty="0">
                          <a:solidFill>
                            <a:schemeClr val="bg1"/>
                          </a:solidFill>
                        </a:rPr>
                        <a:t>Key skills: </a:t>
                      </a:r>
                      <a:r>
                        <a:rPr lang="en-GB" sz="1000" kern="1200" dirty="0">
                          <a:solidFill>
                            <a:schemeClr val="bg1"/>
                          </a:solidFill>
                          <a:effectLst/>
                        </a:rPr>
                        <a:t>effective email communication, spreadsheets such as Google Sheets or Excel, social media, graphic design, Microsoft Office, data visualization [1]</a:t>
                      </a:r>
                      <a:endParaRPr lang="en-GB" sz="1000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dirty="0">
                          <a:solidFill>
                            <a:schemeClr val="bg1"/>
                          </a:solidFill>
                        </a:rPr>
                        <a:t>Microsoft Office Applications: Excel, OneNote, Publisher, Access.</a:t>
                      </a:r>
                      <a:endParaRPr lang="en-GB" sz="1000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b="0" kern="1200" dirty="0">
                          <a:solidFill>
                            <a:schemeClr val="bg1"/>
                          </a:solidFill>
                          <a:effectLst/>
                        </a:rPr>
                        <a:t>learn the skills in my own time and practice at my own pace, </a:t>
                      </a:r>
                      <a:r>
                        <a:rPr lang="en" sz="1000" dirty="0">
                          <a:solidFill>
                            <a:schemeClr val="bg1"/>
                          </a:solidFill>
                        </a:rPr>
                        <a:t>to use sources from the Internet where the steps of realization are explained. Use knowledge in Time management to organize my time.</a:t>
                      </a:r>
                      <a:endParaRPr lang="en-GB" sz="1000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dirty="0">
                          <a:solidFill>
                            <a:schemeClr val="bg1"/>
                          </a:solidFill>
                          <a:latin typeface="+mn-lt"/>
                        </a:rPr>
                        <a:t>12 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0747298"/>
                  </a:ext>
                </a:extLst>
              </a:tr>
              <a:tr h="2284551">
                <a:tc vMerge="1">
                  <a:txBody>
                    <a:bodyPr/>
                    <a:lstStyle/>
                    <a:p>
                      <a:endParaRPr lang="en-GB" sz="120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kern="1200" dirty="0">
                          <a:solidFill>
                            <a:schemeClr val="bg1"/>
                          </a:solidFill>
                          <a:effectLst/>
                        </a:rPr>
                        <a:t>Developing and learning Web design and development skills</a:t>
                      </a:r>
                      <a:endParaRPr lang="en-GB" sz="1200" dirty="0">
                        <a:solidFill>
                          <a:schemeClr val="bg1"/>
                        </a:solidFill>
                      </a:endParaRPr>
                    </a:p>
                    <a:p>
                      <a:endParaRPr lang="en-GB" sz="1200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b="0" kern="1200" dirty="0">
                          <a:solidFill>
                            <a:schemeClr val="bg1"/>
                          </a:solidFill>
                          <a:effectLst/>
                        </a:rPr>
                        <a:t>Key skills: Visual design</a:t>
                      </a:r>
                    </a:p>
                    <a:p>
                      <a:r>
                        <a:rPr lang="en-GB" sz="1000" b="0" kern="1200" dirty="0">
                          <a:solidFill>
                            <a:schemeClr val="bg1"/>
                          </a:solidFill>
                          <a:effectLst/>
                        </a:rPr>
                        <a:t>Coding languages including HTML and CSS</a:t>
                      </a:r>
                    </a:p>
                    <a:p>
                      <a:r>
                        <a:rPr lang="en-GB" sz="1000" b="0" kern="1200" dirty="0">
                          <a:solidFill>
                            <a:schemeClr val="bg1"/>
                          </a:solidFill>
                          <a:effectLst/>
                        </a:rPr>
                        <a:t>Frontend web programming languages and skills such as JavaScript, Ajax, and web animation techniques</a:t>
                      </a:r>
                    </a:p>
                    <a:p>
                      <a:r>
                        <a:rPr lang="en-GB" sz="1000" b="0" kern="1200" dirty="0">
                          <a:solidFill>
                            <a:schemeClr val="bg1"/>
                          </a:solidFill>
                          <a:effectLst/>
                        </a:rPr>
                        <a:t>Backend web programming languages such as C# or Java, PHP, and Ruby</a:t>
                      </a:r>
                    </a:p>
                    <a:p>
                      <a:r>
                        <a:rPr lang="en-GB" sz="1000" b="0" kern="1200" dirty="0">
                          <a:solidFill>
                            <a:schemeClr val="bg1"/>
                          </a:solidFill>
                          <a:effectLst/>
                        </a:rPr>
                        <a:t>Design software like Photoshop and Illustrator and Sketch</a:t>
                      </a:r>
                    </a:p>
                    <a:p>
                      <a:r>
                        <a:rPr lang="en-GB" sz="1000" b="0" kern="1200" dirty="0">
                          <a:solidFill>
                            <a:schemeClr val="bg1"/>
                          </a:solidFill>
                          <a:effectLst/>
                        </a:rPr>
                        <a:t>An understanding of SEO</a:t>
                      </a:r>
                    </a:p>
                    <a:p>
                      <a:r>
                        <a:rPr lang="en-GB" sz="1000" b="0" kern="1200" dirty="0">
                          <a:solidFill>
                            <a:schemeClr val="bg1"/>
                          </a:solidFill>
                          <a:effectLst/>
                        </a:rPr>
                        <a:t>Web servers and how they function[2]</a:t>
                      </a:r>
                    </a:p>
                    <a:p>
                      <a:endParaRPr lang="en-GB" sz="1000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dirty="0">
                          <a:solidFill>
                            <a:schemeClr val="bg1"/>
                          </a:solidFill>
                        </a:rPr>
                        <a:t>HTML, CSS, JavaScript,</a:t>
                      </a:r>
                      <a:r>
                        <a:rPr lang="en-GB" sz="1000" b="0" kern="1200" dirty="0">
                          <a:solidFill>
                            <a:schemeClr val="bg1"/>
                          </a:solidFill>
                          <a:effectLst/>
                        </a:rPr>
                        <a:t> C# or Java, PHP, Ruby, </a:t>
                      </a:r>
                      <a:r>
                        <a:rPr lang="en-GB" sz="1000" dirty="0">
                          <a:solidFill>
                            <a:schemeClr val="bg1"/>
                          </a:solidFill>
                        </a:rPr>
                        <a:t> Ajax, web animations, Photoshop, Inkscape, Adobe Illustrator, </a:t>
                      </a:r>
                      <a:r>
                        <a:rPr lang="en-GB" sz="1000" i="1" dirty="0">
                          <a:solidFill>
                            <a:schemeClr val="bg1"/>
                          </a:solidFill>
                        </a:rPr>
                        <a:t>Fi</a:t>
                      </a:r>
                      <a:r>
                        <a:rPr lang="en-GB" sz="1000" dirty="0">
                          <a:solidFill>
                            <a:schemeClr val="bg1"/>
                          </a:solidFill>
                        </a:rPr>
                        <a:t>gma, </a:t>
                      </a:r>
                      <a:r>
                        <a:rPr lang="en-GB" sz="1000" dirty="0" err="1">
                          <a:solidFill>
                            <a:schemeClr val="bg1"/>
                          </a:solidFill>
                        </a:rPr>
                        <a:t>Gravit</a:t>
                      </a:r>
                      <a:r>
                        <a:rPr lang="en-GB" sz="1000" dirty="0">
                          <a:solidFill>
                            <a:schemeClr val="bg1"/>
                          </a:solidFill>
                        </a:rPr>
                        <a:t> Designer,</a:t>
                      </a:r>
                      <a:endParaRPr lang="en-GB" sz="1000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dirty="0">
                          <a:solidFill>
                            <a:schemeClr val="bg1"/>
                          </a:solidFill>
                        </a:rPr>
                        <a:t>Take free online courses, do assessments at university, </a:t>
                      </a:r>
                      <a:r>
                        <a:rPr lang="en-GB" sz="1000" b="0" kern="1200" dirty="0">
                          <a:solidFill>
                            <a:schemeClr val="bg1"/>
                          </a:solidFill>
                          <a:effectLst/>
                        </a:rPr>
                        <a:t>learn the skills in my own time, and practice at my own pace to</a:t>
                      </a:r>
                      <a:r>
                        <a:rPr lang="en" sz="1000" dirty="0">
                          <a:solidFill>
                            <a:schemeClr val="bg1"/>
                          </a:solidFill>
                        </a:rPr>
                        <a:t> use sources from the Internet where the steps of realization are explained,</a:t>
                      </a:r>
                      <a:r>
                        <a:rPr lang="en-GB" sz="1000" b="0" kern="1200" dirty="0">
                          <a:solidFill>
                            <a:schemeClr val="bg1"/>
                          </a:solidFill>
                          <a:effectLst/>
                        </a:rPr>
                        <a:t> Use the university library,</a:t>
                      </a:r>
                      <a:r>
                        <a:rPr lang="en" sz="1000" dirty="0">
                          <a:solidFill>
                            <a:schemeClr val="bg1"/>
                          </a:solidFill>
                        </a:rPr>
                        <a:t> and Use knowledge in Time management to organize my time. </a:t>
                      </a:r>
                      <a:r>
                        <a:rPr lang="en-GB" sz="1000" kern="1200" dirty="0">
                          <a:solidFill>
                            <a:schemeClr val="bg1"/>
                          </a:solidFill>
                          <a:effectLst/>
                        </a:rPr>
                        <a:t>Practice skills in typing. </a:t>
                      </a:r>
                      <a:r>
                        <a:rPr lang="en" sz="1000" dirty="0">
                          <a:solidFill>
                            <a:schemeClr val="bg1"/>
                          </a:solidFill>
                        </a:rPr>
                        <a:t>Practicing and carrying out tasks within the university.</a:t>
                      </a:r>
                      <a:endParaRPr lang="en-GB" sz="1000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dirty="0">
                          <a:solidFill>
                            <a:schemeClr val="bg1"/>
                          </a:solidFill>
                          <a:latin typeface="+mn-lt"/>
                        </a:rPr>
                        <a:t>50 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6186249"/>
                  </a:ext>
                </a:extLst>
              </a:tr>
              <a:tr h="1036770">
                <a:tc vMerge="1">
                  <a:txBody>
                    <a:bodyPr/>
                    <a:lstStyle/>
                    <a:p>
                      <a:endParaRPr lang="en-GB" sz="120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kern="1200" dirty="0">
                          <a:solidFill>
                            <a:schemeClr val="bg1"/>
                          </a:solidFill>
                          <a:effectLst/>
                        </a:rPr>
                        <a:t>Developing and learning Network and Cybersecurity Essentials skills</a:t>
                      </a:r>
                      <a:endParaRPr lang="en-GB" sz="1200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b="0" kern="1200" dirty="0">
                          <a:solidFill>
                            <a:schemeClr val="bg1"/>
                          </a:solidFill>
                          <a:effectLst/>
                        </a:rPr>
                        <a:t>Key skills. Network security control, Operating systems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b="0" kern="1200" dirty="0">
                          <a:solidFill>
                            <a:schemeClr val="bg1"/>
                          </a:solidFill>
                          <a:effectLst/>
                        </a:rPr>
                        <a:t>, cloud security skills, threat knowledge, Python or PowerShell languages [3]</a:t>
                      </a:r>
                    </a:p>
                    <a:p>
                      <a:endParaRPr lang="en-GB" sz="1000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dirty="0">
                          <a:solidFill>
                            <a:schemeClr val="bg1"/>
                          </a:solidFill>
                        </a:rPr>
                        <a:t>Knowledge of Python or  PowerShell languages, </a:t>
                      </a:r>
                      <a:r>
                        <a:rPr lang="en-GB" sz="1000" b="0" kern="1200" dirty="0">
                          <a:solidFill>
                            <a:schemeClr val="bg1"/>
                          </a:solidFill>
                          <a:effectLst/>
                        </a:rPr>
                        <a:t>Network security control,</a:t>
                      </a:r>
                      <a:r>
                        <a:rPr lang="en-GB" sz="1000" dirty="0">
                          <a:solidFill>
                            <a:schemeClr val="bg1"/>
                          </a:solidFill>
                        </a:rPr>
                        <a:t> Knowledge of Operating systems, and coding.</a:t>
                      </a:r>
                      <a:endParaRPr lang="en-GB" sz="1000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dirty="0">
                          <a:solidFill>
                            <a:schemeClr val="bg1"/>
                          </a:solidFill>
                        </a:rPr>
                        <a:t>Practice skills, </a:t>
                      </a:r>
                      <a:r>
                        <a:rPr lang="en" sz="1000" dirty="0">
                          <a:solidFill>
                            <a:schemeClr val="bg1"/>
                          </a:solidFill>
                        </a:rPr>
                        <a:t>to use sources from the Internet where the steps of realization are explained,</a:t>
                      </a:r>
                      <a:r>
                        <a:rPr lang="en-GB" sz="1000" b="0" kern="1200" dirty="0">
                          <a:solidFill>
                            <a:schemeClr val="bg1"/>
                          </a:solidFill>
                          <a:effectLst/>
                        </a:rPr>
                        <a:t> Use the university library,</a:t>
                      </a:r>
                      <a:r>
                        <a:rPr lang="en" sz="1000" dirty="0">
                          <a:solidFill>
                            <a:schemeClr val="bg1"/>
                          </a:solidFill>
                        </a:rPr>
                        <a:t> and use knowledge in Time management to organize my time. Practicing and carrying out tasks within the university.</a:t>
                      </a:r>
                      <a:endParaRPr lang="en-GB" sz="1000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dirty="0">
                          <a:solidFill>
                            <a:schemeClr val="bg1"/>
                          </a:solidFill>
                          <a:latin typeface="+mn-lt"/>
                        </a:rPr>
                        <a:t>30 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1170691"/>
                  </a:ext>
                </a:extLst>
              </a:tr>
              <a:tr h="1398434">
                <a:tc vMerge="1">
                  <a:txBody>
                    <a:bodyPr/>
                    <a:lstStyle/>
                    <a:p>
                      <a:endParaRPr lang="en-GB" sz="120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" sz="1200" dirty="0">
                          <a:solidFill>
                            <a:schemeClr val="bg1"/>
                          </a:solidFill>
                        </a:rPr>
                        <a:t>Development of professional qualities as an employee</a:t>
                      </a:r>
                      <a:endParaRPr lang="en-GB" sz="1200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b="0" kern="1200" dirty="0">
                          <a:solidFill>
                            <a:schemeClr val="bg1"/>
                          </a:solidFill>
                          <a:effectLst/>
                        </a:rPr>
                        <a:t>Key skills: leadership, teamwork,</a:t>
                      </a:r>
                    </a:p>
                    <a:p>
                      <a:r>
                        <a:rPr lang="en-GB" sz="1000" b="0" kern="1200" dirty="0">
                          <a:solidFill>
                            <a:schemeClr val="bg1"/>
                          </a:solidFill>
                          <a:effectLst/>
                        </a:rPr>
                        <a:t>Organization, communication, problem-solving, emotional intelligence, adaptability, negotiation and persuasion, ability to work under pressure, confidence [4].</a:t>
                      </a:r>
                    </a:p>
                    <a:p>
                      <a:endParaRPr lang="en-GB" sz="1000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dirty="0">
                          <a:solidFill>
                            <a:schemeClr val="bg1"/>
                          </a:solidFill>
                        </a:rPr>
                        <a:t>Effective communication techniques and methods, methods of problem-solving, adaptability techniques, </a:t>
                      </a:r>
                      <a:r>
                        <a:rPr lang="en-GB" sz="1000" b="0" kern="1200" dirty="0">
                          <a:solidFill>
                            <a:schemeClr val="bg1"/>
                          </a:solidFill>
                          <a:effectLst/>
                        </a:rPr>
                        <a:t>negotiation and persuasion, and ability to work under pressure.</a:t>
                      </a:r>
                      <a:endParaRPr lang="en-GB" sz="1000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b="0" kern="1200" dirty="0">
                          <a:solidFill>
                            <a:schemeClr val="bg1"/>
                          </a:solidFill>
                          <a:effectLst/>
                        </a:rPr>
                        <a:t>Taking volunteer and build my own sites, Use the university library, Use knowledge in Time management to organize my time, and read Personal development books, and Effective Communication books. </a:t>
                      </a:r>
                      <a:r>
                        <a:rPr lang="en-GB" sz="1000" b="0" kern="1200">
                          <a:solidFill>
                            <a:schemeClr val="bg1"/>
                          </a:solidFill>
                          <a:effectLst/>
                        </a:rPr>
                        <a:t>Practicing </a:t>
                      </a:r>
                      <a:r>
                        <a:rPr lang="en-GB" sz="1000">
                          <a:solidFill>
                            <a:schemeClr val="bg1"/>
                          </a:solidFill>
                        </a:rPr>
                        <a:t>techniques.</a:t>
                      </a:r>
                      <a:endParaRPr lang="en-GB" sz="1000" b="0" i="0" kern="1200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dirty="0">
                          <a:solidFill>
                            <a:schemeClr val="bg1"/>
                          </a:solidFill>
                          <a:latin typeface="+mn-lt"/>
                        </a:rPr>
                        <a:t>60 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27676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7010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000">
              <a:srgbClr val="0070C0"/>
            </a:gs>
            <a:gs pos="80000">
              <a:srgbClr val="CCFFCC">
                <a:lumMod val="99000"/>
              </a:srgbClr>
            </a:gs>
          </a:gsLst>
          <a:path path="circle">
            <a:fillToRect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4B55C-076C-9BB1-E909-CEAE747602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dirty="0">
                <a:ln w="0"/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</a:rPr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D3F3639-DDE3-E6EE-C2C9-607718E8B538}"/>
              </a:ext>
            </a:extLst>
          </p:cNvPr>
          <p:cNvSpPr txBox="1"/>
          <p:nvPr/>
        </p:nvSpPr>
        <p:spPr>
          <a:xfrm>
            <a:off x="336664" y="2149019"/>
            <a:ext cx="9278007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400" b="1" dirty="0">
                <a:solidFill>
                  <a:schemeClr val="bg1"/>
                </a:solidFill>
              </a:rPr>
              <a:t>[1]    </a:t>
            </a:r>
            <a:r>
              <a:rPr lang="en-GB" sz="1400" b="1" dirty="0" err="1">
                <a:solidFill>
                  <a:schemeClr val="bg1"/>
                </a:solidFill>
              </a:rPr>
              <a:t>Uk</a:t>
            </a:r>
            <a:r>
              <a:rPr lang="en-GB" sz="1400" b="1" dirty="0">
                <a:solidFill>
                  <a:schemeClr val="bg1"/>
                </a:solidFill>
              </a:rPr>
              <a:t>. Indeed.com,” Computer Skills: Definitions and Examples”, Available: </a:t>
            </a:r>
            <a:r>
              <a:rPr lang="en-GB" sz="1400" b="1" kern="150" dirty="0">
                <a:solidFill>
                  <a:schemeClr val="bg1"/>
                </a:solidFill>
                <a:ea typeface="Calibri" panose="020F0502020204030204" pitchFamily="34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https://uk.indeed.com/career-advice/career-development/computer-skills</a:t>
            </a:r>
            <a:r>
              <a:rPr lang="en-GB" sz="1400" b="1" kern="150" dirty="0">
                <a:solidFill>
                  <a:schemeClr val="bg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400" b="1" dirty="0">
                <a:solidFill>
                  <a:schemeClr val="bg1"/>
                </a:solidFill>
              </a:rPr>
              <a:t>[Accessed: March 14, 2023]</a:t>
            </a:r>
          </a:p>
          <a:p>
            <a:pPr>
              <a:lnSpc>
                <a:spcPct val="150000"/>
              </a:lnSpc>
            </a:pPr>
            <a:r>
              <a:rPr lang="en-GB" sz="1400" b="1" dirty="0">
                <a:solidFill>
                  <a:schemeClr val="bg1"/>
                </a:solidFill>
              </a:rPr>
              <a:t>[2]   Tutch.co. </a:t>
            </a:r>
            <a:r>
              <a:rPr lang="en-GB" sz="1400" b="1" dirty="0" err="1">
                <a:solidFill>
                  <a:schemeClr val="bg1"/>
                </a:solidFill>
              </a:rPr>
              <a:t>uk</a:t>
            </a:r>
            <a:r>
              <a:rPr lang="en-GB" sz="1400" b="1" dirty="0">
                <a:solidFill>
                  <a:schemeClr val="bg1"/>
                </a:solidFill>
              </a:rPr>
              <a:t>, “ How to become a web developer”, Available:  </a:t>
            </a:r>
            <a:r>
              <a:rPr lang="en-GB" sz="1400" b="1" u="sng" kern="150" dirty="0">
                <a:solidFill>
                  <a:schemeClr val="bg1"/>
                </a:solidFill>
                <a:uFill>
                  <a:solidFill>
                    <a:srgbClr val="000000"/>
                  </a:solidFill>
                </a:uFill>
                <a:ea typeface="Calibri" panose="020F0502020204030204" pitchFamily="34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https://www.tutch.co.uk/blog/how-to-become-a-web-developer</a:t>
            </a:r>
            <a:r>
              <a:rPr lang="en-GB" sz="1400" b="1" u="sng" kern="150" dirty="0">
                <a:solidFill>
                  <a:schemeClr val="bg1"/>
                </a:solidFill>
                <a:uFill>
                  <a:solidFill>
                    <a:srgbClr val="000000"/>
                  </a:solidFill>
                </a:uFill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400" b="1" dirty="0">
                <a:solidFill>
                  <a:schemeClr val="bg1"/>
                </a:solidFill>
              </a:rPr>
              <a:t>[Accessed: March 14, 2023]</a:t>
            </a:r>
          </a:p>
          <a:p>
            <a:pPr>
              <a:lnSpc>
                <a:spcPct val="150000"/>
              </a:lnSpc>
            </a:pPr>
            <a:r>
              <a:rPr lang="en-GB" sz="1400" b="1" kern="150" dirty="0">
                <a:solidFill>
                  <a:schemeClr val="bg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[3]  Coursera.org, “15 Essential Skills for Cybersecurity Analysts in 2023”, Available: </a:t>
            </a:r>
            <a:r>
              <a:rPr lang="en-GB" sz="1400" b="1" kern="150" dirty="0">
                <a:solidFill>
                  <a:schemeClr val="bg1"/>
                </a:solidFill>
                <a:ea typeface="Calibri" panose="020F0502020204030204" pitchFamily="34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https://www.coursera.org/articles/cybersecurity-analyst-skills</a:t>
            </a:r>
            <a:r>
              <a:rPr lang="en-GB" sz="1400" b="1" kern="150" dirty="0">
                <a:solidFill>
                  <a:schemeClr val="bg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400" b="1" dirty="0">
                <a:solidFill>
                  <a:schemeClr val="bg1"/>
                </a:solidFill>
              </a:rPr>
              <a:t>[Accessed: March 14, 2023]</a:t>
            </a:r>
            <a:endParaRPr lang="en-GB" sz="1400" b="1" kern="150" dirty="0">
              <a:solidFill>
                <a:schemeClr val="bg1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lang="en-GB" sz="1400" kern="15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lang="en-GB" sz="1400" b="1" dirty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</a:pPr>
            <a:r>
              <a:rPr lang="en-GB" sz="1400" b="1" dirty="0">
                <a:solidFill>
                  <a:schemeClr val="bg1"/>
                </a:solidFill>
              </a:rPr>
              <a:t>[4]    </a:t>
            </a:r>
            <a:r>
              <a:rPr lang="en-GB" sz="1400" b="1" dirty="0" err="1">
                <a:solidFill>
                  <a:schemeClr val="bg1"/>
                </a:solidFill>
              </a:rPr>
              <a:t>Uk</a:t>
            </a:r>
            <a:r>
              <a:rPr lang="en-GB" sz="1400" b="1" dirty="0">
                <a:solidFill>
                  <a:schemeClr val="bg1"/>
                </a:solidFill>
              </a:rPr>
              <a:t>. Indeed, com,” 10 Important professional skills to develop”, Available: </a:t>
            </a:r>
            <a:r>
              <a:rPr lang="en-GB" sz="1400" b="1" dirty="0">
                <a:solidFill>
                  <a:schemeClr val="bg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https://uk.indeed.com/career-advice/career-development/professional-skills</a:t>
            </a:r>
            <a:r>
              <a:rPr lang="en-GB" sz="1400" b="1" dirty="0">
                <a:solidFill>
                  <a:schemeClr val="bg1"/>
                </a:solidFill>
              </a:rPr>
              <a:t>, [Accessed: March 14, 2023]</a:t>
            </a:r>
          </a:p>
          <a:p>
            <a:pPr>
              <a:lnSpc>
                <a:spcPct val="150000"/>
              </a:lnSpc>
            </a:pPr>
            <a:endParaRPr lang="en-GB" dirty="0"/>
          </a:p>
          <a:p>
            <a:pPr>
              <a:lnSpc>
                <a:spcPct val="150000"/>
              </a:lnSpc>
            </a:pPr>
            <a:endParaRPr lang="en-GB" sz="1800" kern="15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  <a:p>
            <a:endParaRPr lang="LID4096" dirty="0"/>
          </a:p>
        </p:txBody>
      </p:sp>
    </p:spTree>
    <p:extLst>
      <p:ext uri="{BB962C8B-B14F-4D97-AF65-F5344CB8AC3E}">
        <p14:creationId xmlns:p14="http://schemas.microsoft.com/office/powerpoint/2010/main" val="24316013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510</TotalTime>
  <Words>649</Words>
  <Application>Microsoft Office PowerPoint</Application>
  <PresentationFormat>Widescreen</PresentationFormat>
  <Paragraphs>62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Arial</vt:lpstr>
      <vt:lpstr>Calibri</vt:lpstr>
      <vt:lpstr>Trebuchet MS</vt:lpstr>
      <vt:lpstr>Wingdings 3</vt:lpstr>
      <vt:lpstr>Facet</vt:lpstr>
      <vt:lpstr>Personal Development Plan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Digital Era</dc:title>
  <dc:creator>Muhammad Azeem Abbas</dc:creator>
  <cp:lastModifiedBy>Natalia Goncearuc</cp:lastModifiedBy>
  <cp:revision>3</cp:revision>
  <dcterms:created xsi:type="dcterms:W3CDTF">2022-07-21T09:53:39Z</dcterms:created>
  <dcterms:modified xsi:type="dcterms:W3CDTF">2023-03-20T10:42:27Z</dcterms:modified>
</cp:coreProperties>
</file>