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0"/>
  </p:notesMasterIdLst>
  <p:handoutMasterIdLst>
    <p:handoutMasterId r:id="rId41"/>
  </p:handoutMasterIdLst>
  <p:sldIdLst>
    <p:sldId id="392" r:id="rId2"/>
    <p:sldId id="331" r:id="rId3"/>
    <p:sldId id="367" r:id="rId4"/>
    <p:sldId id="459" r:id="rId5"/>
    <p:sldId id="403" r:id="rId6"/>
    <p:sldId id="460" r:id="rId7"/>
    <p:sldId id="454" r:id="rId8"/>
    <p:sldId id="462" r:id="rId9"/>
    <p:sldId id="461" r:id="rId10"/>
    <p:sldId id="404" r:id="rId11"/>
    <p:sldId id="451" r:id="rId12"/>
    <p:sldId id="447" r:id="rId13"/>
    <p:sldId id="449" r:id="rId14"/>
    <p:sldId id="455" r:id="rId15"/>
    <p:sldId id="450" r:id="rId16"/>
    <p:sldId id="463" r:id="rId17"/>
    <p:sldId id="427" r:id="rId18"/>
    <p:sldId id="401" r:id="rId19"/>
    <p:sldId id="407" r:id="rId20"/>
    <p:sldId id="428" r:id="rId21"/>
    <p:sldId id="430" r:id="rId22"/>
    <p:sldId id="431" r:id="rId23"/>
    <p:sldId id="464" r:id="rId24"/>
    <p:sldId id="457" r:id="rId25"/>
    <p:sldId id="434" r:id="rId26"/>
    <p:sldId id="465" r:id="rId27"/>
    <p:sldId id="453" r:id="rId28"/>
    <p:sldId id="435" r:id="rId29"/>
    <p:sldId id="441" r:id="rId30"/>
    <p:sldId id="478" r:id="rId31"/>
    <p:sldId id="442" r:id="rId32"/>
    <p:sldId id="444" r:id="rId33"/>
    <p:sldId id="446" r:id="rId34"/>
    <p:sldId id="443" r:id="rId35"/>
    <p:sldId id="448" r:id="rId36"/>
    <p:sldId id="373" r:id="rId37"/>
    <p:sldId id="477" r:id="rId38"/>
    <p:sldId id="458" r:id="rId39"/>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30" autoAdjust="0"/>
    <p:restoredTop sz="85714" autoAdjust="0"/>
  </p:normalViewPr>
  <p:slideViewPr>
    <p:cSldViewPr>
      <p:cViewPr varScale="1">
        <p:scale>
          <a:sx n="73" d="100"/>
          <a:sy n="73" d="100"/>
        </p:scale>
        <p:origin x="926" y="72"/>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The key to developing an effective strategy is to define a company’s objectives (or goals) clearly and to plan carefully how it will achieve those goals. This requires a company to undertake an analysis of its own capabilities and strengths in order to identify what it can do better than the competition. It also means that a company must carefully assess the competitive environment and the national and international business environments in which it operates.</a:t>
            </a:r>
          </a:p>
          <a:p>
            <a:endParaRPr lang="en-GB" altLang="en-US" dirty="0"/>
          </a:p>
          <a:p>
            <a:r>
              <a:rPr lang="en-GB" altLang="en-US" dirty="0"/>
              <a:t>Whether formulating a strategy for a domestic or an international company, managers must determine what products to produce, where to produce them, and where and how to market them. Companies considering international production sometimes must select from many potential countries, each possibly having more than one option. Depending on its product line, a company that wants to market internationally might have an equally large number of markets to consider. And each potential site for operations or potential market abroad has a rich mixture of cultural, political, legal, and economic traditions. All these factors add to the complexity of planning and formulating strategy for international managers.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dirty="0"/>
          </a:p>
        </p:txBody>
      </p:sp>
    </p:spTree>
    <p:extLst>
      <p:ext uri="{BB962C8B-B14F-4D97-AF65-F5344CB8AC3E}">
        <p14:creationId xmlns:p14="http://schemas.microsoft.com/office/powerpoint/2010/main" val="5208728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Strategy is the framework that managers apply to determine the competitive moves and business approaches that run the company.</a:t>
            </a:r>
          </a:p>
          <a:p>
            <a:pPr eaLnBrk="1" hangingPunct="1"/>
            <a:r>
              <a:rPr lang="en-GB" altLang="en-US" dirty="0"/>
              <a:t>Strategy is management’s idea on how to best:</a:t>
            </a:r>
          </a:p>
          <a:p>
            <a:pPr eaLnBrk="1" hangingPunct="1"/>
            <a:r>
              <a:rPr lang="en-GB" altLang="en-US" dirty="0"/>
              <a:t>• Attract customers</a:t>
            </a:r>
          </a:p>
          <a:p>
            <a:pPr eaLnBrk="1" hangingPunct="1"/>
            <a:r>
              <a:rPr lang="en-GB" altLang="en-US" dirty="0"/>
              <a:t>• Operate efficiently</a:t>
            </a:r>
          </a:p>
          <a:p>
            <a:pPr eaLnBrk="1" hangingPunct="1"/>
            <a:r>
              <a:rPr lang="en-GB" altLang="en-US" dirty="0"/>
              <a:t>• Compete effectively</a:t>
            </a:r>
          </a:p>
          <a:p>
            <a:pPr eaLnBrk="1" hangingPunct="1"/>
            <a:r>
              <a:rPr lang="en-GB" altLang="en-US" dirty="0"/>
              <a:t>• Create value</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dirty="0"/>
          </a:p>
        </p:txBody>
      </p:sp>
    </p:spTree>
    <p:extLst>
      <p:ext uri="{BB962C8B-B14F-4D97-AF65-F5344CB8AC3E}">
        <p14:creationId xmlns:p14="http://schemas.microsoft.com/office/powerpoint/2010/main" val="19374703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dirty="0"/>
          </a:p>
        </p:txBody>
      </p:sp>
    </p:spTree>
    <p:extLst>
      <p:ext uri="{BB962C8B-B14F-4D97-AF65-F5344CB8AC3E}">
        <p14:creationId xmlns:p14="http://schemas.microsoft.com/office/powerpoint/2010/main" val="6956954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The process of formulating a strategy permits managers to step back from day-to-day activities and get a fresh perspective on the current and future direction of the company and its industry. </a:t>
            </a:r>
          </a:p>
          <a:p>
            <a:endParaRPr lang="en-GB" altLang="en-US" dirty="0"/>
          </a:p>
          <a:p>
            <a:r>
              <a:rPr lang="en-GB" altLang="en-US" dirty="0"/>
              <a:t>As shown, we regard strategy formulation as a three-stage process. Stages 1 and 2 involve company analysis. Stage 3 entails the actual selecting and formulating of strategies.</a:t>
            </a:r>
          </a:p>
          <a:p>
            <a:endParaRPr lang="en-GB" altLang="en-US" dirty="0"/>
          </a:p>
          <a:p>
            <a:r>
              <a:rPr lang="en-GB" altLang="en-US" dirty="0"/>
              <a:t>The stages of the strategy formation process are as follows:</a:t>
            </a:r>
          </a:p>
          <a:p>
            <a:r>
              <a:rPr lang="en-GB" altLang="en-US" dirty="0"/>
              <a:t>Stage 1. Identify company mission and goals. Define the business, define main objectives.</a:t>
            </a:r>
          </a:p>
          <a:p>
            <a:r>
              <a:rPr lang="en-GB" altLang="en-US" dirty="0"/>
              <a:t>Stage 2. Identify core competency and value creating activities. </a:t>
            </a:r>
            <a:r>
              <a:rPr lang="en-GB" altLang="en-US" dirty="0" err="1"/>
              <a:t>Analyze</a:t>
            </a:r>
            <a:r>
              <a:rPr lang="en-GB" altLang="en-US" dirty="0"/>
              <a:t> firm’s unique abilities, </a:t>
            </a:r>
            <a:r>
              <a:rPr lang="en-GB" altLang="en-US" dirty="0" err="1"/>
              <a:t>analyze</a:t>
            </a:r>
            <a:r>
              <a:rPr lang="en-GB" altLang="en-US" dirty="0"/>
              <a:t> firm’s primary activities, </a:t>
            </a:r>
            <a:r>
              <a:rPr lang="en-GB" altLang="en-US" dirty="0" err="1"/>
              <a:t>analyze</a:t>
            </a:r>
            <a:r>
              <a:rPr lang="en-GB" altLang="en-US" dirty="0"/>
              <a:t> firm’s support activities, </a:t>
            </a:r>
            <a:r>
              <a:rPr lang="en-GB" altLang="en-US" dirty="0" err="1"/>
              <a:t>analyze</a:t>
            </a:r>
            <a:r>
              <a:rPr lang="en-GB" altLang="en-US" dirty="0"/>
              <a:t> national and international business environments.</a:t>
            </a:r>
          </a:p>
          <a:p>
            <a:r>
              <a:rPr lang="en-GB" altLang="en-US" dirty="0"/>
              <a:t>Stage 3. Formulate strategies. Select multinational or global strategy, formulate corporate level strategy, formulate business level strategy or strategies, formulate department level strategies.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dirty="0"/>
          </a:p>
        </p:txBody>
      </p:sp>
    </p:spTree>
    <p:extLst>
      <p:ext uri="{BB962C8B-B14F-4D97-AF65-F5344CB8AC3E}">
        <p14:creationId xmlns:p14="http://schemas.microsoft.com/office/powerpoint/2010/main" val="41586897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One strategic tool a company can use to </a:t>
            </a:r>
            <a:r>
              <a:rPr lang="en-GB" altLang="en-US" dirty="0" err="1"/>
              <a:t>analyze</a:t>
            </a:r>
            <a:r>
              <a:rPr lang="en-GB" altLang="en-US" dirty="0"/>
              <a:t> home and host nation environments is called PESTLE analysis. For each PESTLE factor, the user can determine whether its impact is low, moderate, or high; short term, intermediate, or long-term; positive or negative; increasing or decreasing; and of low, moderate, or high importance.</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dirty="0"/>
          </a:p>
        </p:txBody>
      </p:sp>
    </p:spTree>
    <p:extLst>
      <p:ext uri="{BB962C8B-B14F-4D97-AF65-F5344CB8AC3E}">
        <p14:creationId xmlns:p14="http://schemas.microsoft.com/office/powerpoint/2010/main" val="6161704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National differences in language, religious beliefs, customs, traditions, and climate complicate strategy formulation. </a:t>
            </a:r>
          </a:p>
          <a:p>
            <a:r>
              <a:rPr lang="en-GB" altLang="en-US" dirty="0"/>
              <a:t>Differences in political and legal systems also complicate international strategies. </a:t>
            </a:r>
          </a:p>
          <a:p>
            <a:r>
              <a:rPr lang="en-GB" altLang="en-US" dirty="0"/>
              <a:t>Different national economic systems further complicate strategy formulation.</a:t>
            </a:r>
          </a:p>
          <a:p>
            <a:r>
              <a:rPr lang="en-GB" altLang="en-US" dirty="0"/>
              <a:t>Finally, apart from complicating strategy, the national business environment can affect the location in which a company chooses to perform an activity. </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dirty="0"/>
          </a:p>
        </p:txBody>
      </p:sp>
    </p:spTree>
    <p:extLst>
      <p:ext uri="{BB962C8B-B14F-4D97-AF65-F5344CB8AC3E}">
        <p14:creationId xmlns:p14="http://schemas.microsoft.com/office/powerpoint/2010/main" val="14886860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An industry is composed of the companies engaged in a particular kind of commercial enterprise.</a:t>
            </a:r>
          </a:p>
          <a:p>
            <a:r>
              <a:rPr lang="en-GB" altLang="en-US" dirty="0"/>
              <a:t>The IO paradigm presumes that markets demonstrate perfect competition. </a:t>
            </a:r>
          </a:p>
          <a:p>
            <a:r>
              <a:rPr lang="en-GB" altLang="en-US" dirty="0"/>
              <a:t>Perfect competition presumes:</a:t>
            </a:r>
          </a:p>
          <a:p>
            <a:r>
              <a:rPr lang="en-GB" altLang="en-US" dirty="0"/>
              <a:t>• Many buyers and sellers such that no individual affects price or quantity</a:t>
            </a:r>
          </a:p>
          <a:p>
            <a:r>
              <a:rPr lang="en-GB" altLang="en-US" dirty="0"/>
              <a:t>• Perfect information for both producers and consumers</a:t>
            </a:r>
          </a:p>
          <a:p>
            <a:r>
              <a:rPr lang="en-GB" altLang="en-US" dirty="0"/>
              <a:t>• Few, if any, barriers to market entry and exit</a:t>
            </a:r>
          </a:p>
          <a:p>
            <a:r>
              <a:rPr lang="en-GB" altLang="en-US" dirty="0"/>
              <a:t>• Full mobility of resources</a:t>
            </a:r>
          </a:p>
          <a:p>
            <a:r>
              <a:rPr lang="en-GB" altLang="en-US" dirty="0"/>
              <a:t>• Perfect knowledge among firms and buyers</a:t>
            </a:r>
          </a:p>
          <a:p>
            <a:r>
              <a:rPr lang="en-GB" altLang="en-US" dirty="0"/>
              <a:t>The IO paradigm assumes that firm performance is a function of its conduct, which is ultimately determined by industry factors that shape the corresponding pattern of competition.</a:t>
            </a:r>
          </a:p>
          <a:p>
            <a:r>
              <a:rPr lang="en-GB" altLang="en-US" dirty="0"/>
              <a:t>Firm conduct refers to the strategic and tactical choices a company makes regarding research and innovation, product strategy, plant investment, pricing </a:t>
            </a:r>
            <a:r>
              <a:rPr lang="en-GB" altLang="en-US" dirty="0" err="1"/>
              <a:t>behavior</a:t>
            </a:r>
            <a:r>
              <a:rPr lang="en-GB" altLang="en-US" dirty="0"/>
              <a:t>, and the like that influence its profitability.</a:t>
            </a:r>
          </a:p>
          <a:p>
            <a:r>
              <a:rPr lang="en-GB" altLang="en-US" dirty="0"/>
              <a:t>These two anomalies—markets are not always perfectly competitive and some firms consistently outperform industry averages—suggest that industry structure is not entirely deterministic of firm performance. Instead, firm performance is influenced by the presence of bright, motivated managers and their keen sense of innovative products or processes.</a:t>
            </a:r>
          </a:p>
          <a:p>
            <a:endParaRPr lang="en-GB" altLang="en-US" dirty="0"/>
          </a:p>
          <a:p>
            <a:r>
              <a:rPr lang="en-GB" altLang="en-US" dirty="0"/>
              <a:t>The idea of industry structure helps explain the functions, form, and interrelationships among:</a:t>
            </a:r>
          </a:p>
          <a:p>
            <a:r>
              <a:rPr lang="en-GB" altLang="en-US" dirty="0"/>
              <a:t>• Suppliers of inputs</a:t>
            </a:r>
          </a:p>
          <a:p>
            <a:r>
              <a:rPr lang="en-GB" altLang="en-US" dirty="0"/>
              <a:t>• Buyers of outputs</a:t>
            </a:r>
          </a:p>
          <a:p>
            <a:r>
              <a:rPr lang="en-GB" altLang="en-US" dirty="0"/>
              <a:t>• Substitute products</a:t>
            </a:r>
          </a:p>
          <a:p>
            <a:r>
              <a:rPr lang="en-GB" altLang="en-US" dirty="0"/>
              <a:t>• Potential new entrants</a:t>
            </a:r>
          </a:p>
          <a:p>
            <a:r>
              <a:rPr lang="en-GB" altLang="en-US" dirty="0"/>
              <a:t>• Rivalry among competing sellers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dirty="0"/>
          </a:p>
        </p:txBody>
      </p:sp>
    </p:spTree>
    <p:extLst>
      <p:ext uri="{BB962C8B-B14F-4D97-AF65-F5344CB8AC3E}">
        <p14:creationId xmlns:p14="http://schemas.microsoft.com/office/powerpoint/2010/main" val="21125972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10</a:t>
            </a:fld>
            <a:endParaRPr kumimoji="0" lang="en-GB" altLang="en-US" dirty="0"/>
          </a:p>
        </p:txBody>
      </p:sp>
    </p:spTree>
    <p:extLst>
      <p:ext uri="{BB962C8B-B14F-4D97-AF65-F5344CB8AC3E}">
        <p14:creationId xmlns:p14="http://schemas.microsoft.com/office/powerpoint/2010/main" val="12967057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11</a:t>
            </a:fld>
            <a:endParaRPr kumimoji="0" lang="en-GB" altLang="en-US" dirty="0"/>
          </a:p>
        </p:txBody>
      </p:sp>
    </p:spTree>
    <p:extLst>
      <p:ext uri="{BB962C8B-B14F-4D97-AF65-F5344CB8AC3E}">
        <p14:creationId xmlns:p14="http://schemas.microsoft.com/office/powerpoint/2010/main" val="38584942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12</a:t>
            </a:fld>
            <a:endParaRPr kumimoji="0" lang="en-GB" altLang="en-US" dirty="0"/>
          </a:p>
        </p:txBody>
      </p:sp>
    </p:spTree>
    <p:extLst>
      <p:ext uri="{BB962C8B-B14F-4D97-AF65-F5344CB8AC3E}">
        <p14:creationId xmlns:p14="http://schemas.microsoft.com/office/powerpoint/2010/main" val="11947201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New products, new firms, new markets, and new managers trigger new developments in rivalry, pricing, substitutes, buyers, and suppliers. These developments often change a minor feature of the industry, such as the expansion of an existing distribution channel.  More recently, changes due to the global economic crisis are resetting the structure of most industries.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13</a:t>
            </a:fld>
            <a:endParaRPr kumimoji="0" lang="en-GB" altLang="en-US" dirty="0"/>
          </a:p>
        </p:txBody>
      </p:sp>
    </p:spTree>
    <p:extLst>
      <p:ext uri="{BB962C8B-B14F-4D97-AF65-F5344CB8AC3E}">
        <p14:creationId xmlns:p14="http://schemas.microsoft.com/office/powerpoint/2010/main" val="34588477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14</a:t>
            </a:fld>
            <a:endParaRPr kumimoji="0" lang="en-GB" altLang="en-US" dirty="0"/>
          </a:p>
        </p:txBody>
      </p:sp>
    </p:spTree>
    <p:extLst>
      <p:ext uri="{BB962C8B-B14F-4D97-AF65-F5344CB8AC3E}">
        <p14:creationId xmlns:p14="http://schemas.microsoft.com/office/powerpoint/2010/main" val="17835351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dirty="0"/>
          </a:p>
        </p:txBody>
      </p:sp>
    </p:spTree>
    <p:extLst>
      <p:ext uri="{BB962C8B-B14F-4D97-AF65-F5344CB8AC3E}">
        <p14:creationId xmlns:p14="http://schemas.microsoft.com/office/powerpoint/2010/main" val="195939994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16</a:t>
            </a:fld>
            <a:endParaRPr kumimoji="0" lang="en-GB" altLang="en-US" dirty="0"/>
          </a:p>
        </p:txBody>
      </p:sp>
    </p:spTree>
    <p:extLst>
      <p:ext uri="{BB962C8B-B14F-4D97-AF65-F5344CB8AC3E}">
        <p14:creationId xmlns:p14="http://schemas.microsoft.com/office/powerpoint/2010/main" val="5124996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The value chain is the set of linked value-creating activities the company performs to design, produce, market, distribute, and support a product. Value-chain analysis helps managers understand the </a:t>
            </a:r>
            <a:r>
              <a:rPr lang="en-GB" altLang="en-US" dirty="0" err="1"/>
              <a:t>behavior</a:t>
            </a:r>
            <a:r>
              <a:rPr lang="en-GB" altLang="en-US" dirty="0"/>
              <a:t> of costs and existing and potential sources of differentiation. </a:t>
            </a:r>
          </a:p>
          <a:p>
            <a:r>
              <a:rPr lang="en-GB" altLang="en-US" dirty="0"/>
              <a:t>A value chain disaggregates a firm into:</a:t>
            </a:r>
          </a:p>
          <a:p>
            <a:r>
              <a:rPr lang="en-GB" altLang="en-US" dirty="0"/>
              <a:t>• Primary activities that create and deliver the product</a:t>
            </a:r>
          </a:p>
          <a:p>
            <a:r>
              <a:rPr lang="en-GB" altLang="en-US" dirty="0"/>
              <a:t>• Support activities that aid the individuals and groups engaged in primary activities</a:t>
            </a:r>
          </a:p>
          <a:p>
            <a:endParaRPr lang="en-GB" altLang="en-US" dirty="0"/>
          </a:p>
          <a:p>
            <a:r>
              <a:rPr lang="en-GB" altLang="en-US" dirty="0"/>
              <a:t>Value chains identify the format and interactions between different activities of the company.</a:t>
            </a:r>
          </a:p>
          <a:p>
            <a:endParaRPr lang="en-GB" altLang="en-US" dirty="0"/>
          </a:p>
          <a:p>
            <a:r>
              <a:rPr lang="en-GB" altLang="en-US" dirty="0"/>
              <a:t>Configuration is the way in which managers arrange the activities of the value chain.</a:t>
            </a:r>
          </a:p>
          <a:p>
            <a:endParaRPr lang="en-GB" altLang="en-US" dirty="0"/>
          </a:p>
          <a:p>
            <a:r>
              <a:rPr lang="en-GB" altLang="en-US" dirty="0"/>
              <a:t>Manufacturing costs vary from country to country because of wage rates, worker productivity, resource</a:t>
            </a:r>
          </a:p>
          <a:p>
            <a:r>
              <a:rPr lang="en-GB" altLang="en-US" dirty="0"/>
              <a:t>availability, and fiscal and monetary policies.</a:t>
            </a:r>
          </a:p>
          <a:p>
            <a:endParaRPr lang="en-GB" altLang="en-US" dirty="0"/>
          </a:p>
          <a:p>
            <a:r>
              <a:rPr lang="en-GB" altLang="en-US" dirty="0"/>
              <a:t>An industry cluster is a system of businesses and institutions engaged with one another at various levels.</a:t>
            </a:r>
          </a:p>
          <a:p>
            <a:endParaRPr lang="en-GB" altLang="en-US" dirty="0"/>
          </a:p>
          <a:p>
            <a:r>
              <a:rPr lang="en-GB" altLang="en-US" dirty="0"/>
              <a:t>Logistics entails how companies obtain, produce, and exchange material and services in the proper place and in proper quantities for the proper value activity.</a:t>
            </a:r>
          </a:p>
          <a:p>
            <a:endParaRPr lang="en-GB" altLang="en-US" dirty="0"/>
          </a:p>
          <a:p>
            <a:r>
              <a:rPr lang="en-GB" altLang="en-US" dirty="0"/>
              <a:t>The process of digitization involves converting an </a:t>
            </a:r>
            <a:r>
              <a:rPr lang="en-GB" altLang="en-US" dirty="0" err="1"/>
              <a:t>analog</a:t>
            </a:r>
            <a:r>
              <a:rPr lang="en-GB" altLang="en-US" dirty="0"/>
              <a:t> product into a string of zeros and ones. Increasingly, products like software, music, and books, as well as services like call </a:t>
            </a:r>
            <a:r>
              <a:rPr lang="en-GB" altLang="en-US" dirty="0" err="1"/>
              <a:t>centers</a:t>
            </a:r>
            <a:r>
              <a:rPr lang="en-GB" altLang="en-US" dirty="0"/>
              <a:t>, application processing, and financial consolidation, can be digitized and, hence, located virtually anywhere. Equipped with networked computers, workers can move goods and services anywhere in the world at negligible cost and complication. Consequently, the potential for digitization of goods or services influences how a company configures its value chain.</a:t>
            </a:r>
          </a:p>
          <a:p>
            <a:endParaRPr lang="en-GB" altLang="en-US" dirty="0"/>
          </a:p>
          <a:p>
            <a:r>
              <a:rPr lang="en-GB" altLang="en-US" dirty="0"/>
              <a:t>The concept of economies of scale refers to a situation wherein a firm doubles its cumulative output yet total cost less than doubles due to efficiency gains. Effectively, reductions in the unit cost of a product result from the increasing efficiency that comes with larger operations.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17</a:t>
            </a:fld>
            <a:endParaRPr kumimoji="0" lang="en-GB" altLang="en-US" dirty="0"/>
          </a:p>
        </p:txBody>
      </p:sp>
    </p:spTree>
    <p:extLst>
      <p:ext uri="{BB962C8B-B14F-4D97-AF65-F5344CB8AC3E}">
        <p14:creationId xmlns:p14="http://schemas.microsoft.com/office/powerpoint/2010/main" val="172800173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18</a:t>
            </a:fld>
            <a:endParaRPr kumimoji="0" lang="en-GB" altLang="en-US"/>
          </a:p>
        </p:txBody>
      </p:sp>
    </p:spTree>
    <p:extLst>
      <p:ext uri="{BB962C8B-B14F-4D97-AF65-F5344CB8AC3E}">
        <p14:creationId xmlns:p14="http://schemas.microsoft.com/office/powerpoint/2010/main" val="10052342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19</a:t>
            </a:fld>
            <a:endParaRPr kumimoji="0" lang="en-GB" altLang="en-US"/>
          </a:p>
        </p:txBody>
      </p:sp>
    </p:spTree>
    <p:extLst>
      <p:ext uri="{BB962C8B-B14F-4D97-AF65-F5344CB8AC3E}">
        <p14:creationId xmlns:p14="http://schemas.microsoft.com/office/powerpoint/2010/main" val="259891788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20</a:t>
            </a:fld>
            <a:endParaRPr kumimoji="0" lang="en-GB" altLang="en-US" dirty="0"/>
          </a:p>
        </p:txBody>
      </p:sp>
    </p:spTree>
    <p:extLst>
      <p:ext uri="{BB962C8B-B14F-4D97-AF65-F5344CB8AC3E}">
        <p14:creationId xmlns:p14="http://schemas.microsoft.com/office/powerpoint/2010/main" val="167940563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Coordination is the way that managers connect the activities of the value chain. As companies globally configure value activities, they must develop coordination tools. Coordinated well, MNEs can leverage their core competencies, using them to serve customers, boost sales, and improve profits. </a:t>
            </a:r>
          </a:p>
          <a:p>
            <a:r>
              <a:rPr lang="en-GB" altLang="en-US" dirty="0"/>
              <a:t>A company’s core competency is:</a:t>
            </a:r>
          </a:p>
          <a:p>
            <a:r>
              <a:rPr lang="en-GB" altLang="en-US" dirty="0"/>
              <a:t>• The unique skills and/or knowledge that it does better than its competitors</a:t>
            </a:r>
          </a:p>
          <a:p>
            <a:r>
              <a:rPr lang="en-GB" altLang="en-US" dirty="0"/>
              <a:t>• Essential to its competitiveness and profitability</a:t>
            </a:r>
          </a:p>
          <a:p>
            <a:endParaRPr lang="en-GB" altLang="en-US" dirty="0"/>
          </a:p>
          <a:p>
            <a:r>
              <a:rPr lang="en-GB" altLang="en-US" dirty="0"/>
              <a:t>A core competency can emerge from various sources, including:</a:t>
            </a:r>
          </a:p>
          <a:p>
            <a:r>
              <a:rPr lang="en-GB" altLang="en-US" dirty="0"/>
              <a:t>• Product development</a:t>
            </a:r>
          </a:p>
          <a:p>
            <a:r>
              <a:rPr lang="en-GB" altLang="en-US" dirty="0"/>
              <a:t>• Employee productivity</a:t>
            </a:r>
          </a:p>
          <a:p>
            <a:r>
              <a:rPr lang="en-GB" altLang="en-US" dirty="0"/>
              <a:t>• Manufacturing expertise</a:t>
            </a:r>
          </a:p>
          <a:p>
            <a:r>
              <a:rPr lang="en-GB" altLang="en-US" dirty="0"/>
              <a:t>• Marketing imagination</a:t>
            </a:r>
          </a:p>
          <a:p>
            <a:r>
              <a:rPr lang="en-GB" altLang="en-US" dirty="0"/>
              <a:t>• Executive leadership</a:t>
            </a:r>
          </a:p>
          <a:p>
            <a:endParaRPr lang="en-GB" altLang="en-US" dirty="0"/>
          </a:p>
          <a:p>
            <a:r>
              <a:rPr lang="en-GB" altLang="en-US" dirty="0"/>
              <a:t>Several factors influence value chain coordination:</a:t>
            </a:r>
          </a:p>
          <a:p>
            <a:r>
              <a:rPr lang="en-GB" altLang="en-US" dirty="0"/>
              <a:t>• Operational obstacles</a:t>
            </a:r>
          </a:p>
          <a:p>
            <a:r>
              <a:rPr lang="en-GB" altLang="en-US" dirty="0"/>
              <a:t>• National cultures</a:t>
            </a:r>
          </a:p>
          <a:p>
            <a:r>
              <a:rPr lang="en-GB" altLang="en-US" dirty="0"/>
              <a:t>• Learning effects</a:t>
            </a:r>
          </a:p>
          <a:p>
            <a:r>
              <a:rPr lang="en-GB" altLang="en-US" dirty="0"/>
              <a:t>• Subsidiary networks</a:t>
            </a:r>
          </a:p>
          <a:p>
            <a:r>
              <a:rPr lang="en-GB" altLang="en-US" dirty="0"/>
              <a:t>The globalization of a company’s value chain, such as design done in Finland, inputs sourced from Brazil, production done in China, distribution organized in the United States, and service done in Mexico, presses managers to understand how foreign cultures influence coordination.</a:t>
            </a:r>
          </a:p>
          <a:p>
            <a:endParaRPr lang="en-GB" altLang="en-US" dirty="0"/>
          </a:p>
          <a:p>
            <a:r>
              <a:rPr lang="en-GB" altLang="en-US" dirty="0"/>
              <a:t>National cultures also impose hurdles in coordinating a transaction from one stage of the value chain to another. Units anchored in individual versus collectivist cultures may disagree over information sharing or collaboration responsibilities; conflicts complicate coordination. Hence, features of national culture require managers to understand their implications to the collaborative relationship that shape the coordination of value activities.</a:t>
            </a:r>
          </a:p>
          <a:p>
            <a:endParaRPr lang="en-GB" altLang="en-US" dirty="0"/>
          </a:p>
          <a:p>
            <a:r>
              <a:rPr lang="en-GB" altLang="en-US" dirty="0"/>
              <a:t>A learning curve is the </a:t>
            </a:r>
            <a:r>
              <a:rPr lang="en-GB" altLang="en-US" dirty="0" err="1"/>
              <a:t>commonsense</a:t>
            </a:r>
            <a:r>
              <a:rPr lang="en-GB" altLang="en-US" dirty="0"/>
              <a:t> principle that the more one does something, the better one gets at it.</a:t>
            </a:r>
          </a:p>
          <a:p>
            <a:endParaRPr lang="en-GB" altLang="en-US" dirty="0"/>
          </a:p>
          <a:p>
            <a:r>
              <a:rPr lang="en-GB" altLang="en-US" dirty="0"/>
              <a:t>Companies configure value chain activities to exploit the learning curve.</a:t>
            </a:r>
          </a:p>
          <a:p>
            <a:endParaRPr lang="en-GB" altLang="en-US" dirty="0"/>
          </a:p>
          <a:p>
            <a:r>
              <a:rPr lang="en-GB" altLang="en-US" dirty="0"/>
              <a:t>The matter of learning shapes how manufacturing and service MNEs coordinate value chains. In the case of the former, MNEs often adapt production activities for different attitudes and approaches to manufacturing. For example, an MNE may have factories in different countries, such as Japan and Mexico, which manufacture the same product but apply different production philosophies. The Mexican factory may use a traditional assembly-line operation given the local conditions of inexpensive </a:t>
            </a:r>
            <a:r>
              <a:rPr lang="en-GB" altLang="en-US" dirty="0" err="1"/>
              <a:t>labor</a:t>
            </a:r>
            <a:r>
              <a:rPr lang="en-GB" altLang="en-US" dirty="0"/>
              <a:t>, patchy transportation infrastructure, and marginal cost of high technology. The Japanese factory, in contrast, may use a lean production system given local </a:t>
            </a:r>
            <a:r>
              <a:rPr lang="en-GB" altLang="en-US" dirty="0" err="1"/>
              <a:t>labor</a:t>
            </a:r>
            <a:r>
              <a:rPr lang="en-GB" altLang="en-US" dirty="0"/>
              <a:t> competency, manufacturing expertise, and efficient logistics. The different manufacturing approaches complicate how managers coordinate activities between factories. Planning to learn how to coordinate these links in the value-chain positions the MNE to gain production efficiencies that lead to lower costs, higher quality, satisfied customers, and new sales. MNEs run into problems getting the various links of their global value chain to engage.</a:t>
            </a:r>
          </a:p>
          <a:p>
            <a:endParaRPr lang="en-GB" altLang="en-US" dirty="0"/>
          </a:p>
          <a:p>
            <a:r>
              <a:rPr lang="en-GB" altLang="en-US" dirty="0"/>
              <a:t>Operating internationally inevitably runs into communication challenges because of time zones, differing languages, and ambiguous meanings. Increasingly, companies rely on browser-based communications methods to coordinate the handoffs from link to link. The thinking goes that electronically linked producers and retailers can lower coordination costs throughout the value chain. In addition, standardizing the format for data input helps standardize the format for interpretation. Electronic transactions boost efficiency by reducing intermediary transactions and the associated unneeded coordination (streamlining the distributor link in the value chain by eliminating an intermediary).</a:t>
            </a:r>
          </a:p>
          <a:p>
            <a:endParaRPr lang="en-GB" altLang="en-US" dirty="0"/>
          </a:p>
          <a:p>
            <a:r>
              <a:rPr lang="en-GB" altLang="en-US" dirty="0"/>
              <a:t>The growing prevalence of social networks provides perspectives for managers to better understand the dynamics of their subsidiary networks.</a:t>
            </a:r>
          </a:p>
          <a:p>
            <a:endParaRPr lang="en-GB" altLang="en-US" dirty="0"/>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21</a:t>
            </a:fld>
            <a:endParaRPr kumimoji="0" lang="en-GB" altLang="en-US" dirty="0"/>
          </a:p>
        </p:txBody>
      </p:sp>
    </p:spTree>
    <p:extLst>
      <p:ext uri="{BB962C8B-B14F-4D97-AF65-F5344CB8AC3E}">
        <p14:creationId xmlns:p14="http://schemas.microsoft.com/office/powerpoint/2010/main" val="17279409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22</a:t>
            </a:fld>
            <a:endParaRPr kumimoji="0" lang="en-GB" altLang="en-US" dirty="0"/>
          </a:p>
        </p:txBody>
      </p:sp>
    </p:spTree>
    <p:extLst>
      <p:ext uri="{BB962C8B-B14F-4D97-AF65-F5344CB8AC3E}">
        <p14:creationId xmlns:p14="http://schemas.microsoft.com/office/powerpoint/2010/main" val="160608671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23</a:t>
            </a:fld>
            <a:endParaRPr kumimoji="0" lang="en-GB" altLang="en-US" dirty="0"/>
          </a:p>
        </p:txBody>
      </p:sp>
    </p:spTree>
    <p:extLst>
      <p:ext uri="{BB962C8B-B14F-4D97-AF65-F5344CB8AC3E}">
        <p14:creationId xmlns:p14="http://schemas.microsoft.com/office/powerpoint/2010/main" val="163164012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24</a:t>
            </a:fld>
            <a:endParaRPr kumimoji="0" lang="en-GB" altLang="en-US" dirty="0"/>
          </a:p>
        </p:txBody>
      </p:sp>
    </p:spTree>
    <p:extLst>
      <p:ext uri="{BB962C8B-B14F-4D97-AF65-F5344CB8AC3E}">
        <p14:creationId xmlns:p14="http://schemas.microsoft.com/office/powerpoint/2010/main" val="416501673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Integration is the process of combining differentiated parts into a standardized whole.</a:t>
            </a:r>
          </a:p>
          <a:p>
            <a:r>
              <a:rPr lang="en-GB" altLang="en-US" dirty="0"/>
              <a:t>Responsiveness is the process of disaggregating a standardized whole into differentiated parts.</a:t>
            </a:r>
          </a:p>
          <a:p>
            <a:endParaRPr lang="en-GB" altLang="en-US" dirty="0"/>
          </a:p>
          <a:p>
            <a:r>
              <a:rPr lang="en-GB" altLang="en-US" dirty="0"/>
              <a:t>The convergence of national markets, standardization of business processes, and the drive to maximize production efficiency push for the integration of value activities. A provocative thesis, increasingly supported by global buying patterns and companies’ strategies, suggests that consumers worldwide seek global products—whether they are Apple iPods, Samsung plasma screens, Facebook connections, Starbucks espressos, Google searches, or Zara blouses. Two conditions—one demand-pull, the other supply-push—influence this trend. Powering demand-pull conditions are the intrinsic functions of money.</a:t>
            </a:r>
          </a:p>
          <a:p>
            <a:r>
              <a:rPr lang="en-GB" altLang="en-US" dirty="0"/>
              <a:t>Money has three inalienable features:</a:t>
            </a:r>
          </a:p>
          <a:p>
            <a:r>
              <a:rPr lang="en-GB" altLang="en-US" dirty="0"/>
              <a:t>• difficult to acquire</a:t>
            </a:r>
          </a:p>
          <a:p>
            <a:r>
              <a:rPr lang="en-GB" altLang="en-US" dirty="0"/>
              <a:t>• scarce</a:t>
            </a:r>
          </a:p>
          <a:p>
            <a:r>
              <a:rPr lang="en-GB" altLang="en-US" dirty="0"/>
              <a:t>• transient</a:t>
            </a:r>
          </a:p>
          <a:p>
            <a:r>
              <a:rPr lang="en-GB" altLang="en-US" dirty="0"/>
              <a:t>Global and local pressures challenge how the firm configures and coordinates its value chain. The convergence of national markets and quest for production efficiency push for the global integration of value activities.</a:t>
            </a:r>
          </a:p>
          <a:p>
            <a:endParaRPr lang="en-GB" altLang="en-US" dirty="0"/>
          </a:p>
          <a:p>
            <a:r>
              <a:rPr lang="en-GB" altLang="en-US" dirty="0"/>
              <a:t>Standardization is the handmaiden of globalization, encouraging supply conditions that produce volumes of low-cost, high-quality products. That is, standardization is the push dynamic that drives supply, whereas the globalization of markets represents the pull dynamic that converges consumer preferences. The logic of standardization is straightforward. Repeatedly doing the same task the same way improves the efficiency of effort. Improving efficiency in the value chain, in turn, supports aggressive product development, lower-cost production processes, and lower prices.</a:t>
            </a:r>
          </a:p>
          <a:p>
            <a:endParaRPr lang="en-GB" altLang="en-US" dirty="0"/>
          </a:p>
          <a:p>
            <a:r>
              <a:rPr lang="en-GB" altLang="en-US" dirty="0"/>
              <a:t>Prominent pressures for local responsiveness are consumer divergence and host-government policies.</a:t>
            </a:r>
          </a:p>
          <a:p>
            <a:endParaRPr lang="en-GB" altLang="en-US" dirty="0"/>
          </a:p>
          <a:p>
            <a:r>
              <a:rPr lang="en-GB" altLang="en-US" dirty="0"/>
              <a:t>Contrary to the globalization-of-markets thesis, others argue that divergences in consumer preferences across countries necessitate locally responsive value chains.</a:t>
            </a:r>
          </a:p>
          <a:p>
            <a:endParaRPr lang="en-GB" altLang="en-US" dirty="0"/>
          </a:p>
          <a:p>
            <a:r>
              <a:rPr lang="en-GB" altLang="en-US" dirty="0"/>
              <a:t>Differences in local consumers’ preferences endure due to cultural predisposition, historical legacy, and endemic nationalism. Regardless of the cause, consumers often prefer goods that are sensitive to the particular idiosyncrasies of their daily life. Consequently, cross-national divergence presses MNEs to adapt value activities to the demands of local markets. The source of many variations is the policies, or the lack thereof, mandated by host-country governments. Prior to the economic crisis, companies confronted policy differences as they moved from country to country. However, these differences had been narrowing as capitalism and economic freedom shaped policy in a growing number of countries. Now, in the early phases of the crisis, governments’ distrust of market mechanisms spurs revising the rules of the market. Moreover, despite calls for coordinated policy initiatives, different countries have taken different paths to reset fiscal, monetary, and business policies. Collectively, these trends required companies to rethink their value chains. Constrained options for standardization and wavering momentum of globalization spotlight the sustainability of value chains biased toward local responsiveness.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25</a:t>
            </a:fld>
            <a:endParaRPr kumimoji="0" lang="en-GB" altLang="en-US" dirty="0"/>
          </a:p>
        </p:txBody>
      </p:sp>
    </p:spTree>
    <p:extLst>
      <p:ext uri="{BB962C8B-B14F-4D97-AF65-F5344CB8AC3E}">
        <p14:creationId xmlns:p14="http://schemas.microsoft.com/office/powerpoint/2010/main" val="108753387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26</a:t>
            </a:fld>
            <a:endParaRPr kumimoji="0" lang="en-GB" altLang="en-US" dirty="0"/>
          </a:p>
        </p:txBody>
      </p:sp>
    </p:spTree>
    <p:extLst>
      <p:ext uri="{BB962C8B-B14F-4D97-AF65-F5344CB8AC3E}">
        <p14:creationId xmlns:p14="http://schemas.microsoft.com/office/powerpoint/2010/main" val="283994486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27</a:t>
            </a:fld>
            <a:endParaRPr kumimoji="0" lang="en-GB" altLang="en-US" dirty="0"/>
          </a:p>
        </p:txBody>
      </p:sp>
    </p:spTree>
    <p:extLst>
      <p:ext uri="{BB962C8B-B14F-4D97-AF65-F5344CB8AC3E}">
        <p14:creationId xmlns:p14="http://schemas.microsoft.com/office/powerpoint/2010/main" val="358826247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latin typeface="Avenir-Light" charset="0"/>
              </a:rPr>
              <a:t>The international strategy leverages a company</a:t>
            </a:r>
            <a:r>
              <a:rPr lang="en-US" altLang="en-US" dirty="0"/>
              <a:t>’</a:t>
            </a:r>
            <a:r>
              <a:rPr lang="en-US" altLang="en-US" dirty="0">
                <a:latin typeface="Avenir-Light" charset="0"/>
              </a:rPr>
              <a:t>s core competencies in foreign markets. It allows limited local customization.</a:t>
            </a:r>
          </a:p>
          <a:p>
            <a:pPr eaLnBrk="1" hangingPunct="1"/>
            <a:endParaRPr lang="en-US" altLang="en-US" dirty="0"/>
          </a:p>
          <a:p>
            <a:pPr eaLnBrk="1" hangingPunct="1"/>
            <a:r>
              <a:rPr lang="en-US" altLang="en-US" dirty="0"/>
              <a:t>Benefits of Int’l Strategy:</a:t>
            </a:r>
          </a:p>
          <a:p>
            <a:pPr eaLnBrk="1" hangingPunct="1"/>
            <a:r>
              <a:rPr lang="en-US" altLang="en-US" dirty="0">
                <a:latin typeface="Avenir-Light" charset="0"/>
              </a:rPr>
              <a:t>An international strategy works well when a firm has a core competence that foreign rivals lack and industry conditions do not demand high degrees of global integration or local responsiveness.</a:t>
            </a:r>
          </a:p>
          <a:p>
            <a:pPr eaLnBrk="1" hangingPunct="1"/>
            <a:endParaRPr lang="en-US" altLang="en-US" dirty="0"/>
          </a:p>
          <a:p>
            <a:pPr eaLnBrk="1" hangingPunct="1"/>
            <a:r>
              <a:rPr lang="en-US" altLang="en-US" dirty="0"/>
              <a:t>Limitations of Int’l Strategy:</a:t>
            </a:r>
          </a:p>
          <a:p>
            <a:pPr eaLnBrk="1" hangingPunct="1"/>
            <a:r>
              <a:rPr lang="en-US" altLang="en-US" dirty="0">
                <a:latin typeface="Palatino-Roman" charset="0"/>
              </a:rPr>
              <a:t>Unless aware, the company implementing the international strategy can be blindsided by an unexpectedly innovative rival. Google, for example, faces increasingly adept local rivals in South Korea, specifically </a:t>
            </a:r>
            <a:r>
              <a:rPr lang="en-US" altLang="en-US" dirty="0" err="1">
                <a:latin typeface="Palatino-Roman" charset="0"/>
              </a:rPr>
              <a:t>Naver</a:t>
            </a:r>
            <a:r>
              <a:rPr lang="en-US" altLang="en-US" dirty="0">
                <a:latin typeface="Palatino-Roman" charset="0"/>
              </a:rPr>
              <a:t>, and China, specifically Baidu, whose native sensitivities to local search tendencies pose threats.</a:t>
            </a:r>
          </a:p>
          <a:p>
            <a:pPr eaLnBrk="1" hangingPunct="1"/>
            <a:endParaRPr lang="en-US" altLang="en-US" dirty="0"/>
          </a:p>
          <a:p>
            <a:pPr eaLnBrk="1" hangingPunct="1"/>
            <a:r>
              <a:rPr lang="en-US" altLang="en-US" dirty="0">
                <a:latin typeface="Avenir-Light" charset="0"/>
              </a:rPr>
              <a:t>The multidomestic strategy adjusts products, services, and business practices to meet the needs of local markets.</a:t>
            </a:r>
          </a:p>
          <a:p>
            <a:pPr eaLnBrk="1" hangingPunct="1"/>
            <a:r>
              <a:rPr lang="en-US" altLang="en-US" dirty="0">
                <a:latin typeface="Palatino-Roman" charset="0"/>
              </a:rPr>
              <a:t>Firms applying a multidomestic strategy hold that value-chain design is the prerogative of the local subsidiary, not the unilateral declaration by the home office.  </a:t>
            </a:r>
            <a:r>
              <a:rPr lang="en-US" altLang="en-US" dirty="0">
                <a:latin typeface="Avenir-Light" charset="0"/>
              </a:rPr>
              <a:t>Management that chooses the multidomestic strategy believes in customizing value activities to the unique conditions that prevail in different markets.</a:t>
            </a:r>
          </a:p>
          <a:p>
            <a:pPr eaLnBrk="1" hangingPunct="1"/>
            <a:r>
              <a:rPr lang="en-US" altLang="en-US" dirty="0">
                <a:latin typeface="Palatino-Roman" charset="0"/>
              </a:rPr>
              <a:t>Benefits (Multidomestic):</a:t>
            </a:r>
          </a:p>
          <a:p>
            <a:pPr eaLnBrk="1" hangingPunct="1"/>
            <a:r>
              <a:rPr lang="en-US" altLang="en-US" dirty="0">
                <a:latin typeface="Palatino-Roman" charset="0"/>
              </a:rPr>
              <a:t>A multidomestic strategy makes sense when the company faces a high need for local responsiveness and low need to reduce costs via global integration (the lower right-hand space of the IR grid). It has other benefits as well, such as minimizing political risk given the local standing of the company, lower exchange-rate risk given reduced need to repatriate funds to the home office, greater prestige given its national prominence, higher potential for innovative products from local R&amp;D, and higher growth potential due to entrepreneurial zeal.</a:t>
            </a:r>
          </a:p>
          <a:p>
            <a:pPr eaLnBrk="1" hangingPunct="1"/>
            <a:endParaRPr lang="en-US" altLang="en-US" dirty="0">
              <a:latin typeface="Palatino-Roman" charset="0"/>
            </a:endParaRPr>
          </a:p>
          <a:p>
            <a:pPr eaLnBrk="1" hangingPunct="1"/>
            <a:r>
              <a:rPr lang="en-US" altLang="en-US" dirty="0">
                <a:latin typeface="Palatino-Roman" charset="0"/>
              </a:rPr>
              <a:t>Limitations (Multidomestic):</a:t>
            </a:r>
          </a:p>
          <a:p>
            <a:pPr eaLnBrk="1" hangingPunct="1"/>
            <a:r>
              <a:rPr lang="en-US" altLang="en-US" dirty="0">
                <a:latin typeface="Palatino-Roman" charset="0"/>
              </a:rPr>
              <a:t>The multidomestic strategy leads to widespread replication of management, design, production, and marketing activities</a:t>
            </a:r>
            <a:r>
              <a:rPr lang="en-US" altLang="en-US" dirty="0"/>
              <a:t>—</a:t>
            </a:r>
            <a:r>
              <a:rPr lang="en-US" altLang="en-US" dirty="0">
                <a:latin typeface="Palatino-Roman" charset="0"/>
              </a:rPr>
              <a:t>the outcome of building </a:t>
            </a:r>
            <a:r>
              <a:rPr lang="en-US" altLang="en-US" dirty="0"/>
              <a:t>“</a:t>
            </a:r>
            <a:r>
              <a:rPr lang="en-US" altLang="en-US" dirty="0">
                <a:latin typeface="Palatino-Roman" charset="0"/>
              </a:rPr>
              <a:t>mini-me</a:t>
            </a:r>
            <a:r>
              <a:rPr lang="en-US" altLang="en-US" dirty="0"/>
              <a:t>”</a:t>
            </a:r>
            <a:r>
              <a:rPr lang="en-US" altLang="en-US" dirty="0">
                <a:latin typeface="Palatino-Roman" charset="0"/>
              </a:rPr>
              <a:t> units around the world. Customizing products and processes to local markets inevitably increases costs. Different product designs require different materials, production runs become shorter, marketing programs are adapted, distribution requires new channels, and different transactions require different coordination methods. Hence, the multidomestic strategy is impractical in cost-sensitive situations.</a:t>
            </a:r>
          </a:p>
          <a:p>
            <a:pPr eaLnBrk="1" hangingPunct="1"/>
            <a:r>
              <a:rPr lang="en-US" altLang="en-US" dirty="0">
                <a:latin typeface="Avenir-Light" charset="0"/>
              </a:rPr>
              <a:t>A global strategy champions worldwide consistency and standardization.</a:t>
            </a:r>
          </a:p>
          <a:p>
            <a:pPr eaLnBrk="1" hangingPunct="1"/>
            <a:r>
              <a:rPr lang="en-US" altLang="en-US" dirty="0">
                <a:latin typeface="Avenir-Light" charset="0"/>
              </a:rPr>
              <a:t>Firms that choose the global strategy face strong pressure for cost reductions but weak pressure for local responsiveness.</a:t>
            </a:r>
          </a:p>
          <a:p>
            <a:pPr eaLnBrk="1" hangingPunct="1"/>
            <a:endParaRPr lang="en-US" altLang="en-US" dirty="0"/>
          </a:p>
          <a:p>
            <a:pPr eaLnBrk="1" hangingPunct="1"/>
            <a:r>
              <a:rPr lang="en-US" altLang="en-US" dirty="0"/>
              <a:t>Benefits (Global):</a:t>
            </a:r>
          </a:p>
          <a:p>
            <a:pPr eaLnBrk="1" hangingPunct="1"/>
            <a:r>
              <a:rPr lang="en-US" altLang="en-US" dirty="0">
                <a:latin typeface="Palatino-Roman" charset="0"/>
              </a:rPr>
              <a:t>Global strategy is suited to industries that emphasize efficient operations and where local responsiveness needs either are nonexistent or can be neutralized by offering a higher-quality product for a lower price than the local substitute.</a:t>
            </a:r>
          </a:p>
          <a:p>
            <a:pPr eaLnBrk="1" hangingPunct="1"/>
            <a:endParaRPr lang="en-US" altLang="en-US" dirty="0"/>
          </a:p>
          <a:p>
            <a:pPr eaLnBrk="1" hangingPunct="1"/>
            <a:r>
              <a:rPr lang="en-US" altLang="en-US" dirty="0"/>
              <a:t>Limitations (Global):</a:t>
            </a:r>
          </a:p>
          <a:p>
            <a:pPr eaLnBrk="1" hangingPunct="1"/>
            <a:r>
              <a:rPr lang="en-US" altLang="en-US" dirty="0">
                <a:latin typeface="Palatino-Roman" charset="0"/>
              </a:rPr>
              <a:t>Countries whose markets demand local responsiveness reduce the attractiveness of the global strategy. More fundamentally, the strength of the global strategy, ironically, is its weakness. The cost sensitivity and standardization bias of a global strategy gives MNEs little latitude to adapt value activities to local conditions. Moreover, disruptive market changes or product breakthroughs can turn a fine-tuned value chain into a misfiring machine.</a:t>
            </a:r>
          </a:p>
          <a:p>
            <a:pPr eaLnBrk="1" hangingPunct="1"/>
            <a:endParaRPr lang="en-US" altLang="en-US" dirty="0"/>
          </a:p>
          <a:p>
            <a:pPr eaLnBrk="1" hangingPunct="1"/>
            <a:r>
              <a:rPr lang="en-US" altLang="en-US" dirty="0">
                <a:latin typeface="Avenir-Light" charset="0"/>
              </a:rPr>
              <a:t>A transnational strategy simultaneously engages pressures for global integration and local responsiveness in ways that leverage insight to improve the firm</a:t>
            </a:r>
            <a:r>
              <a:rPr lang="en-US" altLang="en-US" dirty="0"/>
              <a:t>’</a:t>
            </a:r>
            <a:r>
              <a:rPr lang="en-US" altLang="en-US" dirty="0">
                <a:latin typeface="Avenir-Light" charset="0"/>
              </a:rPr>
              <a:t>s core competency.</a:t>
            </a:r>
          </a:p>
          <a:p>
            <a:pPr eaLnBrk="1" hangingPunct="1"/>
            <a:r>
              <a:rPr lang="en-US" altLang="en-US" dirty="0">
                <a:latin typeface="Avenir-Light" charset="0"/>
              </a:rPr>
              <a:t>A transnational strategy makes the exchange of ideas across value activities a key element of competitive advantage. The company implementing a transnational strategy aims not to work harder or work smarter than competitors but rather work differently based on diffusing the lessons it has learned and the knowledge it has earned throughout its worldwide operations. Ideas are the primary source of competitiveness for companies implementing a transnational strategy.</a:t>
            </a:r>
          </a:p>
          <a:p>
            <a:pPr eaLnBrk="1" hangingPunct="1"/>
            <a:r>
              <a:rPr lang="en-US" altLang="en-US" dirty="0"/>
              <a:t>Benefits(transnational):</a:t>
            </a:r>
          </a:p>
          <a:p>
            <a:pPr eaLnBrk="1" hangingPunct="1"/>
            <a:r>
              <a:rPr lang="en-US" altLang="en-US" dirty="0">
                <a:latin typeface="Palatino-Roman" charset="0"/>
              </a:rPr>
              <a:t>The learning orientation of the transnational strategy drives many benefits</a:t>
            </a:r>
            <a:r>
              <a:rPr lang="en-US" altLang="en-US" dirty="0"/>
              <a:t>—</a:t>
            </a:r>
            <a:r>
              <a:rPr lang="en-US" altLang="en-US" dirty="0">
                <a:latin typeface="Palatino-Roman" charset="0"/>
              </a:rPr>
              <a:t>most visibly its fine-tuned balancing of global integration and local responsiveness. The vitality of learning in the transnational strategy pushes managers to respond to changing environments, configuring resources and coordinating processes without imposing more bureaucracy. Ultimately, these capabilities permit standardizing some links of the value chain to generate the efficiencies warranted by global integration pressures, while also adapting other links to meet pressures for local responsiveness</a:t>
            </a:r>
            <a:r>
              <a:rPr lang="en-US" altLang="en-US" dirty="0"/>
              <a:t>—</a:t>
            </a:r>
            <a:r>
              <a:rPr lang="en-US" altLang="en-US" dirty="0">
                <a:latin typeface="Palatino-Roman" charset="0"/>
              </a:rPr>
              <a:t>but without sacrificing the benefits of one for the other.</a:t>
            </a:r>
          </a:p>
          <a:p>
            <a:pPr eaLnBrk="1" hangingPunct="1"/>
            <a:endParaRPr lang="en-US" altLang="en-US" dirty="0">
              <a:latin typeface="Palatino-Roman" charset="0"/>
            </a:endParaRPr>
          </a:p>
          <a:p>
            <a:pPr eaLnBrk="1" hangingPunct="1"/>
            <a:r>
              <a:rPr lang="en-US" altLang="en-US" dirty="0"/>
              <a:t>Limitation (transnational):</a:t>
            </a:r>
          </a:p>
          <a:p>
            <a:pPr eaLnBrk="1" hangingPunct="1"/>
            <a:r>
              <a:rPr lang="en-US" altLang="en-US" dirty="0">
                <a:latin typeface="Avenir-Light" charset="0"/>
              </a:rPr>
              <a:t>Transnational strategy, admittedly difficult to even specify in theory, is even more difficult to implement in practice. Limitations arise from complicated agendas, high costs, and cognitive limits.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28</a:t>
            </a:fld>
            <a:endParaRPr kumimoji="0" lang="en-GB" altLang="en-US" dirty="0"/>
          </a:p>
        </p:txBody>
      </p:sp>
    </p:spTree>
    <p:extLst>
      <p:ext uri="{BB962C8B-B14F-4D97-AF65-F5344CB8AC3E}">
        <p14:creationId xmlns:p14="http://schemas.microsoft.com/office/powerpoint/2010/main" val="20994893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29</a:t>
            </a:fld>
            <a:endParaRPr kumimoji="0" lang="en-GB" altLang="en-US" dirty="0"/>
          </a:p>
        </p:txBody>
      </p:sp>
    </p:spTree>
    <p:extLst>
      <p:ext uri="{BB962C8B-B14F-4D97-AF65-F5344CB8AC3E}">
        <p14:creationId xmlns:p14="http://schemas.microsoft.com/office/powerpoint/2010/main" val="228110704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30</a:t>
            </a:fld>
            <a:endParaRPr kumimoji="0" lang="en-GB" altLang="en-US" dirty="0"/>
          </a:p>
        </p:txBody>
      </p:sp>
    </p:spTree>
    <p:extLst>
      <p:ext uri="{BB962C8B-B14F-4D97-AF65-F5344CB8AC3E}">
        <p14:creationId xmlns:p14="http://schemas.microsoft.com/office/powerpoint/2010/main" val="166094204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31</a:t>
            </a:fld>
            <a:endParaRPr kumimoji="0" lang="en-GB" altLang="en-US" dirty="0"/>
          </a:p>
        </p:txBody>
      </p:sp>
    </p:spTree>
    <p:extLst>
      <p:ext uri="{BB962C8B-B14F-4D97-AF65-F5344CB8AC3E}">
        <p14:creationId xmlns:p14="http://schemas.microsoft.com/office/powerpoint/2010/main" val="131336959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32</a:t>
            </a:fld>
            <a:endParaRPr kumimoji="0" lang="en-GB" altLang="en-US" dirty="0"/>
          </a:p>
        </p:txBody>
      </p:sp>
    </p:spTree>
    <p:extLst>
      <p:ext uri="{BB962C8B-B14F-4D97-AF65-F5344CB8AC3E}">
        <p14:creationId xmlns:p14="http://schemas.microsoft.com/office/powerpoint/2010/main" val="268317701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33</a:t>
            </a:fld>
            <a:endParaRPr kumimoji="0" lang="en-GB" altLang="en-US" dirty="0"/>
          </a:p>
        </p:txBody>
      </p:sp>
    </p:spTree>
    <p:extLst>
      <p:ext uri="{BB962C8B-B14F-4D97-AF65-F5344CB8AC3E}">
        <p14:creationId xmlns:p14="http://schemas.microsoft.com/office/powerpoint/2010/main" val="220159474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34</a:t>
            </a:fld>
            <a:endParaRPr kumimoji="0" lang="en-GB" altLang="en-US" dirty="0"/>
          </a:p>
        </p:txBody>
      </p:sp>
    </p:spTree>
    <p:extLst>
      <p:ext uri="{BB962C8B-B14F-4D97-AF65-F5344CB8AC3E}">
        <p14:creationId xmlns:p14="http://schemas.microsoft.com/office/powerpoint/2010/main" val="413457536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35</a:t>
            </a:fld>
            <a:endParaRPr kumimoji="0" lang="en-GB" altLang="en-US" dirty="0"/>
          </a:p>
        </p:txBody>
      </p:sp>
    </p:spTree>
    <p:extLst>
      <p:ext uri="{BB962C8B-B14F-4D97-AF65-F5344CB8AC3E}">
        <p14:creationId xmlns:p14="http://schemas.microsoft.com/office/powerpoint/2010/main" val="6388824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36</a:t>
            </a:fld>
            <a:endParaRPr kumimoji="0" lang="en-GB" altLang="en-US" dirty="0"/>
          </a:p>
        </p:txBody>
      </p:sp>
    </p:spTree>
    <p:extLst>
      <p:ext uri="{BB962C8B-B14F-4D97-AF65-F5344CB8AC3E}">
        <p14:creationId xmlns:p14="http://schemas.microsoft.com/office/powerpoint/2010/main" val="135975664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37</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38</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08/01/2024</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08/01/2024</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08/01/2024</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08/01/2024</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08/01/2024</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08/01/2024</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08/01/2024</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08/01/2024</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08/01/2024</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08/01/2024</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08/01/2024</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08/01/2024</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g8p2H7EvoGM" TargetMode="External"/><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1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8.xml"/><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hyperlink" Target="https://www.youtube.com/watch?v=ktx2_Dzy3tM" TargetMode="Externa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LCMB7034</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83432" y="4004344"/>
            <a:ext cx="10657184" cy="172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8</a:t>
            </a:r>
          </a:p>
          <a:p>
            <a:pPr eaLnBrk="1" hangingPunct="1"/>
            <a:r>
              <a:rPr lang="en-GB" altLang="en-US" sz="4000" dirty="0">
                <a:solidFill>
                  <a:srgbClr val="FFFF00"/>
                </a:solidFill>
              </a:rPr>
              <a:t>Strategies for International Business</a:t>
            </a:r>
            <a:endParaRPr lang="en-GB" altLang="en-US" dirty="0">
              <a:solidFill>
                <a:srgbClr val="FFFF00"/>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a:t>
            </a:r>
            <a:r>
              <a:rPr lang="en-GB" sz="6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International Business Concept</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3067330885"/>
      </p:ext>
    </p:extLst>
  </p:cSld>
  <p:clrMapOvr>
    <a:masterClrMapping/>
  </p:clrMapOvr>
  <mc:AlternateContent xmlns:mc="http://schemas.openxmlformats.org/markup-compatibility/2006" xmlns:p14="http://schemas.microsoft.com/office/powerpoint/2010/main">
    <mc:Choice Requires="p14">
      <p:transition spd="slow" p14:dur="2000">
        <p14:prism/>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41394" y="1313892"/>
            <a:ext cx="10909212" cy="4347356"/>
          </a:xfrm>
        </p:spPr>
        <p:txBody>
          <a:bodyPr/>
          <a:lstStyle/>
          <a:p>
            <a:pPr algn="just">
              <a:spcBef>
                <a:spcPts val="600"/>
              </a:spcBef>
              <a:spcAft>
                <a:spcPts val="600"/>
              </a:spcAft>
            </a:pPr>
            <a:r>
              <a:rPr lang="en-GB" sz="2800" dirty="0"/>
              <a:t>To explain the company analysis techniques that precede strategy selection</a:t>
            </a:r>
          </a:p>
          <a:p>
            <a:pPr algn="just">
              <a:spcBef>
                <a:spcPts val="600"/>
              </a:spcBef>
              <a:spcAft>
                <a:spcPts val="600"/>
              </a:spcAft>
            </a:pPr>
            <a:r>
              <a:rPr lang="en-GB" sz="2800" dirty="0"/>
              <a:t>To describe the various strategies that companies use to reach their goals.</a:t>
            </a:r>
          </a:p>
          <a:p>
            <a:pPr algn="just">
              <a:spcBef>
                <a:spcPts val="600"/>
              </a:spcBef>
              <a:spcAft>
                <a:spcPts val="600"/>
              </a:spcAft>
            </a:pPr>
            <a:r>
              <a:rPr lang="en-GB" sz="2800" dirty="0"/>
              <a:t>To profile the features and functions of the value chain framework</a:t>
            </a:r>
          </a:p>
          <a:p>
            <a:pPr algn="just">
              <a:spcBef>
                <a:spcPts val="600"/>
              </a:spcBef>
              <a:spcAft>
                <a:spcPts val="600"/>
              </a:spcAft>
            </a:pPr>
            <a:r>
              <a:rPr lang="en-GB" sz="2800" dirty="0"/>
              <a:t>To assess how managers configure and coordinate a value chain</a:t>
            </a:r>
          </a:p>
          <a:p>
            <a:pPr algn="just">
              <a:spcBef>
                <a:spcPts val="600"/>
              </a:spcBef>
              <a:spcAft>
                <a:spcPts val="600"/>
              </a:spcAft>
            </a:pPr>
            <a:r>
              <a:rPr lang="en-GB" sz="2800" dirty="0"/>
              <a:t>To explain global integration and local responsiveness</a:t>
            </a:r>
          </a:p>
          <a:p>
            <a:pPr algn="just">
              <a:spcBef>
                <a:spcPts val="600"/>
              </a:spcBef>
              <a:spcAft>
                <a:spcPts val="600"/>
              </a:spcAft>
            </a:pPr>
            <a:r>
              <a:rPr lang="en-GB" sz="2800" dirty="0"/>
              <a:t>To distinguish the types of strategies used by MNEs</a:t>
            </a:r>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F216EF7E-AAF1-F39C-2177-5E83DDBA937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Planning and Strategy</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143000"/>
            <a:ext cx="10621181" cy="4320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sz="3000" b="1" dirty="0">
                <a:latin typeface="+mj-lt"/>
              </a:rPr>
              <a:t>Planning</a:t>
            </a:r>
          </a:p>
          <a:p>
            <a:pPr marL="0" indent="0" algn="just">
              <a:buClr>
                <a:schemeClr val="tx1"/>
              </a:buClr>
              <a:buNone/>
            </a:pPr>
            <a:r>
              <a:rPr lang="en-GB" sz="3000" dirty="0">
                <a:latin typeface="+mj-lt"/>
              </a:rPr>
              <a:t>Process of identifying and selecting an organization’s objectives and deciding how the organization will achieve those objectives</a:t>
            </a:r>
          </a:p>
          <a:p>
            <a:pPr marL="0" indent="0" algn="just">
              <a:buClr>
                <a:schemeClr val="tx1"/>
              </a:buClr>
              <a:buNone/>
            </a:pPr>
            <a:endParaRPr lang="en-GB" sz="3000" dirty="0">
              <a:latin typeface="+mj-lt"/>
            </a:endParaRPr>
          </a:p>
          <a:p>
            <a:pPr marL="0" lvl="0" indent="0" algn="just" eaLnBrk="1" fontAlgn="auto" hangingPunct="1">
              <a:spcBef>
                <a:spcPts val="0"/>
              </a:spcBef>
              <a:spcAft>
                <a:spcPts val="0"/>
              </a:spcAft>
              <a:buClr>
                <a:srgbClr val="007FA3"/>
              </a:buClr>
              <a:buSzPct val="100000"/>
              <a:buNone/>
            </a:pPr>
            <a:r>
              <a:rPr lang="en-US" sz="3000" b="1" kern="0" dirty="0">
                <a:solidFill>
                  <a:srgbClr val="000000"/>
                </a:solidFill>
                <a:latin typeface="+mj-lt"/>
                <a:cs typeface="Arial"/>
                <a:sym typeface="Arial"/>
              </a:rPr>
              <a:t>Strategy</a:t>
            </a:r>
          </a:p>
          <a:p>
            <a:pPr marL="432" lvl="0" indent="0" algn="just" eaLnBrk="1" fontAlgn="auto" hangingPunct="1">
              <a:spcBef>
                <a:spcPts val="1500"/>
              </a:spcBef>
              <a:spcAft>
                <a:spcPts val="0"/>
              </a:spcAft>
              <a:buClr>
                <a:srgbClr val="007FA3"/>
              </a:buClr>
              <a:buSzPct val="100000"/>
              <a:buNone/>
            </a:pPr>
            <a:r>
              <a:rPr lang="en-US" sz="3000" kern="0" dirty="0">
                <a:solidFill>
                  <a:srgbClr val="000000"/>
                </a:solidFill>
                <a:latin typeface="+mj-lt"/>
                <a:cs typeface="Arial"/>
                <a:sym typeface="Arial"/>
              </a:rPr>
              <a:t>Set of planned actions taken by managers to help a company meet its objectives</a:t>
            </a:r>
          </a:p>
          <a:p>
            <a:pPr marL="0" indent="0" algn="just">
              <a:buClr>
                <a:schemeClr val="tx1"/>
              </a:buClr>
              <a:buNone/>
            </a:pPr>
            <a:endParaRPr lang="en-GB" dirty="0"/>
          </a:p>
        </p:txBody>
      </p:sp>
      <p:sp>
        <p:nvSpPr>
          <p:cNvPr id="2" name="Footer Placeholder 1">
            <a:extLst>
              <a:ext uri="{FF2B5EF4-FFF2-40B4-BE49-F238E27FC236}">
                <a16:creationId xmlns:a16="http://schemas.microsoft.com/office/drawing/2014/main" id="{18C590A9-6A7B-D04B-A656-3D8D02743A7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130598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Strategy?</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68396" y="1052736"/>
            <a:ext cx="10855207" cy="4608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34988" lvl="0" indent="-534988" algn="just" eaLnBrk="1" hangingPunct="1">
              <a:spcBef>
                <a:spcPts val="300"/>
              </a:spcBef>
              <a:spcAft>
                <a:spcPts val="300"/>
              </a:spcAft>
              <a:buClr>
                <a:schemeClr val="tx1"/>
              </a:buClr>
              <a:buFont typeface="Wingdings" panose="05000000000000000000" pitchFamily="2" charset="2"/>
              <a:buChar char="Ø"/>
              <a:tabLst>
                <a:tab pos="534988" algn="l"/>
              </a:tabLst>
            </a:pPr>
            <a:r>
              <a:rPr lang="en-US" altLang="en-US" dirty="0">
                <a:solidFill>
                  <a:srgbClr val="000000"/>
                </a:solidFill>
              </a:rPr>
              <a:t>A firm’s </a:t>
            </a:r>
            <a:r>
              <a:rPr lang="en-US" altLang="en-US" dirty="0">
                <a:solidFill>
                  <a:srgbClr val="003399"/>
                </a:solidFill>
              </a:rPr>
              <a:t>strategy</a:t>
            </a:r>
            <a:r>
              <a:rPr lang="en-US" altLang="en-US" dirty="0">
                <a:solidFill>
                  <a:srgbClr val="000000"/>
                </a:solidFill>
              </a:rPr>
              <a:t> refers to the actions that managers take to attain the goals of the firm</a:t>
            </a:r>
            <a:endParaRPr lang="en-US" altLang="en-US" b="1" dirty="0">
              <a:solidFill>
                <a:srgbClr val="000000"/>
              </a:solidFill>
            </a:endParaRPr>
          </a:p>
          <a:p>
            <a:pPr marL="534988" lvl="0" indent="-534988" algn="just" eaLnBrk="1" hangingPunct="1">
              <a:spcBef>
                <a:spcPts val="300"/>
              </a:spcBef>
              <a:spcAft>
                <a:spcPts val="300"/>
              </a:spcAft>
              <a:buClr>
                <a:schemeClr val="tx1"/>
              </a:buClr>
              <a:buFont typeface="Wingdings" panose="05000000000000000000" pitchFamily="2" charset="2"/>
              <a:buChar char="Ø"/>
              <a:tabLst>
                <a:tab pos="534988" algn="l"/>
              </a:tabLst>
            </a:pPr>
            <a:r>
              <a:rPr lang="en-US" altLang="en-US" dirty="0">
                <a:solidFill>
                  <a:srgbClr val="000000"/>
                </a:solidFill>
              </a:rPr>
              <a:t>Firms need to pursue strategies that increase </a:t>
            </a:r>
            <a:r>
              <a:rPr lang="en-US" altLang="en-US" dirty="0">
                <a:solidFill>
                  <a:srgbClr val="003399"/>
                </a:solidFill>
              </a:rPr>
              <a:t>profitability</a:t>
            </a:r>
            <a:r>
              <a:rPr lang="en-US" altLang="en-US" dirty="0">
                <a:solidFill>
                  <a:srgbClr val="000000"/>
                </a:solidFill>
              </a:rPr>
              <a:t> and </a:t>
            </a:r>
            <a:r>
              <a:rPr lang="en-US" altLang="en-US" dirty="0">
                <a:solidFill>
                  <a:srgbClr val="003399"/>
                </a:solidFill>
              </a:rPr>
              <a:t>profit growth</a:t>
            </a:r>
            <a:endParaRPr lang="en-US" altLang="en-US" b="1" dirty="0">
              <a:solidFill>
                <a:srgbClr val="003399"/>
              </a:solidFill>
            </a:endParaRPr>
          </a:p>
          <a:p>
            <a:pPr marL="534988" lvl="0" indent="-534988" algn="just" eaLnBrk="1" hangingPunct="1">
              <a:spcBef>
                <a:spcPts val="300"/>
              </a:spcBef>
              <a:spcAft>
                <a:spcPts val="300"/>
              </a:spcAft>
              <a:buClr>
                <a:schemeClr val="tx1"/>
              </a:buClr>
              <a:buFont typeface="Wingdings" panose="05000000000000000000" pitchFamily="2" charset="2"/>
              <a:buChar char="Ø"/>
              <a:tabLst>
                <a:tab pos="534988" algn="l"/>
              </a:tabLst>
            </a:pPr>
            <a:r>
              <a:rPr lang="en-US" altLang="en-US" dirty="0">
                <a:solidFill>
                  <a:srgbClr val="000000"/>
                </a:solidFill>
              </a:rPr>
              <a:t>Firms can </a:t>
            </a:r>
          </a:p>
          <a:p>
            <a:pPr marL="1254125" lvl="1" indent="-444500" algn="just" eaLnBrk="1" hangingPunct="1">
              <a:spcBef>
                <a:spcPts val="300"/>
              </a:spcBef>
              <a:spcAft>
                <a:spcPts val="300"/>
              </a:spcAft>
              <a:buClr>
                <a:schemeClr val="tx1"/>
              </a:buClr>
              <a:buFont typeface="Wingdings" panose="05000000000000000000" pitchFamily="2" charset="2"/>
              <a:buChar char="§"/>
              <a:tabLst>
                <a:tab pos="339725" algn="l"/>
              </a:tabLst>
            </a:pPr>
            <a:r>
              <a:rPr lang="en-US" altLang="en-US" dirty="0">
                <a:solidFill>
                  <a:srgbClr val="000000"/>
                </a:solidFill>
              </a:rPr>
              <a:t>add value</a:t>
            </a:r>
          </a:p>
          <a:p>
            <a:pPr marL="1254125" lvl="1" indent="-444500" algn="just" eaLnBrk="1" hangingPunct="1">
              <a:spcBef>
                <a:spcPts val="300"/>
              </a:spcBef>
              <a:spcAft>
                <a:spcPts val="300"/>
              </a:spcAft>
              <a:buClr>
                <a:schemeClr val="tx1"/>
              </a:buClr>
              <a:buFont typeface="Wingdings" panose="05000000000000000000" pitchFamily="2" charset="2"/>
              <a:buChar char="§"/>
              <a:tabLst>
                <a:tab pos="339725" algn="l"/>
              </a:tabLst>
            </a:pPr>
            <a:r>
              <a:rPr lang="en-US" altLang="en-US" dirty="0">
                <a:solidFill>
                  <a:srgbClr val="000000"/>
                </a:solidFill>
              </a:rPr>
              <a:t>lower costs</a:t>
            </a:r>
          </a:p>
          <a:p>
            <a:pPr marL="1254125" lvl="1" indent="-444500" algn="just" eaLnBrk="1" hangingPunct="1">
              <a:spcBef>
                <a:spcPts val="300"/>
              </a:spcBef>
              <a:spcAft>
                <a:spcPts val="300"/>
              </a:spcAft>
              <a:buClr>
                <a:schemeClr val="tx1"/>
              </a:buClr>
              <a:buFont typeface="Wingdings" panose="05000000000000000000" pitchFamily="2" charset="2"/>
              <a:buChar char="§"/>
              <a:tabLst>
                <a:tab pos="339725" algn="l"/>
              </a:tabLst>
            </a:pPr>
            <a:r>
              <a:rPr lang="en-US" altLang="en-US" dirty="0">
                <a:solidFill>
                  <a:srgbClr val="000000"/>
                </a:solidFill>
              </a:rPr>
              <a:t>sell more in existing markets</a:t>
            </a:r>
          </a:p>
          <a:p>
            <a:pPr marL="1254125" lvl="1" indent="-444500" algn="just" eaLnBrk="1" hangingPunct="1">
              <a:spcBef>
                <a:spcPts val="300"/>
              </a:spcBef>
              <a:spcAft>
                <a:spcPts val="300"/>
              </a:spcAft>
              <a:buClr>
                <a:schemeClr val="tx1"/>
              </a:buClr>
              <a:buFont typeface="Wingdings" panose="05000000000000000000" pitchFamily="2" charset="2"/>
              <a:buChar char="§"/>
              <a:tabLst>
                <a:tab pos="339725" algn="l"/>
              </a:tabLst>
            </a:pPr>
            <a:r>
              <a:rPr lang="en-US" altLang="en-US" dirty="0">
                <a:solidFill>
                  <a:srgbClr val="000000"/>
                </a:solidFill>
              </a:rPr>
              <a:t>expand internationally</a:t>
            </a:r>
          </a:p>
          <a:p>
            <a:pPr algn="just">
              <a:buClr>
                <a:schemeClr val="tx1"/>
              </a:buClr>
            </a:pPr>
            <a:endParaRPr lang="en-GB" dirty="0"/>
          </a:p>
          <a:p>
            <a:pPr algn="just"/>
            <a:endParaRPr lang="en-GB" dirty="0"/>
          </a:p>
          <a:p>
            <a:pPr algn="just"/>
            <a:endParaRPr lang="en-GB" dirty="0"/>
          </a:p>
          <a:p>
            <a:pPr algn="just"/>
            <a:endParaRPr lang="en-US" sz="2800" dirty="0"/>
          </a:p>
          <a:p>
            <a:pPr marL="0" indent="0" algn="just"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F374D38F-78D5-89E4-B9FD-016F006C7AF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025199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Role of Strategy in International Business</a:t>
            </a:r>
          </a:p>
        </p:txBody>
      </p:sp>
      <p:pic>
        <p:nvPicPr>
          <p:cNvPr id="3" name="Picture Placeholder 11" descr="A figure shows two interconnected boxes with one depicting the various external influences and the other depicting a multinational enterprise’s internal mechanism.&#10;Long description is available in notes, Press F6">
            <a:extLst>
              <a:ext uri="{FF2B5EF4-FFF2-40B4-BE49-F238E27FC236}">
                <a16:creationId xmlns:a16="http://schemas.microsoft.com/office/drawing/2014/main" id="{47B11A04-4ACD-A459-B7AE-669BE918B73A}"/>
              </a:ext>
            </a:extLst>
          </p:cNvPr>
          <p:cNvPicPr>
            <a:picLocks noChangeAspect="1"/>
          </p:cNvPicPr>
          <p:nvPr/>
        </p:nvPicPr>
        <p:blipFill rotWithShape="1">
          <a:blip r:embed="rId3">
            <a:extLst>
              <a:ext uri="{28A0092B-C50C-407E-A947-70E740481C1C}">
                <a14:useLocalDpi xmlns:a14="http://schemas.microsoft.com/office/drawing/2010/main" val="0"/>
              </a:ext>
            </a:extLst>
          </a:blip>
          <a:srcRect b="7009"/>
          <a:stretch/>
        </p:blipFill>
        <p:spPr>
          <a:xfrm>
            <a:off x="1199456" y="1157645"/>
            <a:ext cx="9793088" cy="4542710"/>
          </a:xfrm>
          <a:prstGeom prst="rect">
            <a:avLst/>
          </a:prstGeom>
        </p:spPr>
      </p:pic>
      <p:sp>
        <p:nvSpPr>
          <p:cNvPr id="2" name="Footer Placeholder 1">
            <a:extLst>
              <a:ext uri="{FF2B5EF4-FFF2-40B4-BE49-F238E27FC236}">
                <a16:creationId xmlns:a16="http://schemas.microsoft.com/office/drawing/2014/main" id="{9B6B7A3D-D299-628F-37CE-102CE124EDB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842399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2000" fill="hold"/>
                                        <p:tgtEl>
                                          <p:spTgt spid="3"/>
                                        </p:tgtEl>
                                        <p:attrNameLst>
                                          <p:attrName>ppt_w</p:attrName>
                                        </p:attrNameLst>
                                      </p:cBhvr>
                                      <p:tavLst>
                                        <p:tav tm="0">
                                          <p:val>
                                            <p:fltVal val="0"/>
                                          </p:val>
                                        </p:tav>
                                        <p:tav tm="100000">
                                          <p:val>
                                            <p:strVal val="#ppt_w"/>
                                          </p:val>
                                        </p:tav>
                                      </p:tavLst>
                                    </p:anim>
                                    <p:anim calcmode="lin" valueType="num">
                                      <p:cBhvr>
                                        <p:cTn id="8" dur="2000" fill="hold"/>
                                        <p:tgtEl>
                                          <p:spTgt spid="3"/>
                                        </p:tgtEl>
                                        <p:attrNameLst>
                                          <p:attrName>ppt_h</p:attrName>
                                        </p:attrNameLst>
                                      </p:cBhvr>
                                      <p:tavLst>
                                        <p:tav tm="0">
                                          <p:val>
                                            <p:fltVal val="0"/>
                                          </p:val>
                                        </p:tav>
                                        <p:tav tm="100000">
                                          <p:val>
                                            <p:strVal val="#ppt_h"/>
                                          </p:val>
                                        </p:tav>
                                      </p:tavLst>
                                    </p:anim>
                                    <p:animEffect transition="in" filter="fade">
                                      <p:cBhvr>
                                        <p:cTn id="9"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Strategy-Formulation Process</a:t>
            </a:r>
          </a:p>
        </p:txBody>
      </p:sp>
      <p:pic>
        <p:nvPicPr>
          <p:cNvPr id="2" name="Content Placeholder 7" descr="The 3 stage strategy formation process. For long description in Notes pane, press F6.">
            <a:extLst>
              <a:ext uri="{FF2B5EF4-FFF2-40B4-BE49-F238E27FC236}">
                <a16:creationId xmlns:a16="http://schemas.microsoft.com/office/drawing/2014/main" id="{46C9CB34-572E-B744-37BC-BAF0B4E26357}"/>
              </a:ext>
            </a:extLst>
          </p:cNvPr>
          <p:cNvPicPr>
            <a:picLocks noChangeAspect="1"/>
          </p:cNvPicPr>
          <p:nvPr/>
        </p:nvPicPr>
        <p:blipFill>
          <a:blip r:embed="rId3"/>
          <a:stretch>
            <a:fillRect/>
          </a:stretch>
        </p:blipFill>
        <p:spPr>
          <a:xfrm>
            <a:off x="3418717" y="980728"/>
            <a:ext cx="5354565" cy="4680520"/>
          </a:xfrm>
          <a:prstGeom prst="rect">
            <a:avLst/>
          </a:prstGeom>
        </p:spPr>
      </p:pic>
      <p:sp>
        <p:nvSpPr>
          <p:cNvPr id="3" name="Footer Placeholder 1">
            <a:extLst>
              <a:ext uri="{FF2B5EF4-FFF2-40B4-BE49-F238E27FC236}">
                <a16:creationId xmlns:a16="http://schemas.microsoft.com/office/drawing/2014/main" id="{5550E2F1-19DC-09F8-9B42-72C3393224F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527630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500" fill="hold"/>
                                        <p:tgtEl>
                                          <p:spTgt spid="2"/>
                                        </p:tgtEl>
                                        <p:attrNameLst>
                                          <p:attrName>ppt_w</p:attrName>
                                        </p:attrNameLst>
                                      </p:cBhvr>
                                      <p:tavLst>
                                        <p:tav tm="0">
                                          <p:val>
                                            <p:fltVal val="0"/>
                                          </p:val>
                                        </p:tav>
                                        <p:tav tm="100000">
                                          <p:val>
                                            <p:strVal val="#ppt_w"/>
                                          </p:val>
                                        </p:tav>
                                      </p:tavLst>
                                    </p:anim>
                                    <p:anim calcmode="lin" valueType="num">
                                      <p:cBhvr>
                                        <p:cTn id="8" dur="1500" fill="hold"/>
                                        <p:tgtEl>
                                          <p:spTgt spid="2"/>
                                        </p:tgtEl>
                                        <p:attrNameLst>
                                          <p:attrName>ppt_h</p:attrName>
                                        </p:attrNameLst>
                                      </p:cBhvr>
                                      <p:tavLst>
                                        <p:tav tm="0">
                                          <p:val>
                                            <p:fltVal val="0"/>
                                          </p:val>
                                        </p:tav>
                                        <p:tav tm="100000">
                                          <p:val>
                                            <p:strVal val="#ppt_h"/>
                                          </p:val>
                                        </p:tav>
                                      </p:tavLst>
                                    </p:anim>
                                    <p:animEffect transition="in" filter="fade">
                                      <p:cBhvr>
                                        <p:cTn id="9" dur="1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Researching Business Environments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68395" y="1143000"/>
            <a:ext cx="10855207" cy="28620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32" lvl="0" indent="0" algn="just" eaLnBrk="1" fontAlgn="auto" hangingPunct="1">
              <a:spcBef>
                <a:spcPts val="1500"/>
              </a:spcBef>
              <a:spcAft>
                <a:spcPts val="0"/>
              </a:spcAft>
              <a:buClr>
                <a:srgbClr val="007FA3"/>
              </a:buClr>
              <a:buSzPct val="100000"/>
              <a:buNone/>
            </a:pPr>
            <a:r>
              <a:rPr lang="en-US" sz="2800" kern="0" dirty="0">
                <a:solidFill>
                  <a:srgbClr val="000000"/>
                </a:solidFill>
                <a:cs typeface="Arial"/>
                <a:sym typeface="Arial"/>
              </a:rPr>
              <a:t>One strategic tool a company can use to analyze home and host nation environments is called PESTLE analysis.</a:t>
            </a:r>
          </a:p>
          <a:p>
            <a:pPr lvl="1" indent="-284400" algn="just" eaLnBrk="1" fontAlgn="auto" hangingPunct="1">
              <a:spcBef>
                <a:spcPts val="600"/>
              </a:spcBef>
              <a:spcAft>
                <a:spcPts val="0"/>
              </a:spcAft>
              <a:buClr>
                <a:srgbClr val="007FA3"/>
              </a:buClr>
              <a:buSzPct val="100000"/>
              <a:buFont typeface="Arial"/>
              <a:buChar char="–"/>
            </a:pPr>
            <a:r>
              <a:rPr lang="en-US" kern="0" dirty="0">
                <a:solidFill>
                  <a:srgbClr val="000000"/>
                </a:solidFill>
                <a:cs typeface="Arial"/>
                <a:sym typeface="Arial"/>
              </a:rPr>
              <a:t>Determine whether its impact is low, moderate, or high; short term, intermediate, or long-term; positive or negative; increasing or decreasing; and of low, moderate, or high importance</a:t>
            </a:r>
          </a:p>
          <a:p>
            <a:pPr marL="912600" lvl="2" indent="0" algn="just" eaLnBrk="1" fontAlgn="auto" hangingPunct="1">
              <a:spcBef>
                <a:spcPts val="600"/>
              </a:spcBef>
              <a:spcAft>
                <a:spcPts val="0"/>
              </a:spcAft>
              <a:buClr>
                <a:srgbClr val="007FA3"/>
              </a:buClr>
              <a:buSzPct val="100000"/>
              <a:buNone/>
            </a:pPr>
            <a:endParaRPr lang="en-US" sz="2800" kern="0" dirty="0">
              <a:solidFill>
                <a:srgbClr val="000000"/>
              </a:solidFill>
              <a:cs typeface="Arial"/>
              <a:sym typeface="Arial"/>
            </a:endParaRPr>
          </a:p>
          <a:p>
            <a:pPr>
              <a:buClr>
                <a:schemeClr val="tx1"/>
              </a:buClr>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pic>
        <p:nvPicPr>
          <p:cNvPr id="3" name="Picture 2" descr="A blue and yellow symbols&#10;&#10;Description automatically generated">
            <a:extLst>
              <a:ext uri="{FF2B5EF4-FFF2-40B4-BE49-F238E27FC236}">
                <a16:creationId xmlns:a16="http://schemas.microsoft.com/office/drawing/2014/main" id="{20940D93-4DC7-B25A-82ED-C121519668B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3489" y="3886361"/>
            <a:ext cx="9145017" cy="1819309"/>
          </a:xfrm>
          <a:prstGeom prst="rect">
            <a:avLst/>
          </a:prstGeom>
        </p:spPr>
      </p:pic>
      <p:sp>
        <p:nvSpPr>
          <p:cNvPr id="4" name="Arrow: Down 3">
            <a:extLst>
              <a:ext uri="{FF2B5EF4-FFF2-40B4-BE49-F238E27FC236}">
                <a16:creationId xmlns:a16="http://schemas.microsoft.com/office/drawing/2014/main" id="{F531EA0B-3A9A-3B7E-8BDE-4525AD0627F0}"/>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2" name="Footer Placeholder 1">
            <a:extLst>
              <a:ext uri="{FF2B5EF4-FFF2-40B4-BE49-F238E27FC236}">
                <a16:creationId xmlns:a16="http://schemas.microsoft.com/office/drawing/2014/main" id="{47D242BF-BF4F-598D-ABE2-4737D18F1EEB}"/>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721336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1500" fill="hold"/>
                                        <p:tgtEl>
                                          <p:spTgt spid="3"/>
                                        </p:tgtEl>
                                        <p:attrNameLst>
                                          <p:attrName>ppt_w</p:attrName>
                                        </p:attrNameLst>
                                      </p:cBhvr>
                                      <p:tavLst>
                                        <p:tav tm="0">
                                          <p:val>
                                            <p:fltVal val="0"/>
                                          </p:val>
                                        </p:tav>
                                        <p:tav tm="100000">
                                          <p:val>
                                            <p:strVal val="#ppt_w"/>
                                          </p:val>
                                        </p:tav>
                                      </p:tavLst>
                                    </p:anim>
                                    <p:anim calcmode="lin" valueType="num">
                                      <p:cBhvr>
                                        <p:cTn id="14" dur="1500" fill="hold"/>
                                        <p:tgtEl>
                                          <p:spTgt spid="3"/>
                                        </p:tgtEl>
                                        <p:attrNameLst>
                                          <p:attrName>ppt_h</p:attrName>
                                        </p:attrNameLst>
                                      </p:cBhvr>
                                      <p:tavLst>
                                        <p:tav tm="0">
                                          <p:val>
                                            <p:fltVal val="0"/>
                                          </p:val>
                                        </p:tav>
                                        <p:tav tm="100000">
                                          <p:val>
                                            <p:strVal val="#ppt_h"/>
                                          </p:val>
                                        </p:tav>
                                      </p:tavLst>
                                    </p:anim>
                                    <p:animEffect transition="in" filter="fade">
                                      <p:cBhvr>
                                        <p:cTn id="15" dur="1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Researching Business Environments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68395" y="1143000"/>
            <a:ext cx="10855207" cy="4446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256032" lvl="0" indent="-255600" eaLnBrk="1" fontAlgn="auto" hangingPunct="1">
              <a:spcBef>
                <a:spcPts val="1500"/>
              </a:spcBef>
              <a:spcAft>
                <a:spcPts val="0"/>
              </a:spcAft>
              <a:buClr>
                <a:srgbClr val="007FA3"/>
              </a:buClr>
              <a:buSzPct val="100000"/>
              <a:buFont typeface="Arial"/>
              <a:buChar char="•"/>
            </a:pPr>
            <a:r>
              <a:rPr lang="en-US" sz="3000" kern="0" dirty="0">
                <a:solidFill>
                  <a:srgbClr val="000000"/>
                </a:solidFill>
                <a:cs typeface="Arial"/>
                <a:sym typeface="Arial"/>
              </a:rPr>
              <a:t>National differences that complicate strategy formulation</a:t>
            </a:r>
          </a:p>
          <a:p>
            <a:pPr marL="901700" lvl="1" indent="-442913" eaLnBrk="1" fontAlgn="auto" hangingPunct="1">
              <a:spcBef>
                <a:spcPts val="0"/>
              </a:spcBef>
              <a:spcAft>
                <a:spcPts val="0"/>
              </a:spcAft>
              <a:buClr>
                <a:srgbClr val="007FA3"/>
              </a:buClr>
              <a:buSzPct val="100000"/>
              <a:buFont typeface="Arial"/>
              <a:buChar char="–"/>
            </a:pPr>
            <a:r>
              <a:rPr lang="en-US" kern="0" dirty="0">
                <a:solidFill>
                  <a:srgbClr val="000000"/>
                </a:solidFill>
                <a:cs typeface="Arial"/>
                <a:sym typeface="Arial"/>
              </a:rPr>
              <a:t>Language </a:t>
            </a:r>
          </a:p>
          <a:p>
            <a:pPr marL="901700" lvl="1" indent="-442913" eaLnBrk="1" fontAlgn="auto" hangingPunct="1">
              <a:spcBef>
                <a:spcPts val="0"/>
              </a:spcBef>
              <a:spcAft>
                <a:spcPts val="0"/>
              </a:spcAft>
              <a:buClr>
                <a:srgbClr val="007FA3"/>
              </a:buClr>
              <a:buSzPct val="100000"/>
              <a:buFont typeface="Arial"/>
              <a:buChar char="–"/>
            </a:pPr>
            <a:r>
              <a:rPr lang="en-US" kern="0" dirty="0">
                <a:solidFill>
                  <a:srgbClr val="000000"/>
                </a:solidFill>
                <a:cs typeface="Arial"/>
                <a:sym typeface="Arial"/>
              </a:rPr>
              <a:t>Religious beliefs </a:t>
            </a:r>
          </a:p>
          <a:p>
            <a:pPr marL="901700" lvl="1" indent="-442913" eaLnBrk="1" fontAlgn="auto" hangingPunct="1">
              <a:spcBef>
                <a:spcPts val="0"/>
              </a:spcBef>
              <a:spcAft>
                <a:spcPts val="0"/>
              </a:spcAft>
              <a:buClr>
                <a:srgbClr val="007FA3"/>
              </a:buClr>
              <a:buSzPct val="100000"/>
              <a:buFont typeface="Arial"/>
              <a:buChar char="–"/>
            </a:pPr>
            <a:r>
              <a:rPr lang="en-US" kern="0" dirty="0">
                <a:solidFill>
                  <a:srgbClr val="000000"/>
                </a:solidFill>
                <a:cs typeface="Arial"/>
                <a:sym typeface="Arial"/>
              </a:rPr>
              <a:t>Customs</a:t>
            </a:r>
          </a:p>
          <a:p>
            <a:pPr marL="901700" lvl="1" indent="-442913" eaLnBrk="1" fontAlgn="auto" hangingPunct="1">
              <a:spcBef>
                <a:spcPts val="0"/>
              </a:spcBef>
              <a:spcAft>
                <a:spcPts val="0"/>
              </a:spcAft>
              <a:buClr>
                <a:srgbClr val="007FA3"/>
              </a:buClr>
              <a:buSzPct val="100000"/>
              <a:buFont typeface="Arial"/>
              <a:buChar char="–"/>
            </a:pPr>
            <a:r>
              <a:rPr lang="en-US" kern="0" dirty="0">
                <a:solidFill>
                  <a:srgbClr val="000000"/>
                </a:solidFill>
                <a:cs typeface="Arial"/>
                <a:sym typeface="Arial"/>
              </a:rPr>
              <a:t>Traditions</a:t>
            </a:r>
          </a:p>
          <a:p>
            <a:pPr marL="901700" lvl="1" indent="-442913" eaLnBrk="1" fontAlgn="auto" hangingPunct="1">
              <a:spcBef>
                <a:spcPts val="0"/>
              </a:spcBef>
              <a:spcAft>
                <a:spcPts val="0"/>
              </a:spcAft>
              <a:buClr>
                <a:srgbClr val="007FA3"/>
              </a:buClr>
              <a:buSzPct val="100000"/>
              <a:buFont typeface="Arial"/>
              <a:buChar char="–"/>
            </a:pPr>
            <a:r>
              <a:rPr lang="en-US" kern="0" dirty="0">
                <a:solidFill>
                  <a:srgbClr val="000000"/>
                </a:solidFill>
                <a:cs typeface="Arial"/>
                <a:sym typeface="Arial"/>
              </a:rPr>
              <a:t>Climate </a:t>
            </a:r>
          </a:p>
          <a:p>
            <a:pPr marL="901700" lvl="1" indent="-442913" eaLnBrk="1" fontAlgn="auto" hangingPunct="1">
              <a:spcBef>
                <a:spcPts val="0"/>
              </a:spcBef>
              <a:spcAft>
                <a:spcPts val="0"/>
              </a:spcAft>
              <a:buClr>
                <a:srgbClr val="007FA3"/>
              </a:buClr>
              <a:buSzPct val="100000"/>
              <a:buFont typeface="Arial"/>
              <a:buChar char="–"/>
            </a:pPr>
            <a:r>
              <a:rPr lang="en-US" kern="0" dirty="0">
                <a:solidFill>
                  <a:srgbClr val="000000"/>
                </a:solidFill>
                <a:cs typeface="Arial"/>
                <a:sym typeface="Arial"/>
              </a:rPr>
              <a:t>Political and legal systems</a:t>
            </a:r>
          </a:p>
          <a:p>
            <a:pPr marL="901700" lvl="1" indent="-442913" eaLnBrk="1" fontAlgn="auto" hangingPunct="1">
              <a:spcBef>
                <a:spcPts val="0"/>
              </a:spcBef>
              <a:spcAft>
                <a:spcPts val="0"/>
              </a:spcAft>
              <a:buClr>
                <a:srgbClr val="007FA3"/>
              </a:buClr>
              <a:buSzPct val="100000"/>
              <a:buFont typeface="Arial"/>
              <a:buChar char="–"/>
            </a:pPr>
            <a:r>
              <a:rPr lang="en-US" kern="0" dirty="0">
                <a:solidFill>
                  <a:srgbClr val="000000"/>
                </a:solidFill>
                <a:cs typeface="Arial"/>
                <a:sym typeface="Arial"/>
              </a:rPr>
              <a:t>Economic systems</a:t>
            </a:r>
          </a:p>
          <a:p>
            <a:pPr marL="256032" lvl="0" indent="-255600" eaLnBrk="1" fontAlgn="auto" hangingPunct="1">
              <a:spcBef>
                <a:spcPts val="1500"/>
              </a:spcBef>
              <a:spcAft>
                <a:spcPts val="0"/>
              </a:spcAft>
              <a:buClr>
                <a:srgbClr val="007FA3"/>
              </a:buClr>
              <a:buSzPct val="100000"/>
              <a:buFont typeface="Arial"/>
              <a:buChar char="•"/>
            </a:pPr>
            <a:r>
              <a:rPr lang="en-US" sz="3000" kern="0" dirty="0">
                <a:solidFill>
                  <a:srgbClr val="000000"/>
                </a:solidFill>
                <a:cs typeface="Arial"/>
                <a:sym typeface="Arial"/>
              </a:rPr>
              <a:t>Determinant of location</a:t>
            </a:r>
            <a:endParaRPr lang="en-US" sz="3000" b="1" kern="0" dirty="0">
              <a:solidFill>
                <a:srgbClr val="000000"/>
              </a:solidFill>
              <a:cs typeface="Arial"/>
              <a:sym typeface="Arial"/>
            </a:endParaRPr>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Arrow: Down 1">
            <a:extLst>
              <a:ext uri="{FF2B5EF4-FFF2-40B4-BE49-F238E27FC236}">
                <a16:creationId xmlns:a16="http://schemas.microsoft.com/office/drawing/2014/main" id="{F84FE5BE-7CB7-61BF-8E45-AFFEFDEA8E47}"/>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3" name="Footer Placeholder 1">
            <a:extLst>
              <a:ext uri="{FF2B5EF4-FFF2-40B4-BE49-F238E27FC236}">
                <a16:creationId xmlns:a16="http://schemas.microsoft.com/office/drawing/2014/main" id="{052CA1EF-6A61-6459-25C3-4E5785C1B17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954896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Industry, Strategy ,and Firm Performance </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143000"/>
            <a:ext cx="10621181" cy="4590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eaLnBrk="1" hangingPunct="1">
              <a:buNone/>
            </a:pPr>
            <a:r>
              <a:rPr lang="en-US" altLang="en-US" sz="2800" b="1" dirty="0"/>
              <a:t>Industry organization (IO) paradigm</a:t>
            </a:r>
            <a:r>
              <a:rPr lang="en-US" altLang="en-US" sz="2800" dirty="0"/>
              <a:t>: performance of a firm is a function of its marker conduct, which is determined by the structure of its industry</a:t>
            </a:r>
          </a:p>
          <a:p>
            <a:pPr marL="901700" lvl="1" indent="-444500" algn="just" eaLnBrk="1" hangingPunct="1"/>
            <a:r>
              <a:rPr lang="en-US" altLang="en-US" sz="2600" dirty="0">
                <a:ea typeface="Arial" panose="020B0604020202020204" pitchFamily="34" charset="0"/>
              </a:rPr>
              <a:t>Presumes that markets are perfectly competitive </a:t>
            </a:r>
          </a:p>
          <a:p>
            <a:pPr marL="901700" lvl="1" indent="-444500" algn="just" eaLnBrk="1" hangingPunct="1"/>
            <a:r>
              <a:rPr lang="en-US" altLang="en-US" sz="2600" dirty="0">
                <a:ea typeface="Arial" panose="020B0604020202020204" pitchFamily="34" charset="0"/>
              </a:rPr>
              <a:t>There are large number of fully informed buyers and sellers</a:t>
            </a:r>
          </a:p>
          <a:p>
            <a:pPr marL="901700" lvl="1" indent="-444500" algn="just" eaLnBrk="1" hangingPunct="1"/>
            <a:r>
              <a:rPr lang="en-US" altLang="en-US" sz="2600" dirty="0">
                <a:ea typeface="Arial" panose="020B0604020202020204" pitchFamily="34" charset="0"/>
              </a:rPr>
              <a:t>There are no obstacles to the entry or exit of firms into market</a:t>
            </a:r>
          </a:p>
          <a:p>
            <a:pPr marL="901700" lvl="1" indent="-444500" algn="just" eaLnBrk="1" hangingPunct="1"/>
            <a:r>
              <a:rPr lang="en-US" altLang="en-US" sz="2600" dirty="0">
                <a:ea typeface="Arial" panose="020B0604020202020204" pitchFamily="34" charset="0"/>
              </a:rPr>
              <a:t>Full mobility of resources</a:t>
            </a:r>
          </a:p>
          <a:p>
            <a:pPr lvl="1" algn="just" eaLnBrk="1" hangingPunct="1"/>
            <a:endParaRPr lang="en-US" altLang="en-US" sz="2400" dirty="0">
              <a:ea typeface="Arial" panose="020B0604020202020204" pitchFamily="34" charset="0"/>
            </a:endParaRPr>
          </a:p>
          <a:p>
            <a:pPr marL="57150" indent="0" algn="just" eaLnBrk="1" hangingPunct="1">
              <a:buNone/>
            </a:pPr>
            <a:r>
              <a:rPr lang="en-US" altLang="en-US" sz="2400" b="1" dirty="0">
                <a:ea typeface="Arial" panose="020B0604020202020204" pitchFamily="34" charset="0"/>
              </a:rPr>
              <a:t>The explanatory power of the IO paradigm can be done by the potential bright and motivated managers</a:t>
            </a:r>
          </a:p>
          <a:p>
            <a:pPr>
              <a:buClr>
                <a:schemeClr val="tx1"/>
              </a:buClr>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8409F5AD-DEB7-44AC-E70A-9572A236D84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0355535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99356" y="5807"/>
            <a:ext cx="11737304" cy="1143000"/>
          </a:xfrm>
        </p:spPr>
        <p:txBody>
          <a:bodyPr/>
          <a:lstStyle/>
          <a:p>
            <a:pPr eaLnBrk="1" hangingPunct="1"/>
            <a:r>
              <a:rPr lang="en-GB" altLang="en-US" sz="3600" b="1" dirty="0">
                <a:solidFill>
                  <a:schemeClr val="tx2">
                    <a:lumMod val="75000"/>
                  </a:schemeClr>
                </a:solidFill>
              </a:rPr>
              <a:t>The idea of industry structure: The Five Forces Model</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587388" y="1183289"/>
            <a:ext cx="11017223" cy="45499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spcBef>
                <a:spcPct val="50000"/>
              </a:spcBef>
              <a:buClrTx/>
              <a:buSzTx/>
              <a:buFontTx/>
              <a:buNone/>
            </a:pPr>
            <a:r>
              <a:rPr lang="en-US" altLang="en-US" sz="2800" dirty="0"/>
              <a:t>The nature of competition in an industry is the combined outcome of the competitive pressures generated by:</a:t>
            </a:r>
          </a:p>
          <a:p>
            <a:pPr marL="627063" indent="-352425" algn="just">
              <a:spcBef>
                <a:spcPts val="300"/>
              </a:spcBef>
              <a:spcAft>
                <a:spcPts val="300"/>
              </a:spcAft>
              <a:buClrTx/>
              <a:buSzTx/>
              <a:buFont typeface="Courier New" panose="02070309020205020404" pitchFamily="49" charset="0"/>
              <a:buChar char="o"/>
            </a:pPr>
            <a:r>
              <a:rPr lang="en-US" altLang="en-US" sz="2600" b="1" dirty="0">
                <a:solidFill>
                  <a:srgbClr val="002060"/>
                </a:solidFill>
              </a:rPr>
              <a:t>Moves</a:t>
            </a:r>
            <a:r>
              <a:rPr lang="en-US" altLang="en-US" sz="2600" dirty="0">
                <a:solidFill>
                  <a:srgbClr val="002060"/>
                </a:solidFill>
              </a:rPr>
              <a:t> of rivals battling for market share</a:t>
            </a:r>
          </a:p>
          <a:p>
            <a:pPr marL="627063" indent="-352425" algn="just">
              <a:spcBef>
                <a:spcPts val="300"/>
              </a:spcBef>
              <a:spcAft>
                <a:spcPts val="300"/>
              </a:spcAft>
              <a:buClrTx/>
              <a:buSzTx/>
              <a:buFont typeface="Courier New" panose="02070309020205020404" pitchFamily="49" charset="0"/>
              <a:buChar char="o"/>
            </a:pPr>
            <a:r>
              <a:rPr lang="en-US" altLang="en-US" sz="2600" dirty="0">
                <a:solidFill>
                  <a:srgbClr val="002060"/>
                </a:solidFill>
              </a:rPr>
              <a:t>The </a:t>
            </a:r>
            <a:r>
              <a:rPr lang="en-US" altLang="en-US" sz="2600" b="1" dirty="0">
                <a:solidFill>
                  <a:srgbClr val="002060"/>
                </a:solidFill>
              </a:rPr>
              <a:t>entry of</a:t>
            </a:r>
            <a:r>
              <a:rPr lang="en-US" altLang="en-US" sz="2600" dirty="0">
                <a:solidFill>
                  <a:srgbClr val="002060"/>
                </a:solidFill>
              </a:rPr>
              <a:t> </a:t>
            </a:r>
            <a:r>
              <a:rPr lang="en-US" altLang="en-US" sz="2600" b="1" dirty="0">
                <a:solidFill>
                  <a:srgbClr val="002060"/>
                </a:solidFill>
              </a:rPr>
              <a:t>new</a:t>
            </a:r>
            <a:r>
              <a:rPr lang="en-US" altLang="en-US" sz="2600" dirty="0">
                <a:solidFill>
                  <a:srgbClr val="002060"/>
                </a:solidFill>
              </a:rPr>
              <a:t> rivals seeking market share (the </a:t>
            </a:r>
            <a:r>
              <a:rPr lang="en-US" altLang="en-US" sz="2600" b="1" dirty="0">
                <a:solidFill>
                  <a:srgbClr val="002060"/>
                </a:solidFill>
              </a:rPr>
              <a:t>Exit</a:t>
            </a:r>
            <a:r>
              <a:rPr lang="en-US" altLang="en-US" sz="2600" dirty="0">
                <a:solidFill>
                  <a:srgbClr val="002060"/>
                </a:solidFill>
              </a:rPr>
              <a:t> of a rival is also an important force that may transform the structure of an industry)</a:t>
            </a:r>
          </a:p>
          <a:p>
            <a:pPr marL="627063" indent="-352425" algn="just">
              <a:spcBef>
                <a:spcPts val="300"/>
              </a:spcBef>
              <a:spcAft>
                <a:spcPts val="300"/>
              </a:spcAft>
              <a:buClrTx/>
              <a:buSzTx/>
              <a:buFont typeface="Courier New" panose="02070309020205020404" pitchFamily="49" charset="0"/>
              <a:buChar char="o"/>
            </a:pPr>
            <a:r>
              <a:rPr lang="en-US" altLang="en-US" sz="2600" dirty="0">
                <a:solidFill>
                  <a:srgbClr val="002060"/>
                </a:solidFill>
              </a:rPr>
              <a:t>The efforts of other companies outside the industry to convince buyers to </a:t>
            </a:r>
            <a:r>
              <a:rPr lang="en-US" altLang="en-US" sz="2600" b="1" dirty="0">
                <a:solidFill>
                  <a:srgbClr val="002060"/>
                </a:solidFill>
              </a:rPr>
              <a:t>switch</a:t>
            </a:r>
            <a:r>
              <a:rPr lang="en-US" altLang="en-US" sz="2600" dirty="0">
                <a:solidFill>
                  <a:srgbClr val="002060"/>
                </a:solidFill>
              </a:rPr>
              <a:t> to their own </a:t>
            </a:r>
            <a:r>
              <a:rPr lang="en-US" altLang="en-US" sz="2600" b="1" dirty="0">
                <a:solidFill>
                  <a:srgbClr val="002060"/>
                </a:solidFill>
              </a:rPr>
              <a:t>substitute products</a:t>
            </a:r>
          </a:p>
          <a:p>
            <a:pPr marL="627063" indent="-352425" algn="just">
              <a:spcBef>
                <a:spcPts val="300"/>
              </a:spcBef>
              <a:spcAft>
                <a:spcPts val="300"/>
              </a:spcAft>
              <a:buClrTx/>
              <a:buSzTx/>
              <a:buFont typeface="Courier New" panose="02070309020205020404" pitchFamily="49" charset="0"/>
              <a:buChar char="o"/>
            </a:pPr>
            <a:r>
              <a:rPr lang="en-US" altLang="en-US" sz="2600" dirty="0">
                <a:solidFill>
                  <a:srgbClr val="002060"/>
                </a:solidFill>
              </a:rPr>
              <a:t>The </a:t>
            </a:r>
            <a:r>
              <a:rPr lang="en-US" altLang="en-US" sz="2600" b="1" dirty="0">
                <a:solidFill>
                  <a:srgbClr val="002060"/>
                </a:solidFill>
              </a:rPr>
              <a:t>push by input suppliers </a:t>
            </a:r>
            <a:r>
              <a:rPr lang="en-US" altLang="en-US" sz="2600" dirty="0">
                <a:solidFill>
                  <a:srgbClr val="002060"/>
                </a:solidFill>
              </a:rPr>
              <a:t>to charge more for their inputs</a:t>
            </a:r>
          </a:p>
          <a:p>
            <a:pPr marL="627063" indent="-352425" algn="just">
              <a:spcBef>
                <a:spcPts val="300"/>
              </a:spcBef>
              <a:spcAft>
                <a:spcPts val="300"/>
              </a:spcAft>
              <a:buClrTx/>
              <a:buSzTx/>
              <a:buFont typeface="Courier New" panose="02070309020205020404" pitchFamily="49" charset="0"/>
              <a:buChar char="o"/>
            </a:pPr>
            <a:r>
              <a:rPr lang="en-US" altLang="en-US" sz="2600" dirty="0">
                <a:solidFill>
                  <a:srgbClr val="002060"/>
                </a:solidFill>
              </a:rPr>
              <a:t>The </a:t>
            </a:r>
            <a:r>
              <a:rPr lang="en-US" altLang="en-US" sz="2600" b="1" dirty="0">
                <a:solidFill>
                  <a:srgbClr val="002060"/>
                </a:solidFill>
              </a:rPr>
              <a:t>push by output buyers</a:t>
            </a:r>
            <a:r>
              <a:rPr lang="en-US" altLang="en-US" sz="2600" dirty="0">
                <a:solidFill>
                  <a:srgbClr val="002060"/>
                </a:solidFill>
              </a:rPr>
              <a:t> to pay less for products</a:t>
            </a:r>
          </a:p>
          <a:p>
            <a:pPr>
              <a:buClr>
                <a:schemeClr val="tx1"/>
              </a:buClr>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A13B9790-79C1-C7B2-765B-474C02C9F3C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2690819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99356" y="5807"/>
            <a:ext cx="11737304" cy="1143000"/>
          </a:xfrm>
        </p:spPr>
        <p:txBody>
          <a:bodyPr/>
          <a:lstStyle/>
          <a:p>
            <a:pPr eaLnBrk="1" hangingPunct="1"/>
            <a:r>
              <a:rPr lang="en-GB" altLang="en-US" sz="3600" b="1" dirty="0">
                <a:solidFill>
                  <a:schemeClr val="tx2">
                    <a:lumMod val="75000"/>
                  </a:schemeClr>
                </a:solidFill>
              </a:rPr>
              <a:t>The Five Forces Model</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305745"/>
            <a:ext cx="10621181" cy="42465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ct val="50000"/>
              </a:spcBef>
              <a:buClrTx/>
              <a:buSzTx/>
              <a:buFontTx/>
              <a:buNone/>
            </a:pPr>
            <a:r>
              <a:rPr lang="en-GB" altLang="en-US" sz="2800" b="1" dirty="0"/>
              <a:t>The five-forces model collectively develops:</a:t>
            </a:r>
          </a:p>
          <a:p>
            <a:pPr lvl="1" algn="just">
              <a:spcBef>
                <a:spcPct val="50000"/>
              </a:spcBef>
              <a:buFont typeface="Wingdings" panose="05000000000000000000" pitchFamily="2" charset="2"/>
              <a:buChar char="§"/>
            </a:pPr>
            <a:r>
              <a:rPr lang="en-GB" altLang="en-US" sz="2600" dirty="0"/>
              <a:t>a representation of the structure and competition in an industry that prepares managers to figure out what forces shape strategic conduct</a:t>
            </a:r>
          </a:p>
          <a:p>
            <a:pPr lvl="1" algn="just">
              <a:spcBef>
                <a:spcPct val="50000"/>
              </a:spcBef>
              <a:buFont typeface="Wingdings" panose="05000000000000000000" pitchFamily="2" charset="2"/>
              <a:buChar char="§"/>
            </a:pPr>
            <a:r>
              <a:rPr lang="en-GB" altLang="en-US" sz="2600" dirty="0"/>
              <a:t>how strong each force is</a:t>
            </a:r>
          </a:p>
          <a:p>
            <a:pPr lvl="1" algn="just">
              <a:spcBef>
                <a:spcPct val="50000"/>
              </a:spcBef>
              <a:buFont typeface="Wingdings" panose="05000000000000000000" pitchFamily="2" charset="2"/>
              <a:buChar char="§"/>
            </a:pPr>
            <a:r>
              <a:rPr lang="en-GB" altLang="en-US" sz="2600" dirty="0"/>
              <a:t>what forces are driving change</a:t>
            </a:r>
          </a:p>
          <a:p>
            <a:pPr lvl="1" algn="just">
              <a:spcBef>
                <a:spcPct val="50000"/>
              </a:spcBef>
              <a:buFont typeface="Wingdings" panose="05000000000000000000" pitchFamily="2" charset="2"/>
              <a:buChar char="§"/>
            </a:pPr>
            <a:r>
              <a:rPr lang="en-GB" altLang="en-US" sz="2600" dirty="0"/>
              <a:t>what strategic moves rivals are likely to make next</a:t>
            </a:r>
          </a:p>
          <a:p>
            <a:pPr lvl="1" algn="just">
              <a:spcBef>
                <a:spcPct val="50000"/>
              </a:spcBef>
              <a:buFont typeface="Wingdings" panose="05000000000000000000" pitchFamily="2" charset="2"/>
              <a:buChar char="§"/>
            </a:pPr>
            <a:r>
              <a:rPr lang="en-GB" altLang="en-US" sz="2600" dirty="0"/>
              <a:t>what are the key factors for future competitive success</a:t>
            </a:r>
          </a:p>
          <a:p>
            <a:pPr>
              <a:buClr>
                <a:schemeClr val="tx1"/>
              </a:buClr>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Arrow: Down 1">
            <a:extLst>
              <a:ext uri="{FF2B5EF4-FFF2-40B4-BE49-F238E27FC236}">
                <a16:creationId xmlns:a16="http://schemas.microsoft.com/office/drawing/2014/main" id="{19E86AE7-3B3F-8ADB-7CCB-ABE83089E0BA}"/>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3" name="Footer Placeholder 1">
            <a:extLst>
              <a:ext uri="{FF2B5EF4-FFF2-40B4-BE49-F238E27FC236}">
                <a16:creationId xmlns:a16="http://schemas.microsoft.com/office/drawing/2014/main" id="{082140A6-EAE8-2DD8-6E8D-4C03F32049B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929363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 name="Picture 5">
            <a:extLst>
              <a:ext uri="{FF2B5EF4-FFF2-40B4-BE49-F238E27FC236}">
                <a16:creationId xmlns:a16="http://schemas.microsoft.com/office/drawing/2014/main" id="{B53EF83B-91DC-499E-AAD0-693BB5AF3D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23592" y="116632"/>
            <a:ext cx="8061176" cy="5545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1" name="Title 1"/>
          <p:cNvSpPr>
            <a:spLocks noGrp="1"/>
          </p:cNvSpPr>
          <p:nvPr>
            <p:ph type="title" idx="4294967295"/>
          </p:nvPr>
        </p:nvSpPr>
        <p:spPr>
          <a:xfrm>
            <a:off x="191344" y="116632"/>
            <a:ext cx="5029140" cy="1143000"/>
          </a:xfrm>
        </p:spPr>
        <p:txBody>
          <a:bodyPr/>
          <a:lstStyle/>
          <a:p>
            <a:pPr eaLnBrk="1" hangingPunct="1"/>
            <a:r>
              <a:rPr lang="en-GB" altLang="en-US" sz="3600" b="1" dirty="0">
                <a:solidFill>
                  <a:schemeClr val="tx2">
                    <a:lumMod val="75000"/>
                  </a:schemeClr>
                </a:solidFill>
              </a:rPr>
              <a:t>Five Forces Model</a:t>
            </a:r>
          </a:p>
        </p:txBody>
      </p:sp>
      <p:sp>
        <p:nvSpPr>
          <p:cNvPr id="2" name="Arrow: Down 1">
            <a:extLst>
              <a:ext uri="{FF2B5EF4-FFF2-40B4-BE49-F238E27FC236}">
                <a16:creationId xmlns:a16="http://schemas.microsoft.com/office/drawing/2014/main" id="{DAC6F0A8-BE32-AD12-7FA2-E3EE01D613C3}"/>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4" name="Footer Placeholder 1">
            <a:extLst>
              <a:ext uri="{FF2B5EF4-FFF2-40B4-BE49-F238E27FC236}">
                <a16:creationId xmlns:a16="http://schemas.microsoft.com/office/drawing/2014/main" id="{96F55534-CA49-3577-5403-EF443AA6435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785634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500" fill="hold"/>
                                        <p:tgtEl>
                                          <p:spTgt spid="3"/>
                                        </p:tgtEl>
                                        <p:attrNameLst>
                                          <p:attrName>ppt_w</p:attrName>
                                        </p:attrNameLst>
                                      </p:cBhvr>
                                      <p:tavLst>
                                        <p:tav tm="0">
                                          <p:val>
                                            <p:fltVal val="0"/>
                                          </p:val>
                                        </p:tav>
                                        <p:tav tm="100000">
                                          <p:val>
                                            <p:strVal val="#ppt_w"/>
                                          </p:val>
                                        </p:tav>
                                      </p:tavLst>
                                    </p:anim>
                                    <p:anim calcmode="lin" valueType="num">
                                      <p:cBhvr>
                                        <p:cTn id="8" dur="1500" fill="hold"/>
                                        <p:tgtEl>
                                          <p:spTgt spid="3"/>
                                        </p:tgtEl>
                                        <p:attrNameLst>
                                          <p:attrName>ppt_h</p:attrName>
                                        </p:attrNameLst>
                                      </p:cBhvr>
                                      <p:tavLst>
                                        <p:tav tm="0">
                                          <p:val>
                                            <p:fltVal val="0"/>
                                          </p:val>
                                        </p:tav>
                                        <p:tav tm="100000">
                                          <p:val>
                                            <p:strVal val="#ppt_h"/>
                                          </p:val>
                                        </p:tav>
                                      </p:tavLst>
                                    </p:anim>
                                    <p:animEffect transition="in" filter="fade">
                                      <p:cBhvr>
                                        <p:cTn id="9" dur="1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Industry Structure and Change</a:t>
            </a:r>
          </a:p>
        </p:txBody>
      </p:sp>
      <p:sp>
        <p:nvSpPr>
          <p:cNvPr id="5" name="Content Placeholder 2">
            <a:extLst>
              <a:ext uri="{FF2B5EF4-FFF2-40B4-BE49-F238E27FC236}">
                <a16:creationId xmlns:a16="http://schemas.microsoft.com/office/drawing/2014/main" id="{9FFC6309-B232-43BF-8B04-3548020A7714}"/>
              </a:ext>
            </a:extLst>
          </p:cNvPr>
          <p:cNvSpPr txBox="1">
            <a:spLocks/>
          </p:cNvSpPr>
          <p:nvPr/>
        </p:nvSpPr>
        <p:spPr bwMode="auto">
          <a:xfrm>
            <a:off x="785409" y="1136594"/>
            <a:ext cx="10621181" cy="4584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ct val="50000"/>
              </a:spcBef>
            </a:pPr>
            <a:r>
              <a:rPr lang="en-US" altLang="en-US" sz="2800" dirty="0">
                <a:solidFill>
                  <a:srgbClr val="000000"/>
                </a:solidFill>
                <a:ea typeface="MS PGothic" panose="020B0600070205080204" pitchFamily="34" charset="-128"/>
                <a:cs typeface="Arial"/>
              </a:rPr>
              <a:t>A </a:t>
            </a:r>
            <a:r>
              <a:rPr lang="en-US" altLang="en-US" sz="2800" b="1" dirty="0">
                <a:solidFill>
                  <a:srgbClr val="000000"/>
                </a:solidFill>
                <a:ea typeface="MS PGothic" panose="020B0600070205080204" pitchFamily="34" charset="-128"/>
                <a:cs typeface="Arial"/>
              </a:rPr>
              <a:t>global industry </a:t>
            </a:r>
            <a:r>
              <a:rPr lang="en-US" altLang="en-US" sz="2800" dirty="0">
                <a:solidFill>
                  <a:srgbClr val="000000"/>
                </a:solidFill>
                <a:ea typeface="MS PGothic" panose="020B0600070205080204" pitchFamily="34" charset="-128"/>
                <a:cs typeface="Arial"/>
              </a:rPr>
              <a:t>is one in which a firm’s competitive position in one country is significantly affected by its position in other countries</a:t>
            </a:r>
          </a:p>
          <a:p>
            <a:pPr>
              <a:spcBef>
                <a:spcPts val="1200"/>
              </a:spcBef>
              <a:spcAft>
                <a:spcPts val="1200"/>
              </a:spcAft>
            </a:pPr>
            <a:r>
              <a:rPr lang="en-US" altLang="en-US" sz="2800" dirty="0">
                <a:solidFill>
                  <a:srgbClr val="000000"/>
                </a:solidFill>
                <a:ea typeface="MS PGothic" panose="020B0600070205080204" pitchFamily="34" charset="-128"/>
                <a:cs typeface="Arial"/>
              </a:rPr>
              <a:t>Industry structure changes because of events like:</a:t>
            </a:r>
          </a:p>
          <a:p>
            <a:pPr marL="979488" lvl="1" indent="-444500">
              <a:spcBef>
                <a:spcPct val="0"/>
              </a:spcBef>
              <a:buFont typeface="Wingdings" panose="05000000000000000000" pitchFamily="2" charset="2"/>
              <a:buChar char="§"/>
            </a:pPr>
            <a:r>
              <a:rPr lang="en-US" altLang="en-US" sz="2600" dirty="0">
                <a:solidFill>
                  <a:srgbClr val="002060"/>
                </a:solidFill>
                <a:ea typeface="MS PGothic" panose="020B0600070205080204" pitchFamily="34" charset="-128"/>
                <a:cs typeface="Arial"/>
              </a:rPr>
              <a:t>Competitors’ moves</a:t>
            </a:r>
          </a:p>
          <a:p>
            <a:pPr marL="979488" lvl="1" indent="-444500">
              <a:spcBef>
                <a:spcPct val="0"/>
              </a:spcBef>
              <a:buFont typeface="Wingdings" panose="05000000000000000000" pitchFamily="2" charset="2"/>
              <a:buChar char="§"/>
            </a:pPr>
            <a:r>
              <a:rPr lang="en-US" altLang="en-US" sz="2600" dirty="0">
                <a:solidFill>
                  <a:srgbClr val="002060"/>
                </a:solidFill>
                <a:ea typeface="MS PGothic" panose="020B0600070205080204" pitchFamily="34" charset="-128"/>
                <a:cs typeface="Arial"/>
              </a:rPr>
              <a:t>Government policies</a:t>
            </a:r>
          </a:p>
          <a:p>
            <a:pPr marL="979488" lvl="1" indent="-444500">
              <a:spcBef>
                <a:spcPct val="0"/>
              </a:spcBef>
              <a:buFont typeface="Wingdings" panose="05000000000000000000" pitchFamily="2" charset="2"/>
              <a:buChar char="§"/>
            </a:pPr>
            <a:r>
              <a:rPr lang="en-US" altLang="en-US" sz="2600" dirty="0">
                <a:solidFill>
                  <a:srgbClr val="002060"/>
                </a:solidFill>
                <a:ea typeface="MS PGothic" panose="020B0600070205080204" pitchFamily="34" charset="-128"/>
                <a:cs typeface="Arial"/>
              </a:rPr>
              <a:t>Changes in economics</a:t>
            </a:r>
          </a:p>
          <a:p>
            <a:pPr marL="979488" lvl="1" indent="-444500">
              <a:spcBef>
                <a:spcPct val="0"/>
              </a:spcBef>
              <a:buFont typeface="Wingdings" panose="05000000000000000000" pitchFamily="2" charset="2"/>
              <a:buChar char="§"/>
            </a:pPr>
            <a:r>
              <a:rPr lang="en-US" altLang="en-US" sz="2600" dirty="0">
                <a:solidFill>
                  <a:srgbClr val="002060"/>
                </a:solidFill>
                <a:ea typeface="MS PGothic" panose="020B0600070205080204" pitchFamily="34" charset="-128"/>
                <a:cs typeface="Arial"/>
              </a:rPr>
              <a:t>Shifting buyer preferences</a:t>
            </a:r>
          </a:p>
          <a:p>
            <a:pPr marL="979488" lvl="1" indent="-444500">
              <a:spcBef>
                <a:spcPct val="0"/>
              </a:spcBef>
              <a:buFont typeface="Wingdings" panose="05000000000000000000" pitchFamily="2" charset="2"/>
              <a:buChar char="§"/>
            </a:pPr>
            <a:r>
              <a:rPr lang="en-US" altLang="en-US" sz="2600" dirty="0">
                <a:solidFill>
                  <a:srgbClr val="002060"/>
                </a:solidFill>
                <a:ea typeface="MS PGothic" panose="020B0600070205080204" pitchFamily="34" charset="-128"/>
                <a:cs typeface="Arial"/>
              </a:rPr>
              <a:t>Technological developments</a:t>
            </a:r>
          </a:p>
          <a:p>
            <a:pPr marL="979488" lvl="1" indent="-444500">
              <a:spcBef>
                <a:spcPct val="0"/>
              </a:spcBef>
              <a:buFont typeface="Wingdings" panose="05000000000000000000" pitchFamily="2" charset="2"/>
              <a:buChar char="§"/>
            </a:pPr>
            <a:r>
              <a:rPr lang="en-US" altLang="en-US" sz="2600" dirty="0">
                <a:solidFill>
                  <a:srgbClr val="002060"/>
                </a:solidFill>
                <a:ea typeface="MS PGothic" panose="020B0600070205080204" pitchFamily="34" charset="-128"/>
                <a:cs typeface="Arial"/>
              </a:rPr>
              <a:t>Rate of market growth</a:t>
            </a:r>
          </a:p>
          <a:p>
            <a:pPr marL="0" indent="0" algn="just">
              <a:buClr>
                <a:schemeClr val="tx1"/>
              </a:buClr>
              <a:buNone/>
            </a:pPr>
            <a:endParaRPr lang="en-GB" sz="4000" dirty="0"/>
          </a:p>
          <a:p>
            <a:pPr algn="just"/>
            <a:endParaRPr lang="en-GB" sz="3600" dirty="0"/>
          </a:p>
          <a:p>
            <a:pPr algn="just"/>
            <a:endParaRPr lang="en-GB" sz="3600" dirty="0"/>
          </a:p>
          <a:p>
            <a:pPr algn="just"/>
            <a:endParaRPr lang="en-US" dirty="0"/>
          </a:p>
          <a:p>
            <a:pPr marL="0" indent="0" algn="just" eaLnBrk="1" hangingPunct="1">
              <a:buFont typeface="Arial" panose="020B0604020202020204" pitchFamily="34" charset="0"/>
              <a:buNone/>
              <a:defRPr/>
            </a:pPr>
            <a:endParaRPr lang="en-GB" altLang="en-US" sz="2800" dirty="0"/>
          </a:p>
        </p:txBody>
      </p:sp>
      <p:sp>
        <p:nvSpPr>
          <p:cNvPr id="2" name="Footer Placeholder 1">
            <a:extLst>
              <a:ext uri="{FF2B5EF4-FFF2-40B4-BE49-F238E27FC236}">
                <a16:creationId xmlns:a16="http://schemas.microsoft.com/office/drawing/2014/main" id="{53F604A1-9BFD-2CB9-DC53-F62A2426894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111947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Determinants of Enterprise Value</a:t>
            </a:r>
          </a:p>
        </p:txBody>
      </p:sp>
      <p:pic>
        <p:nvPicPr>
          <p:cNvPr id="2" name="Picture 4">
            <a:extLst>
              <a:ext uri="{FF2B5EF4-FFF2-40B4-BE49-F238E27FC236}">
                <a16:creationId xmlns:a16="http://schemas.microsoft.com/office/drawing/2014/main" id="{EC3B602C-768E-4C85-8D0E-594F5E91DB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15480" y="1052736"/>
            <a:ext cx="9361040" cy="46353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Footer Placeholder 1">
            <a:extLst>
              <a:ext uri="{FF2B5EF4-FFF2-40B4-BE49-F238E27FC236}">
                <a16:creationId xmlns:a16="http://schemas.microsoft.com/office/drawing/2014/main" id="{EFB53A99-957F-ED1C-83DD-54FCFDD2039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866362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750" fill="hold"/>
                                        <p:tgtEl>
                                          <p:spTgt spid="2"/>
                                        </p:tgtEl>
                                        <p:attrNameLst>
                                          <p:attrName>ppt_w</p:attrName>
                                        </p:attrNameLst>
                                      </p:cBhvr>
                                      <p:tavLst>
                                        <p:tav tm="0">
                                          <p:val>
                                            <p:fltVal val="0"/>
                                          </p:val>
                                        </p:tav>
                                        <p:tav tm="100000">
                                          <p:val>
                                            <p:strVal val="#ppt_w"/>
                                          </p:val>
                                        </p:tav>
                                      </p:tavLst>
                                    </p:anim>
                                    <p:anim calcmode="lin" valueType="num">
                                      <p:cBhvr>
                                        <p:cTn id="8" dur="1750" fill="hold"/>
                                        <p:tgtEl>
                                          <p:spTgt spid="2"/>
                                        </p:tgtEl>
                                        <p:attrNameLst>
                                          <p:attrName>ppt_h</p:attrName>
                                        </p:attrNameLst>
                                      </p:cBhvr>
                                      <p:tavLst>
                                        <p:tav tm="0">
                                          <p:val>
                                            <p:fltVal val="0"/>
                                          </p:val>
                                        </p:tav>
                                        <p:tav tm="100000">
                                          <p:val>
                                            <p:strVal val="#ppt_h"/>
                                          </p:val>
                                        </p:tav>
                                      </p:tavLst>
                                    </p:anim>
                                    <p:animEffect transition="in" filter="fade">
                                      <p:cBhvr>
                                        <p:cTn id="9" dur="175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Creating Value: Two Basic Strategies</a:t>
            </a:r>
          </a:p>
        </p:txBody>
      </p:sp>
      <p:sp>
        <p:nvSpPr>
          <p:cNvPr id="5" name="Content Placeholder 2">
            <a:extLst>
              <a:ext uri="{FF2B5EF4-FFF2-40B4-BE49-F238E27FC236}">
                <a16:creationId xmlns:a16="http://schemas.microsoft.com/office/drawing/2014/main" id="{9FFC6309-B232-43BF-8B04-3548020A7714}"/>
              </a:ext>
            </a:extLst>
          </p:cNvPr>
          <p:cNvSpPr txBox="1">
            <a:spLocks/>
          </p:cNvSpPr>
          <p:nvPr/>
        </p:nvSpPr>
        <p:spPr bwMode="auto">
          <a:xfrm>
            <a:off x="785409" y="1136594"/>
            <a:ext cx="10621181" cy="4584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0" indent="0" algn="just">
              <a:spcBef>
                <a:spcPts val="1200"/>
              </a:spcBef>
              <a:spcAft>
                <a:spcPts val="1200"/>
              </a:spcAft>
              <a:buClr>
                <a:srgbClr val="999966"/>
              </a:buClr>
              <a:buSzPct val="75000"/>
              <a:buNone/>
            </a:pPr>
            <a:r>
              <a:rPr lang="en-US" altLang="en-US" b="1" dirty="0">
                <a:ea typeface="MS PGothic" pitchFamily="34" charset="-128"/>
                <a:cs typeface="Arial"/>
              </a:rPr>
              <a:t>1- </a:t>
            </a:r>
            <a:r>
              <a:rPr lang="en-US" altLang="en-US" sz="3000" b="1" dirty="0">
                <a:ea typeface="MS PGothic" pitchFamily="34" charset="-128"/>
                <a:cs typeface="Arial"/>
              </a:rPr>
              <a:t>Low-Cost leadership</a:t>
            </a:r>
          </a:p>
          <a:p>
            <a:pPr marL="901700" lvl="1" indent="-444500" algn="just">
              <a:spcBef>
                <a:spcPts val="1200"/>
              </a:spcBef>
              <a:spcAft>
                <a:spcPts val="1200"/>
              </a:spcAft>
              <a:buSzPct val="75000"/>
              <a:buFont typeface="Wingdings" panose="05000000000000000000" pitchFamily="2" charset="2"/>
              <a:buChar char="n"/>
            </a:pPr>
            <a:r>
              <a:rPr lang="en-US" altLang="en-US" dirty="0">
                <a:ea typeface="Arial" panose="020B0604020202020204" pitchFamily="34" charset="0"/>
                <a:cs typeface="Arial"/>
              </a:rPr>
              <a:t>A firm sells its products either at average industry prices to earn a profit higher than that of rivals OR below the average industry prices to capture market share</a:t>
            </a:r>
          </a:p>
          <a:p>
            <a:pPr marL="901700" lvl="1" indent="-444500" algn="just">
              <a:spcBef>
                <a:spcPts val="1200"/>
              </a:spcBef>
              <a:spcAft>
                <a:spcPts val="1200"/>
              </a:spcAft>
              <a:buSzPct val="75000"/>
              <a:buFont typeface="Wingdings" panose="05000000000000000000" pitchFamily="2" charset="2"/>
              <a:buChar char="n"/>
            </a:pPr>
            <a:r>
              <a:rPr lang="en-US" altLang="en-US" dirty="0">
                <a:ea typeface="Arial" panose="020B0604020202020204" pitchFamily="34" charset="0"/>
                <a:cs typeface="Arial"/>
              </a:rPr>
              <a:t>Emphasizes high production volumes, low costs, and low prices. Low cost-leadership strategy focuses on lowering operating costs</a:t>
            </a:r>
          </a:p>
          <a:p>
            <a:pPr marL="901700" lvl="1" indent="-444500" algn="just">
              <a:spcBef>
                <a:spcPts val="1200"/>
              </a:spcBef>
              <a:spcAft>
                <a:spcPts val="1200"/>
              </a:spcAft>
              <a:buSzPct val="75000"/>
              <a:buFont typeface="Wingdings" panose="05000000000000000000" pitchFamily="2" charset="2"/>
              <a:buChar char="n"/>
            </a:pPr>
            <a:r>
              <a:rPr lang="en-GB" altLang="en-US" dirty="0">
                <a:ea typeface="Arial" panose="020B0604020202020204" pitchFamily="34" charset="0"/>
                <a:cs typeface="Arial"/>
              </a:rPr>
              <a:t>Examples: Primark, EasyJet, Poundland</a:t>
            </a:r>
          </a:p>
          <a:p>
            <a:pPr marL="901700" lvl="1" indent="-444500" algn="just">
              <a:spcBef>
                <a:spcPts val="1200"/>
              </a:spcBef>
              <a:spcAft>
                <a:spcPts val="1200"/>
              </a:spcAft>
              <a:buSzPct val="75000"/>
              <a:buFont typeface="Wingdings" panose="05000000000000000000" pitchFamily="2" charset="2"/>
              <a:buChar char="n"/>
            </a:pPr>
            <a:endParaRPr lang="en-US" altLang="en-US" dirty="0">
              <a:ea typeface="Arial" panose="020B0604020202020204" pitchFamily="34" charset="0"/>
              <a:cs typeface="Arial"/>
            </a:endParaRPr>
          </a:p>
          <a:p>
            <a:pPr marL="0" lvl="0" indent="0" algn="just">
              <a:buClr>
                <a:srgbClr val="999966"/>
              </a:buClr>
              <a:buSzPct val="75000"/>
              <a:buNone/>
            </a:pPr>
            <a:endParaRPr lang="en-GB" sz="3600" dirty="0"/>
          </a:p>
          <a:p>
            <a:pPr algn="just"/>
            <a:endParaRPr lang="en-GB" sz="3600" dirty="0"/>
          </a:p>
          <a:p>
            <a:pPr algn="just"/>
            <a:endParaRPr lang="en-US" dirty="0"/>
          </a:p>
          <a:p>
            <a:pPr marL="0" indent="0" algn="just" eaLnBrk="1" hangingPunct="1">
              <a:buFont typeface="Arial" panose="020B0604020202020204" pitchFamily="34" charset="0"/>
              <a:buNone/>
              <a:defRPr/>
            </a:pPr>
            <a:endParaRPr lang="en-GB" altLang="en-US" sz="2800" dirty="0"/>
          </a:p>
        </p:txBody>
      </p:sp>
      <p:sp>
        <p:nvSpPr>
          <p:cNvPr id="2" name="Arrow: Down 1">
            <a:extLst>
              <a:ext uri="{FF2B5EF4-FFF2-40B4-BE49-F238E27FC236}">
                <a16:creationId xmlns:a16="http://schemas.microsoft.com/office/drawing/2014/main" id="{3615ADEB-9794-4704-AEB9-C1BCE587425A}"/>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3" name="Footer Placeholder 1">
            <a:extLst>
              <a:ext uri="{FF2B5EF4-FFF2-40B4-BE49-F238E27FC236}">
                <a16:creationId xmlns:a16="http://schemas.microsoft.com/office/drawing/2014/main" id="{F370D5B2-7F59-C50C-A9AA-FA7DF41A00B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525022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Creating Value: Two Basic Strategies</a:t>
            </a:r>
          </a:p>
        </p:txBody>
      </p:sp>
      <p:sp>
        <p:nvSpPr>
          <p:cNvPr id="5" name="Content Placeholder 2">
            <a:extLst>
              <a:ext uri="{FF2B5EF4-FFF2-40B4-BE49-F238E27FC236}">
                <a16:creationId xmlns:a16="http://schemas.microsoft.com/office/drawing/2014/main" id="{9FFC6309-B232-43BF-8B04-3548020A7714}"/>
              </a:ext>
            </a:extLst>
          </p:cNvPr>
          <p:cNvSpPr txBox="1">
            <a:spLocks/>
          </p:cNvSpPr>
          <p:nvPr/>
        </p:nvSpPr>
        <p:spPr bwMode="auto">
          <a:xfrm>
            <a:off x="785409" y="1136594"/>
            <a:ext cx="10621181" cy="4584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0" indent="0" algn="just">
              <a:spcBef>
                <a:spcPts val="1200"/>
              </a:spcBef>
              <a:spcAft>
                <a:spcPts val="1200"/>
              </a:spcAft>
              <a:buClr>
                <a:srgbClr val="999966"/>
              </a:buClr>
              <a:buSzPct val="75000"/>
              <a:buNone/>
            </a:pPr>
            <a:r>
              <a:rPr lang="en-US" altLang="en-US" sz="3000" b="1" dirty="0">
                <a:ea typeface="MS PGothic" pitchFamily="34" charset="-128"/>
                <a:cs typeface="Arial"/>
              </a:rPr>
              <a:t>2- Differentiation</a:t>
            </a:r>
          </a:p>
          <a:p>
            <a:pPr marL="979488" lvl="1" indent="-522288" algn="just">
              <a:spcBef>
                <a:spcPts val="1200"/>
              </a:spcBef>
              <a:spcAft>
                <a:spcPts val="1200"/>
              </a:spcAft>
              <a:buClr>
                <a:schemeClr val="tx1"/>
              </a:buClr>
              <a:buSzPct val="75000"/>
              <a:buFont typeface="Wingdings" panose="05000000000000000000" pitchFamily="2" charset="2"/>
              <a:buChar char="n"/>
            </a:pPr>
            <a:r>
              <a:rPr lang="en-US" altLang="en-US" dirty="0">
                <a:ea typeface="Arial" panose="020B0604020202020204" pitchFamily="34" charset="0"/>
                <a:cs typeface="Arial"/>
              </a:rPr>
              <a:t>Offer </a:t>
            </a:r>
            <a:r>
              <a:rPr lang="en-US" altLang="en-US" b="1" dirty="0">
                <a:ea typeface="Arial" panose="020B0604020202020204" pitchFamily="34" charset="0"/>
                <a:cs typeface="Arial"/>
              </a:rPr>
              <a:t>unique attributes </a:t>
            </a:r>
            <a:r>
              <a:rPr lang="en-US" altLang="en-US" dirty="0">
                <a:ea typeface="Arial" panose="020B0604020202020204" pitchFamily="34" charset="0"/>
                <a:cs typeface="Arial"/>
              </a:rPr>
              <a:t>that they reason are highly valued by customers AND which customers perceive to be better than or sufficiently different from products offered by rivals- </a:t>
            </a:r>
            <a:r>
              <a:rPr lang="en-US" altLang="en-US" b="1" i="1" dirty="0">
                <a:ea typeface="Arial" panose="020B0604020202020204" pitchFamily="34" charset="0"/>
                <a:cs typeface="Arial"/>
              </a:rPr>
              <a:t>Generating customer insights regarding innovations</a:t>
            </a:r>
          </a:p>
          <a:p>
            <a:pPr marL="979488" lvl="1" indent="-522288" algn="just">
              <a:spcBef>
                <a:spcPts val="1200"/>
              </a:spcBef>
              <a:spcAft>
                <a:spcPts val="1200"/>
              </a:spcAft>
              <a:buClr>
                <a:schemeClr val="tx1"/>
              </a:buClr>
              <a:buSzPct val="75000"/>
              <a:buFont typeface="Wingdings" panose="05000000000000000000" pitchFamily="2" charset="2"/>
              <a:buChar char="n"/>
            </a:pPr>
            <a:r>
              <a:rPr lang="en-US" altLang="en-US" dirty="0">
                <a:ea typeface="Arial" panose="020B0604020202020204" pitchFamily="34" charset="0"/>
                <a:cs typeface="Arial"/>
              </a:rPr>
              <a:t>Unique goods or services that its rivals find hard to match or copy</a:t>
            </a:r>
          </a:p>
          <a:p>
            <a:pPr marL="979488" lvl="1" indent="-522288" algn="just">
              <a:spcBef>
                <a:spcPts val="1200"/>
              </a:spcBef>
              <a:spcAft>
                <a:spcPts val="1200"/>
              </a:spcAft>
              <a:buClr>
                <a:schemeClr val="tx1"/>
              </a:buClr>
              <a:buSzPct val="75000"/>
              <a:buFont typeface="Wingdings" panose="05000000000000000000" pitchFamily="2" charset="2"/>
              <a:buChar char="n"/>
            </a:pPr>
            <a:r>
              <a:rPr lang="en-US" altLang="en-US" dirty="0">
                <a:ea typeface="Arial" panose="020B0604020202020204" pitchFamily="34" charset="0"/>
                <a:cs typeface="Arial"/>
              </a:rPr>
              <a:t>Examples: Hugo Boss, Emirates Airline, Waitrose</a:t>
            </a:r>
          </a:p>
          <a:p>
            <a:pPr marL="0" indent="0" algn="just">
              <a:buClr>
                <a:schemeClr val="tx1"/>
              </a:buClr>
              <a:buNone/>
            </a:pPr>
            <a:endParaRPr lang="en-GB" sz="4000" dirty="0"/>
          </a:p>
          <a:p>
            <a:pPr algn="just"/>
            <a:endParaRPr lang="en-GB" sz="3600" dirty="0"/>
          </a:p>
          <a:p>
            <a:pPr algn="just"/>
            <a:endParaRPr lang="en-GB" sz="3600" dirty="0"/>
          </a:p>
          <a:p>
            <a:pPr algn="just"/>
            <a:endParaRPr lang="en-US" dirty="0"/>
          </a:p>
          <a:p>
            <a:pPr marL="0" indent="0" algn="just" eaLnBrk="1" hangingPunct="1">
              <a:buFont typeface="Arial" panose="020B0604020202020204" pitchFamily="34" charset="0"/>
              <a:buNone/>
              <a:defRPr/>
            </a:pPr>
            <a:endParaRPr lang="en-GB" altLang="en-US" sz="2800" dirty="0"/>
          </a:p>
        </p:txBody>
      </p:sp>
      <p:sp>
        <p:nvSpPr>
          <p:cNvPr id="2" name="Arrow: Down 1">
            <a:extLst>
              <a:ext uri="{FF2B5EF4-FFF2-40B4-BE49-F238E27FC236}">
                <a16:creationId xmlns:a16="http://schemas.microsoft.com/office/drawing/2014/main" id="{2A22DC36-F7E5-642A-3F47-A8C6C6C8CC71}"/>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3" name="Footer Placeholder 1">
            <a:extLst>
              <a:ext uri="{FF2B5EF4-FFF2-40B4-BE49-F238E27FC236}">
                <a16:creationId xmlns:a16="http://schemas.microsoft.com/office/drawing/2014/main" id="{E9DA2E61-DB4A-44FA-CC5F-3E3CA3B8B27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838840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Firm as Value Chain</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68396" y="980728"/>
            <a:ext cx="10855207" cy="47525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0" indent="0" algn="just" eaLnBrk="1" hangingPunct="1">
              <a:buClr>
                <a:srgbClr val="999966"/>
              </a:buClr>
              <a:buSzPct val="75000"/>
              <a:buNone/>
            </a:pPr>
            <a:r>
              <a:rPr lang="en-US" altLang="en-US" sz="2800" b="1" dirty="0">
                <a:solidFill>
                  <a:srgbClr val="000000"/>
                </a:solidFill>
                <a:ea typeface="MS PGothic" pitchFamily="34" charset="-128"/>
                <a:cs typeface="Arial"/>
              </a:rPr>
              <a:t>Value Chain</a:t>
            </a:r>
            <a:r>
              <a:rPr lang="en-US" altLang="en-US" sz="2800" dirty="0">
                <a:solidFill>
                  <a:srgbClr val="000000"/>
                </a:solidFill>
                <a:ea typeface="MS PGothic" pitchFamily="34" charset="-128"/>
                <a:cs typeface="Arial"/>
              </a:rPr>
              <a:t>: set of linked value-creating activities that company perform to design, produce, market, deliver, and support a product </a:t>
            </a:r>
          </a:p>
          <a:p>
            <a:pPr lvl="1" algn="just" eaLnBrk="1" hangingPunct="1">
              <a:buClr>
                <a:schemeClr val="tx1"/>
              </a:buClr>
              <a:buSzPct val="100000"/>
              <a:buFont typeface="Wingdings" panose="05000000000000000000" pitchFamily="2" charset="2"/>
              <a:buChar char="§"/>
            </a:pPr>
            <a:r>
              <a:rPr lang="en-US" altLang="en-US" sz="2400" dirty="0">
                <a:solidFill>
                  <a:srgbClr val="000000"/>
                </a:solidFill>
                <a:ea typeface="Arial" panose="020B0604020202020204" pitchFamily="34" charset="0"/>
                <a:cs typeface="Arial"/>
              </a:rPr>
              <a:t>Helps the managers integrate the knowledge and skills of employees around the world in the way that allows the best global reach</a:t>
            </a:r>
          </a:p>
          <a:p>
            <a:pPr marL="0" lvl="0" indent="0" algn="just" eaLnBrk="1" hangingPunct="1">
              <a:spcBef>
                <a:spcPts val="1200"/>
              </a:spcBef>
              <a:buClr>
                <a:srgbClr val="999966"/>
              </a:buClr>
              <a:buSzPct val="75000"/>
              <a:buNone/>
            </a:pPr>
            <a:r>
              <a:rPr lang="en-US" altLang="en-US" sz="2800" b="1" dirty="0">
                <a:solidFill>
                  <a:srgbClr val="000000"/>
                </a:solidFill>
                <a:ea typeface="MS PGothic" pitchFamily="34" charset="-128"/>
                <a:cs typeface="Arial"/>
              </a:rPr>
              <a:t>Value Chain Analysis </a:t>
            </a:r>
            <a:r>
              <a:rPr lang="en-US" altLang="en-US" sz="2800" dirty="0">
                <a:solidFill>
                  <a:srgbClr val="000000"/>
                </a:solidFill>
                <a:ea typeface="MS PGothic" pitchFamily="34" charset="-128"/>
                <a:cs typeface="Arial"/>
              </a:rPr>
              <a:t>helps the manager understand the behavior of cots and the existing and potential sources of differentiation</a:t>
            </a:r>
            <a:endParaRPr lang="en-US" altLang="en-US" sz="2400" dirty="0">
              <a:solidFill>
                <a:srgbClr val="000000"/>
              </a:solidFill>
              <a:ea typeface="MS PGothic" pitchFamily="34" charset="-128"/>
              <a:cs typeface="Arial"/>
            </a:endParaRPr>
          </a:p>
          <a:p>
            <a:pPr lvl="1" algn="just" eaLnBrk="1" hangingPunct="1">
              <a:buClr>
                <a:schemeClr val="tx1"/>
              </a:buClr>
              <a:buSzPct val="100000"/>
              <a:buFont typeface="Wingdings" panose="05000000000000000000" pitchFamily="2" charset="2"/>
              <a:buChar char="§"/>
            </a:pPr>
            <a:r>
              <a:rPr lang="en-US" altLang="en-US" sz="2400" b="1" dirty="0">
                <a:solidFill>
                  <a:srgbClr val="002060"/>
                </a:solidFill>
                <a:ea typeface="MS PGothic" pitchFamily="34" charset="-128"/>
                <a:cs typeface="Arial"/>
              </a:rPr>
              <a:t>Primary Activities</a:t>
            </a:r>
            <a:r>
              <a:rPr lang="en-US" altLang="en-US" sz="2400" dirty="0">
                <a:solidFill>
                  <a:srgbClr val="000000"/>
                </a:solidFill>
                <a:ea typeface="MS PGothic" pitchFamily="34" charset="-128"/>
                <a:cs typeface="Arial"/>
              </a:rPr>
              <a:t>: inbound logistics, operations, outbound logistics, sales and marketing, service</a:t>
            </a:r>
          </a:p>
          <a:p>
            <a:pPr lvl="1" algn="just" eaLnBrk="1" hangingPunct="1">
              <a:buClr>
                <a:schemeClr val="tx1"/>
              </a:buClr>
              <a:buSzPct val="100000"/>
              <a:buFont typeface="Wingdings" panose="05000000000000000000" pitchFamily="2" charset="2"/>
              <a:buChar char="§"/>
            </a:pPr>
            <a:r>
              <a:rPr lang="en-US" altLang="en-US" sz="2400" b="1" dirty="0">
                <a:solidFill>
                  <a:srgbClr val="002060"/>
                </a:solidFill>
                <a:ea typeface="MS PGothic" pitchFamily="34" charset="-128"/>
                <a:cs typeface="Arial"/>
              </a:rPr>
              <a:t>Support Activities</a:t>
            </a:r>
            <a:r>
              <a:rPr lang="en-US" altLang="en-US" sz="2400" dirty="0">
                <a:solidFill>
                  <a:srgbClr val="000000"/>
                </a:solidFill>
                <a:ea typeface="MS PGothic" pitchFamily="34" charset="-128"/>
                <a:cs typeface="Arial"/>
              </a:rPr>
              <a:t>: procurement, technology and system development, human resource management, firm infrastructure, Shipping, Customer Services </a:t>
            </a:r>
          </a:p>
          <a:p>
            <a:pPr algn="just"/>
            <a:endParaRPr lang="en-GB" dirty="0"/>
          </a:p>
          <a:p>
            <a:pPr algn="just"/>
            <a:endParaRPr lang="en-US" sz="2800" dirty="0"/>
          </a:p>
          <a:p>
            <a:pPr marL="0" indent="0" algn="just"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EA053EE7-7D18-0D06-1E77-B467E15221B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537467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Company Value Chain</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191344" y="1169369"/>
            <a:ext cx="4169464" cy="42957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Clr>
                <a:schemeClr val="tx1"/>
              </a:buClr>
              <a:buNone/>
            </a:pPr>
            <a:r>
              <a:rPr lang="en-GB" sz="2400" b="1" dirty="0">
                <a:solidFill>
                  <a:srgbClr val="FF0000"/>
                </a:solidFill>
                <a:hlinkClick r:id="rId3"/>
              </a:rPr>
              <a:t>Porter’s Value Chain Model</a:t>
            </a:r>
            <a:endParaRPr lang="en-GB" sz="2400" b="1" dirty="0">
              <a:solidFill>
                <a:srgbClr val="FF0000"/>
              </a:solidFill>
            </a:endParaRPr>
          </a:p>
          <a:p>
            <a:pPr marL="0" indent="0" algn="just">
              <a:buClr>
                <a:schemeClr val="tx1"/>
              </a:buClr>
              <a:buNone/>
            </a:pPr>
            <a:endParaRPr lang="en-GB" sz="2200" b="1" dirty="0">
              <a:solidFill>
                <a:srgbClr val="FF0000"/>
              </a:solidFill>
            </a:endParaRPr>
          </a:p>
          <a:p>
            <a:pPr algn="just">
              <a:buClr>
                <a:schemeClr val="tx1"/>
              </a:buClr>
            </a:pPr>
            <a:r>
              <a:rPr lang="en-GB" sz="2400" b="1" dirty="0">
                <a:solidFill>
                  <a:srgbClr val="FF0000"/>
                </a:solidFill>
              </a:rPr>
              <a:t>Primary activities</a:t>
            </a:r>
            <a:r>
              <a:rPr lang="en-GB" sz="2400" dirty="0"/>
              <a:t> are directly concerned with the creation or delivery of a product or service.</a:t>
            </a:r>
          </a:p>
          <a:p>
            <a:pPr algn="just">
              <a:buClr>
                <a:schemeClr val="tx1"/>
              </a:buClr>
            </a:pPr>
            <a:r>
              <a:rPr lang="en-GB" sz="2400" b="1" dirty="0">
                <a:solidFill>
                  <a:srgbClr val="FF0000"/>
                </a:solidFill>
              </a:rPr>
              <a:t>Support activities</a:t>
            </a:r>
            <a:r>
              <a:rPr lang="en-GB" sz="2400" dirty="0"/>
              <a:t> help to improve the effectiveness or efficiency of primary activities.</a:t>
            </a:r>
          </a:p>
        </p:txBody>
      </p:sp>
      <p:pic>
        <p:nvPicPr>
          <p:cNvPr id="2" name="Picture 1">
            <a:extLst>
              <a:ext uri="{FF2B5EF4-FFF2-40B4-BE49-F238E27FC236}">
                <a16:creationId xmlns:a16="http://schemas.microsoft.com/office/drawing/2014/main" id="{141C7BB6-48DC-4B04-8DF8-78CE8CFDF488}"/>
              </a:ext>
            </a:extLst>
          </p:cNvPr>
          <p:cNvPicPr>
            <a:picLocks noChangeAspect="1"/>
          </p:cNvPicPr>
          <p:nvPr/>
        </p:nvPicPr>
        <p:blipFill>
          <a:blip r:embed="rId4"/>
          <a:stretch>
            <a:fillRect/>
          </a:stretch>
        </p:blipFill>
        <p:spPr>
          <a:xfrm>
            <a:off x="4439816" y="1169369"/>
            <a:ext cx="7407270" cy="4295775"/>
          </a:xfrm>
          <a:prstGeom prst="rect">
            <a:avLst/>
          </a:prstGeom>
        </p:spPr>
      </p:pic>
      <p:sp>
        <p:nvSpPr>
          <p:cNvPr id="3" name="Arrow: Down 2">
            <a:extLst>
              <a:ext uri="{FF2B5EF4-FFF2-40B4-BE49-F238E27FC236}">
                <a16:creationId xmlns:a16="http://schemas.microsoft.com/office/drawing/2014/main" id="{FFB94F36-21CC-12F3-272A-D3D00B543F41}"/>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4" name="Footer Placeholder 1">
            <a:extLst>
              <a:ext uri="{FF2B5EF4-FFF2-40B4-BE49-F238E27FC236}">
                <a16:creationId xmlns:a16="http://schemas.microsoft.com/office/drawing/2014/main" id="{2364D463-4108-21AF-4367-6296A82C591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79300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31" presetClass="entr" presetSubtype="0" fill="hold" nodeType="after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p:cTn id="13" dur="1750" fill="hold"/>
                                        <p:tgtEl>
                                          <p:spTgt spid="2"/>
                                        </p:tgtEl>
                                        <p:attrNameLst>
                                          <p:attrName>ppt_w</p:attrName>
                                        </p:attrNameLst>
                                      </p:cBhvr>
                                      <p:tavLst>
                                        <p:tav tm="0">
                                          <p:val>
                                            <p:fltVal val="0"/>
                                          </p:val>
                                        </p:tav>
                                        <p:tav tm="100000">
                                          <p:val>
                                            <p:strVal val="#ppt_w"/>
                                          </p:val>
                                        </p:tav>
                                      </p:tavLst>
                                    </p:anim>
                                    <p:anim calcmode="lin" valueType="num">
                                      <p:cBhvr>
                                        <p:cTn id="14" dur="1750" fill="hold"/>
                                        <p:tgtEl>
                                          <p:spTgt spid="2"/>
                                        </p:tgtEl>
                                        <p:attrNameLst>
                                          <p:attrName>ppt_h</p:attrName>
                                        </p:attrNameLst>
                                      </p:cBhvr>
                                      <p:tavLst>
                                        <p:tav tm="0">
                                          <p:val>
                                            <p:fltVal val="0"/>
                                          </p:val>
                                        </p:tav>
                                        <p:tav tm="100000">
                                          <p:val>
                                            <p:strVal val="#ppt_h"/>
                                          </p:val>
                                        </p:tav>
                                      </p:tavLst>
                                    </p:anim>
                                    <p:anim calcmode="lin" valueType="num">
                                      <p:cBhvr>
                                        <p:cTn id="15" dur="1750" fill="hold"/>
                                        <p:tgtEl>
                                          <p:spTgt spid="2"/>
                                        </p:tgtEl>
                                        <p:attrNameLst>
                                          <p:attrName>style.rotation</p:attrName>
                                        </p:attrNameLst>
                                      </p:cBhvr>
                                      <p:tavLst>
                                        <p:tav tm="0">
                                          <p:val>
                                            <p:fltVal val="90"/>
                                          </p:val>
                                        </p:tav>
                                        <p:tav tm="100000">
                                          <p:val>
                                            <p:fltVal val="0"/>
                                          </p:val>
                                        </p:tav>
                                      </p:tavLst>
                                    </p:anim>
                                    <p:animEffect transition="in" filter="fade">
                                      <p:cBhvr>
                                        <p:cTn id="16" dur="175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Company Value Chain</a:t>
            </a:r>
          </a:p>
        </p:txBody>
      </p:sp>
      <p:pic>
        <p:nvPicPr>
          <p:cNvPr id="9" name="Picture 8" descr="A close up of a basketball hoop&#10;&#10;Description automatically generated">
            <a:extLst>
              <a:ext uri="{FF2B5EF4-FFF2-40B4-BE49-F238E27FC236}">
                <a16:creationId xmlns:a16="http://schemas.microsoft.com/office/drawing/2014/main" id="{1346F06E-6F37-4654-A326-9A7D778F822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67608" y="4676102"/>
            <a:ext cx="2173039" cy="998143"/>
          </a:xfrm>
          <a:prstGeom prst="rect">
            <a:avLst/>
          </a:prstGeom>
        </p:spPr>
      </p:pic>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344373" y="886478"/>
            <a:ext cx="5088857" cy="49685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182563" indent="-182563" algn="just">
              <a:buClr>
                <a:schemeClr val="tx1"/>
              </a:buClr>
            </a:pPr>
            <a:r>
              <a:rPr lang="en-GB" sz="2400" dirty="0"/>
              <a:t>All functions of a company - production, marketing, product development, service, information systems, materials management, and human resources - have a role in lowering the cost structure and increasing the perceived value of products through differentiation.</a:t>
            </a:r>
          </a:p>
          <a:p>
            <a:pPr marL="182563" indent="-182563" algn="just">
              <a:buClr>
                <a:schemeClr val="tx1"/>
              </a:buClr>
            </a:pPr>
            <a:r>
              <a:rPr lang="en-GB" sz="2400" dirty="0">
                <a:hlinkClick r:id="rId4"/>
              </a:rPr>
              <a:t>Global value chains</a:t>
            </a:r>
            <a:endParaRPr lang="en-GB" sz="2400" dirty="0"/>
          </a:p>
          <a:p>
            <a:pPr marL="182563" indent="-182563" algn="just">
              <a:buClr>
                <a:schemeClr val="tx1"/>
              </a:buClr>
            </a:pPr>
            <a:r>
              <a:rPr lang="en-GB" sz="2400" dirty="0"/>
              <a:t>Case study 1 - Value Creation at Burberry</a:t>
            </a:r>
          </a:p>
        </p:txBody>
      </p:sp>
      <p:pic>
        <p:nvPicPr>
          <p:cNvPr id="4" name="Picture 3">
            <a:extLst>
              <a:ext uri="{FF2B5EF4-FFF2-40B4-BE49-F238E27FC236}">
                <a16:creationId xmlns:a16="http://schemas.microsoft.com/office/drawing/2014/main" id="{D3FDA959-2A44-49A0-859E-199117F4517B}"/>
              </a:ext>
            </a:extLst>
          </p:cNvPr>
          <p:cNvPicPr>
            <a:picLocks noChangeAspect="1"/>
          </p:cNvPicPr>
          <p:nvPr/>
        </p:nvPicPr>
        <p:blipFill>
          <a:blip r:embed="rId5"/>
          <a:stretch>
            <a:fillRect/>
          </a:stretch>
        </p:blipFill>
        <p:spPr>
          <a:xfrm>
            <a:off x="5447928" y="1002970"/>
            <a:ext cx="6542472" cy="4295773"/>
          </a:xfrm>
          <a:prstGeom prst="rect">
            <a:avLst/>
          </a:prstGeom>
        </p:spPr>
      </p:pic>
      <p:sp>
        <p:nvSpPr>
          <p:cNvPr id="2" name="Arrow: Down 1">
            <a:extLst>
              <a:ext uri="{FF2B5EF4-FFF2-40B4-BE49-F238E27FC236}">
                <a16:creationId xmlns:a16="http://schemas.microsoft.com/office/drawing/2014/main" id="{CD67E75D-4C6F-278C-5E22-2C83493A6F10}"/>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3" name="Footer Placeholder 1">
            <a:extLst>
              <a:ext uri="{FF2B5EF4-FFF2-40B4-BE49-F238E27FC236}">
                <a16:creationId xmlns:a16="http://schemas.microsoft.com/office/drawing/2014/main" id="{D6528C10-742A-67C2-48A1-E8F6D2AE519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190612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000"/>
                                        <p:tgtEl>
                                          <p:spTgt spid="5">
                                            <p:txEl>
                                              <p:pRg st="1" end="1"/>
                                            </p:txEl>
                                          </p:spTgt>
                                        </p:tgtEl>
                                      </p:cBhvr>
                                    </p:animEffect>
                                    <p:anim calcmode="lin" valueType="num">
                                      <p:cBhvr>
                                        <p:cTn id="13"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1000"/>
                                        <p:tgtEl>
                                          <p:spTgt spid="5">
                                            <p:txEl>
                                              <p:pRg st="2" end="2"/>
                                            </p:txEl>
                                          </p:spTgt>
                                        </p:tgtEl>
                                      </p:cBhvr>
                                    </p:animEffect>
                                    <p:anim calcmode="lin" valueType="num">
                                      <p:cBhvr>
                                        <p:cTn id="18"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2" end="2"/>
                                            </p:txEl>
                                          </p:spTgt>
                                        </p:tgtEl>
                                        <p:attrNameLst>
                                          <p:attrName>ppt_y</p:attrName>
                                        </p:attrNameLst>
                                      </p:cBhvr>
                                      <p:tavLst>
                                        <p:tav tm="0">
                                          <p:val>
                                            <p:strVal val="#ppt_y+.1"/>
                                          </p:val>
                                        </p:tav>
                                        <p:tav tm="100000">
                                          <p:val>
                                            <p:strVal val="#ppt_y"/>
                                          </p:val>
                                        </p:tav>
                                      </p:tavLst>
                                    </p:anim>
                                  </p:childTnLst>
                                </p:cTn>
                              </p:par>
                              <p:par>
                                <p:cTn id="20" presetID="31" presetClass="entr" presetSubtype="0" fill="hold" nodeType="withEffect">
                                  <p:stCondLst>
                                    <p:cond delay="0"/>
                                  </p:stCondLst>
                                  <p:childTnLst>
                                    <p:set>
                                      <p:cBhvr>
                                        <p:cTn id="21" dur="1" fill="hold">
                                          <p:stCondLst>
                                            <p:cond delay="0"/>
                                          </p:stCondLst>
                                        </p:cTn>
                                        <p:tgtEl>
                                          <p:spTgt spid="9"/>
                                        </p:tgtEl>
                                        <p:attrNameLst>
                                          <p:attrName>style.visibility</p:attrName>
                                        </p:attrNameLst>
                                      </p:cBhvr>
                                      <p:to>
                                        <p:strVal val="visible"/>
                                      </p:to>
                                    </p:set>
                                    <p:anim calcmode="lin" valueType="num">
                                      <p:cBhvr>
                                        <p:cTn id="22" dur="1000" fill="hold"/>
                                        <p:tgtEl>
                                          <p:spTgt spid="9"/>
                                        </p:tgtEl>
                                        <p:attrNameLst>
                                          <p:attrName>ppt_w</p:attrName>
                                        </p:attrNameLst>
                                      </p:cBhvr>
                                      <p:tavLst>
                                        <p:tav tm="0">
                                          <p:val>
                                            <p:fltVal val="0"/>
                                          </p:val>
                                        </p:tav>
                                        <p:tav tm="100000">
                                          <p:val>
                                            <p:strVal val="#ppt_w"/>
                                          </p:val>
                                        </p:tav>
                                      </p:tavLst>
                                    </p:anim>
                                    <p:anim calcmode="lin" valueType="num">
                                      <p:cBhvr>
                                        <p:cTn id="23" dur="1000" fill="hold"/>
                                        <p:tgtEl>
                                          <p:spTgt spid="9"/>
                                        </p:tgtEl>
                                        <p:attrNameLst>
                                          <p:attrName>ppt_h</p:attrName>
                                        </p:attrNameLst>
                                      </p:cBhvr>
                                      <p:tavLst>
                                        <p:tav tm="0">
                                          <p:val>
                                            <p:fltVal val="0"/>
                                          </p:val>
                                        </p:tav>
                                        <p:tav tm="100000">
                                          <p:val>
                                            <p:strVal val="#ppt_h"/>
                                          </p:val>
                                        </p:tav>
                                      </p:tavLst>
                                    </p:anim>
                                    <p:anim calcmode="lin" valueType="num">
                                      <p:cBhvr>
                                        <p:cTn id="24" dur="1000" fill="hold"/>
                                        <p:tgtEl>
                                          <p:spTgt spid="9"/>
                                        </p:tgtEl>
                                        <p:attrNameLst>
                                          <p:attrName>style.rotation</p:attrName>
                                        </p:attrNameLst>
                                      </p:cBhvr>
                                      <p:tavLst>
                                        <p:tav tm="0">
                                          <p:val>
                                            <p:fltVal val="90"/>
                                          </p:val>
                                        </p:tav>
                                        <p:tav tm="100000">
                                          <p:val>
                                            <p:fltVal val="0"/>
                                          </p:val>
                                        </p:tav>
                                      </p:tavLst>
                                    </p:anim>
                                    <p:animEffect transition="in" filter="fade">
                                      <p:cBhvr>
                                        <p:cTn id="25" dur="1000"/>
                                        <p:tgtEl>
                                          <p:spTgt spid="9"/>
                                        </p:tgtEl>
                                      </p:cBhvr>
                                    </p:animEffect>
                                  </p:childTnLst>
                                </p:cTn>
                              </p:par>
                            </p:childTnLst>
                          </p:cTn>
                        </p:par>
                        <p:par>
                          <p:cTn id="26" fill="hold">
                            <p:stCondLst>
                              <p:cond delay="1000"/>
                            </p:stCondLst>
                            <p:childTnLst>
                              <p:par>
                                <p:cTn id="27" presetID="53" presetClass="entr" presetSubtype="16" fill="hold" nodeType="afterEffect">
                                  <p:stCondLst>
                                    <p:cond delay="0"/>
                                  </p:stCondLst>
                                  <p:childTnLst>
                                    <p:set>
                                      <p:cBhvr>
                                        <p:cTn id="28" dur="1" fill="hold">
                                          <p:stCondLst>
                                            <p:cond delay="0"/>
                                          </p:stCondLst>
                                        </p:cTn>
                                        <p:tgtEl>
                                          <p:spTgt spid="4"/>
                                        </p:tgtEl>
                                        <p:attrNameLst>
                                          <p:attrName>style.visibility</p:attrName>
                                        </p:attrNameLst>
                                      </p:cBhvr>
                                      <p:to>
                                        <p:strVal val="visible"/>
                                      </p:to>
                                    </p:set>
                                    <p:anim calcmode="lin" valueType="num">
                                      <p:cBhvr>
                                        <p:cTn id="29" dur="2000" fill="hold"/>
                                        <p:tgtEl>
                                          <p:spTgt spid="4"/>
                                        </p:tgtEl>
                                        <p:attrNameLst>
                                          <p:attrName>ppt_w</p:attrName>
                                        </p:attrNameLst>
                                      </p:cBhvr>
                                      <p:tavLst>
                                        <p:tav tm="0">
                                          <p:val>
                                            <p:fltVal val="0"/>
                                          </p:val>
                                        </p:tav>
                                        <p:tav tm="100000">
                                          <p:val>
                                            <p:strVal val="#ppt_w"/>
                                          </p:val>
                                        </p:tav>
                                      </p:tavLst>
                                    </p:anim>
                                    <p:anim calcmode="lin" valueType="num">
                                      <p:cBhvr>
                                        <p:cTn id="30" dur="2000" fill="hold"/>
                                        <p:tgtEl>
                                          <p:spTgt spid="4"/>
                                        </p:tgtEl>
                                        <p:attrNameLst>
                                          <p:attrName>ppt_h</p:attrName>
                                        </p:attrNameLst>
                                      </p:cBhvr>
                                      <p:tavLst>
                                        <p:tav tm="0">
                                          <p:val>
                                            <p:fltVal val="0"/>
                                          </p:val>
                                        </p:tav>
                                        <p:tav tm="100000">
                                          <p:val>
                                            <p:strVal val="#ppt_h"/>
                                          </p:val>
                                        </p:tav>
                                      </p:tavLst>
                                    </p:anim>
                                    <p:animEffect transition="in" filter="fade">
                                      <p:cBhvr>
                                        <p:cTn id="31"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Factors That Influence The Value Chain</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052736"/>
            <a:ext cx="10621181" cy="4608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eaLnBrk="1" hangingPunct="1">
              <a:buSzPct val="60000"/>
              <a:buFont typeface="Wingdings" panose="05000000000000000000" pitchFamily="2" charset="2"/>
              <a:buChar char="n"/>
            </a:pPr>
            <a:r>
              <a:rPr lang="en-US" altLang="en-US" sz="2400" b="1" dirty="0">
                <a:solidFill>
                  <a:srgbClr val="000000"/>
                </a:solidFill>
                <a:ea typeface="Arial" panose="020B0604020202020204" pitchFamily="34" charset="0"/>
                <a:cs typeface="Arial"/>
              </a:rPr>
              <a:t>Configuration</a:t>
            </a:r>
            <a:r>
              <a:rPr lang="en-US" altLang="en-US" sz="2400" dirty="0">
                <a:solidFill>
                  <a:srgbClr val="000000"/>
                </a:solidFill>
                <a:ea typeface="Arial" panose="020B0604020202020204" pitchFamily="34" charset="0"/>
                <a:cs typeface="Arial"/>
              </a:rPr>
              <a:t>: the way that mangers arrange the activities of the value chain to exploit </a:t>
            </a:r>
            <a:r>
              <a:rPr lang="en-US" altLang="en-US" sz="2400" b="1" i="1" dirty="0">
                <a:solidFill>
                  <a:srgbClr val="000000"/>
                </a:solidFill>
                <a:ea typeface="Arial" panose="020B0604020202020204" pitchFamily="34" charset="0"/>
                <a:cs typeface="Arial"/>
              </a:rPr>
              <a:t>location economies </a:t>
            </a:r>
            <a:r>
              <a:rPr lang="en-US" altLang="en-US" sz="2400" dirty="0">
                <a:solidFill>
                  <a:srgbClr val="000000"/>
                </a:solidFill>
                <a:ea typeface="Arial" panose="020B0604020202020204" pitchFamily="34" charset="0"/>
                <a:cs typeface="Arial"/>
              </a:rPr>
              <a:t>(economies from performing a value activity in the optimal location given prevailing economic, political, legal, and cultural conditions)</a:t>
            </a:r>
          </a:p>
          <a:p>
            <a:pPr algn="just" eaLnBrk="1" hangingPunct="1">
              <a:buSzPct val="60000"/>
              <a:buFont typeface="Wingdings" panose="05000000000000000000" pitchFamily="2" charset="2"/>
              <a:buChar char="n"/>
            </a:pPr>
            <a:r>
              <a:rPr lang="en-US" altLang="en-US" sz="2400" b="1" dirty="0">
                <a:solidFill>
                  <a:srgbClr val="000000"/>
                </a:solidFill>
                <a:ea typeface="Arial" panose="020B0604020202020204" pitchFamily="34" charset="0"/>
                <a:cs typeface="Arial"/>
              </a:rPr>
              <a:t>Cost Factors</a:t>
            </a:r>
            <a:r>
              <a:rPr lang="en-US" altLang="en-US" sz="2400" dirty="0">
                <a:solidFill>
                  <a:srgbClr val="000000"/>
                </a:solidFill>
                <a:ea typeface="Arial" panose="020B0604020202020204" pitchFamily="34" charset="0"/>
                <a:cs typeface="Arial"/>
              </a:rPr>
              <a:t>: differences in wage rates, worker productivity, inflation rates, and government regulations (creating significant variations in production costs)</a:t>
            </a:r>
          </a:p>
          <a:p>
            <a:pPr algn="just" eaLnBrk="1" hangingPunct="1">
              <a:buSzPct val="60000"/>
              <a:buFont typeface="Wingdings" panose="05000000000000000000" pitchFamily="2" charset="2"/>
              <a:buChar char="n"/>
            </a:pPr>
            <a:r>
              <a:rPr lang="en-US" altLang="en-US" sz="2400" b="1" dirty="0">
                <a:solidFill>
                  <a:srgbClr val="000000"/>
                </a:solidFill>
                <a:ea typeface="Arial" panose="020B0604020202020204" pitchFamily="34" charset="0"/>
                <a:cs typeface="Arial"/>
              </a:rPr>
              <a:t>Cluster Effects</a:t>
            </a:r>
            <a:r>
              <a:rPr lang="en-US" altLang="en-US" sz="2400" dirty="0">
                <a:solidFill>
                  <a:srgbClr val="000000"/>
                </a:solidFill>
                <a:ea typeface="Arial" panose="020B0604020202020204" pitchFamily="34" charset="0"/>
                <a:cs typeface="Arial"/>
              </a:rPr>
              <a:t>: particular industry gradually clusters more and more related value creation effects</a:t>
            </a:r>
          </a:p>
          <a:p>
            <a:pPr algn="just" eaLnBrk="1" hangingPunct="1">
              <a:buSzPct val="60000"/>
              <a:buFont typeface="Wingdings" panose="05000000000000000000" pitchFamily="2" charset="2"/>
              <a:buChar char="n"/>
            </a:pPr>
            <a:r>
              <a:rPr lang="en-US" altLang="en-US" sz="2400" b="1" dirty="0">
                <a:solidFill>
                  <a:srgbClr val="000000"/>
                </a:solidFill>
                <a:ea typeface="Arial" panose="020B0604020202020204" pitchFamily="34" charset="0"/>
                <a:cs typeface="Arial"/>
              </a:rPr>
              <a:t>Logistics</a:t>
            </a:r>
            <a:r>
              <a:rPr lang="en-US" altLang="en-US" sz="2400" dirty="0">
                <a:solidFill>
                  <a:srgbClr val="000000"/>
                </a:solidFill>
                <a:ea typeface="Arial" panose="020B0604020202020204" pitchFamily="34" charset="0"/>
                <a:cs typeface="Arial"/>
              </a:rPr>
              <a:t>: how companies obtain, procure, and exchange material and services in the proper place and proper quantities for the proper value activity</a:t>
            </a:r>
          </a:p>
          <a:p>
            <a:pPr marL="0" indent="0">
              <a:buClr>
                <a:schemeClr val="tx1"/>
              </a:buClr>
              <a:buNone/>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42DAB758-E767-0EC4-7D08-E4CA8CF1B3A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245015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Coordination</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68396" y="908720"/>
            <a:ext cx="10855207" cy="48245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eaLnBrk="1" hangingPunct="1">
              <a:buClr>
                <a:schemeClr val="tx1"/>
              </a:buClr>
              <a:buSzPct val="104000"/>
            </a:pPr>
            <a:r>
              <a:rPr lang="en-US" altLang="en-US" sz="2800" b="1" dirty="0">
                <a:ea typeface="MS PGothic" pitchFamily="34" charset="-128"/>
                <a:cs typeface="Arial"/>
              </a:rPr>
              <a:t>Coordination</a:t>
            </a:r>
            <a:r>
              <a:rPr lang="en-US" altLang="en-US" sz="2800" dirty="0">
                <a:ea typeface="MS PGothic" pitchFamily="34" charset="-128"/>
                <a:cs typeface="Arial"/>
              </a:rPr>
              <a:t>: the way that managers connect the activities of the value chain, whether they are performed in one or many countries</a:t>
            </a:r>
          </a:p>
          <a:p>
            <a:pPr algn="just" eaLnBrk="1" hangingPunct="1">
              <a:buClr>
                <a:schemeClr val="tx1"/>
              </a:buClr>
              <a:buSzPct val="104000"/>
            </a:pPr>
            <a:r>
              <a:rPr lang="en-US" altLang="en-US" sz="2800" b="1" dirty="0">
                <a:ea typeface="MS PGothic" pitchFamily="34" charset="-128"/>
                <a:cs typeface="Arial"/>
              </a:rPr>
              <a:t>Core Competencies</a:t>
            </a:r>
            <a:r>
              <a:rPr lang="en-US" altLang="en-US" sz="2800" dirty="0">
                <a:ea typeface="MS PGothic" pitchFamily="34" charset="-128"/>
                <a:cs typeface="Arial"/>
              </a:rPr>
              <a:t>: a special outlook, skill, capability, or technology that creates unique value for the firm</a:t>
            </a:r>
          </a:p>
          <a:p>
            <a:pPr lvl="0" algn="just" eaLnBrk="1" hangingPunct="1">
              <a:buClr>
                <a:schemeClr val="tx1"/>
              </a:buClr>
              <a:buSzPct val="104000"/>
            </a:pPr>
            <a:r>
              <a:rPr lang="en-US" altLang="en-US" sz="2800" dirty="0">
                <a:ea typeface="MS PGothic" pitchFamily="34" charset="-128"/>
                <a:cs typeface="Arial"/>
              </a:rPr>
              <a:t>Sources of Core competency:</a:t>
            </a:r>
          </a:p>
          <a:p>
            <a:pPr lvl="1" algn="just" eaLnBrk="1" hangingPunct="1">
              <a:spcBef>
                <a:spcPts val="0"/>
              </a:spcBef>
              <a:buSzPct val="72000"/>
              <a:buFont typeface="Wingdings" panose="05000000000000000000" pitchFamily="2" charset="2"/>
              <a:buChar char="§"/>
            </a:pPr>
            <a:r>
              <a:rPr lang="en-US" altLang="en-US" sz="2600" dirty="0">
                <a:ea typeface="Arial" panose="020B0604020202020204" pitchFamily="34" charset="0"/>
                <a:cs typeface="Arial"/>
              </a:rPr>
              <a:t>Product development</a:t>
            </a:r>
          </a:p>
          <a:p>
            <a:pPr lvl="1" algn="just" eaLnBrk="1" hangingPunct="1">
              <a:spcBef>
                <a:spcPts val="0"/>
              </a:spcBef>
              <a:buSzPct val="72000"/>
              <a:buFont typeface="Wingdings" panose="05000000000000000000" pitchFamily="2" charset="2"/>
              <a:buChar char="§"/>
            </a:pPr>
            <a:r>
              <a:rPr lang="en-US" altLang="en-US" sz="2600" dirty="0">
                <a:ea typeface="Arial" panose="020B0604020202020204" pitchFamily="34" charset="0"/>
                <a:cs typeface="Arial"/>
              </a:rPr>
              <a:t>Employee productivity</a:t>
            </a:r>
          </a:p>
          <a:p>
            <a:pPr lvl="1" algn="just" eaLnBrk="1" hangingPunct="1">
              <a:spcBef>
                <a:spcPts val="0"/>
              </a:spcBef>
              <a:buSzPct val="72000"/>
              <a:buFont typeface="Wingdings" panose="05000000000000000000" pitchFamily="2" charset="2"/>
              <a:buChar char="§"/>
            </a:pPr>
            <a:r>
              <a:rPr lang="en-US" altLang="en-US" sz="2600" dirty="0">
                <a:ea typeface="Arial" panose="020B0604020202020204" pitchFamily="34" charset="0"/>
                <a:cs typeface="Arial"/>
              </a:rPr>
              <a:t>Manufacturing expertise</a:t>
            </a:r>
          </a:p>
          <a:p>
            <a:pPr lvl="1" algn="just" eaLnBrk="1" hangingPunct="1">
              <a:spcBef>
                <a:spcPts val="0"/>
              </a:spcBef>
              <a:buSzPct val="72000"/>
              <a:buFont typeface="Wingdings" panose="05000000000000000000" pitchFamily="2" charset="2"/>
              <a:buChar char="§"/>
            </a:pPr>
            <a:r>
              <a:rPr lang="en-US" altLang="en-US" sz="2600" dirty="0">
                <a:ea typeface="Arial" panose="020B0604020202020204" pitchFamily="34" charset="0"/>
                <a:cs typeface="Arial"/>
              </a:rPr>
              <a:t>Marketing imagination</a:t>
            </a:r>
          </a:p>
          <a:p>
            <a:pPr lvl="1" algn="just" eaLnBrk="1" hangingPunct="1">
              <a:spcBef>
                <a:spcPts val="0"/>
              </a:spcBef>
              <a:buSzPct val="72000"/>
              <a:buFont typeface="Wingdings" panose="05000000000000000000" pitchFamily="2" charset="2"/>
              <a:buChar char="§"/>
            </a:pPr>
            <a:r>
              <a:rPr lang="en-US" altLang="en-US" sz="2600" dirty="0">
                <a:ea typeface="Arial" panose="020B0604020202020204" pitchFamily="34" charset="0"/>
                <a:cs typeface="Arial"/>
              </a:rPr>
              <a:t>Executive leadership</a:t>
            </a:r>
          </a:p>
          <a:p>
            <a:pPr marL="0" indent="0" algn="just">
              <a:buClr>
                <a:schemeClr val="tx1"/>
              </a:buClr>
              <a:buNone/>
            </a:pPr>
            <a:endParaRPr lang="en-GB" dirty="0"/>
          </a:p>
          <a:p>
            <a:pPr algn="just"/>
            <a:endParaRPr lang="en-GB" dirty="0"/>
          </a:p>
          <a:p>
            <a:pPr algn="just"/>
            <a:endParaRPr lang="en-GB" dirty="0"/>
          </a:p>
          <a:p>
            <a:pPr algn="just"/>
            <a:endParaRPr lang="en-US" sz="2800" dirty="0"/>
          </a:p>
          <a:p>
            <a:pPr marL="0" indent="0" algn="just"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0AF0E781-6E55-5C20-A334-3B3031DE765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02581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Coordination Concerns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04400" y="1143000"/>
            <a:ext cx="10783199" cy="4518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0" algn="just" eaLnBrk="1" hangingPunct="1">
              <a:buSzPct val="120000"/>
              <a:buFont typeface="Wingdings" panose="05000000000000000000" pitchFamily="2" charset="2"/>
              <a:buChar char="§"/>
            </a:pPr>
            <a:r>
              <a:rPr lang="en-US" altLang="en-US" sz="2700" b="1" dirty="0">
                <a:solidFill>
                  <a:srgbClr val="000000"/>
                </a:solidFill>
                <a:ea typeface="MS PGothic" pitchFamily="34" charset="-128"/>
                <a:cs typeface="Arial"/>
              </a:rPr>
              <a:t>Operational Obstacles</a:t>
            </a:r>
            <a:r>
              <a:rPr lang="en-US" altLang="en-US" sz="2700" dirty="0">
                <a:solidFill>
                  <a:srgbClr val="000000"/>
                </a:solidFill>
                <a:ea typeface="MS PGothic" pitchFamily="34" charset="-128"/>
                <a:cs typeface="Arial"/>
              </a:rPr>
              <a:t>: problems when trying to get the various links of their global value chain to deal with each other</a:t>
            </a:r>
          </a:p>
          <a:p>
            <a:pPr lvl="0" algn="just" eaLnBrk="1" hangingPunct="1">
              <a:buSzPct val="120000"/>
              <a:buFont typeface="Wingdings" panose="05000000000000000000" pitchFamily="2" charset="2"/>
              <a:buChar char="§"/>
            </a:pPr>
            <a:r>
              <a:rPr lang="en-US" altLang="en-US" sz="2700" b="1" dirty="0">
                <a:solidFill>
                  <a:srgbClr val="000000"/>
                </a:solidFill>
                <a:ea typeface="MS PGothic" pitchFamily="34" charset="-128"/>
                <a:cs typeface="Arial"/>
              </a:rPr>
              <a:t>National Cultures</a:t>
            </a:r>
            <a:r>
              <a:rPr lang="en-US" altLang="en-US" sz="2700" dirty="0">
                <a:solidFill>
                  <a:srgbClr val="000000"/>
                </a:solidFill>
                <a:ea typeface="MS PGothic" pitchFamily="34" charset="-128"/>
                <a:cs typeface="Arial"/>
              </a:rPr>
              <a:t>: disagreement over how much information to share or who should take lead responsibility, and so on</a:t>
            </a:r>
          </a:p>
          <a:p>
            <a:pPr lvl="0" algn="just" eaLnBrk="1" hangingPunct="1">
              <a:buSzPct val="120000"/>
              <a:buFont typeface="Wingdings" panose="05000000000000000000" pitchFamily="2" charset="2"/>
              <a:buChar char="§"/>
            </a:pPr>
            <a:r>
              <a:rPr lang="en-US" altLang="en-US" sz="2700" b="1" dirty="0">
                <a:solidFill>
                  <a:srgbClr val="000000"/>
                </a:solidFill>
                <a:ea typeface="MS PGothic" pitchFamily="34" charset="-128"/>
                <a:cs typeface="Arial"/>
              </a:rPr>
              <a:t>Learning effects</a:t>
            </a:r>
            <a:r>
              <a:rPr lang="en-US" altLang="en-US" sz="2700" dirty="0">
                <a:solidFill>
                  <a:srgbClr val="000000"/>
                </a:solidFill>
                <a:ea typeface="MS PGothic" pitchFamily="34" charset="-128"/>
                <a:cs typeface="Arial"/>
              </a:rPr>
              <a:t>: costs saving that comes from learning by doing</a:t>
            </a:r>
          </a:p>
          <a:p>
            <a:pPr lvl="0" algn="just" eaLnBrk="1" hangingPunct="1">
              <a:buSzPct val="120000"/>
              <a:buFont typeface="Wingdings" panose="05000000000000000000" pitchFamily="2" charset="2"/>
              <a:buChar char="§"/>
            </a:pPr>
            <a:r>
              <a:rPr lang="en-US" altLang="en-US" sz="2700" b="1" dirty="0">
                <a:solidFill>
                  <a:srgbClr val="000000"/>
                </a:solidFill>
                <a:ea typeface="MS PGothic" pitchFamily="34" charset="-128"/>
                <a:cs typeface="Arial"/>
              </a:rPr>
              <a:t>Experience Curve</a:t>
            </a:r>
            <a:r>
              <a:rPr lang="en-US" altLang="en-US" sz="2700" dirty="0">
                <a:solidFill>
                  <a:srgbClr val="000000"/>
                </a:solidFill>
                <a:ea typeface="MS PGothic" pitchFamily="34" charset="-128"/>
                <a:cs typeface="Arial"/>
              </a:rPr>
              <a:t>: gain new insights into managing the value chain and cut costs by 20-30% each time their cumulative output doubles</a:t>
            </a:r>
          </a:p>
          <a:p>
            <a:pPr lvl="0" algn="just" eaLnBrk="1" hangingPunct="1">
              <a:buSzPct val="120000"/>
              <a:buFont typeface="Wingdings" panose="05000000000000000000" pitchFamily="2" charset="2"/>
              <a:buChar char="§"/>
            </a:pPr>
            <a:r>
              <a:rPr lang="en-US" altLang="en-US" sz="2700" b="1" dirty="0">
                <a:solidFill>
                  <a:srgbClr val="000000"/>
                </a:solidFill>
                <a:ea typeface="MS PGothic" pitchFamily="34" charset="-128"/>
                <a:cs typeface="Arial"/>
              </a:rPr>
              <a:t>Subsidiary Networks</a:t>
            </a:r>
            <a:r>
              <a:rPr lang="en-US" altLang="en-US" sz="2700" dirty="0">
                <a:solidFill>
                  <a:srgbClr val="000000"/>
                </a:solidFill>
                <a:ea typeface="MS PGothic" pitchFamily="34" charset="-128"/>
                <a:cs typeface="Arial"/>
              </a:rPr>
              <a:t>: subsidiaries exchange information freely, whether systematically within an Enterprise Resource Planning (ERP) context or via emails</a:t>
            </a:r>
          </a:p>
          <a:p>
            <a:pPr marL="0" indent="0">
              <a:buClr>
                <a:schemeClr val="tx1"/>
              </a:buClr>
              <a:buNone/>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3A90472B-2DC5-029E-F8D6-45891BB9F72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969196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Global Manager: </a:t>
            </a:r>
            <a:br>
              <a:rPr lang="en-GB" altLang="en-US" sz="3600" b="1" dirty="0">
                <a:solidFill>
                  <a:schemeClr val="tx2">
                    <a:lumMod val="75000"/>
                  </a:schemeClr>
                </a:solidFill>
              </a:rPr>
            </a:br>
            <a:r>
              <a:rPr lang="en-GB" altLang="en-US" sz="3400" b="1" dirty="0">
                <a:solidFill>
                  <a:schemeClr val="tx2">
                    <a:lumMod val="75000"/>
                  </a:schemeClr>
                </a:solidFill>
              </a:rPr>
              <a:t>Questions to Ask Before Going International</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04400" y="1412776"/>
            <a:ext cx="10783199" cy="42484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0" indent="0" algn="just" eaLnBrk="1" hangingPunct="1">
              <a:spcBef>
                <a:spcPts val="1200"/>
              </a:spcBef>
              <a:spcAft>
                <a:spcPts val="1200"/>
              </a:spcAft>
              <a:buSzPct val="120000"/>
              <a:buNone/>
            </a:pPr>
            <a:r>
              <a:rPr lang="en-GB" altLang="en-US" sz="2800" dirty="0">
                <a:solidFill>
                  <a:srgbClr val="000000"/>
                </a:solidFill>
                <a:ea typeface="MS PGothic" pitchFamily="34" charset="-128"/>
                <a:cs typeface="Arial"/>
              </a:rPr>
              <a:t>A company needs a solid grasp of its capabilities and its product if it is going to be successful in international markets </a:t>
            </a:r>
          </a:p>
          <a:p>
            <a:pPr marL="809625" lvl="1" indent="-352425" algn="just" eaLnBrk="1" hangingPunct="1">
              <a:spcBef>
                <a:spcPts val="1200"/>
              </a:spcBef>
              <a:spcAft>
                <a:spcPts val="1200"/>
              </a:spcAft>
              <a:buSzPct val="120000"/>
              <a:buFont typeface="Wingdings" panose="05000000000000000000" pitchFamily="2" charset="2"/>
              <a:buChar char="§"/>
            </a:pPr>
            <a:r>
              <a:rPr lang="en-GB" altLang="en-US" dirty="0">
                <a:solidFill>
                  <a:srgbClr val="000000"/>
                </a:solidFill>
                <a:ea typeface="MS PGothic" pitchFamily="34" charset="-128"/>
                <a:cs typeface="Arial"/>
              </a:rPr>
              <a:t>Here is a brief checklist of issues for a business to consider:</a:t>
            </a:r>
          </a:p>
          <a:p>
            <a:pPr marL="1346200" lvl="2" indent="-366713" algn="just" eaLnBrk="1" hangingPunct="1">
              <a:spcBef>
                <a:spcPts val="600"/>
              </a:spcBef>
              <a:spcAft>
                <a:spcPts val="600"/>
              </a:spcAft>
              <a:buSzPct val="120000"/>
            </a:pPr>
            <a:r>
              <a:rPr lang="en-GB" altLang="en-US" sz="2600" dirty="0">
                <a:solidFill>
                  <a:srgbClr val="000000"/>
                </a:solidFill>
                <a:ea typeface="MS PGothic" pitchFamily="34" charset="-128"/>
                <a:cs typeface="Arial"/>
              </a:rPr>
              <a:t>Are you ready?</a:t>
            </a:r>
          </a:p>
          <a:p>
            <a:pPr marL="1346200" lvl="2" indent="-366713" algn="just" eaLnBrk="1" hangingPunct="1">
              <a:spcBef>
                <a:spcPts val="600"/>
              </a:spcBef>
              <a:spcAft>
                <a:spcPts val="600"/>
              </a:spcAft>
              <a:buSzPct val="120000"/>
            </a:pPr>
            <a:r>
              <a:rPr lang="en-GB" altLang="en-US" sz="2600" dirty="0">
                <a:solidFill>
                  <a:srgbClr val="000000"/>
                </a:solidFill>
                <a:ea typeface="MS PGothic" pitchFamily="34" charset="-128"/>
                <a:cs typeface="Arial"/>
              </a:rPr>
              <a:t>Is your product ready?</a:t>
            </a:r>
          </a:p>
          <a:p>
            <a:pPr marL="1346200" lvl="2" indent="-366713" algn="just" eaLnBrk="1" hangingPunct="1">
              <a:spcBef>
                <a:spcPts val="600"/>
              </a:spcBef>
              <a:spcAft>
                <a:spcPts val="600"/>
              </a:spcAft>
              <a:buSzPct val="120000"/>
            </a:pPr>
            <a:r>
              <a:rPr lang="en-GB" altLang="en-US" sz="2600" dirty="0">
                <a:solidFill>
                  <a:srgbClr val="000000"/>
                </a:solidFill>
                <a:ea typeface="MS PGothic" pitchFamily="34" charset="-128"/>
                <a:cs typeface="Arial"/>
              </a:rPr>
              <a:t>Is each department ready?</a:t>
            </a:r>
          </a:p>
          <a:p>
            <a:pPr marL="1346200" lvl="2" indent="-366713" algn="just" eaLnBrk="1" hangingPunct="1">
              <a:spcBef>
                <a:spcPts val="600"/>
              </a:spcBef>
              <a:spcAft>
                <a:spcPts val="600"/>
              </a:spcAft>
              <a:buSzPct val="120000"/>
            </a:pPr>
            <a:r>
              <a:rPr lang="en-GB" altLang="en-US" sz="2600" dirty="0">
                <a:solidFill>
                  <a:srgbClr val="000000"/>
                </a:solidFill>
                <a:ea typeface="MS PGothic" pitchFamily="34" charset="-128"/>
                <a:cs typeface="Arial"/>
              </a:rPr>
              <a:t>Is your strategy ready?</a:t>
            </a:r>
          </a:p>
          <a:p>
            <a:pPr marL="0" indent="0">
              <a:buClr>
                <a:schemeClr val="tx1"/>
              </a:buClr>
              <a:buNone/>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024BCFB2-A91A-3692-A9A7-1FCEE7603B9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653500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5606"/>
            <a:ext cx="12192000" cy="1143000"/>
          </a:xfrm>
        </p:spPr>
        <p:txBody>
          <a:bodyPr/>
          <a:lstStyle/>
          <a:p>
            <a:pPr eaLnBrk="1" hangingPunct="1"/>
            <a:r>
              <a:rPr lang="en-GB" altLang="en-US" sz="3000" b="1" dirty="0">
                <a:solidFill>
                  <a:schemeClr val="tx2">
                    <a:lumMod val="75000"/>
                  </a:schemeClr>
                </a:solidFill>
              </a:rPr>
              <a:t>How Can Firms Increase Profits Through International Expansion?</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06949" y="1844824"/>
            <a:ext cx="6541023" cy="39083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0" indent="0" eaLnBrk="1" hangingPunct="1">
              <a:spcBef>
                <a:spcPts val="1200"/>
              </a:spcBef>
              <a:spcAft>
                <a:spcPts val="1200"/>
              </a:spcAft>
              <a:buClr>
                <a:srgbClr val="FF9933"/>
              </a:buClr>
              <a:buNone/>
              <a:tabLst>
                <a:tab pos="509588" algn="l"/>
                <a:tab pos="1031875" algn="l"/>
              </a:tabLst>
            </a:pPr>
            <a:r>
              <a:rPr lang="en-US" altLang="en-US" b="1" dirty="0">
                <a:solidFill>
                  <a:srgbClr val="000000"/>
                </a:solidFill>
              </a:rPr>
              <a:t>International firms can</a:t>
            </a:r>
          </a:p>
          <a:p>
            <a:pPr marL="1009650" lvl="1" indent="-609600" eaLnBrk="1" hangingPunct="1">
              <a:spcBef>
                <a:spcPts val="600"/>
              </a:spcBef>
              <a:spcAft>
                <a:spcPts val="600"/>
              </a:spcAft>
              <a:buFont typeface="Wingdings" panose="05000000000000000000" pitchFamily="2" charset="2"/>
              <a:buChar char="ü"/>
              <a:tabLst>
                <a:tab pos="509588" algn="l"/>
                <a:tab pos="1031875" algn="l"/>
              </a:tabLst>
            </a:pPr>
            <a:r>
              <a:rPr lang="en-US" altLang="en-US" dirty="0">
                <a:solidFill>
                  <a:srgbClr val="000000"/>
                </a:solidFill>
              </a:rPr>
              <a:t>Expand their market </a:t>
            </a:r>
          </a:p>
          <a:p>
            <a:pPr marL="1009650" lvl="1" indent="-609600" eaLnBrk="1" hangingPunct="1">
              <a:spcBef>
                <a:spcPts val="600"/>
              </a:spcBef>
              <a:spcAft>
                <a:spcPts val="600"/>
              </a:spcAft>
              <a:buFont typeface="Wingdings" panose="05000000000000000000" pitchFamily="2" charset="2"/>
              <a:buChar char="ü"/>
              <a:tabLst>
                <a:tab pos="509588" algn="l"/>
                <a:tab pos="1031875" algn="l"/>
              </a:tabLst>
            </a:pPr>
            <a:r>
              <a:rPr lang="en-US" altLang="en-US" dirty="0">
                <a:solidFill>
                  <a:srgbClr val="000000"/>
                </a:solidFill>
              </a:rPr>
              <a:t>Realize location economies </a:t>
            </a:r>
          </a:p>
          <a:p>
            <a:pPr marL="1009650" lvl="1" indent="-609600" eaLnBrk="1" hangingPunct="1">
              <a:spcBef>
                <a:spcPts val="600"/>
              </a:spcBef>
              <a:spcAft>
                <a:spcPts val="600"/>
              </a:spcAft>
              <a:buFont typeface="Wingdings" panose="05000000000000000000" pitchFamily="2" charset="2"/>
              <a:buChar char="ü"/>
              <a:tabLst>
                <a:tab pos="509588" algn="l"/>
                <a:tab pos="1031875" algn="l"/>
              </a:tabLst>
            </a:pPr>
            <a:r>
              <a:rPr lang="en-US" altLang="en-US" dirty="0">
                <a:solidFill>
                  <a:srgbClr val="000000"/>
                </a:solidFill>
              </a:rPr>
              <a:t>Realize greater cost economies from experience effects </a:t>
            </a:r>
          </a:p>
          <a:p>
            <a:pPr marL="1009650" lvl="1" indent="-609600" eaLnBrk="1" hangingPunct="1">
              <a:spcBef>
                <a:spcPts val="600"/>
              </a:spcBef>
              <a:spcAft>
                <a:spcPts val="600"/>
              </a:spcAft>
              <a:buFont typeface="Wingdings" panose="05000000000000000000" pitchFamily="2" charset="2"/>
              <a:buChar char="ü"/>
              <a:tabLst>
                <a:tab pos="509588" algn="l"/>
                <a:tab pos="1031875" algn="l"/>
              </a:tabLst>
            </a:pPr>
            <a:r>
              <a:rPr lang="en-US" altLang="en-US" dirty="0">
                <a:solidFill>
                  <a:srgbClr val="000000"/>
                </a:solidFill>
              </a:rPr>
              <a:t>Earn a greater return </a:t>
            </a:r>
          </a:p>
          <a:p>
            <a:pPr lvl="0" algn="just" eaLnBrk="1" hangingPunct="1">
              <a:buClr>
                <a:srgbClr val="999966"/>
              </a:buClr>
              <a:buSzPct val="75000"/>
              <a:buFont typeface="Wingdings" panose="05000000000000000000" pitchFamily="2" charset="2"/>
              <a:buChar char="p"/>
            </a:pPr>
            <a:endParaRPr lang="en-GB" altLang="en-US" sz="2500" dirty="0">
              <a:solidFill>
                <a:srgbClr val="000000"/>
              </a:solidFill>
              <a:ea typeface="MS PGothic" pitchFamily="34" charset="-128"/>
              <a:cs typeface="Arial"/>
            </a:endParaRPr>
          </a:p>
          <a:p>
            <a:pPr marL="0" indent="0">
              <a:buClr>
                <a:schemeClr val="tx1"/>
              </a:buClr>
              <a:buNone/>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pic>
        <p:nvPicPr>
          <p:cNvPr id="4" name="Picture 3" descr="A picture containing light, group, smoke, table&#10;&#10;Description automatically generated">
            <a:extLst>
              <a:ext uri="{FF2B5EF4-FFF2-40B4-BE49-F238E27FC236}">
                <a16:creationId xmlns:a16="http://schemas.microsoft.com/office/drawing/2014/main" id="{F2EC4A0A-B7A4-40F1-A130-1FAA6B47AB3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98243" y="2060848"/>
            <a:ext cx="4586808" cy="3057872"/>
          </a:xfrm>
          <a:prstGeom prst="rect">
            <a:avLst/>
          </a:prstGeom>
        </p:spPr>
      </p:pic>
      <p:sp>
        <p:nvSpPr>
          <p:cNvPr id="2" name="Footer Placeholder 1">
            <a:extLst>
              <a:ext uri="{FF2B5EF4-FFF2-40B4-BE49-F238E27FC236}">
                <a16:creationId xmlns:a16="http://schemas.microsoft.com/office/drawing/2014/main" id="{DE8DCF42-EE2A-B502-63C0-23EF3552694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906082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p:cTn id="13" dur="1500" fill="hold"/>
                                        <p:tgtEl>
                                          <p:spTgt spid="4"/>
                                        </p:tgtEl>
                                        <p:attrNameLst>
                                          <p:attrName>ppt_w</p:attrName>
                                        </p:attrNameLst>
                                      </p:cBhvr>
                                      <p:tavLst>
                                        <p:tav tm="0">
                                          <p:val>
                                            <p:fltVal val="0"/>
                                          </p:val>
                                        </p:tav>
                                        <p:tav tm="100000">
                                          <p:val>
                                            <p:strVal val="#ppt_w"/>
                                          </p:val>
                                        </p:tav>
                                      </p:tavLst>
                                    </p:anim>
                                    <p:anim calcmode="lin" valueType="num">
                                      <p:cBhvr>
                                        <p:cTn id="14" dur="1500" fill="hold"/>
                                        <p:tgtEl>
                                          <p:spTgt spid="4"/>
                                        </p:tgtEl>
                                        <p:attrNameLst>
                                          <p:attrName>ppt_h</p:attrName>
                                        </p:attrNameLst>
                                      </p:cBhvr>
                                      <p:tavLst>
                                        <p:tav tm="0">
                                          <p:val>
                                            <p:fltVal val="0"/>
                                          </p:val>
                                        </p:tav>
                                        <p:tav tm="100000">
                                          <p:val>
                                            <p:strVal val="#ppt_h"/>
                                          </p:val>
                                        </p:tav>
                                      </p:tavLst>
                                    </p:anim>
                                    <p:animEffect transition="in" filter="fade">
                                      <p:cBhvr>
                                        <p:cTn id="15" dur="1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Forces of Pressures for Globally competing Firms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143000"/>
            <a:ext cx="10621181" cy="4518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0" algn="just" eaLnBrk="1" hangingPunct="1">
              <a:buClr>
                <a:schemeClr val="tx1"/>
              </a:buClr>
              <a:buSzPct val="75000"/>
              <a:buFont typeface="Wingdings" panose="05000000000000000000" pitchFamily="2" charset="2"/>
              <a:buChar char="Ø"/>
            </a:pPr>
            <a:r>
              <a:rPr lang="en-US" altLang="en-US" sz="2800" b="1" dirty="0">
                <a:solidFill>
                  <a:srgbClr val="000000"/>
                </a:solidFill>
                <a:ea typeface="MS PGothic" pitchFamily="34" charset="-128"/>
                <a:cs typeface="Arial"/>
              </a:rPr>
              <a:t>Pressures for Global Integration</a:t>
            </a:r>
          </a:p>
          <a:p>
            <a:pPr lvl="1" algn="just" eaLnBrk="1" hangingPunct="1">
              <a:spcBef>
                <a:spcPts val="300"/>
              </a:spcBef>
              <a:spcAft>
                <a:spcPts val="300"/>
              </a:spcAft>
              <a:buClr>
                <a:schemeClr val="tx1"/>
              </a:buClr>
              <a:buSzPct val="75000"/>
              <a:buFont typeface="Wingdings" panose="05000000000000000000" pitchFamily="2" charset="2"/>
              <a:buChar char="§"/>
            </a:pPr>
            <a:r>
              <a:rPr lang="en-US" altLang="en-US" sz="2400" dirty="0">
                <a:solidFill>
                  <a:srgbClr val="000000"/>
                </a:solidFill>
                <a:ea typeface="Arial" panose="020B0604020202020204" pitchFamily="34" charset="0"/>
                <a:cs typeface="Arial"/>
              </a:rPr>
              <a:t>Globalization of Markets</a:t>
            </a:r>
          </a:p>
          <a:p>
            <a:pPr lvl="1" algn="just" eaLnBrk="1" hangingPunct="1">
              <a:spcBef>
                <a:spcPts val="300"/>
              </a:spcBef>
              <a:spcAft>
                <a:spcPts val="300"/>
              </a:spcAft>
              <a:buClr>
                <a:schemeClr val="tx1"/>
              </a:buClr>
              <a:buSzPct val="75000"/>
              <a:buFont typeface="Wingdings" panose="05000000000000000000" pitchFamily="2" charset="2"/>
              <a:buChar char="§"/>
            </a:pPr>
            <a:r>
              <a:rPr lang="en-US" altLang="en-US" sz="2400" dirty="0">
                <a:solidFill>
                  <a:srgbClr val="000000"/>
                </a:solidFill>
                <a:ea typeface="Arial" panose="020B0604020202020204" pitchFamily="34" charset="0"/>
                <a:cs typeface="Arial"/>
              </a:rPr>
              <a:t>Efficiency Gains of Standardization</a:t>
            </a:r>
          </a:p>
          <a:p>
            <a:pPr lvl="2" algn="just" eaLnBrk="1" hangingPunct="1">
              <a:spcBef>
                <a:spcPts val="0"/>
              </a:spcBef>
              <a:buClr>
                <a:schemeClr val="tx1"/>
              </a:buClr>
              <a:buSzPct val="65000"/>
              <a:buFont typeface="Wingdings" panose="05000000000000000000" pitchFamily="2" charset="2"/>
              <a:buChar char="§"/>
            </a:pPr>
            <a:r>
              <a:rPr lang="en-US" altLang="en-US" b="1" i="1" dirty="0">
                <a:solidFill>
                  <a:srgbClr val="000000"/>
                </a:solidFill>
                <a:ea typeface="Arial" panose="020B0604020202020204" pitchFamily="34" charset="0"/>
                <a:cs typeface="Arial"/>
              </a:rPr>
              <a:t>Standardization is a push dynamic</a:t>
            </a:r>
            <a:r>
              <a:rPr lang="en-US" altLang="en-US" dirty="0">
                <a:solidFill>
                  <a:srgbClr val="000000"/>
                </a:solidFill>
                <a:ea typeface="Arial" panose="020B0604020202020204" pitchFamily="34" charset="0"/>
                <a:cs typeface="Arial"/>
              </a:rPr>
              <a:t> that drives supply in the global market</a:t>
            </a:r>
          </a:p>
          <a:p>
            <a:pPr lvl="2" algn="just" eaLnBrk="1" hangingPunct="1">
              <a:spcBef>
                <a:spcPts val="0"/>
              </a:spcBef>
              <a:buClr>
                <a:schemeClr val="tx1"/>
              </a:buClr>
              <a:buSzPct val="65000"/>
              <a:buFont typeface="Wingdings" panose="05000000000000000000" pitchFamily="2" charset="2"/>
              <a:buChar char="§"/>
            </a:pPr>
            <a:r>
              <a:rPr lang="en-US" altLang="en-US" dirty="0">
                <a:solidFill>
                  <a:srgbClr val="000000"/>
                </a:solidFill>
                <a:ea typeface="Arial" panose="020B0604020202020204" pitchFamily="34" charset="0"/>
                <a:cs typeface="Arial"/>
              </a:rPr>
              <a:t>An MNE is pressed to </a:t>
            </a:r>
            <a:r>
              <a:rPr lang="en-US" altLang="en-US" b="1" dirty="0">
                <a:solidFill>
                  <a:srgbClr val="000000"/>
                </a:solidFill>
                <a:ea typeface="Arial" panose="020B0604020202020204" pitchFamily="34" charset="0"/>
                <a:cs typeface="Arial"/>
              </a:rPr>
              <a:t>integrate its value activities globally </a:t>
            </a:r>
            <a:r>
              <a:rPr lang="en-US" altLang="en-US" dirty="0">
                <a:solidFill>
                  <a:srgbClr val="000000"/>
                </a:solidFill>
                <a:ea typeface="Arial" panose="020B0604020202020204" pitchFamily="34" charset="0"/>
                <a:cs typeface="Arial"/>
              </a:rPr>
              <a:t>when costs of producing in separate facilities exceed those of producing in a single facility</a:t>
            </a:r>
          </a:p>
          <a:p>
            <a:pPr lvl="0" algn="just" eaLnBrk="1" hangingPunct="1">
              <a:buClr>
                <a:schemeClr val="tx1"/>
              </a:buClr>
              <a:buSzPct val="75000"/>
              <a:buFont typeface="Wingdings" panose="05000000000000000000" pitchFamily="2" charset="2"/>
              <a:buChar char="Ø"/>
            </a:pPr>
            <a:r>
              <a:rPr lang="en-US" altLang="en-US" sz="2800" b="1" dirty="0">
                <a:solidFill>
                  <a:srgbClr val="000000"/>
                </a:solidFill>
                <a:ea typeface="MS PGothic" pitchFamily="34" charset="-128"/>
                <a:cs typeface="Arial"/>
              </a:rPr>
              <a:t>Pressures for Local Responsiveness</a:t>
            </a:r>
          </a:p>
          <a:p>
            <a:pPr lvl="1" algn="just" eaLnBrk="1" hangingPunct="1">
              <a:spcBef>
                <a:spcPts val="300"/>
              </a:spcBef>
              <a:spcAft>
                <a:spcPts val="300"/>
              </a:spcAft>
              <a:buClr>
                <a:schemeClr val="tx1"/>
              </a:buClr>
              <a:buSzPct val="75000"/>
              <a:buFont typeface="Wingdings" panose="05000000000000000000" pitchFamily="2" charset="2"/>
              <a:buChar char="§"/>
            </a:pPr>
            <a:r>
              <a:rPr lang="en-US" altLang="en-US" sz="2400" dirty="0">
                <a:solidFill>
                  <a:srgbClr val="000000"/>
                </a:solidFill>
                <a:ea typeface="Arial" panose="020B0604020202020204" pitchFamily="34" charset="0"/>
                <a:cs typeface="Arial"/>
              </a:rPr>
              <a:t>Consumer Divergence</a:t>
            </a:r>
          </a:p>
          <a:p>
            <a:pPr lvl="1" algn="just" eaLnBrk="1" hangingPunct="1">
              <a:spcBef>
                <a:spcPts val="300"/>
              </a:spcBef>
              <a:spcAft>
                <a:spcPts val="300"/>
              </a:spcAft>
              <a:buClr>
                <a:schemeClr val="tx1"/>
              </a:buClr>
              <a:buSzPct val="75000"/>
              <a:buFont typeface="Wingdings" panose="05000000000000000000" pitchFamily="2" charset="2"/>
              <a:buChar char="§"/>
            </a:pPr>
            <a:r>
              <a:rPr lang="en-US" altLang="en-US" sz="2400" dirty="0">
                <a:solidFill>
                  <a:srgbClr val="000000"/>
                </a:solidFill>
                <a:ea typeface="Arial" panose="020B0604020202020204" pitchFamily="34" charset="0"/>
                <a:cs typeface="Arial"/>
              </a:rPr>
              <a:t>Host Government Policies</a:t>
            </a:r>
          </a:p>
          <a:p>
            <a:pPr algn="just"/>
            <a:endParaRPr lang="en-GB" sz="3600" dirty="0"/>
          </a:p>
          <a:p>
            <a:pPr algn="just"/>
            <a:endParaRPr lang="en-GB" sz="3600" dirty="0"/>
          </a:p>
          <a:p>
            <a:endParaRPr lang="en-US" dirty="0"/>
          </a:p>
          <a:p>
            <a:pPr marL="0" indent="0" eaLnBrk="1" hangingPunct="1">
              <a:buFont typeface="Arial" panose="020B0604020202020204" pitchFamily="34" charset="0"/>
              <a:buNone/>
              <a:defRPr/>
            </a:pPr>
            <a:endParaRPr lang="en-GB" altLang="en-US" sz="2800" dirty="0"/>
          </a:p>
        </p:txBody>
      </p:sp>
      <p:sp>
        <p:nvSpPr>
          <p:cNvPr id="2" name="Footer Placeholder 1">
            <a:extLst>
              <a:ext uri="{FF2B5EF4-FFF2-40B4-BE49-F238E27FC236}">
                <a16:creationId xmlns:a16="http://schemas.microsoft.com/office/drawing/2014/main" id="{D4C5B4AC-B466-41AB-FE6C-3B10A2CE14C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607362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400" b="1" dirty="0">
                <a:solidFill>
                  <a:schemeClr val="tx2">
                    <a:lumMod val="75000"/>
                  </a:schemeClr>
                </a:solidFill>
              </a:rPr>
              <a:t>Objectives of Global Integration and Local Responsiveness</a:t>
            </a:r>
          </a:p>
        </p:txBody>
      </p:sp>
      <p:graphicFrame>
        <p:nvGraphicFramePr>
          <p:cNvPr id="2" name="Table 1">
            <a:extLst>
              <a:ext uri="{FF2B5EF4-FFF2-40B4-BE49-F238E27FC236}">
                <a16:creationId xmlns:a16="http://schemas.microsoft.com/office/drawing/2014/main" id="{2C48C21C-499D-F818-08C3-2307D29E5D8C}"/>
              </a:ext>
            </a:extLst>
          </p:cNvPr>
          <p:cNvGraphicFramePr>
            <a:graphicFrameLocks noGrp="1"/>
          </p:cNvGraphicFramePr>
          <p:nvPr>
            <p:extLst>
              <p:ext uri="{D42A27DB-BD31-4B8C-83A1-F6EECF244321}">
                <p14:modId xmlns:p14="http://schemas.microsoft.com/office/powerpoint/2010/main" val="2829755589"/>
              </p:ext>
            </p:extLst>
          </p:nvPr>
        </p:nvGraphicFramePr>
        <p:xfrm>
          <a:off x="299356" y="980728"/>
          <a:ext cx="11593288" cy="5709851"/>
        </p:xfrm>
        <a:graphic>
          <a:graphicData uri="http://schemas.openxmlformats.org/drawingml/2006/table">
            <a:tbl>
              <a:tblPr firstRow="1" bandRow="1">
                <a:tableStyleId>{3B4B98B0-60AC-42C2-AFA5-B58CD77FA1E5}</a:tableStyleId>
              </a:tblPr>
              <a:tblGrid>
                <a:gridCol w="5544616">
                  <a:extLst>
                    <a:ext uri="{9D8B030D-6E8A-4147-A177-3AD203B41FA5}">
                      <a16:colId xmlns:a16="http://schemas.microsoft.com/office/drawing/2014/main" val="1827023895"/>
                    </a:ext>
                  </a:extLst>
                </a:gridCol>
                <a:gridCol w="6048672">
                  <a:extLst>
                    <a:ext uri="{9D8B030D-6E8A-4147-A177-3AD203B41FA5}">
                      <a16:colId xmlns:a16="http://schemas.microsoft.com/office/drawing/2014/main" val="2307099797"/>
                    </a:ext>
                  </a:extLst>
                </a:gridCol>
              </a:tblGrid>
              <a:tr h="406331">
                <a:tc>
                  <a:txBody>
                    <a:bodyPr/>
                    <a:lstStyle/>
                    <a:p>
                      <a:r>
                        <a:rPr lang="en-IN" sz="1800">
                          <a:solidFill>
                            <a:schemeClr val="bg1"/>
                          </a:solidFill>
                        </a:rPr>
                        <a:t>Objectives for Global Integration</a:t>
                      </a:r>
                      <a:endParaRPr lang="en-IN" sz="1800" dirty="0">
                        <a:solidFill>
                          <a:schemeClr val="bg1"/>
                        </a:solidFill>
                      </a:endParaRPr>
                    </a:p>
                  </a:txBody>
                  <a:tcPr>
                    <a:lnL>
                      <a:noFill/>
                    </a:lnL>
                    <a:lnR>
                      <a:noFill/>
                    </a:lnR>
                    <a:lnT w="12700" cmpd="sng">
                      <a:noFill/>
                    </a:lnT>
                    <a:lnB w="12700" cmpd="sng">
                      <a:noFill/>
                    </a:lnB>
                    <a:lnTlToBr w="12700" cmpd="sng">
                      <a:noFill/>
                      <a:prstDash val="solid"/>
                    </a:lnTlToBr>
                    <a:lnBlToTr w="12700" cmpd="sng">
                      <a:noFill/>
                      <a:prstDash val="solid"/>
                    </a:lnBlToTr>
                    <a:solidFill>
                      <a:srgbClr val="007FA3"/>
                    </a:solidFill>
                  </a:tcPr>
                </a:tc>
                <a:tc>
                  <a:txBody>
                    <a:bodyPr/>
                    <a:lstStyle/>
                    <a:p>
                      <a:r>
                        <a:rPr lang="en-IN" sz="1800" dirty="0">
                          <a:solidFill>
                            <a:schemeClr val="bg1"/>
                          </a:solidFill>
                        </a:rPr>
                        <a:t>Objectives for Local Responsiveness</a:t>
                      </a:r>
                    </a:p>
                  </a:txBody>
                  <a:tcPr>
                    <a:lnL>
                      <a:noFill/>
                    </a:lnL>
                    <a:lnR>
                      <a:noFill/>
                    </a:lnR>
                    <a:lnT w="12700" cmpd="sng">
                      <a:noFill/>
                    </a:lnT>
                    <a:lnB w="12700" cmpd="sng">
                      <a:noFill/>
                    </a:lnB>
                    <a:lnTlToBr w="12700" cmpd="sng">
                      <a:noFill/>
                      <a:prstDash val="solid"/>
                    </a:lnTlToBr>
                    <a:lnBlToTr w="12700" cmpd="sng">
                      <a:noFill/>
                      <a:prstDash val="solid"/>
                    </a:lnBlToTr>
                    <a:solidFill>
                      <a:srgbClr val="007FA3"/>
                    </a:solidFill>
                  </a:tcPr>
                </a:tc>
                <a:extLst>
                  <a:ext uri="{0D108BD9-81ED-4DB2-BD59-A6C34878D82A}">
                    <a16:rowId xmlns:a16="http://schemas.microsoft.com/office/drawing/2014/main" val="2822896487"/>
                  </a:ext>
                </a:extLst>
              </a:tr>
              <a:tr h="5282301">
                <a:tc>
                  <a:txBody>
                    <a:bodyPr/>
                    <a:lstStyle/>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Accelerate consumers’ quest to maximize purchasing power.</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Build a global image with universal message</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Capitalize on converging consumer preferences and universal needs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Directly engage global competitors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Exploit cross-national connections instituted by transnational organizations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Exploit location effects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Leverage expanding cross-national connectivity</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Maximize productivity of resources, capabilities, and competencies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Provide uniform service to all customers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Respond to the ongoing globalization of markets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Source materials and inputs globally</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Standardize products and processes to maximize scale, experience, and learning effects</a:t>
                      </a:r>
                      <a:endParaRPr lang="en-IN" sz="1900" dirty="0"/>
                    </a:p>
                  </a:txBody>
                  <a:tcPr>
                    <a:lnL>
                      <a:noFill/>
                    </a:lnL>
                    <a:lnR>
                      <a:noFill/>
                    </a:lnR>
                    <a:lnT w="12700" cmpd="sng">
                      <a:noFill/>
                    </a:lnT>
                    <a:lnB>
                      <a:noFill/>
                    </a:lnB>
                    <a:lnTlToBr w="12700" cmpd="sng">
                      <a:noFill/>
                      <a:prstDash val="solid"/>
                    </a:lnTlToBr>
                    <a:lnBlToTr w="12700" cmpd="sng">
                      <a:noFill/>
                      <a:prstDash val="solid"/>
                    </a:lnBlToTr>
                    <a:solidFill>
                      <a:srgbClr val="D4EAE4"/>
                    </a:solidFill>
                  </a:tcPr>
                </a:tc>
                <a:tc>
                  <a:txBody>
                    <a:bodyPr/>
                    <a:lstStyle/>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Accommodate differences in distribution channels and service systems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Adjust products and processes to the digital divide</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Adjust to local political, economic, and cultural</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circumstances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Build local goodwill by supporting national agenda</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Customize products and process to local</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preferences to optimize scale, experience, and</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learning effects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Directly engage local competitors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Increase sensitivity to new product and process options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Respond to historical or geographic imperatives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Satisfy host government requirements and regulations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Tailor marketing message to local ideals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Tap local resources, capabilities, and competencies</a:t>
                      </a:r>
                      <a:endParaRPr lang="en-IN" sz="1900" dirty="0"/>
                    </a:p>
                  </a:txBody>
                  <a:tcPr>
                    <a:lnL>
                      <a:noFill/>
                    </a:lnL>
                    <a:lnR>
                      <a:noFill/>
                    </a:lnR>
                    <a:lnT w="12700" cmpd="sng">
                      <a:noFill/>
                    </a:lnT>
                    <a:lnB>
                      <a:noFill/>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306942328"/>
                  </a:ext>
                </a:extLst>
              </a:tr>
            </a:tbl>
          </a:graphicData>
        </a:graphic>
      </p:graphicFrame>
    </p:spTree>
    <p:extLst>
      <p:ext uri="{BB962C8B-B14F-4D97-AF65-F5344CB8AC3E}">
        <p14:creationId xmlns:p14="http://schemas.microsoft.com/office/powerpoint/2010/main" val="3399308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2500" fill="hold"/>
                                        <p:tgtEl>
                                          <p:spTgt spid="2"/>
                                        </p:tgtEl>
                                        <p:attrNameLst>
                                          <p:attrName>ppt_w</p:attrName>
                                        </p:attrNameLst>
                                      </p:cBhvr>
                                      <p:tavLst>
                                        <p:tav tm="0">
                                          <p:val>
                                            <p:fltVal val="0"/>
                                          </p:val>
                                        </p:tav>
                                        <p:tav tm="100000">
                                          <p:val>
                                            <p:strVal val="#ppt_w"/>
                                          </p:val>
                                        </p:tav>
                                      </p:tavLst>
                                    </p:anim>
                                    <p:anim calcmode="lin" valueType="num">
                                      <p:cBhvr>
                                        <p:cTn id="8" dur="2500" fill="hold"/>
                                        <p:tgtEl>
                                          <p:spTgt spid="2"/>
                                        </p:tgtEl>
                                        <p:attrNameLst>
                                          <p:attrName>ppt_h</p:attrName>
                                        </p:attrNameLst>
                                      </p:cBhvr>
                                      <p:tavLst>
                                        <p:tav tm="0">
                                          <p:val>
                                            <p:fltVal val="0"/>
                                          </p:val>
                                        </p:tav>
                                        <p:tav tm="100000">
                                          <p:val>
                                            <p:strVal val="#ppt_h"/>
                                          </p:val>
                                        </p:tav>
                                      </p:tavLst>
                                    </p:anim>
                                    <p:animEffect transition="in" filter="fade">
                                      <p:cBhvr>
                                        <p:cTn id="9" dur="2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99356" y="1052736"/>
            <a:ext cx="4752528" cy="1143000"/>
          </a:xfrm>
        </p:spPr>
        <p:txBody>
          <a:bodyPr/>
          <a:lstStyle/>
          <a:p>
            <a:pPr eaLnBrk="1" hangingPunct="1"/>
            <a:r>
              <a:rPr lang="en-GB" altLang="en-US" sz="3600" b="1" dirty="0">
                <a:solidFill>
                  <a:schemeClr val="tx2">
                    <a:lumMod val="75000"/>
                  </a:schemeClr>
                </a:solidFill>
              </a:rPr>
              <a:t>Integration Responsiveness Grid</a:t>
            </a:r>
          </a:p>
        </p:txBody>
      </p:sp>
      <p:sp>
        <p:nvSpPr>
          <p:cNvPr id="5" name="TextBox 4">
            <a:extLst>
              <a:ext uri="{FF2B5EF4-FFF2-40B4-BE49-F238E27FC236}">
                <a16:creationId xmlns:a16="http://schemas.microsoft.com/office/drawing/2014/main" id="{64AA3533-E9A5-40C3-AC48-BE4224DCDF5A}"/>
              </a:ext>
            </a:extLst>
          </p:cNvPr>
          <p:cNvSpPr txBox="1"/>
          <p:nvPr/>
        </p:nvSpPr>
        <p:spPr>
          <a:xfrm>
            <a:off x="407368" y="2708920"/>
            <a:ext cx="4536504" cy="2308324"/>
          </a:xfrm>
          <a:prstGeom prst="rect">
            <a:avLst/>
          </a:prstGeom>
          <a:noFill/>
        </p:spPr>
        <p:txBody>
          <a:bodyPr wrap="square">
            <a:spAutoFit/>
          </a:bodyPr>
          <a:lstStyle/>
          <a:p>
            <a:pPr algn="just"/>
            <a:r>
              <a:rPr lang="en-GB" sz="2400" dirty="0">
                <a:latin typeface="+mn-lt"/>
              </a:rPr>
              <a:t>The Integration Responsiveness grid helps managers measure the global and local pressures that influence the configuration and coordination of their value chains.</a:t>
            </a:r>
          </a:p>
        </p:txBody>
      </p:sp>
      <p:pic>
        <p:nvPicPr>
          <p:cNvPr id="2" name="Picture Placeholder 11" descr="Figure shows the integration-responsiveness grid, which is a large square, further divided into four parts with the help of a horizontal and a vertical line.&#10;Long description is available in notes, Press F6">
            <a:extLst>
              <a:ext uri="{FF2B5EF4-FFF2-40B4-BE49-F238E27FC236}">
                <a16:creationId xmlns:a16="http://schemas.microsoft.com/office/drawing/2014/main" id="{6240522B-69C6-0A3E-B3BA-518CDA44CF7E}"/>
              </a:ext>
            </a:extLst>
          </p:cNvPr>
          <p:cNvPicPr>
            <a:picLocks noChangeAspect="1"/>
          </p:cNvPicPr>
          <p:nvPr/>
        </p:nvPicPr>
        <p:blipFill rotWithShape="1">
          <a:blip r:embed="rId3">
            <a:extLst>
              <a:ext uri="{28A0092B-C50C-407E-A947-70E740481C1C}">
                <a14:useLocalDpi xmlns:a14="http://schemas.microsoft.com/office/drawing/2010/main" val="0"/>
              </a:ext>
            </a:extLst>
          </a:blip>
          <a:srcRect b="3296"/>
          <a:stretch/>
        </p:blipFill>
        <p:spPr>
          <a:xfrm>
            <a:off x="5106267" y="173791"/>
            <a:ext cx="6912768" cy="5474725"/>
          </a:xfrm>
          <a:prstGeom prst="rect">
            <a:avLst/>
          </a:prstGeom>
        </p:spPr>
      </p:pic>
      <p:sp>
        <p:nvSpPr>
          <p:cNvPr id="3" name="Footer Placeholder 1">
            <a:extLst>
              <a:ext uri="{FF2B5EF4-FFF2-40B4-BE49-F238E27FC236}">
                <a16:creationId xmlns:a16="http://schemas.microsoft.com/office/drawing/2014/main" id="{53B496AA-59A9-8EB3-047E-9A89429CC1B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477416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p:cTn id="13" dur="2000" fill="hold"/>
                                        <p:tgtEl>
                                          <p:spTgt spid="2"/>
                                        </p:tgtEl>
                                        <p:attrNameLst>
                                          <p:attrName>ppt_w</p:attrName>
                                        </p:attrNameLst>
                                      </p:cBhvr>
                                      <p:tavLst>
                                        <p:tav tm="0">
                                          <p:val>
                                            <p:fltVal val="0"/>
                                          </p:val>
                                        </p:tav>
                                        <p:tav tm="100000">
                                          <p:val>
                                            <p:strVal val="#ppt_w"/>
                                          </p:val>
                                        </p:tav>
                                      </p:tavLst>
                                    </p:anim>
                                    <p:anim calcmode="lin" valueType="num">
                                      <p:cBhvr>
                                        <p:cTn id="14" dur="2000" fill="hold"/>
                                        <p:tgtEl>
                                          <p:spTgt spid="2"/>
                                        </p:tgtEl>
                                        <p:attrNameLst>
                                          <p:attrName>ppt_h</p:attrName>
                                        </p:attrNameLst>
                                      </p:cBhvr>
                                      <p:tavLst>
                                        <p:tav tm="0">
                                          <p:val>
                                            <p:fltVal val="0"/>
                                          </p:val>
                                        </p:tav>
                                        <p:tav tm="100000">
                                          <p:val>
                                            <p:strVal val="#ppt_h"/>
                                          </p:val>
                                        </p:tav>
                                      </p:tavLst>
                                    </p:anim>
                                    <p:animEffect transition="in" filter="fade">
                                      <p:cBhvr>
                                        <p:cTn id="15"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74BCAFB8-DF2C-4626-A6A5-B9D72B82B2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35760" y="188640"/>
            <a:ext cx="7940860" cy="540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1" name="Title 1"/>
          <p:cNvSpPr>
            <a:spLocks noGrp="1"/>
          </p:cNvSpPr>
          <p:nvPr>
            <p:ph type="title" idx="4294967295"/>
          </p:nvPr>
        </p:nvSpPr>
        <p:spPr>
          <a:xfrm>
            <a:off x="551384" y="0"/>
            <a:ext cx="4320480" cy="1143000"/>
          </a:xfrm>
        </p:spPr>
        <p:txBody>
          <a:bodyPr/>
          <a:lstStyle/>
          <a:p>
            <a:pPr eaLnBrk="1" hangingPunct="1"/>
            <a:r>
              <a:rPr lang="en-GB" altLang="en-US" sz="3600" b="1" dirty="0">
                <a:solidFill>
                  <a:schemeClr val="tx2">
                    <a:lumMod val="75000"/>
                  </a:schemeClr>
                </a:solidFill>
              </a:rPr>
              <a:t>Types of Strategy</a:t>
            </a:r>
          </a:p>
        </p:txBody>
      </p:sp>
      <p:sp>
        <p:nvSpPr>
          <p:cNvPr id="3" name="Footer Placeholder 1">
            <a:extLst>
              <a:ext uri="{FF2B5EF4-FFF2-40B4-BE49-F238E27FC236}">
                <a16:creationId xmlns:a16="http://schemas.microsoft.com/office/drawing/2014/main" id="{01D9F694-C1EB-92B1-5F48-9FAA7B26111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923973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2000" fill="hold"/>
                                        <p:tgtEl>
                                          <p:spTgt spid="2"/>
                                        </p:tgtEl>
                                        <p:attrNameLst>
                                          <p:attrName>ppt_w</p:attrName>
                                        </p:attrNameLst>
                                      </p:cBhvr>
                                      <p:tavLst>
                                        <p:tav tm="0">
                                          <p:val>
                                            <p:fltVal val="0"/>
                                          </p:val>
                                        </p:tav>
                                        <p:tav tm="100000">
                                          <p:val>
                                            <p:strVal val="#ppt_w"/>
                                          </p:val>
                                        </p:tav>
                                      </p:tavLst>
                                    </p:anim>
                                    <p:anim calcmode="lin" valueType="num">
                                      <p:cBhvr>
                                        <p:cTn id="8" dur="2000" fill="hold"/>
                                        <p:tgtEl>
                                          <p:spTgt spid="2"/>
                                        </p:tgtEl>
                                        <p:attrNameLst>
                                          <p:attrName>ppt_h</p:attrName>
                                        </p:attrNameLst>
                                      </p:cBhvr>
                                      <p:tavLst>
                                        <p:tav tm="0">
                                          <p:val>
                                            <p:fltVal val="0"/>
                                          </p:val>
                                        </p:tav>
                                        <p:tav tm="100000">
                                          <p:val>
                                            <p:strVal val="#ppt_h"/>
                                          </p:val>
                                        </p:tav>
                                      </p:tavLst>
                                    </p:anim>
                                    <p:animEffect transition="in" filter="fade">
                                      <p:cBhvr>
                                        <p:cTn id="9"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Global Strategy</a:t>
            </a:r>
          </a:p>
        </p:txBody>
      </p:sp>
      <p:sp>
        <p:nvSpPr>
          <p:cNvPr id="3" name="Content Placeholder 2">
            <a:extLst>
              <a:ext uri="{FF2B5EF4-FFF2-40B4-BE49-F238E27FC236}">
                <a16:creationId xmlns:a16="http://schemas.microsoft.com/office/drawing/2014/main" id="{81556741-9EA6-800D-6815-67BD06FCD07C}"/>
              </a:ext>
            </a:extLst>
          </p:cNvPr>
          <p:cNvSpPr txBox="1">
            <a:spLocks/>
          </p:cNvSpPr>
          <p:nvPr/>
        </p:nvSpPr>
        <p:spPr bwMode="auto">
          <a:xfrm>
            <a:off x="623392" y="1156976"/>
            <a:ext cx="10873208" cy="42882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ts val="1200"/>
              </a:spcBef>
              <a:spcAft>
                <a:spcPts val="1200"/>
              </a:spcAft>
              <a:buClr>
                <a:schemeClr val="tx1"/>
              </a:buClr>
            </a:pPr>
            <a:r>
              <a:rPr lang="en-GB" sz="2800" b="1" dirty="0">
                <a:solidFill>
                  <a:srgbClr val="FF0000"/>
                </a:solidFill>
              </a:rPr>
              <a:t>Global strategies </a:t>
            </a:r>
            <a:r>
              <a:rPr lang="en-GB" sz="2800" dirty="0"/>
              <a:t>employ the same basic competitive approach in all countries where a company operates and are best suited to industries that are globally standardized in terms of customer preferences, buyer purchasing habits, distribution channels, or marketing methods. This is the </a:t>
            </a:r>
            <a:r>
              <a:rPr lang="en-GB" sz="2800" b="1" u="sng" dirty="0">
                <a:solidFill>
                  <a:srgbClr val="FF0000"/>
                </a:solidFill>
              </a:rPr>
              <a:t>think global, act global </a:t>
            </a:r>
            <a:r>
              <a:rPr lang="en-GB" sz="2800" dirty="0"/>
              <a:t>strategic theme.</a:t>
            </a:r>
          </a:p>
          <a:p>
            <a:pPr algn="just">
              <a:spcBef>
                <a:spcPts val="1200"/>
              </a:spcBef>
              <a:spcAft>
                <a:spcPts val="1200"/>
              </a:spcAft>
              <a:buClr>
                <a:schemeClr val="tx1"/>
              </a:buClr>
            </a:pPr>
            <a:r>
              <a:rPr lang="en-GB" sz="2800" b="1" dirty="0">
                <a:solidFill>
                  <a:srgbClr val="FF0000"/>
                </a:solidFill>
              </a:rPr>
              <a:t>Global strategies</a:t>
            </a:r>
            <a:r>
              <a:rPr lang="en-GB" sz="2800" dirty="0"/>
              <a:t> focus on increasing profitability and profit growth by reaping the cost reductions that come from economies of scale, learning effects, and location economies. </a:t>
            </a:r>
          </a:p>
          <a:p>
            <a:pPr marL="0" indent="0" algn="just">
              <a:spcBef>
                <a:spcPts val="600"/>
              </a:spcBef>
              <a:spcAft>
                <a:spcPts val="600"/>
              </a:spcAft>
              <a:buNone/>
            </a:pPr>
            <a:endParaRPr lang="en-GB" sz="2800" dirty="0"/>
          </a:p>
          <a:p>
            <a:endParaRPr lang="en-US" sz="2800" dirty="0"/>
          </a:p>
          <a:p>
            <a:pPr marL="0" indent="0" eaLnBrk="1" hangingPunct="1">
              <a:buFont typeface="Arial" panose="020B0604020202020204" pitchFamily="34" charset="0"/>
              <a:buNone/>
              <a:defRPr/>
            </a:pPr>
            <a:endParaRPr lang="en-GB" altLang="en-US" sz="2400" dirty="0"/>
          </a:p>
        </p:txBody>
      </p:sp>
      <p:sp>
        <p:nvSpPr>
          <p:cNvPr id="7" name="Arrow: Down 6">
            <a:extLst>
              <a:ext uri="{FF2B5EF4-FFF2-40B4-BE49-F238E27FC236}">
                <a16:creationId xmlns:a16="http://schemas.microsoft.com/office/drawing/2014/main" id="{D766C867-898B-F9E2-2348-93F6326C44A0}"/>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1</a:t>
            </a:r>
          </a:p>
        </p:txBody>
      </p:sp>
      <p:sp>
        <p:nvSpPr>
          <p:cNvPr id="2" name="Footer Placeholder 1">
            <a:extLst>
              <a:ext uri="{FF2B5EF4-FFF2-40B4-BE49-F238E27FC236}">
                <a16:creationId xmlns:a16="http://schemas.microsoft.com/office/drawing/2014/main" id="{E389D049-8890-CEA5-49A9-7960020CE9F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145385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Global Strategy</a:t>
            </a:r>
          </a:p>
        </p:txBody>
      </p:sp>
      <p:pic>
        <p:nvPicPr>
          <p:cNvPr id="6" name="Picture 5">
            <a:extLst>
              <a:ext uri="{FF2B5EF4-FFF2-40B4-BE49-F238E27FC236}">
                <a16:creationId xmlns:a16="http://schemas.microsoft.com/office/drawing/2014/main" id="{80144F27-D5D1-04DC-A527-DA1CECD6352C}"/>
              </a:ext>
            </a:extLst>
          </p:cNvPr>
          <p:cNvPicPr>
            <a:picLocks noChangeAspect="1"/>
          </p:cNvPicPr>
          <p:nvPr/>
        </p:nvPicPr>
        <p:blipFill>
          <a:blip r:embed="rId3"/>
          <a:stretch>
            <a:fillRect/>
          </a:stretch>
        </p:blipFill>
        <p:spPr>
          <a:xfrm>
            <a:off x="231178" y="1556792"/>
            <a:ext cx="11729644" cy="3485642"/>
          </a:xfrm>
          <a:prstGeom prst="rect">
            <a:avLst/>
          </a:prstGeom>
        </p:spPr>
      </p:pic>
      <p:sp>
        <p:nvSpPr>
          <p:cNvPr id="2" name="Arrow: Down 1">
            <a:extLst>
              <a:ext uri="{FF2B5EF4-FFF2-40B4-BE49-F238E27FC236}">
                <a16:creationId xmlns:a16="http://schemas.microsoft.com/office/drawing/2014/main" id="{EB77C996-34CF-4117-4599-90D0F4708437}"/>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2</a:t>
            </a:r>
          </a:p>
        </p:txBody>
      </p:sp>
      <p:sp>
        <p:nvSpPr>
          <p:cNvPr id="4" name="TextBox 3">
            <a:extLst>
              <a:ext uri="{FF2B5EF4-FFF2-40B4-BE49-F238E27FC236}">
                <a16:creationId xmlns:a16="http://schemas.microsoft.com/office/drawing/2014/main" id="{DD0E1052-D62A-796B-1F31-E2D58ED8A0F6}"/>
              </a:ext>
            </a:extLst>
          </p:cNvPr>
          <p:cNvSpPr txBox="1"/>
          <p:nvPr/>
        </p:nvSpPr>
        <p:spPr>
          <a:xfrm>
            <a:off x="8720462" y="5301208"/>
            <a:ext cx="3240360" cy="338554"/>
          </a:xfrm>
          <a:prstGeom prst="rect">
            <a:avLst/>
          </a:prstGeom>
          <a:noFill/>
        </p:spPr>
        <p:txBody>
          <a:bodyPr wrap="square">
            <a:spAutoFit/>
          </a:bodyPr>
          <a:lstStyle/>
          <a:p>
            <a:pPr algn="ctr"/>
            <a:r>
              <a:rPr lang="en-GB" sz="1600" dirty="0"/>
              <a:t>Source: Gamble et al., (2015)</a:t>
            </a:r>
          </a:p>
        </p:txBody>
      </p:sp>
      <p:sp>
        <p:nvSpPr>
          <p:cNvPr id="3" name="Footer Placeholder 1">
            <a:extLst>
              <a:ext uri="{FF2B5EF4-FFF2-40B4-BE49-F238E27FC236}">
                <a16:creationId xmlns:a16="http://schemas.microsoft.com/office/drawing/2014/main" id="{4840D7C1-1B37-6486-7744-CFB809D6518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533668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1750" fill="hold"/>
                                        <p:tgtEl>
                                          <p:spTgt spid="6"/>
                                        </p:tgtEl>
                                        <p:attrNameLst>
                                          <p:attrName>ppt_w</p:attrName>
                                        </p:attrNameLst>
                                      </p:cBhvr>
                                      <p:tavLst>
                                        <p:tav tm="0">
                                          <p:val>
                                            <p:fltVal val="0"/>
                                          </p:val>
                                        </p:tav>
                                        <p:tav tm="100000">
                                          <p:val>
                                            <p:strVal val="#ppt_w"/>
                                          </p:val>
                                        </p:tav>
                                      </p:tavLst>
                                    </p:anim>
                                    <p:anim calcmode="lin" valueType="num">
                                      <p:cBhvr>
                                        <p:cTn id="8" dur="1750" fill="hold"/>
                                        <p:tgtEl>
                                          <p:spTgt spid="6"/>
                                        </p:tgtEl>
                                        <p:attrNameLst>
                                          <p:attrName>ppt_h</p:attrName>
                                        </p:attrNameLst>
                                      </p:cBhvr>
                                      <p:tavLst>
                                        <p:tav tm="0">
                                          <p:val>
                                            <p:fltVal val="0"/>
                                          </p:val>
                                        </p:tav>
                                        <p:tav tm="100000">
                                          <p:val>
                                            <p:strVal val="#ppt_h"/>
                                          </p:val>
                                        </p:tav>
                                      </p:tavLst>
                                    </p:anim>
                                    <p:animEffect transition="in" filter="fade">
                                      <p:cBhvr>
                                        <p:cTn id="9" dur="175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Export/International Strategy</a:t>
            </a:r>
          </a:p>
        </p:txBody>
      </p:sp>
      <p:sp>
        <p:nvSpPr>
          <p:cNvPr id="3" name="Content Placeholder 2">
            <a:extLst>
              <a:ext uri="{FF2B5EF4-FFF2-40B4-BE49-F238E27FC236}">
                <a16:creationId xmlns:a16="http://schemas.microsoft.com/office/drawing/2014/main" id="{81556741-9EA6-800D-6815-67BD06FCD07C}"/>
              </a:ext>
            </a:extLst>
          </p:cNvPr>
          <p:cNvSpPr txBox="1">
            <a:spLocks/>
          </p:cNvSpPr>
          <p:nvPr/>
        </p:nvSpPr>
        <p:spPr bwMode="auto">
          <a:xfrm>
            <a:off x="623392" y="1156976"/>
            <a:ext cx="10945216" cy="4576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ts val="1200"/>
              </a:spcBef>
              <a:spcAft>
                <a:spcPts val="1200"/>
              </a:spcAft>
              <a:buClr>
                <a:schemeClr val="tx1"/>
              </a:buClr>
            </a:pPr>
            <a:r>
              <a:rPr lang="en-GB" sz="2800" dirty="0"/>
              <a:t>In </a:t>
            </a:r>
            <a:r>
              <a:rPr lang="en-GB" sz="2800" b="1" dirty="0">
                <a:solidFill>
                  <a:srgbClr val="FF0000"/>
                </a:solidFill>
              </a:rPr>
              <a:t>export or international strategy</a:t>
            </a:r>
            <a:r>
              <a:rPr lang="en-GB" sz="2800" dirty="0"/>
              <a:t>, a firm uses the core competency or firm-specific advantage it developed at home as its main competitive weapon in the foreign markets that it enters. This strategy is used when a company is primarily focused on its domestic operations. </a:t>
            </a:r>
          </a:p>
          <a:p>
            <a:pPr algn="just">
              <a:spcBef>
                <a:spcPts val="1200"/>
              </a:spcBef>
              <a:spcAft>
                <a:spcPts val="1200"/>
              </a:spcAft>
              <a:buClr>
                <a:schemeClr val="tx1"/>
              </a:buClr>
            </a:pPr>
            <a:r>
              <a:rPr lang="en-GB" sz="2800" dirty="0"/>
              <a:t>This strategy leverages home country capabilities, innovations and pro ducts in different foreign countries. It is advantageous when both pressures for global integration and local responsiveness are low. Example: Google</a:t>
            </a:r>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1D28EF5F-918C-EFDA-1136-0CAD7AD4F9C1}"/>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412902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500"/>
                                        <p:tgtEl>
                                          <p:spTgt spid="3"/>
                                        </p:tgtEl>
                                      </p:cBhvr>
                                    </p:animEffect>
                                    <p:anim calcmode="lin" valueType="num">
                                      <p:cBhvr>
                                        <p:cTn id="8" dur="1500" fill="hold"/>
                                        <p:tgtEl>
                                          <p:spTgt spid="3"/>
                                        </p:tgtEl>
                                        <p:attrNameLst>
                                          <p:attrName>ppt_x</p:attrName>
                                        </p:attrNameLst>
                                      </p:cBhvr>
                                      <p:tavLst>
                                        <p:tav tm="0">
                                          <p:val>
                                            <p:strVal val="#ppt_x"/>
                                          </p:val>
                                        </p:tav>
                                        <p:tav tm="100000">
                                          <p:val>
                                            <p:strVal val="#ppt_x"/>
                                          </p:val>
                                        </p:tav>
                                      </p:tavLst>
                                    </p:anim>
                                    <p:anim calcmode="lin" valueType="num">
                                      <p:cBhvr>
                                        <p:cTn id="9" dur="15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Multidomestic strategy</a:t>
            </a:r>
          </a:p>
        </p:txBody>
      </p:sp>
      <p:sp>
        <p:nvSpPr>
          <p:cNvPr id="3" name="Content Placeholder 2">
            <a:extLst>
              <a:ext uri="{FF2B5EF4-FFF2-40B4-BE49-F238E27FC236}">
                <a16:creationId xmlns:a16="http://schemas.microsoft.com/office/drawing/2014/main" id="{81556741-9EA6-800D-6815-67BD06FCD07C}"/>
              </a:ext>
            </a:extLst>
          </p:cNvPr>
          <p:cNvSpPr txBox="1">
            <a:spLocks/>
          </p:cNvSpPr>
          <p:nvPr/>
        </p:nvSpPr>
        <p:spPr bwMode="auto">
          <a:xfrm>
            <a:off x="623392" y="1156976"/>
            <a:ext cx="10873208" cy="4216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ts val="1200"/>
              </a:spcBef>
              <a:spcAft>
                <a:spcPts val="1200"/>
              </a:spcAft>
              <a:buClr>
                <a:schemeClr val="tx1"/>
              </a:buClr>
            </a:pPr>
            <a:r>
              <a:rPr lang="en-GB" sz="2800" dirty="0"/>
              <a:t>A </a:t>
            </a:r>
            <a:r>
              <a:rPr lang="en-GB" sz="2800" b="1" dirty="0">
                <a:solidFill>
                  <a:srgbClr val="FF0000"/>
                </a:solidFill>
              </a:rPr>
              <a:t>multidomestic strategy </a:t>
            </a:r>
            <a:r>
              <a:rPr lang="en-GB" sz="2800" dirty="0"/>
              <a:t>calls for varying a company’s product offering and competitive approach from country to country in an effort to be responsive to significant cross-country differences in customer preferences, buyer purchasing habits, distribution channels, or marketing methods. </a:t>
            </a:r>
          </a:p>
          <a:p>
            <a:pPr algn="just">
              <a:spcBef>
                <a:spcPts val="1200"/>
              </a:spcBef>
              <a:spcAft>
                <a:spcPts val="1200"/>
              </a:spcAft>
              <a:buClr>
                <a:schemeClr val="tx1"/>
              </a:buClr>
            </a:pPr>
            <a:r>
              <a:rPr lang="en-GB" sz="2800" b="1" u="sng" dirty="0">
                <a:solidFill>
                  <a:srgbClr val="FF0000"/>
                </a:solidFill>
              </a:rPr>
              <a:t>Think local, act local</a:t>
            </a:r>
            <a:r>
              <a:rPr lang="en-GB" sz="2800" b="1" dirty="0">
                <a:solidFill>
                  <a:srgbClr val="FF0000"/>
                </a:solidFill>
              </a:rPr>
              <a:t> </a:t>
            </a:r>
            <a:r>
              <a:rPr lang="en-GB" sz="2800" dirty="0"/>
              <a:t>strategy-making approaches are also essential when host-government regulations or trade policies preclude a uniform, coordinated worldwide market approach.</a:t>
            </a:r>
          </a:p>
          <a:p>
            <a:endParaRPr lang="en-US" sz="2800" dirty="0"/>
          </a:p>
          <a:p>
            <a:pPr marL="0" indent="0" eaLnBrk="1" hangingPunct="1">
              <a:buFont typeface="Arial" panose="020B0604020202020204" pitchFamily="34" charset="0"/>
              <a:buNone/>
              <a:defRPr/>
            </a:pPr>
            <a:endParaRPr lang="en-GB" altLang="en-US" sz="2400" dirty="0"/>
          </a:p>
        </p:txBody>
      </p:sp>
      <p:sp>
        <p:nvSpPr>
          <p:cNvPr id="5" name="Arrow: Down 4">
            <a:extLst>
              <a:ext uri="{FF2B5EF4-FFF2-40B4-BE49-F238E27FC236}">
                <a16:creationId xmlns:a16="http://schemas.microsoft.com/office/drawing/2014/main" id="{4FB82C9A-F6BB-2F93-70BC-CC4A017C2318}"/>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1</a:t>
            </a:r>
          </a:p>
        </p:txBody>
      </p:sp>
      <p:sp>
        <p:nvSpPr>
          <p:cNvPr id="6" name="TextBox 5">
            <a:extLst>
              <a:ext uri="{FF2B5EF4-FFF2-40B4-BE49-F238E27FC236}">
                <a16:creationId xmlns:a16="http://schemas.microsoft.com/office/drawing/2014/main" id="{D54609E2-4DE3-2D03-9152-132FBB532D60}"/>
              </a:ext>
            </a:extLst>
          </p:cNvPr>
          <p:cNvSpPr txBox="1"/>
          <p:nvPr/>
        </p:nvSpPr>
        <p:spPr>
          <a:xfrm>
            <a:off x="8735616" y="5348139"/>
            <a:ext cx="3240360" cy="338554"/>
          </a:xfrm>
          <a:prstGeom prst="rect">
            <a:avLst/>
          </a:prstGeom>
          <a:noFill/>
        </p:spPr>
        <p:txBody>
          <a:bodyPr wrap="square">
            <a:spAutoFit/>
          </a:bodyPr>
          <a:lstStyle/>
          <a:p>
            <a:pPr algn="ctr"/>
            <a:r>
              <a:rPr lang="en-GB" sz="1600" dirty="0"/>
              <a:t>Source: Gamble et al., (2015)</a:t>
            </a:r>
          </a:p>
        </p:txBody>
      </p:sp>
      <p:sp>
        <p:nvSpPr>
          <p:cNvPr id="2" name="Footer Placeholder 1">
            <a:extLst>
              <a:ext uri="{FF2B5EF4-FFF2-40B4-BE49-F238E27FC236}">
                <a16:creationId xmlns:a16="http://schemas.microsoft.com/office/drawing/2014/main" id="{E78ED7DC-B984-236A-957E-59AEFC1D47A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049339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500"/>
                                        <p:tgtEl>
                                          <p:spTgt spid="3"/>
                                        </p:tgtEl>
                                      </p:cBhvr>
                                    </p:animEffect>
                                    <p:anim calcmode="lin" valueType="num">
                                      <p:cBhvr>
                                        <p:cTn id="8" dur="1500" fill="hold"/>
                                        <p:tgtEl>
                                          <p:spTgt spid="3"/>
                                        </p:tgtEl>
                                        <p:attrNameLst>
                                          <p:attrName>ppt_x</p:attrName>
                                        </p:attrNameLst>
                                      </p:cBhvr>
                                      <p:tavLst>
                                        <p:tav tm="0">
                                          <p:val>
                                            <p:strVal val="#ppt_x"/>
                                          </p:val>
                                        </p:tav>
                                        <p:tav tm="100000">
                                          <p:val>
                                            <p:strVal val="#ppt_x"/>
                                          </p:val>
                                        </p:tav>
                                      </p:tavLst>
                                    </p:anim>
                                    <p:anim calcmode="lin" valueType="num">
                                      <p:cBhvr>
                                        <p:cTn id="9" dur="15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Multidomestic strategy</a:t>
            </a:r>
          </a:p>
        </p:txBody>
      </p:sp>
      <p:sp>
        <p:nvSpPr>
          <p:cNvPr id="3" name="Content Placeholder 2">
            <a:extLst>
              <a:ext uri="{FF2B5EF4-FFF2-40B4-BE49-F238E27FC236}">
                <a16:creationId xmlns:a16="http://schemas.microsoft.com/office/drawing/2014/main" id="{81556741-9EA6-800D-6815-67BD06FCD07C}"/>
              </a:ext>
            </a:extLst>
          </p:cNvPr>
          <p:cNvSpPr txBox="1">
            <a:spLocks/>
          </p:cNvSpPr>
          <p:nvPr/>
        </p:nvSpPr>
        <p:spPr bwMode="auto">
          <a:xfrm>
            <a:off x="569561" y="1156977"/>
            <a:ext cx="11052878" cy="24160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ts val="1200"/>
              </a:spcBef>
              <a:spcAft>
                <a:spcPts val="1200"/>
              </a:spcAft>
              <a:buClr>
                <a:schemeClr val="tx1"/>
              </a:buClr>
            </a:pPr>
            <a:r>
              <a:rPr lang="en-GB" sz="2800" dirty="0"/>
              <a:t>A </a:t>
            </a:r>
            <a:r>
              <a:rPr lang="en-GB" sz="2800" b="1" dirty="0">
                <a:solidFill>
                  <a:srgbClr val="FF0000"/>
                </a:solidFill>
              </a:rPr>
              <a:t>multidomestic strategy </a:t>
            </a:r>
            <a:r>
              <a:rPr lang="en-GB" sz="2800" dirty="0"/>
              <a:t>maximises local responsiveness. The disadvantages of a multidomestic strategy include manufacturing inefficacies, a proliferation of costly product and service variations and risks towards brand and reputation if national practices become too diverse.</a:t>
            </a:r>
            <a:endParaRPr lang="en-US" sz="2800" dirty="0"/>
          </a:p>
          <a:p>
            <a:pPr marL="0" indent="0" eaLnBrk="1" hangingPunct="1">
              <a:buFont typeface="Arial" panose="020B0604020202020204" pitchFamily="34" charset="0"/>
              <a:buNone/>
              <a:defRPr/>
            </a:pPr>
            <a:endParaRPr lang="en-GB" altLang="en-US" sz="2400" dirty="0"/>
          </a:p>
        </p:txBody>
      </p:sp>
      <p:pic>
        <p:nvPicPr>
          <p:cNvPr id="4" name="Picture 3">
            <a:extLst>
              <a:ext uri="{FF2B5EF4-FFF2-40B4-BE49-F238E27FC236}">
                <a16:creationId xmlns:a16="http://schemas.microsoft.com/office/drawing/2014/main" id="{EBA1BBFD-EA1B-2873-90A4-CD33424BEC76}"/>
              </a:ext>
            </a:extLst>
          </p:cNvPr>
          <p:cNvPicPr>
            <a:picLocks noChangeAspect="1"/>
          </p:cNvPicPr>
          <p:nvPr/>
        </p:nvPicPr>
        <p:blipFill>
          <a:blip r:embed="rId3"/>
          <a:stretch>
            <a:fillRect/>
          </a:stretch>
        </p:blipFill>
        <p:spPr>
          <a:xfrm>
            <a:off x="569561" y="3369297"/>
            <a:ext cx="11052878" cy="2232248"/>
          </a:xfrm>
          <a:prstGeom prst="rect">
            <a:avLst/>
          </a:prstGeom>
        </p:spPr>
      </p:pic>
      <p:sp>
        <p:nvSpPr>
          <p:cNvPr id="5" name="Arrow: Down 4">
            <a:extLst>
              <a:ext uri="{FF2B5EF4-FFF2-40B4-BE49-F238E27FC236}">
                <a16:creationId xmlns:a16="http://schemas.microsoft.com/office/drawing/2014/main" id="{4FB82C9A-F6BB-2F93-70BC-CC4A017C2318}"/>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2</a:t>
            </a:r>
          </a:p>
        </p:txBody>
      </p:sp>
      <p:sp>
        <p:nvSpPr>
          <p:cNvPr id="2" name="TextBox 1">
            <a:extLst>
              <a:ext uri="{FF2B5EF4-FFF2-40B4-BE49-F238E27FC236}">
                <a16:creationId xmlns:a16="http://schemas.microsoft.com/office/drawing/2014/main" id="{5D6B2FE6-29F3-9B57-E23C-140B2E3173CB}"/>
              </a:ext>
            </a:extLst>
          </p:cNvPr>
          <p:cNvSpPr txBox="1"/>
          <p:nvPr/>
        </p:nvSpPr>
        <p:spPr>
          <a:xfrm>
            <a:off x="569561" y="5337915"/>
            <a:ext cx="3240360" cy="338554"/>
          </a:xfrm>
          <a:prstGeom prst="rect">
            <a:avLst/>
          </a:prstGeom>
          <a:noFill/>
        </p:spPr>
        <p:txBody>
          <a:bodyPr wrap="square">
            <a:spAutoFit/>
          </a:bodyPr>
          <a:lstStyle/>
          <a:p>
            <a:pPr algn="ctr"/>
            <a:r>
              <a:rPr lang="en-GB" sz="1600" dirty="0"/>
              <a:t>Source: Gamble et al., (2015)</a:t>
            </a:r>
          </a:p>
        </p:txBody>
      </p:sp>
      <p:sp>
        <p:nvSpPr>
          <p:cNvPr id="6" name="Footer Placeholder 1">
            <a:extLst>
              <a:ext uri="{FF2B5EF4-FFF2-40B4-BE49-F238E27FC236}">
                <a16:creationId xmlns:a16="http://schemas.microsoft.com/office/drawing/2014/main" id="{7F57D15B-60FC-599A-ACA3-EEF11DD2D99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4053117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500"/>
                                        <p:tgtEl>
                                          <p:spTgt spid="3"/>
                                        </p:tgtEl>
                                      </p:cBhvr>
                                    </p:animEffect>
                                    <p:anim calcmode="lin" valueType="num">
                                      <p:cBhvr>
                                        <p:cTn id="8" dur="1500" fill="hold"/>
                                        <p:tgtEl>
                                          <p:spTgt spid="3"/>
                                        </p:tgtEl>
                                        <p:attrNameLst>
                                          <p:attrName>ppt_x</p:attrName>
                                        </p:attrNameLst>
                                      </p:cBhvr>
                                      <p:tavLst>
                                        <p:tav tm="0">
                                          <p:val>
                                            <p:strVal val="#ppt_x"/>
                                          </p:val>
                                        </p:tav>
                                        <p:tav tm="100000">
                                          <p:val>
                                            <p:strVal val="#ppt_x"/>
                                          </p:val>
                                        </p:tav>
                                      </p:tavLst>
                                    </p:anim>
                                    <p:anim calcmode="lin" valueType="num">
                                      <p:cBhvr>
                                        <p:cTn id="9" dur="1500" fill="hold"/>
                                        <p:tgtEl>
                                          <p:spTgt spid="3"/>
                                        </p:tgtEl>
                                        <p:attrNameLst>
                                          <p:attrName>ppt_y</p:attrName>
                                        </p:attrNameLst>
                                      </p:cBhvr>
                                      <p:tavLst>
                                        <p:tav tm="0">
                                          <p:val>
                                            <p:strVal val="#ppt_y+.1"/>
                                          </p:val>
                                        </p:tav>
                                        <p:tav tm="100000">
                                          <p:val>
                                            <p:strVal val="#ppt_y"/>
                                          </p:val>
                                        </p:tav>
                                      </p:tavLst>
                                    </p:anim>
                                  </p:childTnLst>
                                </p:cTn>
                              </p:par>
                            </p:childTnLst>
                          </p:cTn>
                        </p:par>
                        <p:par>
                          <p:cTn id="10" fill="hold">
                            <p:stCondLst>
                              <p:cond delay="1500"/>
                            </p:stCondLst>
                            <p:childTnLst>
                              <p:par>
                                <p:cTn id="11" presetID="53" presetClass="entr" presetSubtype="16"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p:cTn id="13" dur="1500" fill="hold"/>
                                        <p:tgtEl>
                                          <p:spTgt spid="4"/>
                                        </p:tgtEl>
                                        <p:attrNameLst>
                                          <p:attrName>ppt_w</p:attrName>
                                        </p:attrNameLst>
                                      </p:cBhvr>
                                      <p:tavLst>
                                        <p:tav tm="0">
                                          <p:val>
                                            <p:fltVal val="0"/>
                                          </p:val>
                                        </p:tav>
                                        <p:tav tm="100000">
                                          <p:val>
                                            <p:strVal val="#ppt_w"/>
                                          </p:val>
                                        </p:tav>
                                      </p:tavLst>
                                    </p:anim>
                                    <p:anim calcmode="lin" valueType="num">
                                      <p:cBhvr>
                                        <p:cTn id="14" dur="1500" fill="hold"/>
                                        <p:tgtEl>
                                          <p:spTgt spid="4"/>
                                        </p:tgtEl>
                                        <p:attrNameLst>
                                          <p:attrName>ppt_h</p:attrName>
                                        </p:attrNameLst>
                                      </p:cBhvr>
                                      <p:tavLst>
                                        <p:tav tm="0">
                                          <p:val>
                                            <p:fltVal val="0"/>
                                          </p:val>
                                        </p:tav>
                                        <p:tav tm="100000">
                                          <p:val>
                                            <p:strVal val="#ppt_h"/>
                                          </p:val>
                                        </p:tav>
                                      </p:tavLst>
                                    </p:anim>
                                    <p:animEffect transition="in" filter="fade">
                                      <p:cBhvr>
                                        <p:cTn id="15" dur="1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Transnational Strategy</a:t>
            </a:r>
          </a:p>
        </p:txBody>
      </p:sp>
      <p:sp>
        <p:nvSpPr>
          <p:cNvPr id="3" name="Content Placeholder 2">
            <a:extLst>
              <a:ext uri="{FF2B5EF4-FFF2-40B4-BE49-F238E27FC236}">
                <a16:creationId xmlns:a16="http://schemas.microsoft.com/office/drawing/2014/main" id="{81556741-9EA6-800D-6815-67BD06FCD07C}"/>
              </a:ext>
            </a:extLst>
          </p:cNvPr>
          <p:cNvSpPr txBox="1">
            <a:spLocks/>
          </p:cNvSpPr>
          <p:nvPr/>
        </p:nvSpPr>
        <p:spPr bwMode="auto">
          <a:xfrm>
            <a:off x="623392" y="1156977"/>
            <a:ext cx="10873208" cy="43602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ts val="1200"/>
              </a:spcBef>
              <a:spcAft>
                <a:spcPts val="1200"/>
              </a:spcAft>
              <a:buClr>
                <a:schemeClr val="tx1"/>
              </a:buClr>
            </a:pPr>
            <a:r>
              <a:rPr lang="en-GB" sz="2800" dirty="0"/>
              <a:t>A </a:t>
            </a:r>
            <a:r>
              <a:rPr lang="en-GB" sz="2800" b="1" dirty="0">
                <a:solidFill>
                  <a:srgbClr val="FF0000"/>
                </a:solidFill>
              </a:rPr>
              <a:t>transnational strategy </a:t>
            </a:r>
            <a:r>
              <a:rPr lang="en-GB" sz="2800" dirty="0"/>
              <a:t>is a </a:t>
            </a:r>
            <a:r>
              <a:rPr lang="en-GB" sz="2800" b="1" u="sng" dirty="0">
                <a:solidFill>
                  <a:srgbClr val="FF0000"/>
                </a:solidFill>
              </a:rPr>
              <a:t>think global, act local</a:t>
            </a:r>
            <a:r>
              <a:rPr lang="en-GB" sz="2800" dirty="0"/>
              <a:t> approach to strategy making that involves employing essentially the same strategic theme (low-cost, differentiation, focused, best cost) in all country markets, while allowing some country-to-country customization to fit local market conditions.</a:t>
            </a:r>
          </a:p>
          <a:p>
            <a:pPr algn="just">
              <a:spcBef>
                <a:spcPts val="1200"/>
              </a:spcBef>
              <a:spcAft>
                <a:spcPts val="1200"/>
              </a:spcAft>
              <a:buClr>
                <a:schemeClr val="tx1"/>
              </a:buClr>
            </a:pPr>
            <a:r>
              <a:rPr lang="en-GB" sz="2800" b="1" dirty="0">
                <a:solidFill>
                  <a:srgbClr val="FF0000"/>
                </a:solidFill>
              </a:rPr>
              <a:t>Transnational strategy </a:t>
            </a:r>
            <a:r>
              <a:rPr lang="en-GB" sz="2800" dirty="0"/>
              <a:t>is the most complex strategy that tries to maximise both responsiveness and integration. Its aim is to unite the key advantages of the multi- domestic and global strategies while minimising their disadvantages.</a:t>
            </a:r>
            <a:endParaRPr lang="en-US" sz="2800" dirty="0"/>
          </a:p>
          <a:p>
            <a:pPr marL="0" indent="0" eaLnBrk="1" hangingPunct="1">
              <a:buFont typeface="Arial" panose="020B0604020202020204" pitchFamily="34" charset="0"/>
              <a:buNone/>
              <a:defRPr/>
            </a:pPr>
            <a:endParaRPr lang="en-GB" altLang="en-US" sz="2400" dirty="0"/>
          </a:p>
        </p:txBody>
      </p:sp>
      <p:sp>
        <p:nvSpPr>
          <p:cNvPr id="5" name="Arrow: Down 4">
            <a:extLst>
              <a:ext uri="{FF2B5EF4-FFF2-40B4-BE49-F238E27FC236}">
                <a16:creationId xmlns:a16="http://schemas.microsoft.com/office/drawing/2014/main" id="{91DEA350-40F2-021A-5109-6FD66C8A0411}"/>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1</a:t>
            </a:r>
          </a:p>
        </p:txBody>
      </p:sp>
      <p:sp>
        <p:nvSpPr>
          <p:cNvPr id="2" name="Footer Placeholder 1">
            <a:extLst>
              <a:ext uri="{FF2B5EF4-FFF2-40B4-BE49-F238E27FC236}">
                <a16:creationId xmlns:a16="http://schemas.microsoft.com/office/drawing/2014/main" id="{3FA397EE-658D-FB1E-B57E-24A16669B36B}"/>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9248896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500"/>
                                        <p:tgtEl>
                                          <p:spTgt spid="3"/>
                                        </p:tgtEl>
                                      </p:cBhvr>
                                    </p:animEffect>
                                    <p:anim calcmode="lin" valueType="num">
                                      <p:cBhvr>
                                        <p:cTn id="8" dur="1500" fill="hold"/>
                                        <p:tgtEl>
                                          <p:spTgt spid="3"/>
                                        </p:tgtEl>
                                        <p:attrNameLst>
                                          <p:attrName>ppt_x</p:attrName>
                                        </p:attrNameLst>
                                      </p:cBhvr>
                                      <p:tavLst>
                                        <p:tav tm="0">
                                          <p:val>
                                            <p:strVal val="#ppt_x"/>
                                          </p:val>
                                        </p:tav>
                                        <p:tav tm="100000">
                                          <p:val>
                                            <p:strVal val="#ppt_x"/>
                                          </p:val>
                                        </p:tav>
                                      </p:tavLst>
                                    </p:anim>
                                    <p:anim calcmode="lin" valueType="num">
                                      <p:cBhvr>
                                        <p:cTn id="9" dur="15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Transnational Strategy</a:t>
            </a:r>
          </a:p>
        </p:txBody>
      </p:sp>
      <p:pic>
        <p:nvPicPr>
          <p:cNvPr id="4" name="Picture 3">
            <a:extLst>
              <a:ext uri="{FF2B5EF4-FFF2-40B4-BE49-F238E27FC236}">
                <a16:creationId xmlns:a16="http://schemas.microsoft.com/office/drawing/2014/main" id="{2B1F2157-9389-9D61-6F7E-7515004AFA49}"/>
              </a:ext>
            </a:extLst>
          </p:cNvPr>
          <p:cNvPicPr>
            <a:picLocks noChangeAspect="1"/>
          </p:cNvPicPr>
          <p:nvPr/>
        </p:nvPicPr>
        <p:blipFill>
          <a:blip r:embed="rId3"/>
          <a:stretch>
            <a:fillRect/>
          </a:stretch>
        </p:blipFill>
        <p:spPr>
          <a:xfrm>
            <a:off x="450973" y="1571354"/>
            <a:ext cx="11290053" cy="3715292"/>
          </a:xfrm>
          <a:prstGeom prst="rect">
            <a:avLst/>
          </a:prstGeom>
        </p:spPr>
      </p:pic>
      <p:sp>
        <p:nvSpPr>
          <p:cNvPr id="2" name="Arrow: Down 1">
            <a:extLst>
              <a:ext uri="{FF2B5EF4-FFF2-40B4-BE49-F238E27FC236}">
                <a16:creationId xmlns:a16="http://schemas.microsoft.com/office/drawing/2014/main" id="{837D70BB-C11B-EA70-4C5B-E31F57671DCB}"/>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2</a:t>
            </a:r>
          </a:p>
        </p:txBody>
      </p:sp>
      <p:sp>
        <p:nvSpPr>
          <p:cNvPr id="5" name="TextBox 4">
            <a:extLst>
              <a:ext uri="{FF2B5EF4-FFF2-40B4-BE49-F238E27FC236}">
                <a16:creationId xmlns:a16="http://schemas.microsoft.com/office/drawing/2014/main" id="{35AFA7ED-89B5-5DAC-2709-0E92CCCD0A6B}"/>
              </a:ext>
            </a:extLst>
          </p:cNvPr>
          <p:cNvSpPr txBox="1"/>
          <p:nvPr/>
        </p:nvSpPr>
        <p:spPr>
          <a:xfrm>
            <a:off x="8720462" y="5301208"/>
            <a:ext cx="3240360" cy="338554"/>
          </a:xfrm>
          <a:prstGeom prst="rect">
            <a:avLst/>
          </a:prstGeom>
          <a:noFill/>
        </p:spPr>
        <p:txBody>
          <a:bodyPr wrap="square">
            <a:spAutoFit/>
          </a:bodyPr>
          <a:lstStyle/>
          <a:p>
            <a:pPr algn="ctr"/>
            <a:r>
              <a:rPr lang="en-GB" sz="1600" dirty="0"/>
              <a:t>Source: Gamble et al., (2015)</a:t>
            </a:r>
          </a:p>
        </p:txBody>
      </p:sp>
      <p:sp>
        <p:nvSpPr>
          <p:cNvPr id="3" name="Footer Placeholder 1">
            <a:extLst>
              <a:ext uri="{FF2B5EF4-FFF2-40B4-BE49-F238E27FC236}">
                <a16:creationId xmlns:a16="http://schemas.microsoft.com/office/drawing/2014/main" id="{3153011C-9786-9463-2B6D-A28FCAF628D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452127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750" fill="hold"/>
                                        <p:tgtEl>
                                          <p:spTgt spid="4"/>
                                        </p:tgtEl>
                                        <p:attrNameLst>
                                          <p:attrName>ppt_w</p:attrName>
                                        </p:attrNameLst>
                                      </p:cBhvr>
                                      <p:tavLst>
                                        <p:tav tm="0">
                                          <p:val>
                                            <p:fltVal val="0"/>
                                          </p:val>
                                        </p:tav>
                                        <p:tav tm="100000">
                                          <p:val>
                                            <p:strVal val="#ppt_w"/>
                                          </p:val>
                                        </p:tav>
                                      </p:tavLst>
                                    </p:anim>
                                    <p:anim calcmode="lin" valueType="num">
                                      <p:cBhvr>
                                        <p:cTn id="8" dur="1750" fill="hold"/>
                                        <p:tgtEl>
                                          <p:spTgt spid="4"/>
                                        </p:tgtEl>
                                        <p:attrNameLst>
                                          <p:attrName>ppt_h</p:attrName>
                                        </p:attrNameLst>
                                      </p:cBhvr>
                                      <p:tavLst>
                                        <p:tav tm="0">
                                          <p:val>
                                            <p:fltVal val="0"/>
                                          </p:val>
                                        </p:tav>
                                        <p:tav tm="100000">
                                          <p:val>
                                            <p:strVal val="#ppt_h"/>
                                          </p:val>
                                        </p:tav>
                                      </p:tavLst>
                                    </p:anim>
                                    <p:animEffect transition="in" filter="fade">
                                      <p:cBhvr>
                                        <p:cTn id="9" dur="175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200" b="1" dirty="0">
                <a:solidFill>
                  <a:schemeClr val="tx2">
                    <a:lumMod val="75000"/>
                  </a:schemeClr>
                </a:solidFill>
              </a:rPr>
              <a:t>Case Study 2 - Organizing Siemens for Global Competitiveness</a:t>
            </a:r>
          </a:p>
        </p:txBody>
      </p:sp>
      <p:sp>
        <p:nvSpPr>
          <p:cNvPr id="4" name="Content Placeholder 2">
            <a:extLst>
              <a:ext uri="{FF2B5EF4-FFF2-40B4-BE49-F238E27FC236}">
                <a16:creationId xmlns:a16="http://schemas.microsoft.com/office/drawing/2014/main" id="{199EF910-C94E-4440-9859-3A53393A2C19}"/>
              </a:ext>
            </a:extLst>
          </p:cNvPr>
          <p:cNvSpPr txBox="1">
            <a:spLocks/>
          </p:cNvSpPr>
          <p:nvPr/>
        </p:nvSpPr>
        <p:spPr bwMode="auto">
          <a:xfrm>
            <a:off x="596389" y="1133872"/>
            <a:ext cx="10999221" cy="4590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lgn="just">
              <a:spcBef>
                <a:spcPts val="600"/>
              </a:spcBef>
              <a:spcAft>
                <a:spcPts val="600"/>
              </a:spcAft>
              <a:buFont typeface="+mj-lt"/>
              <a:buAutoNum type="arabicPeriod"/>
            </a:pPr>
            <a:r>
              <a:rPr lang="en-GB" sz="2800" dirty="0"/>
              <a:t>How would you characterize the strategy for competing internationally that Siemens was pursuing prior to the arrival of Peter </a:t>
            </a:r>
            <a:r>
              <a:rPr lang="en-GB" sz="2800" dirty="0" err="1"/>
              <a:t>Löscher</a:t>
            </a:r>
            <a:r>
              <a:rPr lang="en-GB" sz="2800" dirty="0"/>
              <a:t>? What were the benefits of this strategy? What were the costs? Why was Siemens pursuing this strategy?</a:t>
            </a:r>
          </a:p>
          <a:p>
            <a:pPr marL="514350" indent="-514350" algn="just">
              <a:spcBef>
                <a:spcPts val="600"/>
              </a:spcBef>
              <a:spcAft>
                <a:spcPts val="600"/>
              </a:spcAft>
              <a:buFont typeface="+mj-lt"/>
              <a:buAutoNum type="arabicPeriod"/>
            </a:pPr>
            <a:r>
              <a:rPr lang="en-GB" sz="2800" dirty="0"/>
              <a:t>What strategy is </a:t>
            </a:r>
            <a:r>
              <a:rPr lang="en-GB" sz="2800" dirty="0" err="1"/>
              <a:t>Löscher</a:t>
            </a:r>
            <a:r>
              <a:rPr lang="en-GB" sz="2800" dirty="0"/>
              <a:t> trying to get Siemens to pursue with his streamlined “power and accountability” initiative? What are the benefits of this strategy? Can you see any drawbacks?</a:t>
            </a:r>
          </a:p>
          <a:p>
            <a:pPr marL="514350" indent="-514350" algn="just">
              <a:spcBef>
                <a:spcPts val="600"/>
              </a:spcBef>
              <a:spcAft>
                <a:spcPts val="600"/>
              </a:spcAft>
              <a:buFont typeface="+mj-lt"/>
              <a:buAutoNum type="arabicPeriod"/>
            </a:pPr>
            <a:r>
              <a:rPr lang="en-GB" sz="2800" dirty="0"/>
              <a:t>Does the “power and accountability” initiative imply that Siemens will now ignore national and regional differences?</a:t>
            </a:r>
          </a:p>
        </p:txBody>
      </p:sp>
      <p:pic>
        <p:nvPicPr>
          <p:cNvPr id="3" name="Picture 2" descr="A picture containing text, clock&#10;&#10;Description automatically generated">
            <a:extLst>
              <a:ext uri="{FF2B5EF4-FFF2-40B4-BE49-F238E27FC236}">
                <a16:creationId xmlns:a16="http://schemas.microsoft.com/office/drawing/2014/main" id="{DB3A5072-C7EE-B1C7-DD57-3133D9151E4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207935" y="4941168"/>
            <a:ext cx="2685870" cy="638944"/>
          </a:xfrm>
          <a:prstGeom prst="rect">
            <a:avLst/>
          </a:prstGeom>
        </p:spPr>
      </p:pic>
      <p:sp>
        <p:nvSpPr>
          <p:cNvPr id="2" name="Footer Placeholder 1">
            <a:extLst>
              <a:ext uri="{FF2B5EF4-FFF2-40B4-BE49-F238E27FC236}">
                <a16:creationId xmlns:a16="http://schemas.microsoft.com/office/drawing/2014/main" id="{E5EE1A52-046C-A471-778A-E226B5B6D2DB}"/>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280979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2000" fill="hold"/>
                                        <p:tgtEl>
                                          <p:spTgt spid="3"/>
                                        </p:tgtEl>
                                        <p:attrNameLst>
                                          <p:attrName>ppt_w</p:attrName>
                                        </p:attrNameLst>
                                      </p:cBhvr>
                                      <p:tavLst>
                                        <p:tav tm="0">
                                          <p:val>
                                            <p:fltVal val="0"/>
                                          </p:val>
                                        </p:tav>
                                        <p:tav tm="100000">
                                          <p:val>
                                            <p:strVal val="#ppt_w"/>
                                          </p:val>
                                        </p:tav>
                                      </p:tavLst>
                                    </p:anim>
                                    <p:anim calcmode="lin" valueType="num">
                                      <p:cBhvr>
                                        <p:cTn id="14" dur="2000" fill="hold"/>
                                        <p:tgtEl>
                                          <p:spTgt spid="3"/>
                                        </p:tgtEl>
                                        <p:attrNameLst>
                                          <p:attrName>ppt_h</p:attrName>
                                        </p:attrNameLst>
                                      </p:cBhvr>
                                      <p:tavLst>
                                        <p:tav tm="0">
                                          <p:val>
                                            <p:fltVal val="0"/>
                                          </p:val>
                                        </p:tav>
                                        <p:tav tm="100000">
                                          <p:val>
                                            <p:strVal val="#ppt_h"/>
                                          </p:val>
                                        </p:tav>
                                      </p:tavLst>
                                    </p:anim>
                                    <p:animEffect transition="in" filter="fade">
                                      <p:cBhvr>
                                        <p:cTn id="15"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
        <p:nvSpPr>
          <p:cNvPr id="2" name="Footer Placeholder 1">
            <a:extLst>
              <a:ext uri="{FF2B5EF4-FFF2-40B4-BE49-F238E27FC236}">
                <a16:creationId xmlns:a16="http://schemas.microsoft.com/office/drawing/2014/main" id="{34C2EE0F-78EB-DAB0-AF5D-E9DF85B8CFF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22408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Effect transition="in" filter="fade">
                                      <p:cBhvr>
                                        <p:cTn id="9" dur="1000"/>
                                        <p:tgtEl>
                                          <p:spTgt spid="5"/>
                                        </p:tgtEl>
                                      </p:cBhvr>
                                    </p:animEffect>
                                  </p:childTnLst>
                                </p:cTn>
                              </p:par>
                            </p:childTnLst>
                          </p:cTn>
                        </p:par>
                        <p:par>
                          <p:cTn id="10" fill="hold">
                            <p:stCondLst>
                              <p:cond delay="1000"/>
                            </p:stCondLst>
                            <p:childTnLst>
                              <p:par>
                                <p:cTn id="11" presetID="26" presetClass="entr" presetSubtype="0"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down)">
                                      <p:cBhvr>
                                        <p:cTn id="13" dur="580">
                                          <p:stCondLst>
                                            <p:cond delay="0"/>
                                          </p:stCondLst>
                                        </p:cTn>
                                        <p:tgtEl>
                                          <p:spTgt spid="4"/>
                                        </p:tgtEl>
                                      </p:cBhvr>
                                    </p:animEffect>
                                    <p:anim calcmode="lin" valueType="num">
                                      <p:cBhvr>
                                        <p:cTn id="14"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9" dur="26">
                                          <p:stCondLst>
                                            <p:cond delay="650"/>
                                          </p:stCondLst>
                                        </p:cTn>
                                        <p:tgtEl>
                                          <p:spTgt spid="4"/>
                                        </p:tgtEl>
                                      </p:cBhvr>
                                      <p:to x="100000" y="60000"/>
                                    </p:animScale>
                                    <p:animScale>
                                      <p:cBhvr>
                                        <p:cTn id="20" dur="166" decel="50000">
                                          <p:stCondLst>
                                            <p:cond delay="676"/>
                                          </p:stCondLst>
                                        </p:cTn>
                                        <p:tgtEl>
                                          <p:spTgt spid="4"/>
                                        </p:tgtEl>
                                      </p:cBhvr>
                                      <p:to x="100000" y="100000"/>
                                    </p:animScale>
                                    <p:animScale>
                                      <p:cBhvr>
                                        <p:cTn id="21" dur="26">
                                          <p:stCondLst>
                                            <p:cond delay="1312"/>
                                          </p:stCondLst>
                                        </p:cTn>
                                        <p:tgtEl>
                                          <p:spTgt spid="4"/>
                                        </p:tgtEl>
                                      </p:cBhvr>
                                      <p:to x="100000" y="80000"/>
                                    </p:animScale>
                                    <p:animScale>
                                      <p:cBhvr>
                                        <p:cTn id="22" dur="166" decel="50000">
                                          <p:stCondLst>
                                            <p:cond delay="1338"/>
                                          </p:stCondLst>
                                        </p:cTn>
                                        <p:tgtEl>
                                          <p:spTgt spid="4"/>
                                        </p:tgtEl>
                                      </p:cBhvr>
                                      <p:to x="100000" y="100000"/>
                                    </p:animScale>
                                    <p:animScale>
                                      <p:cBhvr>
                                        <p:cTn id="23" dur="26">
                                          <p:stCondLst>
                                            <p:cond delay="1642"/>
                                          </p:stCondLst>
                                        </p:cTn>
                                        <p:tgtEl>
                                          <p:spTgt spid="4"/>
                                        </p:tgtEl>
                                      </p:cBhvr>
                                      <p:to x="100000" y="90000"/>
                                    </p:animScale>
                                    <p:animScale>
                                      <p:cBhvr>
                                        <p:cTn id="24" dur="166" decel="50000">
                                          <p:stCondLst>
                                            <p:cond delay="1668"/>
                                          </p:stCondLst>
                                        </p:cTn>
                                        <p:tgtEl>
                                          <p:spTgt spid="4"/>
                                        </p:tgtEl>
                                      </p:cBhvr>
                                      <p:to x="100000" y="100000"/>
                                    </p:animScale>
                                    <p:animScale>
                                      <p:cBhvr>
                                        <p:cTn id="25" dur="26">
                                          <p:stCondLst>
                                            <p:cond delay="1808"/>
                                          </p:stCondLst>
                                        </p:cTn>
                                        <p:tgtEl>
                                          <p:spTgt spid="4"/>
                                        </p:tgtEl>
                                      </p:cBhvr>
                                      <p:to x="100000" y="95000"/>
                                    </p:animScale>
                                    <p:animScale>
                                      <p:cBhvr>
                                        <p:cTn id="26"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2" name="Content Placeholder 2">
            <a:extLst>
              <a:ext uri="{FF2B5EF4-FFF2-40B4-BE49-F238E27FC236}">
                <a16:creationId xmlns:a16="http://schemas.microsoft.com/office/drawing/2014/main" id="{C9ADDCFA-7EA8-53E1-2ED4-F797A04E3A1E}"/>
              </a:ext>
            </a:extLst>
          </p:cNvPr>
          <p:cNvSpPr txBox="1">
            <a:spLocks/>
          </p:cNvSpPr>
          <p:nvPr/>
        </p:nvSpPr>
        <p:spPr bwMode="auto">
          <a:xfrm>
            <a:off x="731404" y="1376772"/>
            <a:ext cx="10729191"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150000"/>
              </a:lnSpc>
              <a:spcAft>
                <a:spcPts val="600"/>
              </a:spcAft>
              <a:buFont typeface="Symbol" panose="05050102010706020507" pitchFamily="18" charset="2"/>
              <a:buChar char=""/>
            </a:pPr>
            <a:r>
              <a:rPr lang="en-GB" sz="1800" dirty="0">
                <a:latin typeface="Arial" panose="020B0604020202020204" pitchFamily="34" charset="0"/>
                <a:ea typeface="Times New Roman" panose="02020603050405020304" pitchFamily="18" charset="0"/>
                <a:cs typeface="Times New Roman" panose="02020603050405020304" pitchFamily="18" charset="0"/>
              </a:rPr>
              <a:t>Collinson, S., Narula, R., &amp; Rugman, A. M., 2020. </a:t>
            </a:r>
            <a:r>
              <a:rPr lang="en-GB" sz="1800" i="1" dirty="0">
                <a:latin typeface="Arial" panose="020B0604020202020204" pitchFamily="34" charset="0"/>
                <a:ea typeface="Times New Roman" panose="02020603050405020304" pitchFamily="18" charset="0"/>
                <a:cs typeface="Times New Roman" panose="02020603050405020304" pitchFamily="18" charset="0"/>
              </a:rPr>
              <a:t>International Business</a:t>
            </a:r>
            <a:r>
              <a:rPr lang="en-GB" sz="1800" dirty="0">
                <a:latin typeface="Arial" panose="020B0604020202020204" pitchFamily="34" charset="0"/>
                <a:ea typeface="Times New Roman" panose="02020603050405020304" pitchFamily="18" charset="0"/>
                <a:cs typeface="Times New Roman" panose="02020603050405020304" pitchFamily="18" charset="0"/>
              </a:rPr>
              <a:t>. 8 ed. Essex: Pearson Education Limited.</a:t>
            </a:r>
          </a:p>
          <a:p>
            <a:pPr lvl="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Daniels, J. D.,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Radebaugh</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L. H., Sullivan, D. P</a:t>
            </a:r>
            <a:r>
              <a:rPr lang="en-GB" sz="1800" dirty="0">
                <a:latin typeface="Arial" panose="020B0604020202020204" pitchFamily="34" charset="0"/>
                <a:ea typeface="Times New Roman" panose="02020603050405020304" pitchFamily="18" charset="0"/>
                <a:cs typeface="Times New Roman" panose="02020603050405020304" pitchFamily="18" charset="0"/>
              </a:rPr>
              <a:t>., &amp; Click, R. W.,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2022.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Environments and Operations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17 ed. Essex: Pearson Education Limited.</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Hill, C. W.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Competing in the global marketplace</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14 ed. New York: McGraw-Hill.</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Wild, J. J. &amp; Wild, K.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The Challenges of Globalization.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10 ed. Essex: Pearson Education Limited.</a:t>
            </a:r>
            <a:endParaRPr lang="en-GB" sz="1800" i="1"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sz="1700" dirty="0"/>
          </a:p>
          <a:p>
            <a:endParaRPr lang="en-GB" sz="1700"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3" name="Footer Placeholder 1">
            <a:extLst>
              <a:ext uri="{FF2B5EF4-FFF2-40B4-BE49-F238E27FC236}">
                <a16:creationId xmlns:a16="http://schemas.microsoft.com/office/drawing/2014/main" id="{30C7CC32-F78A-95CD-B9D9-B384CA5EA22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04989556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5268</Words>
  <Application>Microsoft Office PowerPoint</Application>
  <PresentationFormat>Widescreen</PresentationFormat>
  <Paragraphs>479</Paragraphs>
  <Slides>38</Slides>
  <Notes>37</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38</vt:i4>
      </vt:variant>
    </vt:vector>
  </HeadingPairs>
  <TitlesOfParts>
    <vt:vector size="51" baseType="lpstr">
      <vt:lpstr>Aharoni</vt:lpstr>
      <vt:lpstr>Arial</vt:lpstr>
      <vt:lpstr>Arial Narrow</vt:lpstr>
      <vt:lpstr>Avenir-Light</vt:lpstr>
      <vt:lpstr>Bodoni MT</vt:lpstr>
      <vt:lpstr>Candara</vt:lpstr>
      <vt:lpstr>Courier New</vt:lpstr>
      <vt:lpstr>Myriad Pro</vt:lpstr>
      <vt:lpstr>Palatino-Roman</vt:lpstr>
      <vt:lpstr>Symbol</vt:lpstr>
      <vt:lpstr>Verdana</vt:lpstr>
      <vt:lpstr>Wingdings</vt:lpstr>
      <vt:lpstr>20140311PresentationUWTSDTemplate</vt:lpstr>
      <vt:lpstr>LCMB7034</vt:lpstr>
      <vt:lpstr>Learning Objectives</vt:lpstr>
      <vt:lpstr>Planning and Strategy</vt:lpstr>
      <vt:lpstr>What Is Strategy?</vt:lpstr>
      <vt:lpstr>The Role of Strategy in International Business</vt:lpstr>
      <vt:lpstr>Strategy-Formulation Process</vt:lpstr>
      <vt:lpstr>Researching Business Environments</vt:lpstr>
      <vt:lpstr>Researching Business Environments</vt:lpstr>
      <vt:lpstr>Industry, Strategy ,and Firm Performance </vt:lpstr>
      <vt:lpstr>The idea of industry structure: The Five Forces Model</vt:lpstr>
      <vt:lpstr>The Five Forces Model</vt:lpstr>
      <vt:lpstr>Five Forces Model</vt:lpstr>
      <vt:lpstr>Industry Structure and Change</vt:lpstr>
      <vt:lpstr>Determinants of Enterprise Value</vt:lpstr>
      <vt:lpstr>Creating Value: Two Basic Strategies</vt:lpstr>
      <vt:lpstr>Creating Value: Two Basic Strategies</vt:lpstr>
      <vt:lpstr>The Firm as Value Chain</vt:lpstr>
      <vt:lpstr>Company Value Chain</vt:lpstr>
      <vt:lpstr>Company Value Chain</vt:lpstr>
      <vt:lpstr>Factors That Influence The Value Chain</vt:lpstr>
      <vt:lpstr>Coordination</vt:lpstr>
      <vt:lpstr>Coordination Concerns</vt:lpstr>
      <vt:lpstr>Global Manager:  Questions to Ask Before Going International</vt:lpstr>
      <vt:lpstr>How Can Firms Increase Profits Through International Expansion?</vt:lpstr>
      <vt:lpstr>Forces of Pressures for Globally competing Firms</vt:lpstr>
      <vt:lpstr>Objectives of Global Integration and Local Responsiveness</vt:lpstr>
      <vt:lpstr>Integration Responsiveness Grid</vt:lpstr>
      <vt:lpstr>Types of Strategy</vt:lpstr>
      <vt:lpstr>Global Strategy</vt:lpstr>
      <vt:lpstr>Global Strategy</vt:lpstr>
      <vt:lpstr>Export/International Strategy</vt:lpstr>
      <vt:lpstr>Multidomestic strategy</vt:lpstr>
      <vt:lpstr>Multidomestic strategy</vt:lpstr>
      <vt:lpstr>Transnational Strategy</vt:lpstr>
      <vt:lpstr>Transnational Strategy</vt:lpstr>
      <vt:lpstr>Case Study 2 - Organizing Siemens for Global Competitiveness</vt:lpstr>
      <vt:lpstr>Any Questions?</vt:lpstr>
      <vt:lpstr>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LCMB7014</dc:title>
  <dc:creator>Hossein Shokri (Doctoral Researcher)</dc:creator>
  <cp:lastModifiedBy>Pepple, Dennis G. (Dr.)</cp:lastModifiedBy>
  <cp:revision>194</cp:revision>
  <dcterms:created xsi:type="dcterms:W3CDTF">2020-09-30T03:06:41Z</dcterms:created>
  <dcterms:modified xsi:type="dcterms:W3CDTF">2024-01-08T13:17:21Z</dcterms:modified>
</cp:coreProperties>
</file>