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43"/>
  </p:handout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75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2" autoAdjust="0"/>
    <p:restoredTop sz="94660"/>
  </p:normalViewPr>
  <p:slideViewPr>
    <p:cSldViewPr>
      <p:cViewPr varScale="1">
        <p:scale>
          <a:sx n="108" d="100"/>
          <a:sy n="108" d="100"/>
        </p:scale>
        <p:origin x="1662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Mosey" userId="1fce0f73-4c33-467c-99c6-1dba87d98ca4" providerId="ADAL" clId="{8AF093B8-96C4-49E4-9FB9-D4274A20A812}"/>
    <pc:docChg chg="custSel delSld modSld">
      <pc:chgData name="Stephen Mosey" userId="1fce0f73-4c33-467c-99c6-1dba87d98ca4" providerId="ADAL" clId="{8AF093B8-96C4-49E4-9FB9-D4274A20A812}" dt="2023-09-14T13:25:13.143" v="84" actId="5793"/>
      <pc:docMkLst>
        <pc:docMk/>
      </pc:docMkLst>
      <pc:sldChg chg="modSp mod">
        <pc:chgData name="Stephen Mosey" userId="1fce0f73-4c33-467c-99c6-1dba87d98ca4" providerId="ADAL" clId="{8AF093B8-96C4-49E4-9FB9-D4274A20A812}" dt="2023-09-14T13:21:54.063" v="44" actId="20577"/>
        <pc:sldMkLst>
          <pc:docMk/>
          <pc:sldMk cId="3408955283" sldId="256"/>
        </pc:sldMkLst>
        <pc:spChg chg="mod">
          <ac:chgData name="Stephen Mosey" userId="1fce0f73-4c33-467c-99c6-1dba87d98ca4" providerId="ADAL" clId="{8AF093B8-96C4-49E4-9FB9-D4274A20A812}" dt="2023-09-14T13:21:49.966" v="43" actId="20577"/>
          <ac:spMkLst>
            <pc:docMk/>
            <pc:sldMk cId="3408955283" sldId="256"/>
            <ac:spMk id="2" creationId="{00000000-0000-0000-0000-000000000000}"/>
          </ac:spMkLst>
        </pc:spChg>
        <pc:spChg chg="mod">
          <ac:chgData name="Stephen Mosey" userId="1fce0f73-4c33-467c-99c6-1dba87d98ca4" providerId="ADAL" clId="{8AF093B8-96C4-49E4-9FB9-D4274A20A812}" dt="2023-09-14T13:21:54.063" v="44" actId="20577"/>
          <ac:spMkLst>
            <pc:docMk/>
            <pc:sldMk cId="3408955283" sldId="256"/>
            <ac:spMk id="3" creationId="{00000000-0000-0000-0000-000000000000}"/>
          </ac:spMkLst>
        </pc:spChg>
      </pc:sldChg>
      <pc:sldChg chg="modSp mod">
        <pc:chgData name="Stephen Mosey" userId="1fce0f73-4c33-467c-99c6-1dba87d98ca4" providerId="ADAL" clId="{8AF093B8-96C4-49E4-9FB9-D4274A20A812}" dt="2023-09-14T13:22:05.731" v="49" actId="5793"/>
        <pc:sldMkLst>
          <pc:docMk/>
          <pc:sldMk cId="238982634" sldId="260"/>
        </pc:sldMkLst>
        <pc:spChg chg="mod">
          <ac:chgData name="Stephen Mosey" userId="1fce0f73-4c33-467c-99c6-1dba87d98ca4" providerId="ADAL" clId="{8AF093B8-96C4-49E4-9FB9-D4274A20A812}" dt="2023-09-14T13:22:05.731" v="49" actId="5793"/>
          <ac:spMkLst>
            <pc:docMk/>
            <pc:sldMk cId="238982634" sldId="260"/>
            <ac:spMk id="3" creationId="{00000000-0000-0000-0000-000000000000}"/>
          </ac:spMkLst>
        </pc:spChg>
      </pc:sldChg>
      <pc:sldChg chg="modSp mod">
        <pc:chgData name="Stephen Mosey" userId="1fce0f73-4c33-467c-99c6-1dba87d98ca4" providerId="ADAL" clId="{8AF093B8-96C4-49E4-9FB9-D4274A20A812}" dt="2023-09-14T13:23:37.116" v="71" actId="20577"/>
        <pc:sldMkLst>
          <pc:docMk/>
          <pc:sldMk cId="1692778583" sldId="262"/>
        </pc:sldMkLst>
        <pc:spChg chg="mod">
          <ac:chgData name="Stephen Mosey" userId="1fce0f73-4c33-467c-99c6-1dba87d98ca4" providerId="ADAL" clId="{8AF093B8-96C4-49E4-9FB9-D4274A20A812}" dt="2023-09-14T13:23:37.116" v="71" actId="20577"/>
          <ac:spMkLst>
            <pc:docMk/>
            <pc:sldMk cId="1692778583" sldId="262"/>
            <ac:spMk id="3" creationId="{00000000-0000-0000-0000-000000000000}"/>
          </ac:spMkLst>
        </pc:spChg>
      </pc:sldChg>
      <pc:sldChg chg="modSp mod">
        <pc:chgData name="Stephen Mosey" userId="1fce0f73-4c33-467c-99c6-1dba87d98ca4" providerId="ADAL" clId="{8AF093B8-96C4-49E4-9FB9-D4274A20A812}" dt="2023-09-14T13:23:59.055" v="72"/>
        <pc:sldMkLst>
          <pc:docMk/>
          <pc:sldMk cId="3840798964" sldId="263"/>
        </pc:sldMkLst>
        <pc:spChg chg="mod">
          <ac:chgData name="Stephen Mosey" userId="1fce0f73-4c33-467c-99c6-1dba87d98ca4" providerId="ADAL" clId="{8AF093B8-96C4-49E4-9FB9-D4274A20A812}" dt="2023-09-14T13:23:59.055" v="72"/>
          <ac:spMkLst>
            <pc:docMk/>
            <pc:sldMk cId="3840798964" sldId="263"/>
            <ac:spMk id="3" creationId="{00000000-0000-0000-0000-000000000000}"/>
          </ac:spMkLst>
        </pc:spChg>
      </pc:sldChg>
      <pc:sldChg chg="modSp mod">
        <pc:chgData name="Stephen Mosey" userId="1fce0f73-4c33-467c-99c6-1dba87d98ca4" providerId="ADAL" clId="{8AF093B8-96C4-49E4-9FB9-D4274A20A812}" dt="2023-09-14T13:24:23.912" v="74" actId="27636"/>
        <pc:sldMkLst>
          <pc:docMk/>
          <pc:sldMk cId="1907530660" sldId="264"/>
        </pc:sldMkLst>
        <pc:spChg chg="mod">
          <ac:chgData name="Stephen Mosey" userId="1fce0f73-4c33-467c-99c6-1dba87d98ca4" providerId="ADAL" clId="{8AF093B8-96C4-49E4-9FB9-D4274A20A812}" dt="2023-09-14T13:24:23.912" v="74" actId="27636"/>
          <ac:spMkLst>
            <pc:docMk/>
            <pc:sldMk cId="1907530660" sldId="264"/>
            <ac:spMk id="3" creationId="{00000000-0000-0000-0000-000000000000}"/>
          </ac:spMkLst>
        </pc:spChg>
      </pc:sldChg>
      <pc:sldChg chg="modSp del mod">
        <pc:chgData name="Stephen Mosey" userId="1fce0f73-4c33-467c-99c6-1dba87d98ca4" providerId="ADAL" clId="{8AF093B8-96C4-49E4-9FB9-D4274A20A812}" dt="2023-09-14T13:24:42.967" v="78" actId="47"/>
        <pc:sldMkLst>
          <pc:docMk/>
          <pc:sldMk cId="2895514846" sldId="265"/>
        </pc:sldMkLst>
        <pc:graphicFrameChg chg="modGraphic">
          <ac:chgData name="Stephen Mosey" userId="1fce0f73-4c33-467c-99c6-1dba87d98ca4" providerId="ADAL" clId="{8AF093B8-96C4-49E4-9FB9-D4274A20A812}" dt="2023-09-14T13:24:39.706" v="77" actId="20577"/>
          <ac:graphicFrameMkLst>
            <pc:docMk/>
            <pc:sldMk cId="2895514846" sldId="265"/>
            <ac:graphicFrameMk id="8" creationId="{00000000-0000-0000-0000-000000000000}"/>
          </ac:graphicFrameMkLst>
        </pc:graphicFrameChg>
      </pc:sldChg>
      <pc:sldChg chg="modSp mod">
        <pc:chgData name="Stephen Mosey" userId="1fce0f73-4c33-467c-99c6-1dba87d98ca4" providerId="ADAL" clId="{8AF093B8-96C4-49E4-9FB9-D4274A20A812}" dt="2023-09-14T13:25:13.143" v="84" actId="5793"/>
        <pc:sldMkLst>
          <pc:docMk/>
          <pc:sldMk cId="2616710193" sldId="268"/>
        </pc:sldMkLst>
        <pc:spChg chg="mod">
          <ac:chgData name="Stephen Mosey" userId="1fce0f73-4c33-467c-99c6-1dba87d98ca4" providerId="ADAL" clId="{8AF093B8-96C4-49E4-9FB9-D4274A20A812}" dt="2023-09-14T13:25:13.143" v="84" actId="5793"/>
          <ac:spMkLst>
            <pc:docMk/>
            <pc:sldMk cId="2616710193" sldId="268"/>
            <ac:spMk id="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14/09/2023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oleObject" Target="../embeddings/oleObject2.bin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oleObject" Target="../embeddings/oleObject9.bin"/><Relationship Id="rId3" Type="http://schemas.openxmlformats.org/officeDocument/2006/relationships/image" Target="../media/image11.wmf"/><Relationship Id="rId7" Type="http://schemas.openxmlformats.org/officeDocument/2006/relationships/oleObject" Target="../embeddings/oleObject6.bin"/><Relationship Id="rId12" Type="http://schemas.openxmlformats.org/officeDocument/2006/relationships/image" Target="../media/image15.w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5.bin"/><Relationship Id="rId11" Type="http://schemas.openxmlformats.org/officeDocument/2006/relationships/oleObject" Target="../embeddings/oleObject8.bin"/><Relationship Id="rId5" Type="http://schemas.openxmlformats.org/officeDocument/2006/relationships/image" Target="../media/image12.wmf"/><Relationship Id="rId10" Type="http://schemas.openxmlformats.org/officeDocument/2006/relationships/image" Target="../media/image14.wmf"/><Relationship Id="rId4" Type="http://schemas.openxmlformats.org/officeDocument/2006/relationships/oleObject" Target="../embeddings/oleObject4.bin"/><Relationship Id="rId9" Type="http://schemas.openxmlformats.org/officeDocument/2006/relationships/oleObject" Target="../embeddings/oleObject7.bin"/><Relationship Id="rId14" Type="http://schemas.openxmlformats.org/officeDocument/2006/relationships/image" Target="../media/image16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23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12.bin"/><Relationship Id="rId10" Type="http://schemas.openxmlformats.org/officeDocument/2006/relationships/image" Target="../media/image22.wmf"/><Relationship Id="rId4" Type="http://schemas.openxmlformats.org/officeDocument/2006/relationships/image" Target="../media/image19.wmf"/><Relationship Id="rId9" Type="http://schemas.openxmlformats.org/officeDocument/2006/relationships/oleObject" Target="../embeddings/oleObject14.bin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oleObject" Target="../embeddings/oleObject17.bin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oleObject" Target="../embeddings/oleObject18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wmf"/><Relationship Id="rId4" Type="http://schemas.openxmlformats.org/officeDocument/2006/relationships/oleObject" Target="../embeddings/oleObject19.bin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oleObject" Target="../embeddings/oleObject20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wmf"/><Relationship Id="rId4" Type="http://schemas.openxmlformats.org/officeDocument/2006/relationships/oleObject" Target="../embeddings/oleObject21.bin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oleObject" Target="../embeddings/oleObject22.bin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wmf"/><Relationship Id="rId4" Type="http://schemas.openxmlformats.org/officeDocument/2006/relationships/oleObject" Target="../embeddings/oleObject23.bin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Digital Signal Processing and Communications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ACDA5008</a:t>
            </a:r>
          </a:p>
          <a:p>
            <a:endParaRPr lang="en-GB" dirty="0"/>
          </a:p>
          <a:p>
            <a:r>
              <a:rPr lang="en-GB" dirty="0"/>
              <a:t>Steve Mosey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Lecturer	</a:t>
            </a:r>
          </a:p>
          <a:p>
            <a:pPr lvl="1"/>
            <a:r>
              <a:rPr lang="en-GB" sz="2400" dirty="0"/>
              <a:t>Steve Mosey</a:t>
            </a:r>
          </a:p>
          <a:p>
            <a:pPr lvl="1"/>
            <a:r>
              <a:rPr lang="en-GB" sz="2400" dirty="0">
                <a:hlinkClick r:id="rId2"/>
              </a:rPr>
              <a:t>Stephen.mosey@uwtsd.ac.uk</a:t>
            </a:r>
            <a:endParaRPr lang="en-GB" sz="2400" dirty="0"/>
          </a:p>
          <a:p>
            <a:pPr marL="914400" lvl="2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7938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Assessment – </a:t>
            </a:r>
          </a:p>
          <a:p>
            <a:endParaRPr lang="en-GB" sz="2800" dirty="0"/>
          </a:p>
          <a:p>
            <a:pPr lvl="1"/>
            <a:r>
              <a:rPr lang="en-GB" sz="2400" dirty="0"/>
              <a:t>100% Practical (perform a practical exercise and 				produce a formal report ~2000 Words)</a:t>
            </a:r>
          </a:p>
          <a:p>
            <a:pPr marL="457200" lvl="1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38982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Lecture notes and slides on Moodle</a:t>
            </a:r>
          </a:p>
          <a:p>
            <a:endParaRPr lang="en-GB" dirty="0"/>
          </a:p>
          <a:p>
            <a:r>
              <a:rPr lang="en-GB" dirty="0"/>
              <a:t>Assignment 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1090202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equip students with:</a:t>
            </a:r>
          </a:p>
          <a:p>
            <a:pPr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critical understanding of both digital communications and digital signal processing systems. </a:t>
            </a:r>
          </a:p>
          <a:p>
            <a:pPr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detailed understanding of digital modulation techniques</a:t>
            </a:r>
          </a:p>
          <a:p>
            <a:pPr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Relevant digital signal processing methods will be developed</a:t>
            </a:r>
          </a:p>
          <a:p>
            <a:pPr lvl="1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Knowledge that will equip the student with the skills needed to design, analyse and simulate digital signal processing and digital communications systems.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7785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Autofit/>
          </a:bodyPr>
          <a:lstStyle/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signal processing: signals and sequences, the sampling theorem and digital convolution;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Spectrum Analysis: The Discrete and Fast Fourier Transforms;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Moving average and windowed FIR filter design and implementation, simulation of filters and DSP concepts;</a:t>
            </a:r>
          </a:p>
          <a:p>
            <a:pPr marL="342900" lvl="0" indent="-342900" algn="just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Digital Communications, Signals and Channels.</a:t>
            </a:r>
          </a:p>
        </p:txBody>
      </p:sp>
    </p:spTree>
    <p:extLst>
      <p:ext uri="{BB962C8B-B14F-4D97-AF65-F5344CB8AC3E}">
        <p14:creationId xmlns:p14="http://schemas.microsoft.com/office/powerpoint/2010/main" val="3840798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the student should be able to:</a:t>
            </a: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detailed knowledge of the basic theoretical concepts of digital signal processing and digital communication systems;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 hangingPunct="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Demonstrate proficient use of system level simulation software.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530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5588"/>
            <a:ext cx="8229600" cy="1143000"/>
          </a:xfrm>
        </p:spPr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Michael Parker Digital Signal Processing 101: Everything You Need to Know to Get Started 26 Jun 2017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Louis E. </a:t>
            </a:r>
            <a:r>
              <a:rPr lang="en-GB" sz="3700" dirty="0" err="1"/>
              <a:t>Frenzel</a:t>
            </a:r>
            <a:r>
              <a:rPr lang="en-GB" sz="3700" dirty="0"/>
              <a:t>, Principles of Electronic Communication Systems – 16 Mar 2016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Bernard </a:t>
            </a:r>
            <a:r>
              <a:rPr lang="en-GB" sz="3700" dirty="0" err="1"/>
              <a:t>Sklar</a:t>
            </a:r>
            <a:r>
              <a:rPr lang="en-GB" sz="3700" dirty="0"/>
              <a:t>, Digital Communications: Pearson New International Edition: Fundamentals and Applications 6 Aug 2013 by 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Communication Systems Paperback – 8 May 2009 by Simon </a:t>
            </a:r>
            <a:r>
              <a:rPr lang="en-GB" sz="3700" dirty="0" err="1"/>
              <a:t>Haykin</a:t>
            </a:r>
            <a:r>
              <a:rPr lang="en-GB" sz="3700" dirty="0"/>
              <a:t> (Author), Michael Moher (Author) 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Communication Networks in Automation: Bus Systems. Components. Configuration and Management. Protocols. Security Hardcover – 1 Oct 2018 by </a:t>
            </a:r>
            <a:r>
              <a:rPr lang="en-GB" sz="3700" dirty="0" err="1"/>
              <a:t>Ricarda</a:t>
            </a:r>
            <a:r>
              <a:rPr lang="en-GB" sz="3700" dirty="0"/>
              <a:t> Koch (Author), Ralph </a:t>
            </a:r>
            <a:r>
              <a:rPr lang="en-GB" sz="3700" dirty="0" err="1"/>
              <a:t>Luftner</a:t>
            </a:r>
            <a:r>
              <a:rPr lang="en-GB" sz="3700" dirty="0"/>
              <a:t> (Author) 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Communication Systems for Electrical Engineers (Springer Briefs in Electrical and Computer Engineering) Paperback – 7 Jan 2018 by Mohammad A. </a:t>
            </a:r>
            <a:r>
              <a:rPr lang="en-GB" sz="3700" dirty="0" err="1"/>
              <a:t>Matin</a:t>
            </a:r>
            <a:r>
              <a:rPr lang="en-GB" sz="3700" dirty="0"/>
              <a:t> (Author)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Problem-Based Learning in Communication Systems Using MATLAB and Simulink (IEEE Series on Digital &amp; Mobile Communication) Hardcover – 15 Apr 2016 by </a:t>
            </a:r>
            <a:r>
              <a:rPr lang="en-GB" sz="3700" dirty="0" err="1"/>
              <a:t>Kwonhue</a:t>
            </a:r>
            <a:r>
              <a:rPr lang="en-GB" sz="3700" dirty="0"/>
              <a:t> Choi (Author), </a:t>
            </a:r>
            <a:r>
              <a:rPr lang="en-GB" sz="3700" dirty="0" err="1"/>
              <a:t>Huaping</a:t>
            </a:r>
            <a:r>
              <a:rPr lang="en-GB" sz="3700" dirty="0"/>
              <a:t> Liu (Author) 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The Essential Guide to Digital Signal Processing (Essential Guide Series) (Essential Guides (Prentice Hall)) Paperback – 15 May 2014 Richard G. Lyons (Author), D. Lee Fugal (Contributor)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IEEE Communications Magazine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IEEE Signal Processing Magazine</a:t>
            </a:r>
          </a:p>
          <a:p>
            <a:pPr fontAlgn="ctr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700" dirty="0"/>
              <a:t>http://www.mathworks.co.uk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728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Any Questions so far..?</a:t>
            </a:r>
          </a:p>
        </p:txBody>
      </p:sp>
    </p:spTree>
    <p:extLst>
      <p:ext uri="{BB962C8B-B14F-4D97-AF65-F5344CB8AC3E}">
        <p14:creationId xmlns:p14="http://schemas.microsoft.com/office/powerpoint/2010/main" val="2957401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Digital Signals…</a:t>
            </a:r>
          </a:p>
        </p:txBody>
      </p:sp>
    </p:spTree>
    <p:extLst>
      <p:ext uri="{BB962C8B-B14F-4D97-AF65-F5344CB8AC3E}">
        <p14:creationId xmlns:p14="http://schemas.microsoft.com/office/powerpoint/2010/main" val="2616710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signal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signal can be either:-</a:t>
            </a:r>
          </a:p>
          <a:p>
            <a:pPr lvl="1"/>
            <a:r>
              <a:rPr lang="en-GB" dirty="0"/>
              <a:t>Continuous Time</a:t>
            </a:r>
          </a:p>
          <a:p>
            <a:pPr lvl="1"/>
            <a:r>
              <a:rPr lang="en-GB" dirty="0"/>
              <a:t>Discrete Time</a:t>
            </a:r>
          </a:p>
          <a:p>
            <a:pPr marL="0" indent="0">
              <a:buNone/>
            </a:pPr>
            <a:r>
              <a:rPr lang="en-GB" dirty="0"/>
              <a:t>and at the same time either:-</a:t>
            </a:r>
          </a:p>
          <a:p>
            <a:pPr lvl="1"/>
            <a:r>
              <a:rPr lang="en-GB" dirty="0"/>
              <a:t>Continuous Amplitude</a:t>
            </a:r>
          </a:p>
          <a:p>
            <a:pPr lvl="1"/>
            <a:r>
              <a:rPr lang="en-GB" dirty="0"/>
              <a:t>Discrete Amplitude</a:t>
            </a:r>
          </a:p>
        </p:txBody>
      </p:sp>
    </p:spTree>
    <p:extLst>
      <p:ext uri="{BB962C8B-B14F-4D97-AF65-F5344CB8AC3E}">
        <p14:creationId xmlns:p14="http://schemas.microsoft.com/office/powerpoint/2010/main" val="583885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Continuous Time Signal</a:t>
            </a:r>
          </a:p>
        </p:txBody>
      </p:sp>
      <p:sp>
        <p:nvSpPr>
          <p:cNvPr id="8195" name="Content Placeholder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E.g. Microphone output</a:t>
            </a:r>
          </a:p>
        </p:txBody>
      </p:sp>
      <p:sp>
        <p:nvSpPr>
          <p:cNvPr id="8198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E1D2A3D-C9A4-4A9A-A027-D5114F07BFB2}" type="slidenum">
              <a:rPr lang="en-GB" altLang="en-US">
                <a:latin typeface="Garamond" panose="02020404030301010803" pitchFamily="18" charset="0"/>
              </a:rPr>
              <a:pPr/>
              <a:t>12</a:t>
            </a:fld>
            <a:endParaRPr lang="en-GB" altLang="en-US">
              <a:latin typeface="Garamond" panose="02020404030301010803" pitchFamily="18" charset="0"/>
            </a:endParaRPr>
          </a:p>
        </p:txBody>
      </p:sp>
      <p:pic>
        <p:nvPicPr>
          <p:cNvPr id="819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588" y="2657475"/>
            <a:ext cx="5076825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2136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Continuous Time Sinusoids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x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𝜋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𝑡</m:t>
                                </m:r>
                              </m:num>
                              <m:den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𝑇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0</m:t>
                                    </m:r>
                                  </m:sub>
                                </m:sSub>
                              </m:den>
                            </m:f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𝜃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𝜃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/>
                  <a:t> =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𝜃</m:t>
                            </m:r>
                          </m:e>
                        </m:d>
                      </m:e>
                    </m:func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0">
                <a:blip r:embed="rId2"/>
                <a:stretch>
                  <a:fillRect l="-5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4B39EE-FB07-44D1-A5AE-6CEB09C9850E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8" name="Freeform 7"/>
          <p:cNvSpPr/>
          <p:nvPr/>
        </p:nvSpPr>
        <p:spPr bwMode="auto">
          <a:xfrm>
            <a:off x="978646" y="3558717"/>
            <a:ext cx="7201988" cy="1454331"/>
          </a:xfrm>
          <a:custGeom>
            <a:avLst/>
            <a:gdLst>
              <a:gd name="connsiteX0" fmla="*/ 0 w 7201988"/>
              <a:gd name="connsiteY0" fmla="*/ 722811 h 1454331"/>
              <a:gd name="connsiteX1" fmla="*/ 722811 w 7201988"/>
              <a:gd name="connsiteY1" fmla="*/ 8709 h 1454331"/>
              <a:gd name="connsiteX2" fmla="*/ 1445623 w 7201988"/>
              <a:gd name="connsiteY2" fmla="*/ 722811 h 1454331"/>
              <a:gd name="connsiteX3" fmla="*/ 2168434 w 7201988"/>
              <a:gd name="connsiteY3" fmla="*/ 1445623 h 1454331"/>
              <a:gd name="connsiteX4" fmla="*/ 2882537 w 7201988"/>
              <a:gd name="connsiteY4" fmla="*/ 722811 h 1454331"/>
              <a:gd name="connsiteX5" fmla="*/ 3605348 w 7201988"/>
              <a:gd name="connsiteY5" fmla="*/ 0 h 1454331"/>
              <a:gd name="connsiteX6" fmla="*/ 4319451 w 7201988"/>
              <a:gd name="connsiteY6" fmla="*/ 722811 h 1454331"/>
              <a:gd name="connsiteX7" fmla="*/ 5050971 w 7201988"/>
              <a:gd name="connsiteY7" fmla="*/ 1454331 h 1454331"/>
              <a:gd name="connsiteX8" fmla="*/ 5756366 w 7201988"/>
              <a:gd name="connsiteY8" fmla="*/ 722811 h 1454331"/>
              <a:gd name="connsiteX9" fmla="*/ 6479177 w 7201988"/>
              <a:gd name="connsiteY9" fmla="*/ 0 h 1454331"/>
              <a:gd name="connsiteX10" fmla="*/ 7201988 w 7201988"/>
              <a:gd name="connsiteY10" fmla="*/ 722811 h 1454331"/>
              <a:gd name="connsiteX11" fmla="*/ 7201988 w 7201988"/>
              <a:gd name="connsiteY11" fmla="*/ 722811 h 1454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201988" h="1454331">
                <a:moveTo>
                  <a:pt x="0" y="722811"/>
                </a:moveTo>
                <a:cubicBezTo>
                  <a:pt x="240937" y="365760"/>
                  <a:pt x="481874" y="8709"/>
                  <a:pt x="722811" y="8709"/>
                </a:cubicBezTo>
                <a:cubicBezTo>
                  <a:pt x="963748" y="8709"/>
                  <a:pt x="1445623" y="722811"/>
                  <a:pt x="1445623" y="722811"/>
                </a:cubicBezTo>
                <a:cubicBezTo>
                  <a:pt x="1686560" y="962297"/>
                  <a:pt x="1928948" y="1445623"/>
                  <a:pt x="2168434" y="1445623"/>
                </a:cubicBezTo>
                <a:cubicBezTo>
                  <a:pt x="2407920" y="1445623"/>
                  <a:pt x="2882537" y="722811"/>
                  <a:pt x="2882537" y="722811"/>
                </a:cubicBezTo>
                <a:cubicBezTo>
                  <a:pt x="3122023" y="481874"/>
                  <a:pt x="3365862" y="0"/>
                  <a:pt x="3605348" y="0"/>
                </a:cubicBezTo>
                <a:cubicBezTo>
                  <a:pt x="3844834" y="0"/>
                  <a:pt x="4319451" y="722811"/>
                  <a:pt x="4319451" y="722811"/>
                </a:cubicBezTo>
                <a:cubicBezTo>
                  <a:pt x="4560388" y="965199"/>
                  <a:pt x="4811485" y="1454331"/>
                  <a:pt x="5050971" y="1454331"/>
                </a:cubicBezTo>
                <a:cubicBezTo>
                  <a:pt x="5290457" y="1454331"/>
                  <a:pt x="5518332" y="965199"/>
                  <a:pt x="5756366" y="722811"/>
                </a:cubicBezTo>
                <a:cubicBezTo>
                  <a:pt x="5994400" y="480423"/>
                  <a:pt x="6238240" y="0"/>
                  <a:pt x="6479177" y="0"/>
                </a:cubicBezTo>
                <a:cubicBezTo>
                  <a:pt x="6720114" y="0"/>
                  <a:pt x="7201988" y="722811"/>
                  <a:pt x="7201988" y="722811"/>
                </a:cubicBezTo>
                <a:lnTo>
                  <a:pt x="7201988" y="722811"/>
                </a:lnTo>
              </a:path>
            </a:pathLst>
          </a:cu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195736" y="3789040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X(t)</a:t>
            </a:r>
          </a:p>
        </p:txBody>
      </p:sp>
    </p:spTree>
    <p:extLst>
      <p:ext uri="{BB962C8B-B14F-4D97-AF65-F5344CB8AC3E}">
        <p14:creationId xmlns:p14="http://schemas.microsoft.com/office/powerpoint/2010/main" val="2392703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/>
              <a:t>Discrete-time Signal</a:t>
            </a:r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b="1" dirty="0"/>
              <a:t>E.g. atmospheric pressure at midday measured on a daily basis. Discrete- time but continuous amplitude.</a:t>
            </a:r>
            <a:endParaRPr lang="en-GB" b="1" dirty="0"/>
          </a:p>
          <a:p>
            <a:pPr marL="0" indent="0"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sp>
        <p:nvSpPr>
          <p:cNvPr id="92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8E628CC-AA21-4CD7-B8A8-387CB3118427}" type="slidenum">
              <a:rPr lang="en-GB" altLang="en-US">
                <a:latin typeface="Garamond" panose="02020404030301010803" pitchFamily="18" charset="0"/>
              </a:rPr>
              <a:pPr/>
              <a:t>14</a:t>
            </a:fld>
            <a:endParaRPr lang="en-GB" altLang="en-US">
              <a:latin typeface="Garamond" panose="02020404030301010803" pitchFamily="18" charset="0"/>
            </a:endParaRPr>
          </a:p>
        </p:txBody>
      </p:sp>
      <p:pic>
        <p:nvPicPr>
          <p:cNvPr id="9223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430588"/>
            <a:ext cx="4919662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07755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Sampled Signals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/>
              <a:t>Sampled signals are quantised at specific times and are therefore considered to be discrete time and discrete amplitude signals</a:t>
            </a:r>
            <a:endParaRPr lang="en-GB" altLang="en-US"/>
          </a:p>
        </p:txBody>
      </p:sp>
      <p:sp>
        <p:nvSpPr>
          <p:cNvPr id="102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EE223D7-EB36-48AC-95DA-A96BF22B8707}" type="slidenum">
              <a:rPr lang="en-GB" altLang="en-US">
                <a:latin typeface="Garamond" panose="02020404030301010803" pitchFamily="18" charset="0"/>
              </a:rPr>
              <a:pPr/>
              <a:t>15</a:t>
            </a:fld>
            <a:endParaRPr lang="en-GB" altLang="en-US">
              <a:latin typeface="Garamond" panose="02020404030301010803" pitchFamily="18" charset="0"/>
            </a:endParaRPr>
          </a:p>
        </p:txBody>
      </p:sp>
      <p:pic>
        <p:nvPicPr>
          <p:cNvPr id="1024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3356992"/>
            <a:ext cx="4038600" cy="227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2544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/>
              <a:t>Sample Representation as Numbers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b="1" dirty="0"/>
              <a:t>We may represent a sample sequence as</a:t>
            </a:r>
            <a:endParaRPr lang="en-GB" altLang="en-US" sz="2800" dirty="0"/>
          </a:p>
          <a:p>
            <a:r>
              <a:rPr lang="en-US" altLang="en-US" sz="2800" b="1" dirty="0"/>
              <a:t> x[n] = 1,3,2,0,2,5 ( taken from diagram below)</a:t>
            </a:r>
            <a:endParaRPr lang="en-GB" altLang="en-US" sz="2800" dirty="0"/>
          </a:p>
          <a:p>
            <a:r>
              <a:rPr lang="en-US" altLang="en-US" sz="2800" b="1" dirty="0"/>
              <a:t>Hence x[0] =1, x[1] = 3, x[2] = 2 etc.</a:t>
            </a:r>
            <a:endParaRPr lang="en-GB" altLang="en-US" sz="2800" dirty="0"/>
          </a:p>
          <a:p>
            <a:endParaRPr lang="en-GB" altLang="en-US" dirty="0"/>
          </a:p>
        </p:txBody>
      </p:sp>
      <p:sp>
        <p:nvSpPr>
          <p:cNvPr id="112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38160E1-FEC2-4A14-BDEE-2463C3C8D18C}" type="slidenum">
              <a:rPr lang="en-GB" altLang="en-US">
                <a:latin typeface="Garamond" panose="02020404030301010803" pitchFamily="18" charset="0"/>
              </a:rPr>
              <a:pPr/>
              <a:t>16</a:t>
            </a:fld>
            <a:endParaRPr lang="en-GB" altLang="en-US" dirty="0">
              <a:latin typeface="Garamond" panose="02020404030301010803" pitchFamily="18" charset="0"/>
            </a:endParaRPr>
          </a:p>
        </p:txBody>
      </p:sp>
      <p:pic>
        <p:nvPicPr>
          <p:cNvPr id="11271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0463" y="3320133"/>
            <a:ext cx="4283075" cy="2197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0852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Communications System Model</a:t>
            </a:r>
          </a:p>
        </p:txBody>
      </p:sp>
      <p:sp>
        <p:nvSpPr>
          <p:cNvPr id="12294" name="Rectangle 4"/>
          <p:cNvSpPr>
            <a:spLocks noChangeArrowheads="1"/>
          </p:cNvSpPr>
          <p:nvPr/>
        </p:nvSpPr>
        <p:spPr bwMode="auto">
          <a:xfrm>
            <a:off x="900113" y="1484313"/>
            <a:ext cx="1584325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Source</a:t>
            </a:r>
          </a:p>
        </p:txBody>
      </p:sp>
      <p:sp>
        <p:nvSpPr>
          <p:cNvPr id="12295" name="Rectangle 6"/>
          <p:cNvSpPr>
            <a:spLocks noChangeArrowheads="1"/>
          </p:cNvSpPr>
          <p:nvPr/>
        </p:nvSpPr>
        <p:spPr bwMode="auto">
          <a:xfrm>
            <a:off x="6588125" y="1484313"/>
            <a:ext cx="1584325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Destination</a:t>
            </a:r>
          </a:p>
        </p:txBody>
      </p:sp>
      <p:sp>
        <p:nvSpPr>
          <p:cNvPr id="12296" name="Rectangle 7"/>
          <p:cNvSpPr>
            <a:spLocks noChangeArrowheads="1"/>
          </p:cNvSpPr>
          <p:nvPr/>
        </p:nvSpPr>
        <p:spPr bwMode="auto">
          <a:xfrm>
            <a:off x="900113" y="3140075"/>
            <a:ext cx="1584325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Transmitter</a:t>
            </a:r>
          </a:p>
        </p:txBody>
      </p:sp>
      <p:sp>
        <p:nvSpPr>
          <p:cNvPr id="12297" name="Rectangle 8"/>
          <p:cNvSpPr>
            <a:spLocks noChangeArrowheads="1"/>
          </p:cNvSpPr>
          <p:nvPr/>
        </p:nvSpPr>
        <p:spPr bwMode="auto">
          <a:xfrm>
            <a:off x="6588125" y="3140075"/>
            <a:ext cx="1584325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Receiver</a:t>
            </a:r>
          </a:p>
        </p:txBody>
      </p:sp>
      <p:sp>
        <p:nvSpPr>
          <p:cNvPr id="12298" name="Rectangle 9"/>
          <p:cNvSpPr>
            <a:spLocks noChangeArrowheads="1"/>
          </p:cNvSpPr>
          <p:nvPr/>
        </p:nvSpPr>
        <p:spPr bwMode="auto">
          <a:xfrm>
            <a:off x="3492500" y="3140075"/>
            <a:ext cx="2087563" cy="6477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Communications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Channel</a:t>
            </a:r>
          </a:p>
        </p:txBody>
      </p:sp>
      <p:sp>
        <p:nvSpPr>
          <p:cNvPr id="12299" name="Line 10"/>
          <p:cNvSpPr>
            <a:spLocks noChangeShapeType="1"/>
          </p:cNvSpPr>
          <p:nvPr/>
        </p:nvSpPr>
        <p:spPr bwMode="auto">
          <a:xfrm>
            <a:off x="1619250" y="2132013"/>
            <a:ext cx="0" cy="1008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0" name="Line 11"/>
          <p:cNvSpPr>
            <a:spLocks noChangeShapeType="1"/>
          </p:cNvSpPr>
          <p:nvPr/>
        </p:nvSpPr>
        <p:spPr bwMode="auto">
          <a:xfrm>
            <a:off x="2484438" y="35004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1" name="Line 12"/>
          <p:cNvSpPr>
            <a:spLocks noChangeShapeType="1"/>
          </p:cNvSpPr>
          <p:nvPr/>
        </p:nvSpPr>
        <p:spPr bwMode="auto">
          <a:xfrm>
            <a:off x="5580063" y="3500438"/>
            <a:ext cx="10080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2" name="Line 13"/>
          <p:cNvSpPr>
            <a:spLocks noChangeShapeType="1"/>
          </p:cNvSpPr>
          <p:nvPr/>
        </p:nvSpPr>
        <p:spPr bwMode="auto">
          <a:xfrm flipV="1">
            <a:off x="7380288" y="2132013"/>
            <a:ext cx="0" cy="10080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3" name="Line 14"/>
          <p:cNvSpPr>
            <a:spLocks noChangeShapeType="1"/>
          </p:cNvSpPr>
          <p:nvPr/>
        </p:nvSpPr>
        <p:spPr bwMode="auto">
          <a:xfrm>
            <a:off x="2484438" y="2924175"/>
            <a:ext cx="40322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arrow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2304" name="Rectangle 15"/>
          <p:cNvSpPr>
            <a:spLocks noChangeArrowheads="1"/>
          </p:cNvSpPr>
          <p:nvPr/>
        </p:nvSpPr>
        <p:spPr bwMode="auto">
          <a:xfrm>
            <a:off x="3492500" y="4333409"/>
            <a:ext cx="2159000" cy="129540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Attenuation,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Noise,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Interference,</a:t>
            </a:r>
          </a:p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Distortion</a:t>
            </a:r>
          </a:p>
        </p:txBody>
      </p:sp>
      <p:sp>
        <p:nvSpPr>
          <p:cNvPr id="12305" name="AutoShape 17"/>
          <p:cNvSpPr>
            <a:spLocks noChangeArrowheads="1"/>
          </p:cNvSpPr>
          <p:nvPr/>
        </p:nvSpPr>
        <p:spPr bwMode="auto">
          <a:xfrm>
            <a:off x="4356100" y="3932238"/>
            <a:ext cx="504825" cy="360362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2306" name="Text Box 18"/>
          <p:cNvSpPr txBox="1">
            <a:spLocks noChangeArrowheads="1"/>
          </p:cNvSpPr>
          <p:nvPr/>
        </p:nvSpPr>
        <p:spPr bwMode="auto">
          <a:xfrm>
            <a:off x="3995738" y="2563813"/>
            <a:ext cx="10429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Distance</a:t>
            </a:r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1116013" y="3932238"/>
            <a:ext cx="110807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Encode,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Modulate</a:t>
            </a: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6661150" y="3932238"/>
            <a:ext cx="14700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Demodulate,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Decode</a:t>
            </a: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2484438" y="3548063"/>
            <a:ext cx="1039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Transmitted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signal</a:t>
            </a:r>
          </a:p>
        </p:txBody>
      </p:sp>
      <p:sp>
        <p:nvSpPr>
          <p:cNvPr id="12310" name="Text Box 22"/>
          <p:cNvSpPr txBox="1">
            <a:spLocks noChangeArrowheads="1"/>
          </p:cNvSpPr>
          <p:nvPr/>
        </p:nvSpPr>
        <p:spPr bwMode="auto">
          <a:xfrm>
            <a:off x="5651500" y="3548063"/>
            <a:ext cx="835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Received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signal</a:t>
            </a:r>
          </a:p>
        </p:txBody>
      </p:sp>
      <p:sp>
        <p:nvSpPr>
          <p:cNvPr id="12311" name="Text Box 23"/>
          <p:cNvSpPr txBox="1">
            <a:spLocks noChangeArrowheads="1"/>
          </p:cNvSpPr>
          <p:nvPr/>
        </p:nvSpPr>
        <p:spPr bwMode="auto">
          <a:xfrm>
            <a:off x="755650" y="2420938"/>
            <a:ext cx="7635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Message</a:t>
            </a:r>
          </a:p>
        </p:txBody>
      </p:sp>
      <p:sp>
        <p:nvSpPr>
          <p:cNvPr id="12312" name="Text Box 24"/>
          <p:cNvSpPr txBox="1">
            <a:spLocks noChangeArrowheads="1"/>
          </p:cNvSpPr>
          <p:nvPr/>
        </p:nvSpPr>
        <p:spPr bwMode="auto">
          <a:xfrm>
            <a:off x="7524750" y="2420938"/>
            <a:ext cx="763588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Message</a:t>
            </a:r>
          </a:p>
        </p:txBody>
      </p:sp>
    </p:spTree>
    <p:extLst>
      <p:ext uri="{BB962C8B-B14F-4D97-AF65-F5344CB8AC3E}">
        <p14:creationId xmlns:p14="http://schemas.microsoft.com/office/powerpoint/2010/main" val="4125552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E3D168A-40A0-42B5-B0F9-DD0B44D86099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33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Signal degradation</a:t>
            </a:r>
          </a:p>
        </p:txBody>
      </p:sp>
      <p:sp>
        <p:nvSpPr>
          <p:cNvPr id="133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268413"/>
            <a:ext cx="7777162" cy="439283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600" dirty="0"/>
              <a:t>Attenuation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 dirty="0"/>
              <a:t>Reduction in signal strength with distance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600" dirty="0"/>
              <a:t>Distortion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 dirty="0"/>
              <a:t>Variable attenuation of signal components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 dirty="0"/>
              <a:t>Changes the shape of the received signal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600" dirty="0"/>
              <a:t>Interference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 dirty="0"/>
              <a:t>Unwanted external signal, often ‘man made’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600" dirty="0"/>
              <a:t>Noise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 dirty="0"/>
              <a:t>Random signal from natural sources within communications channel (receiver)</a:t>
            </a:r>
          </a:p>
        </p:txBody>
      </p:sp>
    </p:spTree>
    <p:extLst>
      <p:ext uri="{BB962C8B-B14F-4D97-AF65-F5344CB8AC3E}">
        <p14:creationId xmlns:p14="http://schemas.microsoft.com/office/powerpoint/2010/main" val="40938509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57D20C85-6837-4063-AE04-DDE8BFD84FBC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19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434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Analogue Vs Digital Communications</a:t>
            </a:r>
          </a:p>
        </p:txBody>
      </p:sp>
      <p:sp>
        <p:nvSpPr>
          <p:cNvPr id="143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46100" y="1417638"/>
            <a:ext cx="5976938" cy="4319587"/>
          </a:xfrm>
        </p:spPr>
        <p:txBody>
          <a:bodyPr/>
          <a:lstStyle/>
          <a:p>
            <a:pPr eaLnBrk="1" hangingPunct="1"/>
            <a:r>
              <a:rPr lang="en-GB" altLang="en-US" sz="2600" dirty="0"/>
              <a:t>Analogue Signals</a:t>
            </a:r>
          </a:p>
          <a:p>
            <a:pPr lvl="1" eaLnBrk="1" hangingPunct="1"/>
            <a:r>
              <a:rPr lang="en-GB" altLang="en-US" sz="2200" dirty="0"/>
              <a:t>Continuous signal, </a:t>
            </a:r>
            <a:r>
              <a:rPr lang="en-GB" altLang="en-US" sz="2200" i="1" dirty="0">
                <a:latin typeface="Times New Roman" panose="02020603050405020304" pitchFamily="18" charset="0"/>
              </a:rPr>
              <a:t>s</a:t>
            </a:r>
            <a:r>
              <a:rPr lang="en-GB" altLang="en-US" sz="2200" dirty="0">
                <a:latin typeface="Times New Roman" panose="02020603050405020304" pitchFamily="18" charset="0"/>
              </a:rPr>
              <a:t>(</a:t>
            </a:r>
            <a:r>
              <a:rPr lang="en-GB" altLang="en-US" sz="2200" i="1" dirty="0">
                <a:latin typeface="Times New Roman" panose="02020603050405020304" pitchFamily="18" charset="0"/>
              </a:rPr>
              <a:t>t</a:t>
            </a:r>
            <a:r>
              <a:rPr lang="en-GB" altLang="en-US" sz="2200" dirty="0">
                <a:latin typeface="Times New Roman" panose="02020603050405020304" pitchFamily="18" charset="0"/>
              </a:rPr>
              <a:t>)</a:t>
            </a:r>
            <a:r>
              <a:rPr lang="en-GB" altLang="en-US" sz="2200" dirty="0"/>
              <a:t> defined at every time </a:t>
            </a:r>
            <a:r>
              <a:rPr lang="en-GB" altLang="en-US" sz="2200" i="1" dirty="0">
                <a:latin typeface="Times New Roman" panose="02020603050405020304" pitchFamily="18" charset="0"/>
              </a:rPr>
              <a:t>t</a:t>
            </a:r>
          </a:p>
          <a:p>
            <a:pPr lvl="1" eaLnBrk="1" hangingPunct="1"/>
            <a:r>
              <a:rPr lang="en-GB" altLang="en-US" sz="2200" dirty="0"/>
              <a:t>Unlimited continuous value range</a:t>
            </a:r>
          </a:p>
          <a:p>
            <a:pPr lvl="1" eaLnBrk="1" hangingPunct="1"/>
            <a:endParaRPr lang="en-GB" altLang="en-US" sz="2200" dirty="0"/>
          </a:p>
          <a:p>
            <a:pPr eaLnBrk="1" hangingPunct="1"/>
            <a:r>
              <a:rPr lang="en-GB" altLang="en-US" sz="2600" dirty="0"/>
              <a:t>Digital Signals</a:t>
            </a:r>
          </a:p>
          <a:p>
            <a:pPr lvl="1" eaLnBrk="1" hangingPunct="1"/>
            <a:r>
              <a:rPr lang="en-GB" altLang="en-US" sz="2200" dirty="0"/>
              <a:t>Defined at discrete time intervals</a:t>
            </a:r>
          </a:p>
          <a:p>
            <a:pPr lvl="1" eaLnBrk="1" hangingPunct="1"/>
            <a:r>
              <a:rPr lang="en-GB" altLang="en-US" sz="2200" dirty="0"/>
              <a:t>Values limited to discrete symbol set</a:t>
            </a:r>
          </a:p>
        </p:txBody>
      </p:sp>
      <p:pic>
        <p:nvPicPr>
          <p:cNvPr id="14343" name="Picture 5" descr="analogu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1700213"/>
            <a:ext cx="238125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Picture 7" descr="digit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3933825"/>
            <a:ext cx="2381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5" name="Text Box 8"/>
          <p:cNvSpPr txBox="1">
            <a:spLocks noChangeArrowheads="1"/>
          </p:cNvSpPr>
          <p:nvPr/>
        </p:nvSpPr>
        <p:spPr bwMode="auto">
          <a:xfrm>
            <a:off x="534962" y="4869160"/>
            <a:ext cx="8339138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Any communications channel is analogue is nature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Any signal, analogue or digital is subject to analogue degradation effects</a:t>
            </a:r>
          </a:p>
        </p:txBody>
      </p:sp>
    </p:spTree>
    <p:extLst>
      <p:ext uri="{BB962C8B-B14F-4D97-AF65-F5344CB8AC3E}">
        <p14:creationId xmlns:p14="http://schemas.microsoft.com/office/powerpoint/2010/main" val="12433536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5638424-B39F-434B-BB8C-F009109F0F57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20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53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Binary Vs M-ary digital signal</a:t>
            </a:r>
          </a:p>
        </p:txBody>
      </p:sp>
      <p:sp>
        <p:nvSpPr>
          <p:cNvPr id="153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341438"/>
            <a:ext cx="7772400" cy="374491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500" b="1" dirty="0"/>
              <a:t>Important Concept: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Digital is </a:t>
            </a:r>
            <a:r>
              <a:rPr lang="en-GB" altLang="en-US" sz="2500" b="1" dirty="0"/>
              <a:t>NOT</a:t>
            </a:r>
            <a:r>
              <a:rPr lang="en-GB" altLang="en-US" sz="2500" dirty="0"/>
              <a:t> the same as binary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Binary is special case of digital with 2 symbols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Binary symbols represented by ‘bits’ (0,1)</a:t>
            </a:r>
          </a:p>
          <a:p>
            <a:pPr eaLnBrk="1" hangingPunct="1">
              <a:lnSpc>
                <a:spcPct val="80000"/>
              </a:lnSpc>
            </a:pPr>
            <a:endParaRPr lang="en-GB" altLang="en-US" sz="25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500" b="1" dirty="0"/>
              <a:t>Digital can have any number of discrete symbols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i="1" dirty="0"/>
              <a:t>M</a:t>
            </a:r>
            <a:r>
              <a:rPr lang="en-GB" altLang="en-US" sz="2500" dirty="0"/>
              <a:t>-</a:t>
            </a:r>
            <a:r>
              <a:rPr lang="en-GB" altLang="en-US" sz="2500" dirty="0" err="1"/>
              <a:t>ary</a:t>
            </a:r>
            <a:r>
              <a:rPr lang="en-GB" altLang="en-US" sz="2500" dirty="0"/>
              <a:t> digital has </a:t>
            </a:r>
            <a:r>
              <a:rPr lang="en-GB" altLang="en-US" sz="2500" i="1" dirty="0">
                <a:latin typeface="Times New Roman" panose="02020603050405020304" pitchFamily="18" charset="0"/>
              </a:rPr>
              <a:t>M</a:t>
            </a:r>
            <a:r>
              <a:rPr lang="en-GB" altLang="en-US" sz="2500" dirty="0"/>
              <a:t> discrete symbols where </a:t>
            </a:r>
            <a:r>
              <a:rPr lang="en-GB" altLang="en-US" sz="2500" i="1" dirty="0">
                <a:latin typeface="Times New Roman" panose="02020603050405020304" pitchFamily="18" charset="0"/>
              </a:rPr>
              <a:t>M</a:t>
            </a:r>
            <a:r>
              <a:rPr lang="en-GB" altLang="en-US" sz="2500" dirty="0">
                <a:latin typeface="Times New Roman" panose="02020603050405020304" pitchFamily="18" charset="0"/>
              </a:rPr>
              <a:t> </a:t>
            </a:r>
            <a:r>
              <a:rPr lang="en-GB" altLang="en-US" sz="2500" dirty="0"/>
              <a:t>is a power of 2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500" dirty="0"/>
              <a:t>Each </a:t>
            </a:r>
            <a:r>
              <a:rPr lang="en-GB" altLang="en-US" sz="2500" i="1" dirty="0"/>
              <a:t>M</a:t>
            </a:r>
            <a:r>
              <a:rPr lang="en-GB" altLang="en-US" sz="2500" dirty="0"/>
              <a:t>-</a:t>
            </a:r>
            <a:r>
              <a:rPr lang="en-GB" altLang="en-US" sz="2500" dirty="0" err="1"/>
              <a:t>ary</a:t>
            </a:r>
            <a:r>
              <a:rPr lang="en-GB" altLang="en-US" sz="2500" dirty="0"/>
              <a:t> symbol represented by </a:t>
            </a:r>
            <a:r>
              <a:rPr lang="en-GB" altLang="en-US" sz="2500" i="1" dirty="0">
                <a:latin typeface="Times New Roman" panose="02020603050405020304" pitchFamily="18" charset="0"/>
              </a:rPr>
              <a:t>N</a:t>
            </a:r>
            <a:r>
              <a:rPr lang="en-GB" altLang="en-US" sz="2500" dirty="0"/>
              <a:t> bits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500" dirty="0"/>
              <a:t>	where </a:t>
            </a:r>
            <a:r>
              <a:rPr lang="en-GB" altLang="en-US" sz="2500" i="1" dirty="0">
                <a:latin typeface="Times New Roman" panose="02020603050405020304" pitchFamily="18" charset="0"/>
              </a:rPr>
              <a:t>M</a:t>
            </a:r>
            <a:r>
              <a:rPr lang="en-GB" altLang="en-US" sz="2500" dirty="0"/>
              <a:t> = 2</a:t>
            </a:r>
            <a:r>
              <a:rPr lang="en-GB" altLang="en-US" sz="2500" i="1" baseline="30000" dirty="0">
                <a:latin typeface="Times New Roman" panose="02020603050405020304" pitchFamily="18" charset="0"/>
              </a:rPr>
              <a:t>N</a:t>
            </a:r>
            <a:endParaRPr lang="en-GB" altLang="en-US" sz="2500" i="1" dirty="0">
              <a:latin typeface="Times New Roman" panose="02020603050405020304" pitchFamily="18" charset="0"/>
            </a:endParaRPr>
          </a:p>
        </p:txBody>
      </p:sp>
      <p:sp>
        <p:nvSpPr>
          <p:cNvPr id="15367" name="Text Box 4"/>
          <p:cNvSpPr txBox="1">
            <a:spLocks noChangeArrowheads="1"/>
          </p:cNvSpPr>
          <p:nvPr/>
        </p:nvSpPr>
        <p:spPr bwMode="auto">
          <a:xfrm>
            <a:off x="971600" y="5086350"/>
            <a:ext cx="74787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e.g. 3 bits represents 2</a:t>
            </a:r>
            <a:r>
              <a:rPr lang="en-GB" altLang="en-US" sz="1800" baseline="30000" dirty="0">
                <a:latin typeface="Tahoma" panose="020B0604030504040204" pitchFamily="34" charset="0"/>
              </a:rPr>
              <a:t>3</a:t>
            </a:r>
            <a:r>
              <a:rPr lang="en-GB" altLang="en-US" sz="1800" dirty="0">
                <a:latin typeface="Tahoma" panose="020B0604030504040204" pitchFamily="34" charset="0"/>
              </a:rPr>
              <a:t> = 8 symbols, 4 bits represents 2</a:t>
            </a:r>
            <a:r>
              <a:rPr lang="en-GB" altLang="en-US" sz="1800" baseline="30000" dirty="0">
                <a:latin typeface="Tahoma" panose="020B0604030504040204" pitchFamily="34" charset="0"/>
              </a:rPr>
              <a:t>4</a:t>
            </a:r>
            <a:r>
              <a:rPr lang="en-GB" altLang="en-US" sz="1800" dirty="0">
                <a:latin typeface="Tahoma" panose="020B0604030504040204" pitchFamily="34" charset="0"/>
              </a:rPr>
              <a:t> = 16 symbols</a:t>
            </a:r>
          </a:p>
        </p:txBody>
      </p:sp>
    </p:spTree>
    <p:extLst>
      <p:ext uri="{BB962C8B-B14F-4D97-AF65-F5344CB8AC3E}">
        <p14:creationId xmlns:p14="http://schemas.microsoft.com/office/powerpoint/2010/main" val="15336644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B67669B9-9A0B-49DA-B1B5-781FB557A258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21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6389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169275" cy="792162"/>
          </a:xfrm>
        </p:spPr>
        <p:txBody>
          <a:bodyPr/>
          <a:lstStyle/>
          <a:p>
            <a:pPr eaLnBrk="1" hangingPunct="1"/>
            <a:r>
              <a:rPr lang="en-GB" altLang="en-US"/>
              <a:t>Digital Symbols</a:t>
            </a:r>
          </a:p>
        </p:txBody>
      </p:sp>
      <p:sp>
        <p:nvSpPr>
          <p:cNvPr id="16390" name="Text Box 3"/>
          <p:cNvSpPr txBox="1">
            <a:spLocks noChangeArrowheads="1"/>
          </p:cNvSpPr>
          <p:nvPr/>
        </p:nvSpPr>
        <p:spPr bwMode="auto">
          <a:xfrm>
            <a:off x="1258888" y="2420938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6391" name="Text Box 4"/>
          <p:cNvSpPr txBox="1">
            <a:spLocks noChangeArrowheads="1"/>
          </p:cNvSpPr>
          <p:nvPr/>
        </p:nvSpPr>
        <p:spPr bwMode="auto">
          <a:xfrm>
            <a:off x="1258888" y="27082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6392" name="Text Box 5"/>
          <p:cNvSpPr txBox="1">
            <a:spLocks noChangeArrowheads="1"/>
          </p:cNvSpPr>
          <p:nvPr/>
        </p:nvSpPr>
        <p:spPr bwMode="auto">
          <a:xfrm>
            <a:off x="1114425" y="1628775"/>
            <a:ext cx="6159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bit</a:t>
            </a:r>
          </a:p>
        </p:txBody>
      </p:sp>
      <p:sp>
        <p:nvSpPr>
          <p:cNvPr id="16393" name="Text Box 6"/>
          <p:cNvSpPr txBox="1">
            <a:spLocks noChangeArrowheads="1"/>
          </p:cNvSpPr>
          <p:nvPr/>
        </p:nvSpPr>
        <p:spPr bwMode="auto">
          <a:xfrm>
            <a:off x="969963" y="1987550"/>
            <a:ext cx="1187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(2 values)</a:t>
            </a:r>
          </a:p>
        </p:txBody>
      </p:sp>
      <p:sp>
        <p:nvSpPr>
          <p:cNvPr id="16394" name="Text Box 7"/>
          <p:cNvSpPr txBox="1">
            <a:spLocks noChangeArrowheads="1"/>
          </p:cNvSpPr>
          <p:nvPr/>
        </p:nvSpPr>
        <p:spPr bwMode="auto">
          <a:xfrm>
            <a:off x="2987675" y="2420938"/>
            <a:ext cx="958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 0  -  0</a:t>
            </a:r>
          </a:p>
        </p:txBody>
      </p:sp>
      <p:sp>
        <p:nvSpPr>
          <p:cNvPr id="16395" name="Text Box 8"/>
          <p:cNvSpPr txBox="1">
            <a:spLocks noChangeArrowheads="1"/>
          </p:cNvSpPr>
          <p:nvPr/>
        </p:nvSpPr>
        <p:spPr bwMode="auto">
          <a:xfrm>
            <a:off x="3059113" y="1628775"/>
            <a:ext cx="730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2 bits</a:t>
            </a:r>
          </a:p>
        </p:txBody>
      </p:sp>
      <p:sp>
        <p:nvSpPr>
          <p:cNvPr id="16396" name="Text Box 9"/>
          <p:cNvSpPr txBox="1">
            <a:spLocks noChangeArrowheads="1"/>
          </p:cNvSpPr>
          <p:nvPr/>
        </p:nvSpPr>
        <p:spPr bwMode="auto">
          <a:xfrm>
            <a:off x="2914650" y="1987550"/>
            <a:ext cx="1187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(4 values)</a:t>
            </a:r>
          </a:p>
        </p:txBody>
      </p:sp>
      <p:sp>
        <p:nvSpPr>
          <p:cNvPr id="16397" name="Text Box 10"/>
          <p:cNvSpPr txBox="1">
            <a:spLocks noChangeArrowheads="1"/>
          </p:cNvSpPr>
          <p:nvPr/>
        </p:nvSpPr>
        <p:spPr bwMode="auto">
          <a:xfrm>
            <a:off x="2986088" y="2708275"/>
            <a:ext cx="958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 1  -  1</a:t>
            </a:r>
          </a:p>
        </p:txBody>
      </p:sp>
      <p:sp>
        <p:nvSpPr>
          <p:cNvPr id="16398" name="Text Box 11"/>
          <p:cNvSpPr txBox="1">
            <a:spLocks noChangeArrowheads="1"/>
          </p:cNvSpPr>
          <p:nvPr/>
        </p:nvSpPr>
        <p:spPr bwMode="auto">
          <a:xfrm>
            <a:off x="2986088" y="2995613"/>
            <a:ext cx="958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0  -  2</a:t>
            </a:r>
          </a:p>
        </p:txBody>
      </p:sp>
      <p:sp>
        <p:nvSpPr>
          <p:cNvPr id="16399" name="Text Box 12"/>
          <p:cNvSpPr txBox="1">
            <a:spLocks noChangeArrowheads="1"/>
          </p:cNvSpPr>
          <p:nvPr/>
        </p:nvSpPr>
        <p:spPr bwMode="auto">
          <a:xfrm>
            <a:off x="2986088" y="3284538"/>
            <a:ext cx="958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1  -  3</a:t>
            </a:r>
          </a:p>
        </p:txBody>
      </p:sp>
      <p:sp>
        <p:nvSpPr>
          <p:cNvPr id="16400" name="Text Box 37"/>
          <p:cNvSpPr txBox="1">
            <a:spLocks noChangeArrowheads="1"/>
          </p:cNvSpPr>
          <p:nvPr/>
        </p:nvSpPr>
        <p:spPr bwMode="auto">
          <a:xfrm>
            <a:off x="5003800" y="2420938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 0 0  -  0</a:t>
            </a:r>
          </a:p>
        </p:txBody>
      </p:sp>
      <p:sp>
        <p:nvSpPr>
          <p:cNvPr id="16401" name="Text Box 38"/>
          <p:cNvSpPr txBox="1">
            <a:spLocks noChangeArrowheads="1"/>
          </p:cNvSpPr>
          <p:nvPr/>
        </p:nvSpPr>
        <p:spPr bwMode="auto">
          <a:xfrm>
            <a:off x="6011863" y="1628775"/>
            <a:ext cx="7302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3 bits</a:t>
            </a:r>
          </a:p>
        </p:txBody>
      </p:sp>
      <p:sp>
        <p:nvSpPr>
          <p:cNvPr id="16402" name="Text Box 39"/>
          <p:cNvSpPr txBox="1">
            <a:spLocks noChangeArrowheads="1"/>
          </p:cNvSpPr>
          <p:nvPr/>
        </p:nvSpPr>
        <p:spPr bwMode="auto">
          <a:xfrm>
            <a:off x="5867400" y="1987550"/>
            <a:ext cx="1187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(8 values)</a:t>
            </a:r>
          </a:p>
        </p:txBody>
      </p:sp>
      <p:sp>
        <p:nvSpPr>
          <p:cNvPr id="16403" name="Text Box 40"/>
          <p:cNvSpPr txBox="1">
            <a:spLocks noChangeArrowheads="1"/>
          </p:cNvSpPr>
          <p:nvPr/>
        </p:nvSpPr>
        <p:spPr bwMode="auto">
          <a:xfrm>
            <a:off x="5002213" y="2708275"/>
            <a:ext cx="1149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 0 1  -  1</a:t>
            </a:r>
          </a:p>
        </p:txBody>
      </p:sp>
      <p:sp>
        <p:nvSpPr>
          <p:cNvPr id="16404" name="Text Box 41"/>
          <p:cNvSpPr txBox="1">
            <a:spLocks noChangeArrowheads="1"/>
          </p:cNvSpPr>
          <p:nvPr/>
        </p:nvSpPr>
        <p:spPr bwMode="auto">
          <a:xfrm>
            <a:off x="5002213" y="2995613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 1 0  -  2</a:t>
            </a:r>
          </a:p>
        </p:txBody>
      </p:sp>
      <p:sp>
        <p:nvSpPr>
          <p:cNvPr id="16405" name="Text Box 42"/>
          <p:cNvSpPr txBox="1">
            <a:spLocks noChangeArrowheads="1"/>
          </p:cNvSpPr>
          <p:nvPr/>
        </p:nvSpPr>
        <p:spPr bwMode="auto">
          <a:xfrm>
            <a:off x="5002213" y="3284538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 1 1  -  3</a:t>
            </a:r>
          </a:p>
        </p:txBody>
      </p:sp>
      <p:sp>
        <p:nvSpPr>
          <p:cNvPr id="16406" name="Text Box 43"/>
          <p:cNvSpPr txBox="1">
            <a:spLocks noChangeArrowheads="1"/>
          </p:cNvSpPr>
          <p:nvPr/>
        </p:nvSpPr>
        <p:spPr bwMode="auto">
          <a:xfrm>
            <a:off x="6372225" y="2420938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0 0  -  4</a:t>
            </a:r>
          </a:p>
        </p:txBody>
      </p:sp>
      <p:sp>
        <p:nvSpPr>
          <p:cNvPr id="16407" name="Text Box 44"/>
          <p:cNvSpPr txBox="1">
            <a:spLocks noChangeArrowheads="1"/>
          </p:cNvSpPr>
          <p:nvPr/>
        </p:nvSpPr>
        <p:spPr bwMode="auto">
          <a:xfrm>
            <a:off x="6370638" y="2708275"/>
            <a:ext cx="1149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0 1  -  5</a:t>
            </a:r>
          </a:p>
        </p:txBody>
      </p:sp>
      <p:sp>
        <p:nvSpPr>
          <p:cNvPr id="16408" name="Text Box 45"/>
          <p:cNvSpPr txBox="1">
            <a:spLocks noChangeArrowheads="1"/>
          </p:cNvSpPr>
          <p:nvPr/>
        </p:nvSpPr>
        <p:spPr bwMode="auto">
          <a:xfrm>
            <a:off x="6370638" y="2995613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1 0  -  6</a:t>
            </a:r>
          </a:p>
        </p:txBody>
      </p:sp>
      <p:sp>
        <p:nvSpPr>
          <p:cNvPr id="16409" name="Text Box 46"/>
          <p:cNvSpPr txBox="1">
            <a:spLocks noChangeArrowheads="1"/>
          </p:cNvSpPr>
          <p:nvPr/>
        </p:nvSpPr>
        <p:spPr bwMode="auto">
          <a:xfrm>
            <a:off x="6370638" y="3284538"/>
            <a:ext cx="114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 1 1  -  7</a:t>
            </a:r>
          </a:p>
        </p:txBody>
      </p:sp>
      <p:sp>
        <p:nvSpPr>
          <p:cNvPr id="16410" name="Text Box 50"/>
          <p:cNvSpPr txBox="1">
            <a:spLocks noChangeArrowheads="1"/>
          </p:cNvSpPr>
          <p:nvPr/>
        </p:nvSpPr>
        <p:spPr bwMode="auto">
          <a:xfrm>
            <a:off x="7308850" y="1628775"/>
            <a:ext cx="552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etc.</a:t>
            </a:r>
          </a:p>
        </p:txBody>
      </p:sp>
      <p:graphicFrame>
        <p:nvGraphicFramePr>
          <p:cNvPr id="16411" name="Object 51"/>
          <p:cNvGraphicFramePr>
            <a:graphicFrameLocks noChangeAspect="1"/>
          </p:cNvGraphicFramePr>
          <p:nvPr/>
        </p:nvGraphicFramePr>
        <p:xfrm>
          <a:off x="1585913" y="4975225"/>
          <a:ext cx="1296987" cy="485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508000" imgH="190500" progId="Equation.DSMT4">
                  <p:embed/>
                </p:oleObj>
              </mc:Choice>
              <mc:Fallback>
                <p:oleObj name="Equation" r:id="rId2" imgW="508000" imgH="190500" progId="Equation.DSMT4">
                  <p:embed/>
                  <p:pic>
                    <p:nvPicPr>
                      <p:cNvPr id="16411" name="Object 5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5913" y="4975225"/>
                        <a:ext cx="1296987" cy="485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412" name="Text Box 52"/>
          <p:cNvSpPr txBox="1">
            <a:spLocks noChangeArrowheads="1"/>
          </p:cNvSpPr>
          <p:nvPr/>
        </p:nvSpPr>
        <p:spPr bwMode="auto">
          <a:xfrm>
            <a:off x="3367088" y="5067300"/>
            <a:ext cx="1035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Reverse</a:t>
            </a:r>
          </a:p>
        </p:txBody>
      </p:sp>
      <p:graphicFrame>
        <p:nvGraphicFramePr>
          <p:cNvPr id="16413" name="Object 53"/>
          <p:cNvGraphicFramePr>
            <a:graphicFrameLocks noChangeAspect="1"/>
          </p:cNvGraphicFramePr>
          <p:nvPr/>
        </p:nvGraphicFramePr>
        <p:xfrm>
          <a:off x="5114925" y="4975225"/>
          <a:ext cx="2376488" cy="638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850900" imgH="228600" progId="Equation.DSMT4">
                  <p:embed/>
                </p:oleObj>
              </mc:Choice>
              <mc:Fallback>
                <p:oleObj name="Equation" r:id="rId4" imgW="850900" imgH="228600" progId="Equation.DSMT4">
                  <p:embed/>
                  <p:pic>
                    <p:nvPicPr>
                      <p:cNvPr id="16413" name="Object 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4925" y="4975225"/>
                        <a:ext cx="2376488" cy="638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414" name="Text Box 54"/>
          <p:cNvSpPr txBox="1">
            <a:spLocks noChangeArrowheads="1"/>
          </p:cNvSpPr>
          <p:nvPr/>
        </p:nvSpPr>
        <p:spPr bwMode="auto">
          <a:xfrm>
            <a:off x="2051050" y="4292600"/>
            <a:ext cx="20383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N</a:t>
            </a:r>
            <a:r>
              <a:rPr lang="en-GB" altLang="en-US" sz="1800"/>
              <a:t> – number of bits</a:t>
            </a:r>
          </a:p>
        </p:txBody>
      </p:sp>
      <p:sp>
        <p:nvSpPr>
          <p:cNvPr id="16415" name="Text Box 55"/>
          <p:cNvSpPr txBox="1">
            <a:spLocks noChangeArrowheads="1"/>
          </p:cNvSpPr>
          <p:nvPr/>
        </p:nvSpPr>
        <p:spPr bwMode="auto">
          <a:xfrm>
            <a:off x="4356100" y="4292600"/>
            <a:ext cx="2559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M</a:t>
            </a:r>
            <a:r>
              <a:rPr lang="en-GB" altLang="en-US" sz="1800"/>
              <a:t> – number of symbols</a:t>
            </a:r>
          </a:p>
        </p:txBody>
      </p:sp>
    </p:spTree>
    <p:extLst>
      <p:ext uri="{BB962C8B-B14F-4D97-AF65-F5344CB8AC3E}">
        <p14:creationId xmlns:p14="http://schemas.microsoft.com/office/powerpoint/2010/main" val="37558564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3DF8173C-4ADC-4DB5-9B25-6785733F7ABC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22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7413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169275" cy="720725"/>
          </a:xfrm>
        </p:spPr>
        <p:txBody>
          <a:bodyPr/>
          <a:lstStyle/>
          <a:p>
            <a:pPr eaLnBrk="1" hangingPunct="1"/>
            <a:r>
              <a:rPr lang="en-GB" altLang="en-US" sz="3800"/>
              <a:t>Digital Transmission &amp; Data Rate</a:t>
            </a:r>
          </a:p>
        </p:txBody>
      </p:sp>
      <p:sp>
        <p:nvSpPr>
          <p:cNvPr id="17414" name="Line 3"/>
          <p:cNvSpPr>
            <a:spLocks noChangeShapeType="1"/>
          </p:cNvSpPr>
          <p:nvPr/>
        </p:nvSpPr>
        <p:spPr bwMode="auto">
          <a:xfrm>
            <a:off x="1042988" y="2563813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Line 4"/>
          <p:cNvSpPr>
            <a:spLocks noChangeShapeType="1"/>
          </p:cNvSpPr>
          <p:nvPr/>
        </p:nvSpPr>
        <p:spPr bwMode="auto">
          <a:xfrm flipV="1">
            <a:off x="1835150" y="1916113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Line 5"/>
          <p:cNvSpPr>
            <a:spLocks noChangeShapeType="1"/>
          </p:cNvSpPr>
          <p:nvPr/>
        </p:nvSpPr>
        <p:spPr bwMode="auto">
          <a:xfrm>
            <a:off x="1835150" y="1916113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Line 6"/>
          <p:cNvSpPr>
            <a:spLocks noChangeShapeType="1"/>
          </p:cNvSpPr>
          <p:nvPr/>
        </p:nvSpPr>
        <p:spPr bwMode="auto">
          <a:xfrm flipV="1">
            <a:off x="2627313" y="1916113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Line 7"/>
          <p:cNvSpPr>
            <a:spLocks noChangeShapeType="1"/>
          </p:cNvSpPr>
          <p:nvPr/>
        </p:nvSpPr>
        <p:spPr bwMode="auto">
          <a:xfrm>
            <a:off x="2627313" y="2563813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9" name="Line 8"/>
          <p:cNvSpPr>
            <a:spLocks noChangeShapeType="1"/>
          </p:cNvSpPr>
          <p:nvPr/>
        </p:nvSpPr>
        <p:spPr bwMode="auto">
          <a:xfrm flipV="1">
            <a:off x="3419475" y="1916113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Line 9"/>
          <p:cNvSpPr>
            <a:spLocks noChangeShapeType="1"/>
          </p:cNvSpPr>
          <p:nvPr/>
        </p:nvSpPr>
        <p:spPr bwMode="auto">
          <a:xfrm>
            <a:off x="3419475" y="1916113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Line 10"/>
          <p:cNvSpPr>
            <a:spLocks noChangeShapeType="1"/>
          </p:cNvSpPr>
          <p:nvPr/>
        </p:nvSpPr>
        <p:spPr bwMode="auto">
          <a:xfrm>
            <a:off x="4211638" y="1916113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Line 11"/>
          <p:cNvSpPr>
            <a:spLocks noChangeShapeType="1"/>
          </p:cNvSpPr>
          <p:nvPr/>
        </p:nvSpPr>
        <p:spPr bwMode="auto">
          <a:xfrm flipV="1">
            <a:off x="5003800" y="1916113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Line 12"/>
          <p:cNvSpPr>
            <a:spLocks noChangeShapeType="1"/>
          </p:cNvSpPr>
          <p:nvPr/>
        </p:nvSpPr>
        <p:spPr bwMode="auto">
          <a:xfrm>
            <a:off x="5003800" y="2563813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Line 13"/>
          <p:cNvSpPr>
            <a:spLocks noChangeShapeType="1"/>
          </p:cNvSpPr>
          <p:nvPr/>
        </p:nvSpPr>
        <p:spPr bwMode="auto">
          <a:xfrm flipV="1">
            <a:off x="5795963" y="1916113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Line 14"/>
          <p:cNvSpPr>
            <a:spLocks noChangeShapeType="1"/>
          </p:cNvSpPr>
          <p:nvPr/>
        </p:nvSpPr>
        <p:spPr bwMode="auto">
          <a:xfrm>
            <a:off x="5795963" y="1916113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Line 15"/>
          <p:cNvSpPr>
            <a:spLocks noChangeShapeType="1"/>
          </p:cNvSpPr>
          <p:nvPr/>
        </p:nvSpPr>
        <p:spPr bwMode="auto">
          <a:xfrm>
            <a:off x="6588125" y="1916113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7" name="Line 16"/>
          <p:cNvSpPr>
            <a:spLocks noChangeShapeType="1"/>
          </p:cNvSpPr>
          <p:nvPr/>
        </p:nvSpPr>
        <p:spPr bwMode="auto">
          <a:xfrm flipV="1">
            <a:off x="7380288" y="1916113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8" name="Line 17"/>
          <p:cNvSpPr>
            <a:spLocks noChangeShapeType="1"/>
          </p:cNvSpPr>
          <p:nvPr/>
        </p:nvSpPr>
        <p:spPr bwMode="auto">
          <a:xfrm>
            <a:off x="7380288" y="2563813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Line 18"/>
          <p:cNvSpPr>
            <a:spLocks noChangeShapeType="1"/>
          </p:cNvSpPr>
          <p:nvPr/>
        </p:nvSpPr>
        <p:spPr bwMode="auto">
          <a:xfrm>
            <a:off x="4211638" y="1916113"/>
            <a:ext cx="0" cy="1444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Line 19"/>
          <p:cNvSpPr>
            <a:spLocks noChangeShapeType="1"/>
          </p:cNvSpPr>
          <p:nvPr/>
        </p:nvSpPr>
        <p:spPr bwMode="auto">
          <a:xfrm>
            <a:off x="6588125" y="1916113"/>
            <a:ext cx="0" cy="144462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Text Box 20"/>
          <p:cNvSpPr txBox="1">
            <a:spLocks noChangeArrowheads="1"/>
          </p:cNvSpPr>
          <p:nvPr/>
        </p:nvSpPr>
        <p:spPr bwMode="auto">
          <a:xfrm>
            <a:off x="1166813" y="143192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7432" name="Text Box 21"/>
          <p:cNvSpPr txBox="1">
            <a:spLocks noChangeArrowheads="1"/>
          </p:cNvSpPr>
          <p:nvPr/>
        </p:nvSpPr>
        <p:spPr bwMode="auto">
          <a:xfrm>
            <a:off x="2051050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33" name="Text Box 22"/>
          <p:cNvSpPr txBox="1">
            <a:spLocks noChangeArrowheads="1"/>
          </p:cNvSpPr>
          <p:nvPr/>
        </p:nvSpPr>
        <p:spPr bwMode="auto">
          <a:xfrm>
            <a:off x="2916238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7434" name="Text Box 23"/>
          <p:cNvSpPr txBox="1">
            <a:spLocks noChangeArrowheads="1"/>
          </p:cNvSpPr>
          <p:nvPr/>
        </p:nvSpPr>
        <p:spPr bwMode="auto">
          <a:xfrm>
            <a:off x="3635375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35" name="Text Box 24"/>
          <p:cNvSpPr txBox="1">
            <a:spLocks noChangeArrowheads="1"/>
          </p:cNvSpPr>
          <p:nvPr/>
        </p:nvSpPr>
        <p:spPr bwMode="auto">
          <a:xfrm>
            <a:off x="4500563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36" name="Text Box 25"/>
          <p:cNvSpPr txBox="1">
            <a:spLocks noChangeArrowheads="1"/>
          </p:cNvSpPr>
          <p:nvPr/>
        </p:nvSpPr>
        <p:spPr bwMode="auto">
          <a:xfrm>
            <a:off x="5292725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7437" name="Text Box 26"/>
          <p:cNvSpPr txBox="1">
            <a:spLocks noChangeArrowheads="1"/>
          </p:cNvSpPr>
          <p:nvPr/>
        </p:nvSpPr>
        <p:spPr bwMode="auto">
          <a:xfrm>
            <a:off x="6084888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38" name="Text Box 27"/>
          <p:cNvSpPr txBox="1">
            <a:spLocks noChangeArrowheads="1"/>
          </p:cNvSpPr>
          <p:nvPr/>
        </p:nvSpPr>
        <p:spPr bwMode="auto">
          <a:xfrm>
            <a:off x="6948488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39" name="Text Box 28"/>
          <p:cNvSpPr txBox="1">
            <a:spLocks noChangeArrowheads="1"/>
          </p:cNvSpPr>
          <p:nvPr/>
        </p:nvSpPr>
        <p:spPr bwMode="auto">
          <a:xfrm>
            <a:off x="7812088" y="141287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7440" name="Line 29"/>
          <p:cNvSpPr>
            <a:spLocks noChangeShapeType="1"/>
          </p:cNvSpPr>
          <p:nvPr/>
        </p:nvSpPr>
        <p:spPr bwMode="auto">
          <a:xfrm>
            <a:off x="1835150" y="2636838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1" name="Text Box 30"/>
          <p:cNvSpPr txBox="1">
            <a:spLocks noChangeArrowheads="1"/>
          </p:cNvSpPr>
          <p:nvPr/>
        </p:nvSpPr>
        <p:spPr bwMode="auto">
          <a:xfrm>
            <a:off x="1403350" y="2995613"/>
            <a:ext cx="30241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is the bit period in seconds</a:t>
            </a:r>
          </a:p>
        </p:txBody>
      </p:sp>
      <p:graphicFrame>
        <p:nvGraphicFramePr>
          <p:cNvPr id="17442" name="Object 31"/>
          <p:cNvGraphicFramePr>
            <a:graphicFrameLocks noChangeAspect="1"/>
          </p:cNvGraphicFramePr>
          <p:nvPr/>
        </p:nvGraphicFramePr>
        <p:xfrm>
          <a:off x="4716463" y="2852738"/>
          <a:ext cx="792162" cy="67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508000" imgH="431800" progId="Equation.DSMT4">
                  <p:embed/>
                </p:oleObj>
              </mc:Choice>
              <mc:Fallback>
                <p:oleObj name="Equation" r:id="rId2" imgW="508000" imgH="431800" progId="Equation.DSMT4">
                  <p:embed/>
                  <p:pic>
                    <p:nvPicPr>
                      <p:cNvPr id="17442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16463" y="2852738"/>
                        <a:ext cx="792162" cy="673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43" name="Text Box 32"/>
          <p:cNvSpPr txBox="1">
            <a:spLocks noChangeArrowheads="1"/>
          </p:cNvSpPr>
          <p:nvPr/>
        </p:nvSpPr>
        <p:spPr bwMode="auto">
          <a:xfrm>
            <a:off x="5795963" y="2995613"/>
            <a:ext cx="24193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is the data rate in bit/s</a:t>
            </a:r>
          </a:p>
        </p:txBody>
      </p:sp>
      <p:graphicFrame>
        <p:nvGraphicFramePr>
          <p:cNvPr id="17444" name="Object 33"/>
          <p:cNvGraphicFramePr>
            <a:graphicFrameLocks noChangeAspect="1"/>
          </p:cNvGraphicFramePr>
          <p:nvPr/>
        </p:nvGraphicFramePr>
        <p:xfrm>
          <a:off x="1116013" y="2924175"/>
          <a:ext cx="312737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165028" imgH="228501" progId="Equation.DSMT4">
                  <p:embed/>
                </p:oleObj>
              </mc:Choice>
              <mc:Fallback>
                <p:oleObj name="Equation" r:id="rId4" imgW="165028" imgH="228501" progId="Equation.DSMT4">
                  <p:embed/>
                  <p:pic>
                    <p:nvPicPr>
                      <p:cNvPr id="17444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6013" y="2924175"/>
                        <a:ext cx="312737" cy="433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45" name="Object 34"/>
          <p:cNvGraphicFramePr>
            <a:graphicFrameLocks noChangeAspect="1"/>
          </p:cNvGraphicFramePr>
          <p:nvPr/>
        </p:nvGraphicFramePr>
        <p:xfrm>
          <a:off x="2051050" y="2132013"/>
          <a:ext cx="312738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6" imgW="165028" imgH="228501" progId="Equation.DSMT4">
                  <p:embed/>
                </p:oleObj>
              </mc:Choice>
              <mc:Fallback>
                <p:oleObj name="Equation" r:id="rId6" imgW="165028" imgH="228501" progId="Equation.DSMT4">
                  <p:embed/>
                  <p:pic>
                    <p:nvPicPr>
                      <p:cNvPr id="17445" name="Object 3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050" y="2132013"/>
                        <a:ext cx="312738" cy="433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46" name="Text Box 35"/>
          <p:cNvSpPr txBox="1">
            <a:spLocks noChangeArrowheads="1"/>
          </p:cNvSpPr>
          <p:nvPr/>
        </p:nvSpPr>
        <p:spPr bwMode="auto">
          <a:xfrm>
            <a:off x="684213" y="2347913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7447" name="Text Box 36"/>
          <p:cNvSpPr txBox="1">
            <a:spLocks noChangeArrowheads="1"/>
          </p:cNvSpPr>
          <p:nvPr/>
        </p:nvSpPr>
        <p:spPr bwMode="auto">
          <a:xfrm>
            <a:off x="684213" y="1700213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48" name="Line 37"/>
          <p:cNvSpPr>
            <a:spLocks noChangeShapeType="1"/>
          </p:cNvSpPr>
          <p:nvPr/>
        </p:nvSpPr>
        <p:spPr bwMode="auto">
          <a:xfrm flipH="1">
            <a:off x="1042988" y="1916113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49" name="Line 38"/>
          <p:cNvSpPr>
            <a:spLocks noChangeShapeType="1"/>
          </p:cNvSpPr>
          <p:nvPr/>
        </p:nvSpPr>
        <p:spPr bwMode="auto">
          <a:xfrm>
            <a:off x="1085851" y="4673575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0" name="Line 39"/>
          <p:cNvSpPr>
            <a:spLocks noChangeShapeType="1"/>
          </p:cNvSpPr>
          <p:nvPr/>
        </p:nvSpPr>
        <p:spPr bwMode="auto">
          <a:xfrm flipV="1">
            <a:off x="1878013" y="4025875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1" name="Line 40"/>
          <p:cNvSpPr>
            <a:spLocks noChangeShapeType="1"/>
          </p:cNvSpPr>
          <p:nvPr/>
        </p:nvSpPr>
        <p:spPr bwMode="auto">
          <a:xfrm>
            <a:off x="1878013" y="4025875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2" name="Line 41"/>
          <p:cNvSpPr>
            <a:spLocks noChangeShapeType="1"/>
          </p:cNvSpPr>
          <p:nvPr/>
        </p:nvSpPr>
        <p:spPr bwMode="auto">
          <a:xfrm flipV="1">
            <a:off x="2670176" y="4025875"/>
            <a:ext cx="0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3" name="Line 42"/>
          <p:cNvSpPr>
            <a:spLocks noChangeShapeType="1"/>
          </p:cNvSpPr>
          <p:nvPr/>
        </p:nvSpPr>
        <p:spPr bwMode="auto">
          <a:xfrm>
            <a:off x="2670176" y="4457675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4" name="Line 43"/>
          <p:cNvSpPr>
            <a:spLocks noChangeShapeType="1"/>
          </p:cNvSpPr>
          <p:nvPr/>
        </p:nvSpPr>
        <p:spPr bwMode="auto">
          <a:xfrm flipV="1">
            <a:off x="3462338" y="4241775"/>
            <a:ext cx="0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5" name="Line 44"/>
          <p:cNvSpPr>
            <a:spLocks noChangeShapeType="1"/>
          </p:cNvSpPr>
          <p:nvPr/>
        </p:nvSpPr>
        <p:spPr bwMode="auto">
          <a:xfrm>
            <a:off x="3462338" y="4241775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6" name="Line 45"/>
          <p:cNvSpPr>
            <a:spLocks noChangeShapeType="1"/>
          </p:cNvSpPr>
          <p:nvPr/>
        </p:nvSpPr>
        <p:spPr bwMode="auto">
          <a:xfrm>
            <a:off x="4254501" y="4025875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7" name="Line 46"/>
          <p:cNvSpPr>
            <a:spLocks noChangeShapeType="1"/>
          </p:cNvSpPr>
          <p:nvPr/>
        </p:nvSpPr>
        <p:spPr bwMode="auto">
          <a:xfrm flipV="1">
            <a:off x="5046663" y="4025875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8" name="Line 47"/>
          <p:cNvSpPr>
            <a:spLocks noChangeShapeType="1"/>
          </p:cNvSpPr>
          <p:nvPr/>
        </p:nvSpPr>
        <p:spPr bwMode="auto">
          <a:xfrm>
            <a:off x="5046663" y="4673575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59" name="Line 48"/>
          <p:cNvSpPr>
            <a:spLocks noChangeShapeType="1"/>
          </p:cNvSpPr>
          <p:nvPr/>
        </p:nvSpPr>
        <p:spPr bwMode="auto">
          <a:xfrm flipV="1">
            <a:off x="5838826" y="4241775"/>
            <a:ext cx="0" cy="4318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0" name="Line 49"/>
          <p:cNvSpPr>
            <a:spLocks noChangeShapeType="1"/>
          </p:cNvSpPr>
          <p:nvPr/>
        </p:nvSpPr>
        <p:spPr bwMode="auto">
          <a:xfrm>
            <a:off x="5838826" y="4241775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1" name="Line 50"/>
          <p:cNvSpPr>
            <a:spLocks noChangeShapeType="1"/>
          </p:cNvSpPr>
          <p:nvPr/>
        </p:nvSpPr>
        <p:spPr bwMode="auto">
          <a:xfrm>
            <a:off x="6630988" y="4025875"/>
            <a:ext cx="792163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2" name="Line 51"/>
          <p:cNvSpPr>
            <a:spLocks noChangeShapeType="1"/>
          </p:cNvSpPr>
          <p:nvPr/>
        </p:nvSpPr>
        <p:spPr bwMode="auto">
          <a:xfrm flipV="1">
            <a:off x="7423151" y="4025875"/>
            <a:ext cx="0" cy="6477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3" name="Line 52"/>
          <p:cNvSpPr>
            <a:spLocks noChangeShapeType="1"/>
          </p:cNvSpPr>
          <p:nvPr/>
        </p:nvSpPr>
        <p:spPr bwMode="auto">
          <a:xfrm>
            <a:off x="7423151" y="4673575"/>
            <a:ext cx="79216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4" name="Line 53"/>
          <p:cNvSpPr>
            <a:spLocks noChangeShapeType="1"/>
          </p:cNvSpPr>
          <p:nvPr/>
        </p:nvSpPr>
        <p:spPr bwMode="auto">
          <a:xfrm>
            <a:off x="4254501" y="4025875"/>
            <a:ext cx="0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5" name="Line 54"/>
          <p:cNvSpPr>
            <a:spLocks noChangeShapeType="1"/>
          </p:cNvSpPr>
          <p:nvPr/>
        </p:nvSpPr>
        <p:spPr bwMode="auto">
          <a:xfrm>
            <a:off x="6630988" y="4025875"/>
            <a:ext cx="0" cy="21590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6" name="Line 55"/>
          <p:cNvSpPr>
            <a:spLocks noChangeShapeType="1"/>
          </p:cNvSpPr>
          <p:nvPr/>
        </p:nvSpPr>
        <p:spPr bwMode="auto">
          <a:xfrm>
            <a:off x="1878013" y="47466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67" name="Text Box 56"/>
          <p:cNvSpPr txBox="1">
            <a:spLocks noChangeArrowheads="1"/>
          </p:cNvSpPr>
          <p:nvPr/>
        </p:nvSpPr>
        <p:spPr bwMode="auto">
          <a:xfrm>
            <a:off x="1301751" y="5033937"/>
            <a:ext cx="2305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is the symbol period</a:t>
            </a:r>
          </a:p>
        </p:txBody>
      </p:sp>
      <p:graphicFrame>
        <p:nvGraphicFramePr>
          <p:cNvPr id="17468" name="Object 5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094458"/>
              </p:ext>
            </p:extLst>
          </p:nvPr>
        </p:nvGraphicFramePr>
        <p:xfrm>
          <a:off x="3681414" y="4914825"/>
          <a:ext cx="771525" cy="673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7" imgW="495085" imgH="431613" progId="Equation.DSMT4">
                  <p:embed/>
                </p:oleObj>
              </mc:Choice>
              <mc:Fallback>
                <p:oleObj name="Equation" r:id="rId7" imgW="495085" imgH="431613" progId="Equation.DSMT4">
                  <p:embed/>
                  <p:pic>
                    <p:nvPicPr>
                      <p:cNvPr id="17468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81414" y="4914825"/>
                        <a:ext cx="771525" cy="673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69" name="Text Box 58"/>
          <p:cNvSpPr txBox="1">
            <a:spLocks noChangeArrowheads="1"/>
          </p:cNvSpPr>
          <p:nvPr/>
        </p:nvSpPr>
        <p:spPr bwMode="auto">
          <a:xfrm>
            <a:off x="4543426" y="5033937"/>
            <a:ext cx="1974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is the symbol rate</a:t>
            </a:r>
          </a:p>
        </p:txBody>
      </p:sp>
      <p:graphicFrame>
        <p:nvGraphicFramePr>
          <p:cNvPr id="17470" name="Object 5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84326803"/>
              </p:ext>
            </p:extLst>
          </p:nvPr>
        </p:nvGraphicFramePr>
        <p:xfrm>
          <a:off x="1014413" y="4962500"/>
          <a:ext cx="288925" cy="4333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9" imgW="152334" imgH="228501" progId="Equation.DSMT4">
                  <p:embed/>
                </p:oleObj>
              </mc:Choice>
              <mc:Fallback>
                <p:oleObj name="Equation" r:id="rId9" imgW="152334" imgH="228501" progId="Equation.DSMT4">
                  <p:embed/>
                  <p:pic>
                    <p:nvPicPr>
                      <p:cNvPr id="17470" name="Object 5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14413" y="4962500"/>
                        <a:ext cx="288925" cy="433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71" name="Object 6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752622"/>
              </p:ext>
            </p:extLst>
          </p:nvPr>
        </p:nvGraphicFramePr>
        <p:xfrm>
          <a:off x="2093913" y="4313212"/>
          <a:ext cx="287338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1" imgW="152334" imgH="228501" progId="Equation.DSMT4">
                  <p:embed/>
                </p:oleObj>
              </mc:Choice>
              <mc:Fallback>
                <p:oleObj name="Equation" r:id="rId11" imgW="152334" imgH="228501" progId="Equation.DSMT4">
                  <p:embed/>
                  <p:pic>
                    <p:nvPicPr>
                      <p:cNvPr id="17471" name="Object 6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93913" y="4313212"/>
                        <a:ext cx="287338" cy="433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72" name="Text Box 61"/>
          <p:cNvSpPr txBox="1">
            <a:spLocks noChangeArrowheads="1"/>
          </p:cNvSpPr>
          <p:nvPr/>
        </p:nvSpPr>
        <p:spPr bwMode="auto">
          <a:xfrm>
            <a:off x="727076" y="4457675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</a:t>
            </a:r>
          </a:p>
        </p:txBody>
      </p:sp>
      <p:sp>
        <p:nvSpPr>
          <p:cNvPr id="17473" name="Text Box 62"/>
          <p:cNvSpPr txBox="1">
            <a:spLocks noChangeArrowheads="1"/>
          </p:cNvSpPr>
          <p:nvPr/>
        </p:nvSpPr>
        <p:spPr bwMode="auto">
          <a:xfrm>
            <a:off x="727076" y="3809975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3</a:t>
            </a:r>
          </a:p>
        </p:txBody>
      </p:sp>
      <p:sp>
        <p:nvSpPr>
          <p:cNvPr id="17474" name="Line 63"/>
          <p:cNvSpPr>
            <a:spLocks noChangeShapeType="1"/>
          </p:cNvSpPr>
          <p:nvPr/>
        </p:nvSpPr>
        <p:spPr bwMode="auto">
          <a:xfrm flipH="1">
            <a:off x="1085851" y="402587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75" name="Line 64"/>
          <p:cNvSpPr>
            <a:spLocks noChangeShapeType="1"/>
          </p:cNvSpPr>
          <p:nvPr/>
        </p:nvSpPr>
        <p:spPr bwMode="auto">
          <a:xfrm flipH="1">
            <a:off x="1085851" y="424177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76" name="Line 65"/>
          <p:cNvSpPr>
            <a:spLocks noChangeShapeType="1"/>
          </p:cNvSpPr>
          <p:nvPr/>
        </p:nvSpPr>
        <p:spPr bwMode="auto">
          <a:xfrm flipH="1">
            <a:off x="1085851" y="4457675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77" name="Text Box 66"/>
          <p:cNvSpPr txBox="1">
            <a:spLocks noChangeArrowheads="1"/>
          </p:cNvSpPr>
          <p:nvPr/>
        </p:nvSpPr>
        <p:spPr bwMode="auto">
          <a:xfrm>
            <a:off x="727076" y="4025875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2</a:t>
            </a:r>
          </a:p>
        </p:txBody>
      </p:sp>
      <p:sp>
        <p:nvSpPr>
          <p:cNvPr id="17478" name="Text Box 67"/>
          <p:cNvSpPr txBox="1">
            <a:spLocks noChangeArrowheads="1"/>
          </p:cNvSpPr>
          <p:nvPr/>
        </p:nvSpPr>
        <p:spPr bwMode="auto">
          <a:xfrm>
            <a:off x="727076" y="4241775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</a:t>
            </a:r>
          </a:p>
        </p:txBody>
      </p:sp>
      <p:sp>
        <p:nvSpPr>
          <p:cNvPr id="17479" name="Text Box 68"/>
          <p:cNvSpPr txBox="1">
            <a:spLocks noChangeArrowheads="1"/>
          </p:cNvSpPr>
          <p:nvPr/>
        </p:nvSpPr>
        <p:spPr bwMode="auto">
          <a:xfrm>
            <a:off x="1138238" y="3613125"/>
            <a:ext cx="438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00</a:t>
            </a:r>
          </a:p>
        </p:txBody>
      </p:sp>
      <p:sp>
        <p:nvSpPr>
          <p:cNvPr id="17480" name="Text Box 69"/>
          <p:cNvSpPr txBox="1">
            <a:spLocks noChangeArrowheads="1"/>
          </p:cNvSpPr>
          <p:nvPr/>
        </p:nvSpPr>
        <p:spPr bwMode="auto">
          <a:xfrm>
            <a:off x="2022476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11</a:t>
            </a:r>
          </a:p>
        </p:txBody>
      </p:sp>
      <p:sp>
        <p:nvSpPr>
          <p:cNvPr id="17481" name="Text Box 70"/>
          <p:cNvSpPr txBox="1">
            <a:spLocks noChangeArrowheads="1"/>
          </p:cNvSpPr>
          <p:nvPr/>
        </p:nvSpPr>
        <p:spPr bwMode="auto">
          <a:xfrm>
            <a:off x="2886076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01</a:t>
            </a:r>
          </a:p>
        </p:txBody>
      </p:sp>
      <p:sp>
        <p:nvSpPr>
          <p:cNvPr id="17482" name="Text Box 71"/>
          <p:cNvSpPr txBox="1">
            <a:spLocks noChangeArrowheads="1"/>
          </p:cNvSpPr>
          <p:nvPr/>
        </p:nvSpPr>
        <p:spPr bwMode="auto">
          <a:xfrm>
            <a:off x="3606801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10</a:t>
            </a:r>
          </a:p>
        </p:txBody>
      </p:sp>
      <p:sp>
        <p:nvSpPr>
          <p:cNvPr id="17483" name="Text Box 72"/>
          <p:cNvSpPr txBox="1">
            <a:spLocks noChangeArrowheads="1"/>
          </p:cNvSpPr>
          <p:nvPr/>
        </p:nvSpPr>
        <p:spPr bwMode="auto">
          <a:xfrm>
            <a:off x="4470401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11</a:t>
            </a:r>
          </a:p>
        </p:txBody>
      </p:sp>
      <p:sp>
        <p:nvSpPr>
          <p:cNvPr id="17484" name="Text Box 73"/>
          <p:cNvSpPr txBox="1">
            <a:spLocks noChangeArrowheads="1"/>
          </p:cNvSpPr>
          <p:nvPr/>
        </p:nvSpPr>
        <p:spPr bwMode="auto">
          <a:xfrm>
            <a:off x="5262563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00</a:t>
            </a:r>
          </a:p>
        </p:txBody>
      </p:sp>
      <p:sp>
        <p:nvSpPr>
          <p:cNvPr id="17485" name="Text Box 74"/>
          <p:cNvSpPr txBox="1">
            <a:spLocks noChangeArrowheads="1"/>
          </p:cNvSpPr>
          <p:nvPr/>
        </p:nvSpPr>
        <p:spPr bwMode="auto">
          <a:xfrm>
            <a:off x="6054726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10</a:t>
            </a:r>
          </a:p>
        </p:txBody>
      </p:sp>
      <p:sp>
        <p:nvSpPr>
          <p:cNvPr id="17486" name="Text Box 75"/>
          <p:cNvSpPr txBox="1">
            <a:spLocks noChangeArrowheads="1"/>
          </p:cNvSpPr>
          <p:nvPr/>
        </p:nvSpPr>
        <p:spPr bwMode="auto">
          <a:xfrm>
            <a:off x="6919913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11</a:t>
            </a:r>
          </a:p>
        </p:txBody>
      </p:sp>
      <p:sp>
        <p:nvSpPr>
          <p:cNvPr id="17487" name="Text Box 76"/>
          <p:cNvSpPr txBox="1">
            <a:spLocks noChangeArrowheads="1"/>
          </p:cNvSpPr>
          <p:nvPr/>
        </p:nvSpPr>
        <p:spPr bwMode="auto">
          <a:xfrm>
            <a:off x="7783513" y="3592487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00</a:t>
            </a:r>
          </a:p>
        </p:txBody>
      </p:sp>
      <p:graphicFrame>
        <p:nvGraphicFramePr>
          <p:cNvPr id="17488" name="Object 7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3770431"/>
              </p:ext>
            </p:extLst>
          </p:nvPr>
        </p:nvGraphicFramePr>
        <p:xfrm>
          <a:off x="6775451" y="5033937"/>
          <a:ext cx="1008062" cy="385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3" imgW="596900" imgH="228600" progId="Equation.DSMT4">
                  <p:embed/>
                </p:oleObj>
              </mc:Choice>
              <mc:Fallback>
                <p:oleObj name="Equation" r:id="rId13" imgW="596900" imgH="228600" progId="Equation.DSMT4">
                  <p:embed/>
                  <p:pic>
                    <p:nvPicPr>
                      <p:cNvPr id="17488" name="Object 7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75451" y="5033937"/>
                        <a:ext cx="1008062" cy="385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788861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8ACDBD6-09EB-4FF3-97AF-E14F88810CCB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23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84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Data and symbol rate</a:t>
            </a:r>
          </a:p>
        </p:txBody>
      </p:sp>
      <p:sp>
        <p:nvSpPr>
          <p:cNvPr id="184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268413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2600"/>
              <a:t>Binary data transmission rate measured in bits per seconds (bits/s)</a:t>
            </a:r>
          </a:p>
          <a:p>
            <a:pPr eaLnBrk="1" hangingPunct="1"/>
            <a:r>
              <a:rPr lang="en-GB" altLang="en-US" sz="2600"/>
              <a:t>Leads to transmission delay</a:t>
            </a:r>
          </a:p>
          <a:p>
            <a:pPr lvl="1" eaLnBrk="1" hangingPunct="1"/>
            <a:r>
              <a:rPr lang="en-GB" altLang="en-US" sz="2200"/>
              <a:t>Don’t confuse with propagation delay</a:t>
            </a:r>
          </a:p>
          <a:p>
            <a:pPr lvl="1" eaLnBrk="1" hangingPunct="1"/>
            <a:r>
              <a:rPr lang="en-GB" altLang="en-US" sz="2200"/>
              <a:t>e.g. 8000 bits of data at 2 kbits/s takes 4 seconds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endParaRPr lang="en-GB" altLang="en-US" sz="2200"/>
          </a:p>
          <a:p>
            <a:pPr eaLnBrk="1" hangingPunct="1"/>
            <a:r>
              <a:rPr lang="en-GB" altLang="en-US" sz="2600"/>
              <a:t>‘Baud’ rate is digital symbols per second</a:t>
            </a:r>
          </a:p>
          <a:p>
            <a:pPr eaLnBrk="1" hangingPunct="1"/>
            <a:r>
              <a:rPr lang="en-GB" altLang="en-US" sz="2600"/>
              <a:t>Data rate limited by transmission medium bandwidth</a:t>
            </a:r>
          </a:p>
        </p:txBody>
      </p:sp>
    </p:spTree>
    <p:extLst>
      <p:ext uri="{BB962C8B-B14F-4D97-AF65-F5344CB8AC3E}">
        <p14:creationId xmlns:p14="http://schemas.microsoft.com/office/powerpoint/2010/main" val="11165872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D1FDD8C-57DE-428C-BC33-088758E4C72D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24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Propagation </a:t>
            </a:r>
          </a:p>
        </p:txBody>
      </p:sp>
      <p:sp>
        <p:nvSpPr>
          <p:cNvPr id="194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196975"/>
            <a:ext cx="7772400" cy="439261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600"/>
              <a:t>All electronic communications (guided and unguided) travel as electro-magnetic (EM) waves</a:t>
            </a:r>
          </a:p>
          <a:p>
            <a:pPr eaLnBrk="1" hangingPunct="1">
              <a:lnSpc>
                <a:spcPct val="80000"/>
              </a:lnSpc>
            </a:pPr>
            <a:endParaRPr lang="en-GB" altLang="en-US" sz="2600"/>
          </a:p>
          <a:p>
            <a:pPr eaLnBrk="1" hangingPunct="1">
              <a:lnSpc>
                <a:spcPct val="80000"/>
              </a:lnSpc>
            </a:pPr>
            <a:r>
              <a:rPr lang="en-GB" altLang="en-US" sz="2600"/>
              <a:t>EM waves travel at speed of light in air or vacuum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/>
              <a:t>c </a:t>
            </a:r>
            <a:r>
              <a:rPr lang="en-GB" altLang="en-US" sz="2200">
                <a:sym typeface="Symbol" panose="05050102010706020507" pitchFamily="18" charset="2"/>
              </a:rPr>
              <a:t> 3 x 10</a:t>
            </a:r>
            <a:r>
              <a:rPr lang="en-GB" altLang="en-US" sz="2200" baseline="30000">
                <a:sym typeface="Symbol" panose="05050102010706020507" pitchFamily="18" charset="2"/>
              </a:rPr>
              <a:t>8</a:t>
            </a:r>
            <a:r>
              <a:rPr lang="en-GB" altLang="en-US" sz="2200">
                <a:sym typeface="Symbol" panose="05050102010706020507" pitchFamily="18" charset="2"/>
              </a:rPr>
              <a:t> m/s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 sz="2200">
              <a:sym typeface="Symbol" panose="05050102010706020507" pitchFamily="18" charset="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600">
                <a:sym typeface="Symbol" panose="05050102010706020507" pitchFamily="18" charset="2"/>
              </a:rPr>
              <a:t>EM waves in a guided medium travel slower, </a:t>
            </a:r>
            <a:br>
              <a:rPr lang="en-GB" altLang="en-US" sz="2600">
                <a:sym typeface="Symbol" panose="05050102010706020507" pitchFamily="18" charset="2"/>
              </a:rPr>
            </a:br>
            <a:r>
              <a:rPr lang="en-GB" altLang="en-US" sz="2600">
                <a:sym typeface="Symbol" panose="05050102010706020507" pitchFamily="18" charset="2"/>
              </a:rPr>
              <a:t>~ 2/3 c, depending on medium</a:t>
            </a:r>
          </a:p>
          <a:p>
            <a:pPr eaLnBrk="1" hangingPunct="1">
              <a:lnSpc>
                <a:spcPct val="80000"/>
              </a:lnSpc>
            </a:pPr>
            <a:endParaRPr lang="en-GB" altLang="en-US" sz="2600">
              <a:sym typeface="Symbol" panose="05050102010706020507" pitchFamily="18" charset="2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600">
                <a:sym typeface="Symbol" panose="05050102010706020507" pitchFamily="18" charset="2"/>
              </a:rPr>
              <a:t>Leads to a propagation delay over specific distance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200">
                <a:sym typeface="Symbol" panose="05050102010706020507" pitchFamily="18" charset="2"/>
              </a:rPr>
              <a:t>e.g a radio transmission over 60 km takes 0.2 ms</a:t>
            </a:r>
          </a:p>
          <a:p>
            <a:pPr eaLnBrk="1" hangingPunct="1">
              <a:lnSpc>
                <a:spcPct val="80000"/>
              </a:lnSpc>
            </a:pPr>
            <a:endParaRPr lang="en-GB" altLang="en-US" sz="2600">
              <a:sym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42009058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oter Placeholder 5"/>
          <p:cNvSpPr>
            <a:spLocks noGrp="1"/>
          </p:cNvSpPr>
          <p:nvPr>
            <p:ph type="ftr" sz="quarter" idx="4294967295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   </a:t>
            </a:r>
          </a:p>
        </p:txBody>
      </p:sp>
      <p:sp>
        <p:nvSpPr>
          <p:cNvPr id="20484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5508CCC-07D5-48CF-BB49-048896DA825A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25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04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Transmission Media</a:t>
            </a:r>
          </a:p>
        </p:txBody>
      </p:sp>
      <p:sp>
        <p:nvSpPr>
          <p:cNvPr id="20486" name="Rectangle 30"/>
          <p:cNvSpPr>
            <a:spLocks noGrp="1" noChangeArrowheads="1"/>
          </p:cNvSpPr>
          <p:nvPr>
            <p:ph type="body" sz="half" idx="1"/>
          </p:nvPr>
        </p:nvSpPr>
        <p:spPr>
          <a:xfrm>
            <a:off x="703263" y="1830388"/>
            <a:ext cx="3810000" cy="4114800"/>
          </a:xfrm>
        </p:spPr>
        <p:txBody>
          <a:bodyPr/>
          <a:lstStyle/>
          <a:p>
            <a:pPr eaLnBrk="1" hangingPunct="1"/>
            <a:r>
              <a:rPr lang="en-GB" altLang="en-US" sz="2200" dirty="0"/>
              <a:t>Wire pair</a:t>
            </a:r>
          </a:p>
          <a:p>
            <a:pPr lvl="1" eaLnBrk="1" hangingPunct="1"/>
            <a:r>
              <a:rPr lang="en-GB" altLang="en-US" sz="2000" dirty="0"/>
              <a:t>Cheap</a:t>
            </a:r>
          </a:p>
          <a:p>
            <a:pPr lvl="1" eaLnBrk="1" hangingPunct="1"/>
            <a:r>
              <a:rPr lang="en-GB" altLang="en-US" sz="2000" dirty="0"/>
              <a:t>Low bandwidth </a:t>
            </a:r>
          </a:p>
          <a:p>
            <a:pPr eaLnBrk="1" hangingPunct="1"/>
            <a:r>
              <a:rPr lang="en-GB" altLang="en-US" sz="2200" dirty="0"/>
              <a:t>Coaxial Cable</a:t>
            </a:r>
          </a:p>
          <a:p>
            <a:pPr lvl="1" eaLnBrk="1" hangingPunct="1"/>
            <a:r>
              <a:rPr lang="en-GB" altLang="en-US" sz="2000" dirty="0"/>
              <a:t>More expensive</a:t>
            </a:r>
          </a:p>
          <a:p>
            <a:pPr lvl="1" eaLnBrk="1" hangingPunct="1"/>
            <a:r>
              <a:rPr lang="en-GB" altLang="en-US" sz="2000" dirty="0"/>
              <a:t>Higher bandwidth</a:t>
            </a:r>
          </a:p>
          <a:p>
            <a:pPr eaLnBrk="1" hangingPunct="1"/>
            <a:r>
              <a:rPr lang="en-GB" altLang="en-US" sz="2200" dirty="0"/>
              <a:t>Fibre optics</a:t>
            </a:r>
          </a:p>
          <a:p>
            <a:pPr lvl="1" eaLnBrk="1" hangingPunct="1"/>
            <a:r>
              <a:rPr lang="en-GB" altLang="en-US" sz="2000" dirty="0"/>
              <a:t>Immune to electrical interference</a:t>
            </a:r>
          </a:p>
          <a:p>
            <a:pPr lvl="1" eaLnBrk="1" hangingPunct="1"/>
            <a:r>
              <a:rPr lang="en-GB" altLang="en-US" sz="2000" dirty="0"/>
              <a:t>Very high bandwidth </a:t>
            </a:r>
          </a:p>
        </p:txBody>
      </p:sp>
      <p:sp>
        <p:nvSpPr>
          <p:cNvPr id="20487" name="Rectangle 36"/>
          <p:cNvSpPr>
            <a:spLocks noGrp="1" noChangeArrowheads="1"/>
          </p:cNvSpPr>
          <p:nvPr>
            <p:ph type="body" sz="half" idx="2"/>
          </p:nvPr>
        </p:nvSpPr>
        <p:spPr>
          <a:xfrm>
            <a:off x="4664075" y="1830388"/>
            <a:ext cx="3810000" cy="4114800"/>
          </a:xfrm>
        </p:spPr>
        <p:txBody>
          <a:bodyPr/>
          <a:lstStyle/>
          <a:p>
            <a:pPr eaLnBrk="1" hangingPunct="1"/>
            <a:r>
              <a:rPr lang="en-GB" altLang="en-US" sz="2600" dirty="0"/>
              <a:t>RF</a:t>
            </a:r>
          </a:p>
          <a:p>
            <a:pPr lvl="1" eaLnBrk="1" hangingPunct="1"/>
            <a:r>
              <a:rPr lang="en-GB" altLang="en-US" dirty="0"/>
              <a:t>Sky wave, Ground wave</a:t>
            </a:r>
          </a:p>
          <a:p>
            <a:pPr lvl="1" eaLnBrk="1" hangingPunct="1"/>
            <a:r>
              <a:rPr lang="en-GB" altLang="en-US" dirty="0"/>
              <a:t>Microwave, satellite</a:t>
            </a:r>
          </a:p>
          <a:p>
            <a:pPr lvl="1" eaLnBrk="1" hangingPunct="1"/>
            <a:endParaRPr lang="en-GB" altLang="en-US" dirty="0"/>
          </a:p>
          <a:p>
            <a:pPr eaLnBrk="1" hangingPunct="1"/>
            <a:r>
              <a:rPr lang="en-GB" altLang="en-US" sz="2600" dirty="0"/>
              <a:t>Optical Wireless (IR)</a:t>
            </a:r>
          </a:p>
          <a:p>
            <a:pPr lvl="1" eaLnBrk="1" hangingPunct="1"/>
            <a:r>
              <a:rPr lang="en-GB" altLang="en-US" dirty="0"/>
              <a:t>Medium Range</a:t>
            </a:r>
          </a:p>
          <a:p>
            <a:pPr lvl="1" eaLnBrk="1" hangingPunct="1"/>
            <a:r>
              <a:rPr lang="en-GB" altLang="en-US" dirty="0"/>
              <a:t>Short Range (indoor)</a:t>
            </a:r>
          </a:p>
        </p:txBody>
      </p:sp>
      <p:sp>
        <p:nvSpPr>
          <p:cNvPr id="20488" name="Text Box 37"/>
          <p:cNvSpPr txBox="1">
            <a:spLocks noChangeArrowheads="1"/>
          </p:cNvSpPr>
          <p:nvPr/>
        </p:nvSpPr>
        <p:spPr bwMode="auto">
          <a:xfrm>
            <a:off x="827088" y="1341438"/>
            <a:ext cx="224631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ahoma" panose="020B0604030504040204" pitchFamily="34" charset="0"/>
              </a:rPr>
              <a:t>Line Transmission</a:t>
            </a:r>
          </a:p>
        </p:txBody>
      </p:sp>
      <p:sp>
        <p:nvSpPr>
          <p:cNvPr id="20489" name="Text Box 38"/>
          <p:cNvSpPr txBox="1">
            <a:spLocks noChangeArrowheads="1"/>
          </p:cNvSpPr>
          <p:nvPr/>
        </p:nvSpPr>
        <p:spPr bwMode="auto">
          <a:xfrm>
            <a:off x="4808538" y="1325563"/>
            <a:ext cx="11620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1">
                <a:latin typeface="Tahoma" panose="020B0604030504040204" pitchFamily="34" charset="0"/>
              </a:rPr>
              <a:t>Wireless</a:t>
            </a:r>
          </a:p>
        </p:txBody>
      </p:sp>
    </p:spTree>
    <p:extLst>
      <p:ext uri="{BB962C8B-B14F-4D97-AF65-F5344CB8AC3E}">
        <p14:creationId xmlns:p14="http://schemas.microsoft.com/office/powerpoint/2010/main" val="19281363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9CEBB4B4-0ED8-46F4-93DA-417F89102A9B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26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15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Characteristics of Signals</a:t>
            </a:r>
          </a:p>
        </p:txBody>
      </p:sp>
      <p:sp>
        <p:nvSpPr>
          <p:cNvPr id="215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268413"/>
            <a:ext cx="7772400" cy="19446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100"/>
              <a:t>Periodic signals repeat after period </a:t>
            </a:r>
            <a:r>
              <a:rPr lang="en-GB" altLang="en-US" sz="2100" i="1"/>
              <a:t>T</a:t>
            </a:r>
            <a:r>
              <a:rPr lang="en-GB" altLang="en-US" sz="210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/>
              <a:t>These are made from the addition of sinusoids at multiples of the fundamental frequency, with varying amplitudes and phases (Fourier series)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/>
              <a:t>Gives a discrete line amplitude and phase spectrum</a:t>
            </a:r>
          </a:p>
        </p:txBody>
      </p:sp>
      <p:sp>
        <p:nvSpPr>
          <p:cNvPr id="21535" name="Text Box 29"/>
          <p:cNvSpPr txBox="1">
            <a:spLocks noChangeArrowheads="1"/>
          </p:cNvSpPr>
          <p:nvPr/>
        </p:nvSpPr>
        <p:spPr bwMode="auto">
          <a:xfrm>
            <a:off x="4860925" y="4797425"/>
            <a:ext cx="4000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A</a:t>
            </a:r>
            <a:r>
              <a:rPr lang="en-GB" altLang="en-US" sz="1800" i="1" baseline="-25000">
                <a:latin typeface="Times New Roman" panose="02020603050405020304" pitchFamily="18" charset="0"/>
              </a:rPr>
              <a:t>n</a:t>
            </a:r>
            <a:endParaRPr lang="en-GB" altLang="en-US" sz="1800" baseline="-25000">
              <a:latin typeface="Times New Roman" panose="02020603050405020304" pitchFamily="18" charset="0"/>
            </a:endParaRPr>
          </a:p>
        </p:txBody>
      </p:sp>
      <p:grpSp>
        <p:nvGrpSpPr>
          <p:cNvPr id="3" name="Group 2"/>
          <p:cNvGrpSpPr/>
          <p:nvPr/>
        </p:nvGrpSpPr>
        <p:grpSpPr>
          <a:xfrm>
            <a:off x="581025" y="3993356"/>
            <a:ext cx="4248150" cy="1438275"/>
            <a:chOff x="581025" y="3993356"/>
            <a:chExt cx="4248150" cy="1438275"/>
          </a:xfrm>
        </p:grpSpPr>
        <p:sp>
          <p:nvSpPr>
            <p:cNvPr id="21511" name="Line 4"/>
            <p:cNvSpPr>
              <a:spLocks noChangeShapeType="1"/>
            </p:cNvSpPr>
            <p:nvPr/>
          </p:nvSpPr>
          <p:spPr bwMode="auto">
            <a:xfrm flipV="1">
              <a:off x="1176338" y="4123531"/>
              <a:ext cx="0" cy="10795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2" name="Line 5"/>
            <p:cNvSpPr>
              <a:spLocks noChangeShapeType="1"/>
            </p:cNvSpPr>
            <p:nvPr/>
          </p:nvSpPr>
          <p:spPr bwMode="auto">
            <a:xfrm>
              <a:off x="1176338" y="5203031"/>
              <a:ext cx="295275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5" name="AutoShape 8"/>
            <p:cNvSpPr>
              <a:spLocks noChangeArrowheads="1"/>
            </p:cNvSpPr>
            <p:nvPr/>
          </p:nvSpPr>
          <p:spPr bwMode="auto">
            <a:xfrm>
              <a:off x="4179888" y="4353719"/>
              <a:ext cx="649287" cy="358775"/>
            </a:xfrm>
            <a:prstGeom prst="rightArrow">
              <a:avLst>
                <a:gd name="adj1" fmla="val 50000"/>
                <a:gd name="adj2" fmla="val 4524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1800"/>
            </a:p>
          </p:txBody>
        </p:sp>
        <p:sp>
          <p:nvSpPr>
            <p:cNvPr id="21517" name="Text Box 10"/>
            <p:cNvSpPr txBox="1">
              <a:spLocks noChangeArrowheads="1"/>
            </p:cNvSpPr>
            <p:nvPr/>
          </p:nvSpPr>
          <p:spPr bwMode="auto">
            <a:xfrm>
              <a:off x="4056063" y="5064919"/>
              <a:ext cx="247650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i="1">
                  <a:latin typeface="Times New Roman" panose="02020603050405020304" pitchFamily="18" charset="0"/>
                </a:rPr>
                <a:t>t</a:t>
              </a:r>
              <a:endParaRPr lang="en-GB" altLang="en-US" sz="1800">
                <a:latin typeface="Times New Roman" panose="02020603050405020304" pitchFamily="18" charset="0"/>
              </a:endParaRPr>
            </a:p>
          </p:txBody>
        </p:sp>
        <p:sp>
          <p:nvSpPr>
            <p:cNvPr id="21524" name="Freeform 17"/>
            <p:cNvSpPr>
              <a:spLocks/>
            </p:cNvSpPr>
            <p:nvPr/>
          </p:nvSpPr>
          <p:spPr bwMode="auto">
            <a:xfrm>
              <a:off x="1247775" y="4758531"/>
              <a:ext cx="865188" cy="444500"/>
            </a:xfrm>
            <a:custGeom>
              <a:avLst/>
              <a:gdLst>
                <a:gd name="T0" fmla="*/ 0 w 545"/>
                <a:gd name="T1" fmla="*/ 2147483646 h 280"/>
                <a:gd name="T2" fmla="*/ 2147483646 w 545"/>
                <a:gd name="T3" fmla="*/ 2147483646 h 280"/>
                <a:gd name="T4" fmla="*/ 2147483646 w 545"/>
                <a:gd name="T5" fmla="*/ 2147483646 h 280"/>
                <a:gd name="T6" fmla="*/ 2147483646 w 545"/>
                <a:gd name="T7" fmla="*/ 2147483646 h 280"/>
                <a:gd name="T8" fmla="*/ 2147483646 w 545"/>
                <a:gd name="T9" fmla="*/ 2147483646 h 280"/>
                <a:gd name="T10" fmla="*/ 2147483646 w 545"/>
                <a:gd name="T11" fmla="*/ 2147483646 h 280"/>
                <a:gd name="T12" fmla="*/ 2147483646 w 545"/>
                <a:gd name="T13" fmla="*/ 2147483646 h 280"/>
                <a:gd name="T14" fmla="*/ 2147483646 w 545"/>
                <a:gd name="T15" fmla="*/ 2147483646 h 28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45" h="280">
                  <a:moveTo>
                    <a:pt x="0" y="280"/>
                  </a:moveTo>
                  <a:cubicBezTo>
                    <a:pt x="34" y="253"/>
                    <a:pt x="68" y="227"/>
                    <a:pt x="91" y="189"/>
                  </a:cubicBezTo>
                  <a:cubicBezTo>
                    <a:pt x="114" y="151"/>
                    <a:pt x="113" y="76"/>
                    <a:pt x="136" y="53"/>
                  </a:cubicBezTo>
                  <a:cubicBezTo>
                    <a:pt x="159" y="30"/>
                    <a:pt x="197" y="60"/>
                    <a:pt x="227" y="53"/>
                  </a:cubicBezTo>
                  <a:cubicBezTo>
                    <a:pt x="257" y="46"/>
                    <a:pt x="288" y="0"/>
                    <a:pt x="318" y="8"/>
                  </a:cubicBezTo>
                  <a:cubicBezTo>
                    <a:pt x="348" y="16"/>
                    <a:pt x="386" y="61"/>
                    <a:pt x="409" y="99"/>
                  </a:cubicBezTo>
                  <a:cubicBezTo>
                    <a:pt x="432" y="137"/>
                    <a:pt x="431" y="205"/>
                    <a:pt x="454" y="235"/>
                  </a:cubicBezTo>
                  <a:cubicBezTo>
                    <a:pt x="477" y="265"/>
                    <a:pt x="511" y="272"/>
                    <a:pt x="545" y="28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5" name="Freeform 18"/>
            <p:cNvSpPr>
              <a:spLocks/>
            </p:cNvSpPr>
            <p:nvPr/>
          </p:nvSpPr>
          <p:spPr bwMode="auto">
            <a:xfrm>
              <a:off x="2112963" y="4771231"/>
              <a:ext cx="865187" cy="444500"/>
            </a:xfrm>
            <a:custGeom>
              <a:avLst/>
              <a:gdLst>
                <a:gd name="T0" fmla="*/ 0 w 545"/>
                <a:gd name="T1" fmla="*/ 2147483646 h 280"/>
                <a:gd name="T2" fmla="*/ 2147483646 w 545"/>
                <a:gd name="T3" fmla="*/ 2147483646 h 280"/>
                <a:gd name="T4" fmla="*/ 2147483646 w 545"/>
                <a:gd name="T5" fmla="*/ 2147483646 h 280"/>
                <a:gd name="T6" fmla="*/ 2147483646 w 545"/>
                <a:gd name="T7" fmla="*/ 2147483646 h 280"/>
                <a:gd name="T8" fmla="*/ 2147483646 w 545"/>
                <a:gd name="T9" fmla="*/ 2147483646 h 280"/>
                <a:gd name="T10" fmla="*/ 2147483646 w 545"/>
                <a:gd name="T11" fmla="*/ 2147483646 h 280"/>
                <a:gd name="T12" fmla="*/ 2147483646 w 545"/>
                <a:gd name="T13" fmla="*/ 2147483646 h 280"/>
                <a:gd name="T14" fmla="*/ 2147483646 w 545"/>
                <a:gd name="T15" fmla="*/ 2147483646 h 28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45" h="280">
                  <a:moveTo>
                    <a:pt x="0" y="280"/>
                  </a:moveTo>
                  <a:cubicBezTo>
                    <a:pt x="34" y="253"/>
                    <a:pt x="68" y="227"/>
                    <a:pt x="91" y="189"/>
                  </a:cubicBezTo>
                  <a:cubicBezTo>
                    <a:pt x="114" y="151"/>
                    <a:pt x="113" y="76"/>
                    <a:pt x="136" y="53"/>
                  </a:cubicBezTo>
                  <a:cubicBezTo>
                    <a:pt x="159" y="30"/>
                    <a:pt x="197" y="60"/>
                    <a:pt x="227" y="53"/>
                  </a:cubicBezTo>
                  <a:cubicBezTo>
                    <a:pt x="257" y="46"/>
                    <a:pt x="288" y="0"/>
                    <a:pt x="318" y="8"/>
                  </a:cubicBezTo>
                  <a:cubicBezTo>
                    <a:pt x="348" y="16"/>
                    <a:pt x="386" y="61"/>
                    <a:pt x="409" y="99"/>
                  </a:cubicBezTo>
                  <a:cubicBezTo>
                    <a:pt x="432" y="137"/>
                    <a:pt x="431" y="205"/>
                    <a:pt x="454" y="235"/>
                  </a:cubicBezTo>
                  <a:cubicBezTo>
                    <a:pt x="477" y="265"/>
                    <a:pt x="511" y="272"/>
                    <a:pt x="545" y="28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6" name="Freeform 19"/>
            <p:cNvSpPr>
              <a:spLocks/>
            </p:cNvSpPr>
            <p:nvPr/>
          </p:nvSpPr>
          <p:spPr bwMode="auto">
            <a:xfrm>
              <a:off x="2976563" y="4771231"/>
              <a:ext cx="865187" cy="444500"/>
            </a:xfrm>
            <a:custGeom>
              <a:avLst/>
              <a:gdLst>
                <a:gd name="T0" fmla="*/ 0 w 545"/>
                <a:gd name="T1" fmla="*/ 2147483646 h 280"/>
                <a:gd name="T2" fmla="*/ 2147483646 w 545"/>
                <a:gd name="T3" fmla="*/ 2147483646 h 280"/>
                <a:gd name="T4" fmla="*/ 2147483646 w 545"/>
                <a:gd name="T5" fmla="*/ 2147483646 h 280"/>
                <a:gd name="T6" fmla="*/ 2147483646 w 545"/>
                <a:gd name="T7" fmla="*/ 2147483646 h 280"/>
                <a:gd name="T8" fmla="*/ 2147483646 w 545"/>
                <a:gd name="T9" fmla="*/ 2147483646 h 280"/>
                <a:gd name="T10" fmla="*/ 2147483646 w 545"/>
                <a:gd name="T11" fmla="*/ 2147483646 h 280"/>
                <a:gd name="T12" fmla="*/ 2147483646 w 545"/>
                <a:gd name="T13" fmla="*/ 2147483646 h 280"/>
                <a:gd name="T14" fmla="*/ 2147483646 w 545"/>
                <a:gd name="T15" fmla="*/ 2147483646 h 28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45" h="280">
                  <a:moveTo>
                    <a:pt x="0" y="280"/>
                  </a:moveTo>
                  <a:cubicBezTo>
                    <a:pt x="34" y="253"/>
                    <a:pt x="68" y="227"/>
                    <a:pt x="91" y="189"/>
                  </a:cubicBezTo>
                  <a:cubicBezTo>
                    <a:pt x="114" y="151"/>
                    <a:pt x="113" y="76"/>
                    <a:pt x="136" y="53"/>
                  </a:cubicBezTo>
                  <a:cubicBezTo>
                    <a:pt x="159" y="30"/>
                    <a:pt x="197" y="60"/>
                    <a:pt x="227" y="53"/>
                  </a:cubicBezTo>
                  <a:cubicBezTo>
                    <a:pt x="257" y="46"/>
                    <a:pt x="288" y="0"/>
                    <a:pt x="318" y="8"/>
                  </a:cubicBezTo>
                  <a:cubicBezTo>
                    <a:pt x="348" y="16"/>
                    <a:pt x="386" y="61"/>
                    <a:pt x="409" y="99"/>
                  </a:cubicBezTo>
                  <a:cubicBezTo>
                    <a:pt x="432" y="137"/>
                    <a:pt x="431" y="205"/>
                    <a:pt x="454" y="235"/>
                  </a:cubicBezTo>
                  <a:cubicBezTo>
                    <a:pt x="477" y="265"/>
                    <a:pt x="511" y="272"/>
                    <a:pt x="545" y="280"/>
                  </a:cubicBezTo>
                </a:path>
              </a:pathLst>
            </a:custGeom>
            <a:noFill/>
            <a:ln w="952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7" name="Line 20"/>
            <p:cNvSpPr>
              <a:spLocks noChangeShapeType="1"/>
            </p:cNvSpPr>
            <p:nvPr/>
          </p:nvSpPr>
          <p:spPr bwMode="auto">
            <a:xfrm>
              <a:off x="1752600" y="4626769"/>
              <a:ext cx="8636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arrow" w="med" len="med"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8" name="Text Box 21"/>
            <p:cNvSpPr txBox="1">
              <a:spLocks noChangeArrowheads="1"/>
            </p:cNvSpPr>
            <p:nvPr/>
          </p:nvSpPr>
          <p:spPr bwMode="auto">
            <a:xfrm>
              <a:off x="1681163" y="4272756"/>
              <a:ext cx="782637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i="1">
                  <a:latin typeface="Times New Roman" panose="02020603050405020304" pitchFamily="18" charset="0"/>
                </a:rPr>
                <a:t>T=</a:t>
              </a:r>
              <a:r>
                <a:rPr lang="en-GB" altLang="en-US" sz="1800">
                  <a:latin typeface="Times New Roman" panose="02020603050405020304" pitchFamily="18" charset="0"/>
                </a:rPr>
                <a:t>1</a:t>
              </a:r>
              <a:r>
                <a:rPr lang="en-GB" altLang="en-US" sz="1800" i="1">
                  <a:latin typeface="Times New Roman" panose="02020603050405020304" pitchFamily="18" charset="0"/>
                </a:rPr>
                <a:t>/f</a:t>
              </a:r>
              <a:r>
                <a:rPr lang="en-GB" altLang="en-US" sz="1800" baseline="-25000">
                  <a:latin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21532" name="Line 26"/>
            <p:cNvSpPr>
              <a:spLocks noChangeShapeType="1"/>
            </p:cNvSpPr>
            <p:nvPr/>
          </p:nvSpPr>
          <p:spPr bwMode="auto">
            <a:xfrm>
              <a:off x="2616200" y="4483894"/>
              <a:ext cx="0" cy="215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33" name="Line 27"/>
            <p:cNvSpPr>
              <a:spLocks noChangeShapeType="1"/>
            </p:cNvSpPr>
            <p:nvPr/>
          </p:nvSpPr>
          <p:spPr bwMode="auto">
            <a:xfrm>
              <a:off x="1752600" y="4483894"/>
              <a:ext cx="0" cy="2159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34" name="Text Box 28"/>
            <p:cNvSpPr txBox="1">
              <a:spLocks noChangeArrowheads="1"/>
            </p:cNvSpPr>
            <p:nvPr/>
          </p:nvSpPr>
          <p:spPr bwMode="auto">
            <a:xfrm>
              <a:off x="581025" y="4433094"/>
              <a:ext cx="501650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i="1">
                  <a:latin typeface="Times New Roman" panose="02020603050405020304" pitchFamily="18" charset="0"/>
                </a:rPr>
                <a:t>x</a:t>
              </a:r>
              <a:r>
                <a:rPr lang="en-GB" altLang="en-US" sz="1800">
                  <a:latin typeface="Times New Roman" panose="02020603050405020304" pitchFamily="18" charset="0"/>
                </a:rPr>
                <a:t>(</a:t>
              </a:r>
              <a:r>
                <a:rPr lang="en-GB" altLang="en-US" sz="1800" i="1">
                  <a:latin typeface="Times New Roman" panose="02020603050405020304" pitchFamily="18" charset="0"/>
                </a:rPr>
                <a:t>t</a:t>
              </a:r>
              <a:r>
                <a:rPr lang="en-GB" altLang="en-US" sz="1800">
                  <a:latin typeface="Times New Roman" panose="02020603050405020304" pitchFamily="18" charset="0"/>
                </a:rPr>
                <a:t>)</a:t>
              </a:r>
            </a:p>
          </p:txBody>
        </p:sp>
        <p:sp>
          <p:nvSpPr>
            <p:cNvPr id="21536" name="Text Box 30"/>
            <p:cNvSpPr txBox="1">
              <a:spLocks noChangeArrowheads="1"/>
            </p:cNvSpPr>
            <p:nvPr/>
          </p:nvSpPr>
          <p:spPr bwMode="auto">
            <a:xfrm>
              <a:off x="4324350" y="3993356"/>
              <a:ext cx="303213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i="1">
                  <a:latin typeface="Tahoma" panose="020B0604030504040204" pitchFamily="34" charset="0"/>
                </a:rPr>
                <a:t>F</a:t>
              </a:r>
            </a:p>
          </p:txBody>
        </p:sp>
      </p:grpSp>
      <p:graphicFrame>
        <p:nvGraphicFramePr>
          <p:cNvPr id="21537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2146843"/>
              </p:ext>
            </p:extLst>
          </p:nvPr>
        </p:nvGraphicFramePr>
        <p:xfrm>
          <a:off x="931863" y="2965450"/>
          <a:ext cx="3695700" cy="831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1917700" imgH="431800" progId="Equation.DSMT4">
                  <p:embed/>
                </p:oleObj>
              </mc:Choice>
              <mc:Fallback>
                <p:oleObj name="Equation" r:id="rId2" imgW="1917700" imgH="431800" progId="Equation.DSMT4">
                  <p:embed/>
                  <p:pic>
                    <p:nvPicPr>
                      <p:cNvPr id="21537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31863" y="2965450"/>
                        <a:ext cx="3695700" cy="831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" name="Group 1"/>
          <p:cNvGrpSpPr/>
          <p:nvPr/>
        </p:nvGrpSpPr>
        <p:grpSpPr>
          <a:xfrm>
            <a:off x="5335588" y="3356768"/>
            <a:ext cx="3114675" cy="2238375"/>
            <a:chOff x="5292725" y="3644900"/>
            <a:chExt cx="3114675" cy="2238375"/>
          </a:xfrm>
        </p:grpSpPr>
        <p:sp>
          <p:nvSpPr>
            <p:cNvPr id="21513" name="Line 6"/>
            <p:cNvSpPr>
              <a:spLocks noChangeShapeType="1"/>
            </p:cNvSpPr>
            <p:nvPr/>
          </p:nvSpPr>
          <p:spPr bwMode="auto">
            <a:xfrm flipV="1">
              <a:off x="5292725" y="4437063"/>
              <a:ext cx="0" cy="10795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4" name="Line 7"/>
            <p:cNvSpPr>
              <a:spLocks noChangeShapeType="1"/>
            </p:cNvSpPr>
            <p:nvPr/>
          </p:nvSpPr>
          <p:spPr bwMode="auto">
            <a:xfrm>
              <a:off x="5292725" y="5516563"/>
              <a:ext cx="28082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6" name="Text Box 9"/>
            <p:cNvSpPr txBox="1">
              <a:spLocks noChangeArrowheads="1"/>
            </p:cNvSpPr>
            <p:nvPr/>
          </p:nvSpPr>
          <p:spPr bwMode="auto">
            <a:xfrm>
              <a:off x="8102600" y="5308600"/>
              <a:ext cx="304800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i="1">
                  <a:latin typeface="Times New Roman" panose="02020603050405020304" pitchFamily="18" charset="0"/>
                </a:rPr>
                <a:t>f</a:t>
              </a:r>
              <a:r>
                <a:rPr lang="en-GB" altLang="en-US" sz="1800">
                  <a:latin typeface="Times New Roman" panose="02020603050405020304" pitchFamily="18" charset="0"/>
                </a:rPr>
                <a:t> </a:t>
              </a:r>
            </a:p>
          </p:txBody>
        </p:sp>
        <p:sp>
          <p:nvSpPr>
            <p:cNvPr id="21518" name="Line 11"/>
            <p:cNvSpPr>
              <a:spLocks noChangeShapeType="1"/>
            </p:cNvSpPr>
            <p:nvPr/>
          </p:nvSpPr>
          <p:spPr bwMode="auto">
            <a:xfrm flipV="1">
              <a:off x="5726113" y="4797425"/>
              <a:ext cx="0" cy="71913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19" name="Line 12"/>
            <p:cNvSpPr>
              <a:spLocks noChangeShapeType="1"/>
            </p:cNvSpPr>
            <p:nvPr/>
          </p:nvSpPr>
          <p:spPr bwMode="auto">
            <a:xfrm flipV="1">
              <a:off x="6157913" y="5013325"/>
              <a:ext cx="0" cy="50323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0" name="Line 13"/>
            <p:cNvSpPr>
              <a:spLocks noChangeShapeType="1"/>
            </p:cNvSpPr>
            <p:nvPr/>
          </p:nvSpPr>
          <p:spPr bwMode="auto">
            <a:xfrm flipV="1">
              <a:off x="6589713" y="5084763"/>
              <a:ext cx="0" cy="431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1" name="Line 14"/>
            <p:cNvSpPr>
              <a:spLocks noChangeShapeType="1"/>
            </p:cNvSpPr>
            <p:nvPr/>
          </p:nvSpPr>
          <p:spPr bwMode="auto">
            <a:xfrm flipV="1">
              <a:off x="7021513" y="4940300"/>
              <a:ext cx="0" cy="576263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2" name="Line 15"/>
            <p:cNvSpPr>
              <a:spLocks noChangeShapeType="1"/>
            </p:cNvSpPr>
            <p:nvPr/>
          </p:nvSpPr>
          <p:spPr bwMode="auto">
            <a:xfrm flipV="1">
              <a:off x="7453313" y="5084763"/>
              <a:ext cx="0" cy="431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3" name="Line 16"/>
            <p:cNvSpPr>
              <a:spLocks noChangeShapeType="1"/>
            </p:cNvSpPr>
            <p:nvPr/>
          </p:nvSpPr>
          <p:spPr bwMode="auto">
            <a:xfrm flipV="1">
              <a:off x="7885113" y="5229225"/>
              <a:ext cx="0" cy="28733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29" name="Text Box 23"/>
            <p:cNvSpPr txBox="1">
              <a:spLocks noChangeArrowheads="1"/>
            </p:cNvSpPr>
            <p:nvPr/>
          </p:nvSpPr>
          <p:spPr bwMode="auto">
            <a:xfrm>
              <a:off x="5508625" y="5516563"/>
              <a:ext cx="323850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 i="1">
                  <a:latin typeface="Times New Roman" panose="02020603050405020304" pitchFamily="18" charset="0"/>
                </a:rPr>
                <a:t>f</a:t>
              </a:r>
              <a:r>
                <a:rPr lang="en-GB" altLang="en-US" sz="1800" baseline="-25000">
                  <a:latin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21530" name="Text Box 24"/>
            <p:cNvSpPr txBox="1">
              <a:spLocks noChangeArrowheads="1"/>
            </p:cNvSpPr>
            <p:nvPr/>
          </p:nvSpPr>
          <p:spPr bwMode="auto">
            <a:xfrm>
              <a:off x="5889625" y="5508625"/>
              <a:ext cx="438150" cy="3667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>
                  <a:latin typeface="Times New Roman" panose="02020603050405020304" pitchFamily="18" charset="0"/>
                </a:rPr>
                <a:t>2</a:t>
              </a:r>
              <a:r>
                <a:rPr lang="en-GB" altLang="en-US" sz="1800" i="1">
                  <a:latin typeface="Times New Roman" panose="02020603050405020304" pitchFamily="18" charset="0"/>
                </a:rPr>
                <a:t>f</a:t>
              </a:r>
              <a:r>
                <a:rPr lang="en-GB" altLang="en-US" sz="1800" baseline="-25000">
                  <a:latin typeface="Times New Roman" panose="02020603050405020304" pitchFamily="18" charset="0"/>
                </a:rPr>
                <a:t>0</a:t>
              </a:r>
            </a:p>
          </p:txBody>
        </p:sp>
        <p:sp>
          <p:nvSpPr>
            <p:cNvPr id="21531" name="Text Box 25"/>
            <p:cNvSpPr txBox="1">
              <a:spLocks noChangeArrowheads="1"/>
            </p:cNvSpPr>
            <p:nvPr/>
          </p:nvSpPr>
          <p:spPr bwMode="auto">
            <a:xfrm>
              <a:off x="6321425" y="5503863"/>
              <a:ext cx="663575" cy="3667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800">
                  <a:latin typeface="Times New Roman" panose="02020603050405020304" pitchFamily="18" charset="0"/>
                </a:rPr>
                <a:t>3</a:t>
              </a:r>
              <a:r>
                <a:rPr lang="en-GB" altLang="en-US" sz="1800" i="1">
                  <a:latin typeface="Times New Roman" panose="02020603050405020304" pitchFamily="18" charset="0"/>
                </a:rPr>
                <a:t>f</a:t>
              </a:r>
              <a:r>
                <a:rPr lang="en-GB" altLang="en-US" sz="1800" baseline="-25000">
                  <a:latin typeface="Times New Roman" panose="02020603050405020304" pitchFamily="18" charset="0"/>
                </a:rPr>
                <a:t>0 </a:t>
              </a:r>
              <a:r>
                <a:rPr lang="en-GB" altLang="en-US" sz="1800">
                  <a:latin typeface="Tahoma" panose="020B0604030504040204" pitchFamily="34" charset="0"/>
                </a:rPr>
                <a:t>…</a:t>
              </a:r>
            </a:p>
          </p:txBody>
        </p:sp>
        <p:sp>
          <p:nvSpPr>
            <p:cNvPr id="21538" name="Text Box 32"/>
            <p:cNvSpPr txBox="1">
              <a:spLocks noChangeArrowheads="1"/>
            </p:cNvSpPr>
            <p:nvPr/>
          </p:nvSpPr>
          <p:spPr bwMode="auto">
            <a:xfrm>
              <a:off x="5365750" y="3644900"/>
              <a:ext cx="2030413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400">
                  <a:latin typeface="Tahoma" panose="020B0604030504040204" pitchFamily="34" charset="0"/>
                </a:rPr>
                <a:t>Fundamental frequency</a:t>
              </a:r>
            </a:p>
          </p:txBody>
        </p:sp>
        <p:sp>
          <p:nvSpPr>
            <p:cNvPr id="21539" name="Line 33"/>
            <p:cNvSpPr>
              <a:spLocks noChangeShapeType="1"/>
            </p:cNvSpPr>
            <p:nvPr/>
          </p:nvSpPr>
          <p:spPr bwMode="auto">
            <a:xfrm flipH="1">
              <a:off x="5724525" y="4005263"/>
              <a:ext cx="144463" cy="7191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40" name="Text Box 34"/>
            <p:cNvSpPr txBox="1">
              <a:spLocks noChangeArrowheads="1"/>
            </p:cNvSpPr>
            <p:nvPr/>
          </p:nvSpPr>
          <p:spPr bwMode="auto">
            <a:xfrm>
              <a:off x="6353175" y="4070350"/>
              <a:ext cx="1009650" cy="30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 sz="1400">
                  <a:latin typeface="Tahoma" panose="020B0604030504040204" pitchFamily="34" charset="0"/>
                </a:rPr>
                <a:t>Harmonics</a:t>
              </a:r>
            </a:p>
          </p:txBody>
        </p:sp>
        <p:sp>
          <p:nvSpPr>
            <p:cNvPr id="21541" name="Line 35"/>
            <p:cNvSpPr>
              <a:spLocks noChangeShapeType="1"/>
            </p:cNvSpPr>
            <p:nvPr/>
          </p:nvSpPr>
          <p:spPr bwMode="auto">
            <a:xfrm flipH="1">
              <a:off x="6157913" y="4437063"/>
              <a:ext cx="287337" cy="50323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42" name="Line 36"/>
            <p:cNvSpPr>
              <a:spLocks noChangeShapeType="1"/>
            </p:cNvSpPr>
            <p:nvPr/>
          </p:nvSpPr>
          <p:spPr bwMode="auto">
            <a:xfrm flipH="1">
              <a:off x="6589713" y="4508500"/>
              <a:ext cx="71437" cy="5048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43" name="Line 37"/>
            <p:cNvSpPr>
              <a:spLocks noChangeShapeType="1"/>
            </p:cNvSpPr>
            <p:nvPr/>
          </p:nvSpPr>
          <p:spPr bwMode="auto">
            <a:xfrm>
              <a:off x="6877050" y="4437063"/>
              <a:ext cx="73025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arrow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1544" name="Line 38"/>
            <p:cNvSpPr>
              <a:spLocks noChangeShapeType="1"/>
            </p:cNvSpPr>
            <p:nvPr/>
          </p:nvSpPr>
          <p:spPr bwMode="auto">
            <a:xfrm flipV="1">
              <a:off x="5292725" y="5084763"/>
              <a:ext cx="0" cy="4318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909601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71EAA98-B7F6-433B-B280-B6D03F61834E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27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Square wave approximation</a:t>
            </a:r>
          </a:p>
        </p:txBody>
      </p:sp>
      <p:pic>
        <p:nvPicPr>
          <p:cNvPr id="2253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50" y="1466850"/>
            <a:ext cx="4105275" cy="152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2535" name="Object 5"/>
          <p:cNvGraphicFramePr>
            <a:graphicFrameLocks noChangeAspect="1"/>
          </p:cNvGraphicFramePr>
          <p:nvPr/>
        </p:nvGraphicFramePr>
        <p:xfrm>
          <a:off x="488950" y="2906713"/>
          <a:ext cx="4032250" cy="1493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thcad" r:id="rId3" imgW="4629150" imgH="1714500" progId="Mathcad">
                  <p:embed/>
                </p:oleObj>
              </mc:Choice>
              <mc:Fallback>
                <p:oleObj name="Mathcad" r:id="rId3" imgW="4629150" imgH="1714500" progId="Mathcad">
                  <p:embed/>
                  <p:pic>
                    <p:nvPicPr>
                      <p:cNvPr id="2253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2906713"/>
                        <a:ext cx="4032250" cy="1493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6" name="Object 6"/>
          <p:cNvGraphicFramePr>
            <a:graphicFrameLocks noChangeAspect="1"/>
          </p:cNvGraphicFramePr>
          <p:nvPr/>
        </p:nvGraphicFramePr>
        <p:xfrm>
          <a:off x="488950" y="4418013"/>
          <a:ext cx="4105275" cy="1520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thcad" r:id="rId5" imgW="4629150" imgH="1714500" progId="Mathcad">
                  <p:embed/>
                </p:oleObj>
              </mc:Choice>
              <mc:Fallback>
                <p:oleObj name="Mathcad" r:id="rId5" imgW="4629150" imgH="1714500" progId="Mathcad">
                  <p:embed/>
                  <p:pic>
                    <p:nvPicPr>
                      <p:cNvPr id="2253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8950" y="4418013"/>
                        <a:ext cx="4105275" cy="1520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7" name="Object 9"/>
          <p:cNvGraphicFramePr>
            <a:graphicFrameLocks noChangeAspect="1"/>
          </p:cNvGraphicFramePr>
          <p:nvPr/>
        </p:nvGraphicFramePr>
        <p:xfrm>
          <a:off x="4521200" y="4418013"/>
          <a:ext cx="4033838" cy="1493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thcad" r:id="rId7" imgW="4629150" imgH="1714500" progId="Mathcad">
                  <p:embed/>
                </p:oleObj>
              </mc:Choice>
              <mc:Fallback>
                <p:oleObj name="Mathcad" r:id="rId7" imgW="4629150" imgH="1714500" progId="Mathcad">
                  <p:embed/>
                  <p:pic>
                    <p:nvPicPr>
                      <p:cNvPr id="22537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21200" y="4418013"/>
                        <a:ext cx="4033838" cy="14938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38" name="Object 10"/>
          <p:cNvGraphicFramePr>
            <a:graphicFrameLocks noChangeAspect="1"/>
          </p:cNvGraphicFramePr>
          <p:nvPr/>
        </p:nvGraphicFramePr>
        <p:xfrm>
          <a:off x="4500563" y="3141663"/>
          <a:ext cx="4356100" cy="161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thcad" r:id="rId9" imgW="4629150" imgH="1714500" progId="Mathcad">
                  <p:embed/>
                </p:oleObj>
              </mc:Choice>
              <mc:Fallback>
                <p:oleObj name="Mathcad" r:id="rId9" imgW="4629150" imgH="1714500" progId="Mathcad">
                  <p:embed/>
                  <p:pic>
                    <p:nvPicPr>
                      <p:cNvPr id="22538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00563" y="3141663"/>
                        <a:ext cx="4356100" cy="1612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539" name="Text Box 11"/>
          <p:cNvSpPr txBox="1">
            <a:spLocks noChangeArrowheads="1"/>
          </p:cNvSpPr>
          <p:nvPr/>
        </p:nvSpPr>
        <p:spPr bwMode="auto">
          <a:xfrm>
            <a:off x="2484438" y="1412875"/>
            <a:ext cx="63023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1 term</a:t>
            </a:r>
          </a:p>
        </p:txBody>
      </p:sp>
      <p:sp>
        <p:nvSpPr>
          <p:cNvPr id="22540" name="Text Box 12"/>
          <p:cNvSpPr txBox="1">
            <a:spLocks noChangeArrowheads="1"/>
          </p:cNvSpPr>
          <p:nvPr/>
        </p:nvSpPr>
        <p:spPr bwMode="auto">
          <a:xfrm>
            <a:off x="2360613" y="2978150"/>
            <a:ext cx="6985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2 terms</a:t>
            </a:r>
          </a:p>
        </p:txBody>
      </p:sp>
      <p:sp>
        <p:nvSpPr>
          <p:cNvPr id="22541" name="Text Box 13"/>
          <p:cNvSpPr txBox="1">
            <a:spLocks noChangeArrowheads="1"/>
          </p:cNvSpPr>
          <p:nvPr/>
        </p:nvSpPr>
        <p:spPr bwMode="auto">
          <a:xfrm>
            <a:off x="2360613" y="4491038"/>
            <a:ext cx="6985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3 terms</a:t>
            </a:r>
          </a:p>
        </p:txBody>
      </p:sp>
      <p:sp>
        <p:nvSpPr>
          <p:cNvPr id="22542" name="Text Box 14"/>
          <p:cNvSpPr txBox="1">
            <a:spLocks noChangeArrowheads="1"/>
          </p:cNvSpPr>
          <p:nvPr/>
        </p:nvSpPr>
        <p:spPr bwMode="auto">
          <a:xfrm>
            <a:off x="6392863" y="1538288"/>
            <a:ext cx="6985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9 terms</a:t>
            </a:r>
          </a:p>
        </p:txBody>
      </p:sp>
      <p:sp>
        <p:nvSpPr>
          <p:cNvPr id="22543" name="Text Box 15"/>
          <p:cNvSpPr txBox="1">
            <a:spLocks noChangeArrowheads="1"/>
          </p:cNvSpPr>
          <p:nvPr/>
        </p:nvSpPr>
        <p:spPr bwMode="auto">
          <a:xfrm>
            <a:off x="6392863" y="2978150"/>
            <a:ext cx="78105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15 terms</a:t>
            </a:r>
          </a:p>
        </p:txBody>
      </p:sp>
      <p:sp>
        <p:nvSpPr>
          <p:cNvPr id="22544" name="Text Box 16"/>
          <p:cNvSpPr txBox="1">
            <a:spLocks noChangeArrowheads="1"/>
          </p:cNvSpPr>
          <p:nvPr/>
        </p:nvSpPr>
        <p:spPr bwMode="auto">
          <a:xfrm>
            <a:off x="6392863" y="4491038"/>
            <a:ext cx="7810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50 terms</a:t>
            </a:r>
          </a:p>
        </p:txBody>
      </p:sp>
      <p:graphicFrame>
        <p:nvGraphicFramePr>
          <p:cNvPr id="22545" name="Object 17"/>
          <p:cNvGraphicFramePr>
            <a:graphicFrameLocks noChangeAspect="1"/>
          </p:cNvGraphicFramePr>
          <p:nvPr/>
        </p:nvGraphicFramePr>
        <p:xfrm>
          <a:off x="4521200" y="1466850"/>
          <a:ext cx="4103688" cy="1538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Mathcad" r:id="rId11" imgW="4572000" imgH="1714500" progId="Mathcad">
                  <p:embed/>
                </p:oleObj>
              </mc:Choice>
              <mc:Fallback>
                <p:oleObj name="Mathcad" r:id="rId11" imgW="4572000" imgH="1714500" progId="Mathcad">
                  <p:embed/>
                  <p:pic>
                    <p:nvPicPr>
                      <p:cNvPr id="22545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21200" y="1466850"/>
                        <a:ext cx="4103688" cy="1538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349751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66E4A396-CF39-46CF-8349-77547FE1DEE7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28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435975" cy="1139825"/>
          </a:xfrm>
        </p:spPr>
        <p:txBody>
          <a:bodyPr/>
          <a:lstStyle/>
          <a:p>
            <a:pPr eaLnBrk="1" hangingPunct="1"/>
            <a:r>
              <a:rPr lang="en-GB" altLang="en-US" sz="3400"/>
              <a:t>Consideration from Square Wave approximation</a:t>
            </a:r>
          </a:p>
        </p:txBody>
      </p:sp>
      <p:sp>
        <p:nvSpPr>
          <p:cNvPr id="235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268413"/>
            <a:ext cx="7777163" cy="25209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100"/>
              <a:t>A perfect square wave would required an infinite number of terms – infinite bandwidth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/>
              <a:t>High frequency components create sharp edges (rapid transitions)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/>
              <a:t>Any real communications channel is limited in bandwidth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100"/>
              <a:t>A limited bandwidth will cause the edges of a transmitted digital pulse to be rounded</a:t>
            </a:r>
          </a:p>
        </p:txBody>
      </p:sp>
      <p:sp>
        <p:nvSpPr>
          <p:cNvPr id="23559" name="Line 4"/>
          <p:cNvSpPr>
            <a:spLocks noChangeShapeType="1"/>
          </p:cNvSpPr>
          <p:nvPr/>
        </p:nvSpPr>
        <p:spPr bwMode="auto">
          <a:xfrm>
            <a:off x="1330325" y="5014913"/>
            <a:ext cx="7207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Line 5"/>
          <p:cNvSpPr>
            <a:spLocks noChangeShapeType="1"/>
          </p:cNvSpPr>
          <p:nvPr/>
        </p:nvSpPr>
        <p:spPr bwMode="auto">
          <a:xfrm flipV="1">
            <a:off x="2051050" y="4365625"/>
            <a:ext cx="0" cy="649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Line 6"/>
          <p:cNvSpPr>
            <a:spLocks noChangeShapeType="1"/>
          </p:cNvSpPr>
          <p:nvPr/>
        </p:nvSpPr>
        <p:spPr bwMode="auto">
          <a:xfrm>
            <a:off x="2051050" y="4365625"/>
            <a:ext cx="7207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2" name="Line 7"/>
          <p:cNvSpPr>
            <a:spLocks noChangeShapeType="1"/>
          </p:cNvSpPr>
          <p:nvPr/>
        </p:nvSpPr>
        <p:spPr bwMode="auto">
          <a:xfrm flipV="1">
            <a:off x="2770188" y="4365625"/>
            <a:ext cx="0" cy="6492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3" name="Line 8"/>
          <p:cNvSpPr>
            <a:spLocks noChangeShapeType="1"/>
          </p:cNvSpPr>
          <p:nvPr/>
        </p:nvSpPr>
        <p:spPr bwMode="auto">
          <a:xfrm>
            <a:off x="2770188" y="5014913"/>
            <a:ext cx="7207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4" name="Freeform 9"/>
          <p:cNvSpPr>
            <a:spLocks/>
          </p:cNvSpPr>
          <p:nvPr/>
        </p:nvSpPr>
        <p:spPr bwMode="auto">
          <a:xfrm>
            <a:off x="5219700" y="4338638"/>
            <a:ext cx="2376488" cy="712787"/>
          </a:xfrm>
          <a:custGeom>
            <a:avLst/>
            <a:gdLst>
              <a:gd name="T0" fmla="*/ 0 w 1497"/>
              <a:gd name="T1" fmla="*/ 2147483646 h 449"/>
              <a:gd name="T2" fmla="*/ 2147483646 w 1497"/>
              <a:gd name="T3" fmla="*/ 2147483646 h 449"/>
              <a:gd name="T4" fmla="*/ 2147483646 w 1497"/>
              <a:gd name="T5" fmla="*/ 2147483646 h 449"/>
              <a:gd name="T6" fmla="*/ 2147483646 w 1497"/>
              <a:gd name="T7" fmla="*/ 2147483646 h 449"/>
              <a:gd name="T8" fmla="*/ 2147483646 w 1497"/>
              <a:gd name="T9" fmla="*/ 2147483646 h 449"/>
              <a:gd name="T10" fmla="*/ 2147483646 w 1497"/>
              <a:gd name="T11" fmla="*/ 2147483646 h 449"/>
              <a:gd name="T12" fmla="*/ 2147483646 w 1497"/>
              <a:gd name="T13" fmla="*/ 2147483646 h 449"/>
              <a:gd name="T14" fmla="*/ 2147483646 w 1497"/>
              <a:gd name="T15" fmla="*/ 2147483646 h 449"/>
              <a:gd name="T16" fmla="*/ 2147483646 w 1497"/>
              <a:gd name="T17" fmla="*/ 2147483646 h 449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497" h="449">
                <a:moveTo>
                  <a:pt x="0" y="434"/>
                </a:moveTo>
                <a:cubicBezTo>
                  <a:pt x="125" y="438"/>
                  <a:pt x="250" y="442"/>
                  <a:pt x="318" y="434"/>
                </a:cubicBezTo>
                <a:cubicBezTo>
                  <a:pt x="386" y="426"/>
                  <a:pt x="378" y="448"/>
                  <a:pt x="408" y="388"/>
                </a:cubicBezTo>
                <a:cubicBezTo>
                  <a:pt x="438" y="328"/>
                  <a:pt x="461" y="131"/>
                  <a:pt x="499" y="71"/>
                </a:cubicBezTo>
                <a:cubicBezTo>
                  <a:pt x="537" y="11"/>
                  <a:pt x="581" y="28"/>
                  <a:pt x="635" y="25"/>
                </a:cubicBezTo>
                <a:cubicBezTo>
                  <a:pt x="689" y="22"/>
                  <a:pt x="772" y="0"/>
                  <a:pt x="825" y="53"/>
                </a:cubicBezTo>
                <a:cubicBezTo>
                  <a:pt x="878" y="106"/>
                  <a:pt x="902" y="280"/>
                  <a:pt x="953" y="343"/>
                </a:cubicBezTo>
                <a:cubicBezTo>
                  <a:pt x="1004" y="406"/>
                  <a:pt x="1043" y="419"/>
                  <a:pt x="1134" y="434"/>
                </a:cubicBezTo>
                <a:cubicBezTo>
                  <a:pt x="1225" y="449"/>
                  <a:pt x="1361" y="441"/>
                  <a:pt x="1497" y="434"/>
                </a:cubicBezTo>
              </a:path>
            </a:pathLst>
          </a:custGeom>
          <a:noFill/>
          <a:ln w="28575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65" name="AutoShape 10"/>
          <p:cNvSpPr>
            <a:spLocks noChangeArrowheads="1"/>
          </p:cNvSpPr>
          <p:nvPr/>
        </p:nvSpPr>
        <p:spPr bwMode="auto">
          <a:xfrm>
            <a:off x="3994150" y="4510088"/>
            <a:ext cx="504825" cy="288925"/>
          </a:xfrm>
          <a:prstGeom prst="rightArrow">
            <a:avLst>
              <a:gd name="adj1" fmla="val 50000"/>
              <a:gd name="adj2" fmla="val 436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23566" name="Text Box 11"/>
          <p:cNvSpPr txBox="1">
            <a:spLocks noChangeArrowheads="1"/>
          </p:cNvSpPr>
          <p:nvPr/>
        </p:nvSpPr>
        <p:spPr bwMode="auto">
          <a:xfrm>
            <a:off x="1692275" y="5086350"/>
            <a:ext cx="139382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Transmitted</a:t>
            </a:r>
          </a:p>
        </p:txBody>
      </p:sp>
      <p:sp>
        <p:nvSpPr>
          <p:cNvPr id="23567" name="Text Box 12"/>
          <p:cNvSpPr txBox="1">
            <a:spLocks noChangeArrowheads="1"/>
          </p:cNvSpPr>
          <p:nvPr/>
        </p:nvSpPr>
        <p:spPr bwMode="auto">
          <a:xfrm>
            <a:off x="5795963" y="5157788"/>
            <a:ext cx="1085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Received</a:t>
            </a:r>
          </a:p>
        </p:txBody>
      </p:sp>
    </p:spTree>
    <p:extLst>
      <p:ext uri="{BB962C8B-B14F-4D97-AF65-F5344CB8AC3E}">
        <p14:creationId xmlns:p14="http://schemas.microsoft.com/office/powerpoint/2010/main" val="32697388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6471119-3E8B-4BBE-84C0-0D48ED081CB4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29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458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Characteristics of Signals, cont…</a:t>
            </a:r>
          </a:p>
        </p:txBody>
      </p:sp>
      <p:sp>
        <p:nvSpPr>
          <p:cNvPr id="245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268413"/>
            <a:ext cx="8156575" cy="14398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600"/>
              <a:t>Non-periodic signals do not repeat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600"/>
              <a:t>These have a continuous spectrum in frequency domain – Fourier Transform</a:t>
            </a:r>
          </a:p>
        </p:txBody>
      </p:sp>
      <p:sp>
        <p:nvSpPr>
          <p:cNvPr id="24583" name="Line 4"/>
          <p:cNvSpPr>
            <a:spLocks noChangeShapeType="1"/>
          </p:cNvSpPr>
          <p:nvPr/>
        </p:nvSpPr>
        <p:spPr bwMode="auto">
          <a:xfrm flipV="1">
            <a:off x="684213" y="3213100"/>
            <a:ext cx="0" cy="13668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4" name="Line 5"/>
          <p:cNvSpPr>
            <a:spLocks noChangeShapeType="1"/>
          </p:cNvSpPr>
          <p:nvPr/>
        </p:nvSpPr>
        <p:spPr bwMode="auto">
          <a:xfrm flipV="1">
            <a:off x="684213" y="4581525"/>
            <a:ext cx="2951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5" name="Freeform 7"/>
          <p:cNvSpPr>
            <a:spLocks/>
          </p:cNvSpPr>
          <p:nvPr/>
        </p:nvSpPr>
        <p:spPr bwMode="auto">
          <a:xfrm>
            <a:off x="703263" y="3268663"/>
            <a:ext cx="2716212" cy="1312862"/>
          </a:xfrm>
          <a:custGeom>
            <a:avLst/>
            <a:gdLst>
              <a:gd name="T0" fmla="*/ 0 w 2042"/>
              <a:gd name="T1" fmla="*/ 2147483646 h 658"/>
              <a:gd name="T2" fmla="*/ 2147483646 w 2042"/>
              <a:gd name="T3" fmla="*/ 2147483646 h 658"/>
              <a:gd name="T4" fmla="*/ 2147483646 w 2042"/>
              <a:gd name="T5" fmla="*/ 2147483646 h 658"/>
              <a:gd name="T6" fmla="*/ 2147483646 w 2042"/>
              <a:gd name="T7" fmla="*/ 2147483646 h 658"/>
              <a:gd name="T8" fmla="*/ 2147483646 w 2042"/>
              <a:gd name="T9" fmla="*/ 2147483646 h 658"/>
              <a:gd name="T10" fmla="*/ 2147483646 w 2042"/>
              <a:gd name="T11" fmla="*/ 2147483646 h 658"/>
              <a:gd name="T12" fmla="*/ 2147483646 w 2042"/>
              <a:gd name="T13" fmla="*/ 2147483646 h 658"/>
              <a:gd name="T14" fmla="*/ 2147483646 w 2042"/>
              <a:gd name="T15" fmla="*/ 2147483646 h 658"/>
              <a:gd name="T16" fmla="*/ 2147483646 w 2042"/>
              <a:gd name="T17" fmla="*/ 2147483646 h 658"/>
              <a:gd name="T18" fmla="*/ 2147483646 w 2042"/>
              <a:gd name="T19" fmla="*/ 2147483646 h 658"/>
              <a:gd name="T20" fmla="*/ 2147483646 w 2042"/>
              <a:gd name="T21" fmla="*/ 2147483646 h 658"/>
              <a:gd name="T22" fmla="*/ 2147483646 w 2042"/>
              <a:gd name="T23" fmla="*/ 2147483646 h 658"/>
              <a:gd name="T24" fmla="*/ 2147483646 w 2042"/>
              <a:gd name="T25" fmla="*/ 2147483646 h 658"/>
              <a:gd name="T26" fmla="*/ 2147483646 w 2042"/>
              <a:gd name="T27" fmla="*/ 2147483646 h 658"/>
              <a:gd name="T28" fmla="*/ 2147483646 w 2042"/>
              <a:gd name="T29" fmla="*/ 2147483646 h 658"/>
              <a:gd name="T30" fmla="*/ 2147483646 w 2042"/>
              <a:gd name="T31" fmla="*/ 2147483646 h 658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0" t="0" r="r" b="b"/>
            <a:pathLst>
              <a:path w="2042" h="658">
                <a:moveTo>
                  <a:pt x="0" y="514"/>
                </a:moveTo>
                <a:cubicBezTo>
                  <a:pt x="41" y="355"/>
                  <a:pt x="83" y="196"/>
                  <a:pt x="136" y="196"/>
                </a:cubicBezTo>
                <a:cubicBezTo>
                  <a:pt x="189" y="196"/>
                  <a:pt x="273" y="446"/>
                  <a:pt x="318" y="514"/>
                </a:cubicBezTo>
                <a:cubicBezTo>
                  <a:pt x="363" y="582"/>
                  <a:pt x="379" y="628"/>
                  <a:pt x="409" y="605"/>
                </a:cubicBezTo>
                <a:cubicBezTo>
                  <a:pt x="439" y="582"/>
                  <a:pt x="461" y="378"/>
                  <a:pt x="499" y="378"/>
                </a:cubicBezTo>
                <a:cubicBezTo>
                  <a:pt x="537" y="378"/>
                  <a:pt x="575" y="658"/>
                  <a:pt x="635" y="605"/>
                </a:cubicBezTo>
                <a:cubicBezTo>
                  <a:pt x="695" y="552"/>
                  <a:pt x="794" y="98"/>
                  <a:pt x="862" y="60"/>
                </a:cubicBezTo>
                <a:cubicBezTo>
                  <a:pt x="930" y="22"/>
                  <a:pt x="991" y="280"/>
                  <a:pt x="1044" y="378"/>
                </a:cubicBezTo>
                <a:cubicBezTo>
                  <a:pt x="1097" y="476"/>
                  <a:pt x="1135" y="650"/>
                  <a:pt x="1180" y="650"/>
                </a:cubicBezTo>
                <a:cubicBezTo>
                  <a:pt x="1225" y="650"/>
                  <a:pt x="1278" y="393"/>
                  <a:pt x="1316" y="378"/>
                </a:cubicBezTo>
                <a:cubicBezTo>
                  <a:pt x="1354" y="363"/>
                  <a:pt x="1369" y="597"/>
                  <a:pt x="1407" y="559"/>
                </a:cubicBezTo>
                <a:cubicBezTo>
                  <a:pt x="1445" y="521"/>
                  <a:pt x="1490" y="181"/>
                  <a:pt x="1543" y="151"/>
                </a:cubicBezTo>
                <a:cubicBezTo>
                  <a:pt x="1596" y="121"/>
                  <a:pt x="1679" y="401"/>
                  <a:pt x="1724" y="378"/>
                </a:cubicBezTo>
                <a:cubicBezTo>
                  <a:pt x="1769" y="355"/>
                  <a:pt x="1777" y="30"/>
                  <a:pt x="1815" y="15"/>
                </a:cubicBezTo>
                <a:cubicBezTo>
                  <a:pt x="1853" y="0"/>
                  <a:pt x="1913" y="219"/>
                  <a:pt x="1951" y="287"/>
                </a:cubicBezTo>
                <a:cubicBezTo>
                  <a:pt x="1989" y="355"/>
                  <a:pt x="2015" y="389"/>
                  <a:pt x="2042" y="423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6" name="Line 8"/>
          <p:cNvSpPr>
            <a:spLocks noChangeShapeType="1"/>
          </p:cNvSpPr>
          <p:nvPr/>
        </p:nvSpPr>
        <p:spPr bwMode="auto">
          <a:xfrm flipV="1">
            <a:off x="5456238" y="3221038"/>
            <a:ext cx="0" cy="13668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7" name="Line 9"/>
          <p:cNvSpPr>
            <a:spLocks noChangeShapeType="1"/>
          </p:cNvSpPr>
          <p:nvPr/>
        </p:nvSpPr>
        <p:spPr bwMode="auto">
          <a:xfrm>
            <a:off x="5456238" y="4587875"/>
            <a:ext cx="2879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8" name="Freeform 10"/>
          <p:cNvSpPr>
            <a:spLocks/>
          </p:cNvSpPr>
          <p:nvPr/>
        </p:nvSpPr>
        <p:spPr bwMode="auto">
          <a:xfrm>
            <a:off x="5815013" y="3711575"/>
            <a:ext cx="2160587" cy="876300"/>
          </a:xfrm>
          <a:custGeom>
            <a:avLst/>
            <a:gdLst>
              <a:gd name="T0" fmla="*/ 0 w 1361"/>
              <a:gd name="T1" fmla="*/ 2147483646 h 552"/>
              <a:gd name="T2" fmla="*/ 2147483646 w 1361"/>
              <a:gd name="T3" fmla="*/ 2147483646 h 552"/>
              <a:gd name="T4" fmla="*/ 2147483646 w 1361"/>
              <a:gd name="T5" fmla="*/ 2147483646 h 552"/>
              <a:gd name="T6" fmla="*/ 2147483646 w 1361"/>
              <a:gd name="T7" fmla="*/ 2147483646 h 552"/>
              <a:gd name="T8" fmla="*/ 2147483646 w 1361"/>
              <a:gd name="T9" fmla="*/ 2147483646 h 552"/>
              <a:gd name="T10" fmla="*/ 2147483646 w 1361"/>
              <a:gd name="T11" fmla="*/ 2147483646 h 552"/>
              <a:gd name="T12" fmla="*/ 2147483646 w 1361"/>
              <a:gd name="T13" fmla="*/ 2147483646 h 55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1361" h="552">
                <a:moveTo>
                  <a:pt x="0" y="552"/>
                </a:moveTo>
                <a:cubicBezTo>
                  <a:pt x="83" y="499"/>
                  <a:pt x="167" y="446"/>
                  <a:pt x="227" y="371"/>
                </a:cubicBezTo>
                <a:cubicBezTo>
                  <a:pt x="287" y="296"/>
                  <a:pt x="287" y="144"/>
                  <a:pt x="363" y="99"/>
                </a:cubicBezTo>
                <a:cubicBezTo>
                  <a:pt x="439" y="54"/>
                  <a:pt x="598" y="107"/>
                  <a:pt x="681" y="99"/>
                </a:cubicBezTo>
                <a:cubicBezTo>
                  <a:pt x="764" y="91"/>
                  <a:pt x="787" y="0"/>
                  <a:pt x="862" y="53"/>
                </a:cubicBezTo>
                <a:cubicBezTo>
                  <a:pt x="937" y="106"/>
                  <a:pt x="1051" y="333"/>
                  <a:pt x="1134" y="416"/>
                </a:cubicBezTo>
                <a:cubicBezTo>
                  <a:pt x="1217" y="499"/>
                  <a:pt x="1289" y="525"/>
                  <a:pt x="1361" y="552"/>
                </a:cubicBez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89" name="Text Box 11"/>
          <p:cNvSpPr txBox="1">
            <a:spLocks noChangeArrowheads="1"/>
          </p:cNvSpPr>
          <p:nvPr/>
        </p:nvSpPr>
        <p:spPr bwMode="auto">
          <a:xfrm>
            <a:off x="3708400" y="4365625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t</a:t>
            </a:r>
          </a:p>
        </p:txBody>
      </p:sp>
      <p:sp>
        <p:nvSpPr>
          <p:cNvPr id="24590" name="Text Box 12"/>
          <p:cNvSpPr txBox="1">
            <a:spLocks noChangeArrowheads="1"/>
          </p:cNvSpPr>
          <p:nvPr/>
        </p:nvSpPr>
        <p:spPr bwMode="auto">
          <a:xfrm>
            <a:off x="127000" y="3629025"/>
            <a:ext cx="501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x</a:t>
            </a:r>
            <a:r>
              <a:rPr lang="en-GB" altLang="en-US" sz="1800">
                <a:latin typeface="Times New Roman" panose="02020603050405020304" pitchFamily="18" charset="0"/>
              </a:rPr>
              <a:t>(</a:t>
            </a:r>
            <a:r>
              <a:rPr lang="en-GB" altLang="en-US" sz="1800" i="1">
                <a:latin typeface="Times New Roman" panose="02020603050405020304" pitchFamily="18" charset="0"/>
              </a:rPr>
              <a:t>t</a:t>
            </a:r>
            <a:r>
              <a:rPr lang="en-GB" altLang="en-US" sz="1800">
                <a:latin typeface="Times New Roman" panose="02020603050405020304" pitchFamily="18" charset="0"/>
              </a:rPr>
              <a:t>)</a:t>
            </a:r>
          </a:p>
        </p:txBody>
      </p:sp>
      <p:sp>
        <p:nvSpPr>
          <p:cNvPr id="24591" name="Text Box 13"/>
          <p:cNvSpPr txBox="1">
            <a:spLocks noChangeArrowheads="1"/>
          </p:cNvSpPr>
          <p:nvPr/>
        </p:nvSpPr>
        <p:spPr bwMode="auto">
          <a:xfrm>
            <a:off x="4806950" y="3773488"/>
            <a:ext cx="64928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|X</a:t>
            </a:r>
            <a:r>
              <a:rPr lang="en-GB" altLang="en-US" sz="1800">
                <a:latin typeface="Times New Roman" panose="02020603050405020304" pitchFamily="18" charset="0"/>
              </a:rPr>
              <a:t>(</a:t>
            </a:r>
            <a:r>
              <a:rPr lang="en-GB" altLang="en-US" sz="1800" i="1">
                <a:latin typeface="Times New Roman" panose="02020603050405020304" pitchFamily="18" charset="0"/>
              </a:rPr>
              <a:t>f</a:t>
            </a:r>
            <a:r>
              <a:rPr lang="en-GB" altLang="en-US" sz="1800">
                <a:latin typeface="Times New Roman" panose="02020603050405020304" pitchFamily="18" charset="0"/>
              </a:rPr>
              <a:t>)|</a:t>
            </a:r>
          </a:p>
        </p:txBody>
      </p:sp>
      <p:sp>
        <p:nvSpPr>
          <p:cNvPr id="24592" name="Text Box 14"/>
          <p:cNvSpPr txBox="1">
            <a:spLocks noChangeArrowheads="1"/>
          </p:cNvSpPr>
          <p:nvPr/>
        </p:nvSpPr>
        <p:spPr bwMode="auto">
          <a:xfrm>
            <a:off x="8459788" y="4321175"/>
            <a:ext cx="2476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f</a:t>
            </a:r>
          </a:p>
        </p:txBody>
      </p:sp>
      <p:sp>
        <p:nvSpPr>
          <p:cNvPr id="24593" name="AutoShape 15"/>
          <p:cNvSpPr>
            <a:spLocks noChangeArrowheads="1"/>
          </p:cNvSpPr>
          <p:nvPr/>
        </p:nvSpPr>
        <p:spPr bwMode="auto">
          <a:xfrm>
            <a:off x="4067175" y="3789363"/>
            <a:ext cx="504825" cy="360362"/>
          </a:xfrm>
          <a:prstGeom prst="rightArrow">
            <a:avLst>
              <a:gd name="adj1" fmla="val 50000"/>
              <a:gd name="adj2" fmla="val 3502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24594" name="Text Box 16"/>
          <p:cNvSpPr txBox="1">
            <a:spLocks noChangeArrowheads="1"/>
          </p:cNvSpPr>
          <p:nvPr/>
        </p:nvSpPr>
        <p:spPr bwMode="auto">
          <a:xfrm>
            <a:off x="4067175" y="3429000"/>
            <a:ext cx="3032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ahoma" panose="020B0604030504040204" pitchFamily="34" charset="0"/>
              </a:rPr>
              <a:t>F</a:t>
            </a:r>
          </a:p>
        </p:txBody>
      </p:sp>
      <p:graphicFrame>
        <p:nvGraphicFramePr>
          <p:cNvPr id="24595" name="Object 17"/>
          <p:cNvGraphicFramePr>
            <a:graphicFrameLocks noChangeAspect="1"/>
          </p:cNvGraphicFramePr>
          <p:nvPr/>
        </p:nvGraphicFramePr>
        <p:xfrm>
          <a:off x="2811463" y="4997450"/>
          <a:ext cx="3419475" cy="758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2057400" imgH="457200" progId="Equation.DSMT4">
                  <p:embed/>
                </p:oleObj>
              </mc:Choice>
              <mc:Fallback>
                <p:oleObj name="Equation" r:id="rId2" imgW="2057400" imgH="457200" progId="Equation.DSMT4">
                  <p:embed/>
                  <p:pic>
                    <p:nvPicPr>
                      <p:cNvPr id="24595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1463" y="4997450"/>
                        <a:ext cx="3419475" cy="758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596" name="Text Box 18"/>
          <p:cNvSpPr txBox="1">
            <a:spLocks noChangeArrowheads="1"/>
          </p:cNvSpPr>
          <p:nvPr/>
        </p:nvSpPr>
        <p:spPr bwMode="auto">
          <a:xfrm>
            <a:off x="1619250" y="2924175"/>
            <a:ext cx="7905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Signal</a:t>
            </a:r>
          </a:p>
        </p:txBody>
      </p:sp>
      <p:sp>
        <p:nvSpPr>
          <p:cNvPr id="24597" name="Text Box 19"/>
          <p:cNvSpPr txBox="1">
            <a:spLocks noChangeArrowheads="1"/>
          </p:cNvSpPr>
          <p:nvPr/>
        </p:nvSpPr>
        <p:spPr bwMode="auto">
          <a:xfrm>
            <a:off x="6464300" y="2981325"/>
            <a:ext cx="1141413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Spectrum</a:t>
            </a:r>
          </a:p>
        </p:txBody>
      </p:sp>
    </p:spTree>
    <p:extLst>
      <p:ext uri="{BB962C8B-B14F-4D97-AF65-F5344CB8AC3E}">
        <p14:creationId xmlns:p14="http://schemas.microsoft.com/office/powerpoint/2010/main" val="42920642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87924D7-34E2-4135-8737-9DB9123B0C6E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30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56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Bandwidth</a:t>
            </a:r>
          </a:p>
        </p:txBody>
      </p:sp>
      <p:sp>
        <p:nvSpPr>
          <p:cNvPr id="256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2316162"/>
          </a:xfrm>
        </p:spPr>
        <p:txBody>
          <a:bodyPr/>
          <a:lstStyle/>
          <a:p>
            <a:pPr eaLnBrk="1" hangingPunct="1"/>
            <a:r>
              <a:rPr lang="en-GB" altLang="en-US" sz="2600"/>
              <a:t>The difference between the highest and lowest frequency (in Hz) present in a signal or that a channel or device can support</a:t>
            </a:r>
          </a:p>
          <a:p>
            <a:pPr eaLnBrk="1" hangingPunct="1"/>
            <a:r>
              <a:rPr lang="en-GB" altLang="en-US" sz="2600"/>
              <a:t>Measured at the half-power (-3 dB) point</a:t>
            </a:r>
          </a:p>
        </p:txBody>
      </p:sp>
      <p:sp>
        <p:nvSpPr>
          <p:cNvPr id="25607" name="Line 4"/>
          <p:cNvSpPr>
            <a:spLocks noChangeShapeType="1"/>
          </p:cNvSpPr>
          <p:nvPr/>
        </p:nvSpPr>
        <p:spPr bwMode="auto">
          <a:xfrm flipV="1">
            <a:off x="2432050" y="3990975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8" name="Line 5"/>
          <p:cNvSpPr>
            <a:spLocks noChangeShapeType="1"/>
          </p:cNvSpPr>
          <p:nvPr/>
        </p:nvSpPr>
        <p:spPr bwMode="auto">
          <a:xfrm>
            <a:off x="2432050" y="5286375"/>
            <a:ext cx="48244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09" name="Freeform 6"/>
          <p:cNvSpPr>
            <a:spLocks/>
          </p:cNvSpPr>
          <p:nvPr/>
        </p:nvSpPr>
        <p:spPr bwMode="auto">
          <a:xfrm>
            <a:off x="2647950" y="4494213"/>
            <a:ext cx="936625" cy="792162"/>
          </a:xfrm>
          <a:custGeom>
            <a:avLst/>
            <a:gdLst>
              <a:gd name="T0" fmla="*/ 0 w 590"/>
              <a:gd name="T1" fmla="*/ 2147483646 h 499"/>
              <a:gd name="T2" fmla="*/ 2147483646 w 590"/>
              <a:gd name="T3" fmla="*/ 2147483646 h 499"/>
              <a:gd name="T4" fmla="*/ 2147483646 w 590"/>
              <a:gd name="T5" fmla="*/ 2147483646 h 499"/>
              <a:gd name="T6" fmla="*/ 2147483646 w 590"/>
              <a:gd name="T7" fmla="*/ 2147483646 h 499"/>
              <a:gd name="T8" fmla="*/ 2147483646 w 590"/>
              <a:gd name="T9" fmla="*/ 0 h 49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590" h="499">
                <a:moveTo>
                  <a:pt x="0" y="499"/>
                </a:moveTo>
                <a:cubicBezTo>
                  <a:pt x="83" y="495"/>
                  <a:pt x="167" y="492"/>
                  <a:pt x="227" y="454"/>
                </a:cubicBezTo>
                <a:cubicBezTo>
                  <a:pt x="287" y="416"/>
                  <a:pt x="325" y="340"/>
                  <a:pt x="363" y="272"/>
                </a:cubicBezTo>
                <a:cubicBezTo>
                  <a:pt x="401" y="204"/>
                  <a:pt x="416" y="91"/>
                  <a:pt x="454" y="46"/>
                </a:cubicBezTo>
                <a:cubicBezTo>
                  <a:pt x="492" y="1"/>
                  <a:pt x="541" y="0"/>
                  <a:pt x="590" y="0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0" name="Line 7"/>
          <p:cNvSpPr>
            <a:spLocks noChangeShapeType="1"/>
          </p:cNvSpPr>
          <p:nvPr/>
        </p:nvSpPr>
        <p:spPr bwMode="auto">
          <a:xfrm>
            <a:off x="3584575" y="4494213"/>
            <a:ext cx="21605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1" name="Freeform 8"/>
          <p:cNvSpPr>
            <a:spLocks/>
          </p:cNvSpPr>
          <p:nvPr/>
        </p:nvSpPr>
        <p:spPr bwMode="auto">
          <a:xfrm flipH="1">
            <a:off x="5745163" y="4494213"/>
            <a:ext cx="936625" cy="792162"/>
          </a:xfrm>
          <a:custGeom>
            <a:avLst/>
            <a:gdLst>
              <a:gd name="T0" fmla="*/ 0 w 590"/>
              <a:gd name="T1" fmla="*/ 2147483646 h 499"/>
              <a:gd name="T2" fmla="*/ 2147483646 w 590"/>
              <a:gd name="T3" fmla="*/ 2147483646 h 499"/>
              <a:gd name="T4" fmla="*/ 2147483646 w 590"/>
              <a:gd name="T5" fmla="*/ 2147483646 h 499"/>
              <a:gd name="T6" fmla="*/ 2147483646 w 590"/>
              <a:gd name="T7" fmla="*/ 2147483646 h 499"/>
              <a:gd name="T8" fmla="*/ 2147483646 w 590"/>
              <a:gd name="T9" fmla="*/ 0 h 49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590" h="499">
                <a:moveTo>
                  <a:pt x="0" y="499"/>
                </a:moveTo>
                <a:cubicBezTo>
                  <a:pt x="83" y="495"/>
                  <a:pt x="167" y="492"/>
                  <a:pt x="227" y="454"/>
                </a:cubicBezTo>
                <a:cubicBezTo>
                  <a:pt x="287" y="416"/>
                  <a:pt x="325" y="340"/>
                  <a:pt x="363" y="272"/>
                </a:cubicBezTo>
                <a:cubicBezTo>
                  <a:pt x="401" y="204"/>
                  <a:pt x="416" y="91"/>
                  <a:pt x="454" y="46"/>
                </a:cubicBezTo>
                <a:cubicBezTo>
                  <a:pt x="492" y="1"/>
                  <a:pt x="541" y="0"/>
                  <a:pt x="590" y="0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2" name="Line 9"/>
          <p:cNvSpPr>
            <a:spLocks noChangeShapeType="1"/>
          </p:cNvSpPr>
          <p:nvPr/>
        </p:nvSpPr>
        <p:spPr bwMode="auto">
          <a:xfrm>
            <a:off x="2360613" y="4710113"/>
            <a:ext cx="1444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3" name="Line 10"/>
          <p:cNvSpPr>
            <a:spLocks noChangeShapeType="1"/>
          </p:cNvSpPr>
          <p:nvPr/>
        </p:nvSpPr>
        <p:spPr bwMode="auto">
          <a:xfrm>
            <a:off x="2576513" y="4710113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4" name="Line 11"/>
          <p:cNvSpPr>
            <a:spLocks noChangeShapeType="1"/>
          </p:cNvSpPr>
          <p:nvPr/>
        </p:nvSpPr>
        <p:spPr bwMode="auto">
          <a:xfrm flipV="1">
            <a:off x="3297238" y="427831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5" name="Line 12"/>
          <p:cNvSpPr>
            <a:spLocks noChangeShapeType="1"/>
          </p:cNvSpPr>
          <p:nvPr/>
        </p:nvSpPr>
        <p:spPr bwMode="auto">
          <a:xfrm flipV="1">
            <a:off x="6032500" y="4278313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6" name="Line 13"/>
          <p:cNvSpPr>
            <a:spLocks noChangeShapeType="1"/>
          </p:cNvSpPr>
          <p:nvPr/>
        </p:nvSpPr>
        <p:spPr bwMode="auto">
          <a:xfrm>
            <a:off x="3297238" y="4206875"/>
            <a:ext cx="2735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arrow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5617" name="Text Box 14"/>
          <p:cNvSpPr txBox="1">
            <a:spLocks noChangeArrowheads="1"/>
          </p:cNvSpPr>
          <p:nvPr/>
        </p:nvSpPr>
        <p:spPr bwMode="auto">
          <a:xfrm>
            <a:off x="4356100" y="3789363"/>
            <a:ext cx="8207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ahoma" panose="020B0604030504040204" pitchFamily="34" charset="0"/>
              </a:rPr>
              <a:t>B</a:t>
            </a:r>
            <a:r>
              <a:rPr lang="en-GB" altLang="en-US" sz="1800">
                <a:latin typeface="Tahoma" panose="020B0604030504040204" pitchFamily="34" charset="0"/>
              </a:rPr>
              <a:t> (Hz)</a:t>
            </a:r>
          </a:p>
        </p:txBody>
      </p:sp>
      <p:sp>
        <p:nvSpPr>
          <p:cNvPr id="25618" name="Text Box 15"/>
          <p:cNvSpPr txBox="1">
            <a:spLocks noChangeArrowheads="1"/>
          </p:cNvSpPr>
          <p:nvPr/>
        </p:nvSpPr>
        <p:spPr bwMode="auto">
          <a:xfrm>
            <a:off x="1568450" y="4565650"/>
            <a:ext cx="725488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-3 dB</a:t>
            </a:r>
          </a:p>
        </p:txBody>
      </p:sp>
      <p:sp>
        <p:nvSpPr>
          <p:cNvPr id="25619" name="Text Box 16"/>
          <p:cNvSpPr txBox="1">
            <a:spLocks noChangeArrowheads="1"/>
          </p:cNvSpPr>
          <p:nvPr/>
        </p:nvSpPr>
        <p:spPr bwMode="auto">
          <a:xfrm>
            <a:off x="7256463" y="5068888"/>
            <a:ext cx="2571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ahoma" panose="020B0604030504040204" pitchFamily="34" charset="0"/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9667238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85B9696-EAC3-4ADB-BEBF-4D21456AD94D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31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6629" name="Rectangle 7"/>
          <p:cNvSpPr>
            <a:spLocks noChangeArrowheads="1"/>
          </p:cNvSpPr>
          <p:nvPr/>
        </p:nvSpPr>
        <p:spPr bwMode="auto">
          <a:xfrm>
            <a:off x="1482105" y="4821238"/>
            <a:ext cx="2305050" cy="7921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266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03262"/>
          </a:xfrm>
        </p:spPr>
        <p:txBody>
          <a:bodyPr/>
          <a:lstStyle/>
          <a:p>
            <a:pPr eaLnBrk="1" hangingPunct="1"/>
            <a:r>
              <a:rPr lang="en-GB" altLang="en-US" sz="3800"/>
              <a:t>Data Rate and Bandwidth</a:t>
            </a:r>
          </a:p>
        </p:txBody>
      </p:sp>
      <p:sp>
        <p:nvSpPr>
          <p:cNvPr id="26631" name="Text Box 5"/>
          <p:cNvSpPr txBox="1">
            <a:spLocks noChangeArrowheads="1"/>
          </p:cNvSpPr>
          <p:nvPr/>
        </p:nvSpPr>
        <p:spPr bwMode="auto">
          <a:xfrm>
            <a:off x="1694830" y="4988719"/>
            <a:ext cx="1879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B</a:t>
            </a:r>
            <a:r>
              <a:rPr lang="en-GB" alt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 = 0.5 </a:t>
            </a:r>
            <a:r>
              <a:rPr lang="en-GB" altLang="en-US" sz="2400" dirty="0">
                <a:solidFill>
                  <a:srgbClr val="000000"/>
                </a:solidFill>
                <a:latin typeface="Times New Roman" panose="02020603050405020304" pitchFamily="18" charset="0"/>
                <a:sym typeface="Symbol" panose="05050102010706020507" pitchFamily="18" charset="2"/>
              </a:rPr>
              <a:t></a:t>
            </a:r>
            <a:r>
              <a:rPr lang="en-GB" alt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 1/</a:t>
            </a:r>
            <a:r>
              <a:rPr lang="en-GB" altLang="en-US" sz="240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T</a:t>
            </a:r>
            <a:r>
              <a:rPr lang="en-GB" altLang="en-US" sz="2400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</a:t>
            </a:r>
            <a:endParaRPr lang="en-GB" altLang="en-US" sz="2400" baseline="-250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26632" name="Group 90"/>
          <p:cNvGrpSpPr>
            <a:grpSpLocks/>
          </p:cNvGrpSpPr>
          <p:nvPr/>
        </p:nvGrpSpPr>
        <p:grpSpPr bwMode="auto">
          <a:xfrm flipV="1">
            <a:off x="1835150" y="1628775"/>
            <a:ext cx="3960813" cy="1152525"/>
            <a:chOff x="1020" y="1298"/>
            <a:chExt cx="2575" cy="2027"/>
          </a:xfrm>
        </p:grpSpPr>
        <p:sp>
          <p:nvSpPr>
            <p:cNvPr id="26656" name="Freeform 87"/>
            <p:cNvSpPr>
              <a:spLocks/>
            </p:cNvSpPr>
            <p:nvPr/>
          </p:nvSpPr>
          <p:spPr bwMode="auto">
            <a:xfrm>
              <a:off x="1020" y="1298"/>
              <a:ext cx="1084" cy="2027"/>
            </a:xfrm>
            <a:custGeom>
              <a:avLst/>
              <a:gdLst>
                <a:gd name="T0" fmla="*/ 11 w 1084"/>
                <a:gd name="T1" fmla="*/ 6 h 2027"/>
                <a:gd name="T2" fmla="*/ 41 w 1084"/>
                <a:gd name="T3" fmla="*/ 47 h 2027"/>
                <a:gd name="T4" fmla="*/ 65 w 1084"/>
                <a:gd name="T5" fmla="*/ 124 h 2027"/>
                <a:gd name="T6" fmla="*/ 88 w 1084"/>
                <a:gd name="T7" fmla="*/ 231 h 2027"/>
                <a:gd name="T8" fmla="*/ 118 w 1084"/>
                <a:gd name="T9" fmla="*/ 367 h 2027"/>
                <a:gd name="T10" fmla="*/ 142 w 1084"/>
                <a:gd name="T11" fmla="*/ 521 h 2027"/>
                <a:gd name="T12" fmla="*/ 165 w 1084"/>
                <a:gd name="T13" fmla="*/ 699 h 2027"/>
                <a:gd name="T14" fmla="*/ 195 w 1084"/>
                <a:gd name="T15" fmla="*/ 883 h 2027"/>
                <a:gd name="T16" fmla="*/ 219 w 1084"/>
                <a:gd name="T17" fmla="*/ 1073 h 2027"/>
                <a:gd name="T18" fmla="*/ 242 w 1084"/>
                <a:gd name="T19" fmla="*/ 1262 h 2027"/>
                <a:gd name="T20" fmla="*/ 272 w 1084"/>
                <a:gd name="T21" fmla="*/ 1440 h 2027"/>
                <a:gd name="T22" fmla="*/ 296 w 1084"/>
                <a:gd name="T23" fmla="*/ 1606 h 2027"/>
                <a:gd name="T24" fmla="*/ 319 w 1084"/>
                <a:gd name="T25" fmla="*/ 1749 h 2027"/>
                <a:gd name="T26" fmla="*/ 349 w 1084"/>
                <a:gd name="T27" fmla="*/ 1867 h 2027"/>
                <a:gd name="T28" fmla="*/ 373 w 1084"/>
                <a:gd name="T29" fmla="*/ 1950 h 2027"/>
                <a:gd name="T30" fmla="*/ 397 w 1084"/>
                <a:gd name="T31" fmla="*/ 2004 h 2027"/>
                <a:gd name="T32" fmla="*/ 426 w 1084"/>
                <a:gd name="T33" fmla="*/ 2027 h 2027"/>
                <a:gd name="T34" fmla="*/ 450 w 1084"/>
                <a:gd name="T35" fmla="*/ 2004 h 2027"/>
                <a:gd name="T36" fmla="*/ 479 w 1084"/>
                <a:gd name="T37" fmla="*/ 1950 h 2027"/>
                <a:gd name="T38" fmla="*/ 503 w 1084"/>
                <a:gd name="T39" fmla="*/ 1867 h 2027"/>
                <a:gd name="T40" fmla="*/ 527 w 1084"/>
                <a:gd name="T41" fmla="*/ 1749 h 2027"/>
                <a:gd name="T42" fmla="*/ 556 w 1084"/>
                <a:gd name="T43" fmla="*/ 1606 h 2027"/>
                <a:gd name="T44" fmla="*/ 580 w 1084"/>
                <a:gd name="T45" fmla="*/ 1440 h 2027"/>
                <a:gd name="T46" fmla="*/ 604 w 1084"/>
                <a:gd name="T47" fmla="*/ 1262 h 2027"/>
                <a:gd name="T48" fmla="*/ 634 w 1084"/>
                <a:gd name="T49" fmla="*/ 1073 h 2027"/>
                <a:gd name="T50" fmla="*/ 657 w 1084"/>
                <a:gd name="T51" fmla="*/ 883 h 2027"/>
                <a:gd name="T52" fmla="*/ 681 w 1084"/>
                <a:gd name="T53" fmla="*/ 699 h 2027"/>
                <a:gd name="T54" fmla="*/ 711 w 1084"/>
                <a:gd name="T55" fmla="*/ 521 h 2027"/>
                <a:gd name="T56" fmla="*/ 734 w 1084"/>
                <a:gd name="T57" fmla="*/ 367 h 2027"/>
                <a:gd name="T58" fmla="*/ 758 w 1084"/>
                <a:gd name="T59" fmla="*/ 231 h 2027"/>
                <a:gd name="T60" fmla="*/ 788 w 1084"/>
                <a:gd name="T61" fmla="*/ 124 h 2027"/>
                <a:gd name="T62" fmla="*/ 811 w 1084"/>
                <a:gd name="T63" fmla="*/ 47 h 2027"/>
                <a:gd name="T64" fmla="*/ 835 w 1084"/>
                <a:gd name="T65" fmla="*/ 6 h 2027"/>
                <a:gd name="T66" fmla="*/ 865 w 1084"/>
                <a:gd name="T67" fmla="*/ 0 h 2027"/>
                <a:gd name="T68" fmla="*/ 888 w 1084"/>
                <a:gd name="T69" fmla="*/ 29 h 2027"/>
                <a:gd name="T70" fmla="*/ 912 w 1084"/>
                <a:gd name="T71" fmla="*/ 95 h 2027"/>
                <a:gd name="T72" fmla="*/ 942 w 1084"/>
                <a:gd name="T73" fmla="*/ 189 h 2027"/>
                <a:gd name="T74" fmla="*/ 965 w 1084"/>
                <a:gd name="T75" fmla="*/ 314 h 2027"/>
                <a:gd name="T76" fmla="*/ 989 w 1084"/>
                <a:gd name="T77" fmla="*/ 468 h 2027"/>
                <a:gd name="T78" fmla="*/ 1019 w 1084"/>
                <a:gd name="T79" fmla="*/ 640 h 2027"/>
                <a:gd name="T80" fmla="*/ 1042 w 1084"/>
                <a:gd name="T81" fmla="*/ 818 h 2027"/>
                <a:gd name="T82" fmla="*/ 1066 w 1084"/>
                <a:gd name="T83" fmla="*/ 1008 h 202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084" h="2027">
                  <a:moveTo>
                    <a:pt x="0" y="0"/>
                  </a:moveTo>
                  <a:lnTo>
                    <a:pt x="5" y="0"/>
                  </a:lnTo>
                  <a:lnTo>
                    <a:pt x="11" y="6"/>
                  </a:lnTo>
                  <a:lnTo>
                    <a:pt x="23" y="17"/>
                  </a:lnTo>
                  <a:lnTo>
                    <a:pt x="29" y="29"/>
                  </a:lnTo>
                  <a:lnTo>
                    <a:pt x="41" y="47"/>
                  </a:lnTo>
                  <a:lnTo>
                    <a:pt x="47" y="71"/>
                  </a:lnTo>
                  <a:lnTo>
                    <a:pt x="59" y="95"/>
                  </a:lnTo>
                  <a:lnTo>
                    <a:pt x="65" y="124"/>
                  </a:lnTo>
                  <a:lnTo>
                    <a:pt x="77" y="154"/>
                  </a:lnTo>
                  <a:lnTo>
                    <a:pt x="82" y="189"/>
                  </a:lnTo>
                  <a:lnTo>
                    <a:pt x="88" y="231"/>
                  </a:lnTo>
                  <a:lnTo>
                    <a:pt x="100" y="272"/>
                  </a:lnTo>
                  <a:lnTo>
                    <a:pt x="106" y="314"/>
                  </a:lnTo>
                  <a:lnTo>
                    <a:pt x="118" y="367"/>
                  </a:lnTo>
                  <a:lnTo>
                    <a:pt x="124" y="415"/>
                  </a:lnTo>
                  <a:lnTo>
                    <a:pt x="136" y="468"/>
                  </a:lnTo>
                  <a:lnTo>
                    <a:pt x="142" y="521"/>
                  </a:lnTo>
                  <a:lnTo>
                    <a:pt x="154" y="581"/>
                  </a:lnTo>
                  <a:lnTo>
                    <a:pt x="160" y="640"/>
                  </a:lnTo>
                  <a:lnTo>
                    <a:pt x="165" y="699"/>
                  </a:lnTo>
                  <a:lnTo>
                    <a:pt x="177" y="759"/>
                  </a:lnTo>
                  <a:lnTo>
                    <a:pt x="183" y="818"/>
                  </a:lnTo>
                  <a:lnTo>
                    <a:pt x="195" y="883"/>
                  </a:lnTo>
                  <a:lnTo>
                    <a:pt x="201" y="948"/>
                  </a:lnTo>
                  <a:lnTo>
                    <a:pt x="213" y="1013"/>
                  </a:lnTo>
                  <a:lnTo>
                    <a:pt x="219" y="1073"/>
                  </a:lnTo>
                  <a:lnTo>
                    <a:pt x="231" y="1138"/>
                  </a:lnTo>
                  <a:lnTo>
                    <a:pt x="237" y="1203"/>
                  </a:lnTo>
                  <a:lnTo>
                    <a:pt x="242" y="1262"/>
                  </a:lnTo>
                  <a:lnTo>
                    <a:pt x="254" y="1322"/>
                  </a:lnTo>
                  <a:lnTo>
                    <a:pt x="260" y="1381"/>
                  </a:lnTo>
                  <a:lnTo>
                    <a:pt x="272" y="1440"/>
                  </a:lnTo>
                  <a:lnTo>
                    <a:pt x="278" y="1500"/>
                  </a:lnTo>
                  <a:lnTo>
                    <a:pt x="290" y="1553"/>
                  </a:lnTo>
                  <a:lnTo>
                    <a:pt x="296" y="1606"/>
                  </a:lnTo>
                  <a:lnTo>
                    <a:pt x="308" y="1654"/>
                  </a:lnTo>
                  <a:lnTo>
                    <a:pt x="314" y="1707"/>
                  </a:lnTo>
                  <a:lnTo>
                    <a:pt x="319" y="1749"/>
                  </a:lnTo>
                  <a:lnTo>
                    <a:pt x="331" y="1790"/>
                  </a:lnTo>
                  <a:lnTo>
                    <a:pt x="337" y="1832"/>
                  </a:lnTo>
                  <a:lnTo>
                    <a:pt x="349" y="1867"/>
                  </a:lnTo>
                  <a:lnTo>
                    <a:pt x="355" y="1897"/>
                  </a:lnTo>
                  <a:lnTo>
                    <a:pt x="367" y="1926"/>
                  </a:lnTo>
                  <a:lnTo>
                    <a:pt x="373" y="1950"/>
                  </a:lnTo>
                  <a:lnTo>
                    <a:pt x="385" y="1974"/>
                  </a:lnTo>
                  <a:lnTo>
                    <a:pt x="391" y="1992"/>
                  </a:lnTo>
                  <a:lnTo>
                    <a:pt x="397" y="2004"/>
                  </a:lnTo>
                  <a:lnTo>
                    <a:pt x="408" y="2015"/>
                  </a:lnTo>
                  <a:lnTo>
                    <a:pt x="414" y="2021"/>
                  </a:lnTo>
                  <a:lnTo>
                    <a:pt x="426" y="2027"/>
                  </a:lnTo>
                  <a:lnTo>
                    <a:pt x="432" y="2021"/>
                  </a:lnTo>
                  <a:lnTo>
                    <a:pt x="444" y="2015"/>
                  </a:lnTo>
                  <a:lnTo>
                    <a:pt x="450" y="2004"/>
                  </a:lnTo>
                  <a:lnTo>
                    <a:pt x="462" y="1992"/>
                  </a:lnTo>
                  <a:lnTo>
                    <a:pt x="468" y="1974"/>
                  </a:lnTo>
                  <a:lnTo>
                    <a:pt x="479" y="1950"/>
                  </a:lnTo>
                  <a:lnTo>
                    <a:pt x="485" y="1926"/>
                  </a:lnTo>
                  <a:lnTo>
                    <a:pt x="491" y="1897"/>
                  </a:lnTo>
                  <a:lnTo>
                    <a:pt x="503" y="1867"/>
                  </a:lnTo>
                  <a:lnTo>
                    <a:pt x="509" y="1832"/>
                  </a:lnTo>
                  <a:lnTo>
                    <a:pt x="521" y="1790"/>
                  </a:lnTo>
                  <a:lnTo>
                    <a:pt x="527" y="1749"/>
                  </a:lnTo>
                  <a:lnTo>
                    <a:pt x="539" y="1707"/>
                  </a:lnTo>
                  <a:lnTo>
                    <a:pt x="545" y="1654"/>
                  </a:lnTo>
                  <a:lnTo>
                    <a:pt x="556" y="1606"/>
                  </a:lnTo>
                  <a:lnTo>
                    <a:pt x="562" y="1553"/>
                  </a:lnTo>
                  <a:lnTo>
                    <a:pt x="568" y="1500"/>
                  </a:lnTo>
                  <a:lnTo>
                    <a:pt x="580" y="1440"/>
                  </a:lnTo>
                  <a:lnTo>
                    <a:pt x="586" y="1381"/>
                  </a:lnTo>
                  <a:lnTo>
                    <a:pt x="598" y="1322"/>
                  </a:lnTo>
                  <a:lnTo>
                    <a:pt x="604" y="1262"/>
                  </a:lnTo>
                  <a:lnTo>
                    <a:pt x="616" y="1203"/>
                  </a:lnTo>
                  <a:lnTo>
                    <a:pt x="622" y="1138"/>
                  </a:lnTo>
                  <a:lnTo>
                    <a:pt x="634" y="1073"/>
                  </a:lnTo>
                  <a:lnTo>
                    <a:pt x="639" y="1013"/>
                  </a:lnTo>
                  <a:lnTo>
                    <a:pt x="645" y="948"/>
                  </a:lnTo>
                  <a:lnTo>
                    <a:pt x="657" y="883"/>
                  </a:lnTo>
                  <a:lnTo>
                    <a:pt x="663" y="818"/>
                  </a:lnTo>
                  <a:lnTo>
                    <a:pt x="675" y="759"/>
                  </a:lnTo>
                  <a:lnTo>
                    <a:pt x="681" y="699"/>
                  </a:lnTo>
                  <a:lnTo>
                    <a:pt x="693" y="640"/>
                  </a:lnTo>
                  <a:lnTo>
                    <a:pt x="699" y="581"/>
                  </a:lnTo>
                  <a:lnTo>
                    <a:pt x="711" y="521"/>
                  </a:lnTo>
                  <a:lnTo>
                    <a:pt x="716" y="468"/>
                  </a:lnTo>
                  <a:lnTo>
                    <a:pt x="722" y="415"/>
                  </a:lnTo>
                  <a:lnTo>
                    <a:pt x="734" y="367"/>
                  </a:lnTo>
                  <a:lnTo>
                    <a:pt x="740" y="314"/>
                  </a:lnTo>
                  <a:lnTo>
                    <a:pt x="752" y="272"/>
                  </a:lnTo>
                  <a:lnTo>
                    <a:pt x="758" y="231"/>
                  </a:lnTo>
                  <a:lnTo>
                    <a:pt x="770" y="189"/>
                  </a:lnTo>
                  <a:lnTo>
                    <a:pt x="776" y="154"/>
                  </a:lnTo>
                  <a:lnTo>
                    <a:pt x="788" y="124"/>
                  </a:lnTo>
                  <a:lnTo>
                    <a:pt x="793" y="95"/>
                  </a:lnTo>
                  <a:lnTo>
                    <a:pt x="799" y="71"/>
                  </a:lnTo>
                  <a:lnTo>
                    <a:pt x="811" y="47"/>
                  </a:lnTo>
                  <a:lnTo>
                    <a:pt x="817" y="29"/>
                  </a:lnTo>
                  <a:lnTo>
                    <a:pt x="829" y="17"/>
                  </a:lnTo>
                  <a:lnTo>
                    <a:pt x="835" y="6"/>
                  </a:lnTo>
                  <a:lnTo>
                    <a:pt x="847" y="0"/>
                  </a:lnTo>
                  <a:lnTo>
                    <a:pt x="853" y="0"/>
                  </a:lnTo>
                  <a:lnTo>
                    <a:pt x="865" y="0"/>
                  </a:lnTo>
                  <a:lnTo>
                    <a:pt x="871" y="6"/>
                  </a:lnTo>
                  <a:lnTo>
                    <a:pt x="882" y="17"/>
                  </a:lnTo>
                  <a:lnTo>
                    <a:pt x="888" y="29"/>
                  </a:lnTo>
                  <a:lnTo>
                    <a:pt x="894" y="47"/>
                  </a:lnTo>
                  <a:lnTo>
                    <a:pt x="906" y="71"/>
                  </a:lnTo>
                  <a:lnTo>
                    <a:pt x="912" y="95"/>
                  </a:lnTo>
                  <a:lnTo>
                    <a:pt x="924" y="124"/>
                  </a:lnTo>
                  <a:lnTo>
                    <a:pt x="930" y="154"/>
                  </a:lnTo>
                  <a:lnTo>
                    <a:pt x="942" y="189"/>
                  </a:lnTo>
                  <a:lnTo>
                    <a:pt x="948" y="231"/>
                  </a:lnTo>
                  <a:lnTo>
                    <a:pt x="959" y="272"/>
                  </a:lnTo>
                  <a:lnTo>
                    <a:pt x="965" y="314"/>
                  </a:lnTo>
                  <a:lnTo>
                    <a:pt x="971" y="367"/>
                  </a:lnTo>
                  <a:lnTo>
                    <a:pt x="983" y="415"/>
                  </a:lnTo>
                  <a:lnTo>
                    <a:pt x="989" y="468"/>
                  </a:lnTo>
                  <a:lnTo>
                    <a:pt x="1001" y="521"/>
                  </a:lnTo>
                  <a:lnTo>
                    <a:pt x="1007" y="581"/>
                  </a:lnTo>
                  <a:lnTo>
                    <a:pt x="1019" y="640"/>
                  </a:lnTo>
                  <a:lnTo>
                    <a:pt x="1025" y="699"/>
                  </a:lnTo>
                  <a:lnTo>
                    <a:pt x="1036" y="759"/>
                  </a:lnTo>
                  <a:lnTo>
                    <a:pt x="1042" y="818"/>
                  </a:lnTo>
                  <a:lnTo>
                    <a:pt x="1048" y="883"/>
                  </a:lnTo>
                  <a:lnTo>
                    <a:pt x="1060" y="948"/>
                  </a:lnTo>
                  <a:lnTo>
                    <a:pt x="1066" y="1008"/>
                  </a:lnTo>
                  <a:lnTo>
                    <a:pt x="1078" y="1073"/>
                  </a:lnTo>
                  <a:lnTo>
                    <a:pt x="1084" y="1138"/>
                  </a:lnTo>
                </a:path>
              </a:pathLst>
            </a:custGeom>
            <a:noFill/>
            <a:ln w="19050" cmpd="sng">
              <a:solidFill>
                <a:srgbClr val="FF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57" name="Freeform 88"/>
            <p:cNvSpPr>
              <a:spLocks/>
            </p:cNvSpPr>
            <p:nvPr/>
          </p:nvSpPr>
          <p:spPr bwMode="auto">
            <a:xfrm>
              <a:off x="2109" y="1298"/>
              <a:ext cx="1090" cy="2027"/>
            </a:xfrm>
            <a:custGeom>
              <a:avLst/>
              <a:gdLst>
                <a:gd name="T0" fmla="*/ 18 w 1090"/>
                <a:gd name="T1" fmla="*/ 1262 h 2027"/>
                <a:gd name="T2" fmla="*/ 41 w 1090"/>
                <a:gd name="T3" fmla="*/ 1440 h 2027"/>
                <a:gd name="T4" fmla="*/ 71 w 1090"/>
                <a:gd name="T5" fmla="*/ 1606 h 2027"/>
                <a:gd name="T6" fmla="*/ 95 w 1090"/>
                <a:gd name="T7" fmla="*/ 1749 h 2027"/>
                <a:gd name="T8" fmla="*/ 118 w 1090"/>
                <a:gd name="T9" fmla="*/ 1867 h 2027"/>
                <a:gd name="T10" fmla="*/ 148 w 1090"/>
                <a:gd name="T11" fmla="*/ 1950 h 2027"/>
                <a:gd name="T12" fmla="*/ 172 w 1090"/>
                <a:gd name="T13" fmla="*/ 2004 h 2027"/>
                <a:gd name="T14" fmla="*/ 201 w 1090"/>
                <a:gd name="T15" fmla="*/ 2027 h 2027"/>
                <a:gd name="T16" fmla="*/ 225 w 1090"/>
                <a:gd name="T17" fmla="*/ 2004 h 2027"/>
                <a:gd name="T18" fmla="*/ 249 w 1090"/>
                <a:gd name="T19" fmla="*/ 1950 h 2027"/>
                <a:gd name="T20" fmla="*/ 278 w 1090"/>
                <a:gd name="T21" fmla="*/ 1867 h 2027"/>
                <a:gd name="T22" fmla="*/ 302 w 1090"/>
                <a:gd name="T23" fmla="*/ 1749 h 2027"/>
                <a:gd name="T24" fmla="*/ 326 w 1090"/>
                <a:gd name="T25" fmla="*/ 1606 h 2027"/>
                <a:gd name="T26" fmla="*/ 355 w 1090"/>
                <a:gd name="T27" fmla="*/ 1440 h 2027"/>
                <a:gd name="T28" fmla="*/ 379 w 1090"/>
                <a:gd name="T29" fmla="*/ 1262 h 2027"/>
                <a:gd name="T30" fmla="*/ 403 w 1090"/>
                <a:gd name="T31" fmla="*/ 1073 h 2027"/>
                <a:gd name="T32" fmla="*/ 432 w 1090"/>
                <a:gd name="T33" fmla="*/ 883 h 2027"/>
                <a:gd name="T34" fmla="*/ 456 w 1090"/>
                <a:gd name="T35" fmla="*/ 699 h 2027"/>
                <a:gd name="T36" fmla="*/ 480 w 1090"/>
                <a:gd name="T37" fmla="*/ 521 h 2027"/>
                <a:gd name="T38" fmla="*/ 509 w 1090"/>
                <a:gd name="T39" fmla="*/ 367 h 2027"/>
                <a:gd name="T40" fmla="*/ 533 w 1090"/>
                <a:gd name="T41" fmla="*/ 231 h 2027"/>
                <a:gd name="T42" fmla="*/ 557 w 1090"/>
                <a:gd name="T43" fmla="*/ 124 h 2027"/>
                <a:gd name="T44" fmla="*/ 586 w 1090"/>
                <a:gd name="T45" fmla="*/ 47 h 2027"/>
                <a:gd name="T46" fmla="*/ 610 w 1090"/>
                <a:gd name="T47" fmla="*/ 6 h 2027"/>
                <a:gd name="T48" fmla="*/ 634 w 1090"/>
                <a:gd name="T49" fmla="*/ 0 h 2027"/>
                <a:gd name="T50" fmla="*/ 663 w 1090"/>
                <a:gd name="T51" fmla="*/ 29 h 2027"/>
                <a:gd name="T52" fmla="*/ 687 w 1090"/>
                <a:gd name="T53" fmla="*/ 95 h 2027"/>
                <a:gd name="T54" fmla="*/ 711 w 1090"/>
                <a:gd name="T55" fmla="*/ 189 h 2027"/>
                <a:gd name="T56" fmla="*/ 740 w 1090"/>
                <a:gd name="T57" fmla="*/ 314 h 2027"/>
                <a:gd name="T58" fmla="*/ 764 w 1090"/>
                <a:gd name="T59" fmla="*/ 468 h 2027"/>
                <a:gd name="T60" fmla="*/ 788 w 1090"/>
                <a:gd name="T61" fmla="*/ 640 h 2027"/>
                <a:gd name="T62" fmla="*/ 817 w 1090"/>
                <a:gd name="T63" fmla="*/ 818 h 2027"/>
                <a:gd name="T64" fmla="*/ 841 w 1090"/>
                <a:gd name="T65" fmla="*/ 1008 h 2027"/>
                <a:gd name="T66" fmla="*/ 865 w 1090"/>
                <a:gd name="T67" fmla="*/ 1203 h 2027"/>
                <a:gd name="T68" fmla="*/ 894 w 1090"/>
                <a:gd name="T69" fmla="*/ 1381 h 2027"/>
                <a:gd name="T70" fmla="*/ 918 w 1090"/>
                <a:gd name="T71" fmla="*/ 1553 h 2027"/>
                <a:gd name="T72" fmla="*/ 942 w 1090"/>
                <a:gd name="T73" fmla="*/ 1707 h 2027"/>
                <a:gd name="T74" fmla="*/ 972 w 1090"/>
                <a:gd name="T75" fmla="*/ 1832 h 2027"/>
                <a:gd name="T76" fmla="*/ 995 w 1090"/>
                <a:gd name="T77" fmla="*/ 1926 h 2027"/>
                <a:gd name="T78" fmla="*/ 1019 w 1090"/>
                <a:gd name="T79" fmla="*/ 1992 h 2027"/>
                <a:gd name="T80" fmla="*/ 1049 w 1090"/>
                <a:gd name="T81" fmla="*/ 2021 h 2027"/>
                <a:gd name="T82" fmla="*/ 1072 w 1090"/>
                <a:gd name="T83" fmla="*/ 2015 h 202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090" h="2027">
                  <a:moveTo>
                    <a:pt x="0" y="1138"/>
                  </a:moveTo>
                  <a:lnTo>
                    <a:pt x="12" y="1203"/>
                  </a:lnTo>
                  <a:lnTo>
                    <a:pt x="18" y="1262"/>
                  </a:lnTo>
                  <a:lnTo>
                    <a:pt x="29" y="1322"/>
                  </a:lnTo>
                  <a:lnTo>
                    <a:pt x="35" y="1381"/>
                  </a:lnTo>
                  <a:lnTo>
                    <a:pt x="41" y="1440"/>
                  </a:lnTo>
                  <a:lnTo>
                    <a:pt x="53" y="1500"/>
                  </a:lnTo>
                  <a:lnTo>
                    <a:pt x="59" y="1553"/>
                  </a:lnTo>
                  <a:lnTo>
                    <a:pt x="71" y="1606"/>
                  </a:lnTo>
                  <a:lnTo>
                    <a:pt x="77" y="1654"/>
                  </a:lnTo>
                  <a:lnTo>
                    <a:pt x="89" y="1707"/>
                  </a:lnTo>
                  <a:lnTo>
                    <a:pt x="95" y="1749"/>
                  </a:lnTo>
                  <a:lnTo>
                    <a:pt x="106" y="1790"/>
                  </a:lnTo>
                  <a:lnTo>
                    <a:pt x="112" y="1832"/>
                  </a:lnTo>
                  <a:lnTo>
                    <a:pt x="118" y="1867"/>
                  </a:lnTo>
                  <a:lnTo>
                    <a:pt x="130" y="1897"/>
                  </a:lnTo>
                  <a:lnTo>
                    <a:pt x="136" y="1926"/>
                  </a:lnTo>
                  <a:lnTo>
                    <a:pt x="148" y="1950"/>
                  </a:lnTo>
                  <a:lnTo>
                    <a:pt x="154" y="1974"/>
                  </a:lnTo>
                  <a:lnTo>
                    <a:pt x="166" y="1992"/>
                  </a:lnTo>
                  <a:lnTo>
                    <a:pt x="172" y="2004"/>
                  </a:lnTo>
                  <a:lnTo>
                    <a:pt x="183" y="2015"/>
                  </a:lnTo>
                  <a:lnTo>
                    <a:pt x="189" y="2021"/>
                  </a:lnTo>
                  <a:lnTo>
                    <a:pt x="201" y="2027"/>
                  </a:lnTo>
                  <a:lnTo>
                    <a:pt x="207" y="2021"/>
                  </a:lnTo>
                  <a:lnTo>
                    <a:pt x="213" y="2015"/>
                  </a:lnTo>
                  <a:lnTo>
                    <a:pt x="225" y="2004"/>
                  </a:lnTo>
                  <a:lnTo>
                    <a:pt x="231" y="1992"/>
                  </a:lnTo>
                  <a:lnTo>
                    <a:pt x="243" y="1974"/>
                  </a:lnTo>
                  <a:lnTo>
                    <a:pt x="249" y="1950"/>
                  </a:lnTo>
                  <a:lnTo>
                    <a:pt x="261" y="1926"/>
                  </a:lnTo>
                  <a:lnTo>
                    <a:pt x="266" y="1897"/>
                  </a:lnTo>
                  <a:lnTo>
                    <a:pt x="278" y="1867"/>
                  </a:lnTo>
                  <a:lnTo>
                    <a:pt x="284" y="1832"/>
                  </a:lnTo>
                  <a:lnTo>
                    <a:pt x="290" y="1790"/>
                  </a:lnTo>
                  <a:lnTo>
                    <a:pt x="302" y="1749"/>
                  </a:lnTo>
                  <a:lnTo>
                    <a:pt x="308" y="1707"/>
                  </a:lnTo>
                  <a:lnTo>
                    <a:pt x="320" y="1654"/>
                  </a:lnTo>
                  <a:lnTo>
                    <a:pt x="326" y="1606"/>
                  </a:lnTo>
                  <a:lnTo>
                    <a:pt x="338" y="1553"/>
                  </a:lnTo>
                  <a:lnTo>
                    <a:pt x="343" y="1500"/>
                  </a:lnTo>
                  <a:lnTo>
                    <a:pt x="355" y="1440"/>
                  </a:lnTo>
                  <a:lnTo>
                    <a:pt x="361" y="1381"/>
                  </a:lnTo>
                  <a:lnTo>
                    <a:pt x="367" y="1322"/>
                  </a:lnTo>
                  <a:lnTo>
                    <a:pt x="379" y="1262"/>
                  </a:lnTo>
                  <a:lnTo>
                    <a:pt x="385" y="1203"/>
                  </a:lnTo>
                  <a:lnTo>
                    <a:pt x="397" y="1138"/>
                  </a:lnTo>
                  <a:lnTo>
                    <a:pt x="403" y="1073"/>
                  </a:lnTo>
                  <a:lnTo>
                    <a:pt x="415" y="1013"/>
                  </a:lnTo>
                  <a:lnTo>
                    <a:pt x="420" y="948"/>
                  </a:lnTo>
                  <a:lnTo>
                    <a:pt x="432" y="883"/>
                  </a:lnTo>
                  <a:lnTo>
                    <a:pt x="438" y="818"/>
                  </a:lnTo>
                  <a:lnTo>
                    <a:pt x="444" y="759"/>
                  </a:lnTo>
                  <a:lnTo>
                    <a:pt x="456" y="699"/>
                  </a:lnTo>
                  <a:lnTo>
                    <a:pt x="462" y="640"/>
                  </a:lnTo>
                  <a:lnTo>
                    <a:pt x="474" y="581"/>
                  </a:lnTo>
                  <a:lnTo>
                    <a:pt x="480" y="521"/>
                  </a:lnTo>
                  <a:lnTo>
                    <a:pt x="492" y="468"/>
                  </a:lnTo>
                  <a:lnTo>
                    <a:pt x="498" y="415"/>
                  </a:lnTo>
                  <a:lnTo>
                    <a:pt x="509" y="367"/>
                  </a:lnTo>
                  <a:lnTo>
                    <a:pt x="515" y="314"/>
                  </a:lnTo>
                  <a:lnTo>
                    <a:pt x="521" y="272"/>
                  </a:lnTo>
                  <a:lnTo>
                    <a:pt x="533" y="231"/>
                  </a:lnTo>
                  <a:lnTo>
                    <a:pt x="539" y="189"/>
                  </a:lnTo>
                  <a:lnTo>
                    <a:pt x="551" y="154"/>
                  </a:lnTo>
                  <a:lnTo>
                    <a:pt x="557" y="124"/>
                  </a:lnTo>
                  <a:lnTo>
                    <a:pt x="569" y="95"/>
                  </a:lnTo>
                  <a:lnTo>
                    <a:pt x="575" y="71"/>
                  </a:lnTo>
                  <a:lnTo>
                    <a:pt x="586" y="47"/>
                  </a:lnTo>
                  <a:lnTo>
                    <a:pt x="592" y="29"/>
                  </a:lnTo>
                  <a:lnTo>
                    <a:pt x="598" y="17"/>
                  </a:lnTo>
                  <a:lnTo>
                    <a:pt x="610" y="6"/>
                  </a:lnTo>
                  <a:lnTo>
                    <a:pt x="616" y="0"/>
                  </a:lnTo>
                  <a:lnTo>
                    <a:pt x="628" y="0"/>
                  </a:lnTo>
                  <a:lnTo>
                    <a:pt x="634" y="0"/>
                  </a:lnTo>
                  <a:lnTo>
                    <a:pt x="646" y="6"/>
                  </a:lnTo>
                  <a:lnTo>
                    <a:pt x="652" y="17"/>
                  </a:lnTo>
                  <a:lnTo>
                    <a:pt x="663" y="29"/>
                  </a:lnTo>
                  <a:lnTo>
                    <a:pt x="669" y="47"/>
                  </a:lnTo>
                  <a:lnTo>
                    <a:pt x="681" y="71"/>
                  </a:lnTo>
                  <a:lnTo>
                    <a:pt x="687" y="95"/>
                  </a:lnTo>
                  <a:lnTo>
                    <a:pt x="693" y="124"/>
                  </a:lnTo>
                  <a:lnTo>
                    <a:pt x="705" y="154"/>
                  </a:lnTo>
                  <a:lnTo>
                    <a:pt x="711" y="189"/>
                  </a:lnTo>
                  <a:lnTo>
                    <a:pt x="723" y="231"/>
                  </a:lnTo>
                  <a:lnTo>
                    <a:pt x="729" y="272"/>
                  </a:lnTo>
                  <a:lnTo>
                    <a:pt x="740" y="314"/>
                  </a:lnTo>
                  <a:lnTo>
                    <a:pt x="746" y="367"/>
                  </a:lnTo>
                  <a:lnTo>
                    <a:pt x="758" y="415"/>
                  </a:lnTo>
                  <a:lnTo>
                    <a:pt x="764" y="468"/>
                  </a:lnTo>
                  <a:lnTo>
                    <a:pt x="770" y="521"/>
                  </a:lnTo>
                  <a:lnTo>
                    <a:pt x="782" y="581"/>
                  </a:lnTo>
                  <a:lnTo>
                    <a:pt x="788" y="640"/>
                  </a:lnTo>
                  <a:lnTo>
                    <a:pt x="800" y="699"/>
                  </a:lnTo>
                  <a:lnTo>
                    <a:pt x="806" y="759"/>
                  </a:lnTo>
                  <a:lnTo>
                    <a:pt x="817" y="818"/>
                  </a:lnTo>
                  <a:lnTo>
                    <a:pt x="823" y="883"/>
                  </a:lnTo>
                  <a:lnTo>
                    <a:pt x="835" y="948"/>
                  </a:lnTo>
                  <a:lnTo>
                    <a:pt x="841" y="1008"/>
                  </a:lnTo>
                  <a:lnTo>
                    <a:pt x="847" y="1073"/>
                  </a:lnTo>
                  <a:lnTo>
                    <a:pt x="859" y="1138"/>
                  </a:lnTo>
                  <a:lnTo>
                    <a:pt x="865" y="1203"/>
                  </a:lnTo>
                  <a:lnTo>
                    <a:pt x="877" y="1262"/>
                  </a:lnTo>
                  <a:lnTo>
                    <a:pt x="883" y="1322"/>
                  </a:lnTo>
                  <a:lnTo>
                    <a:pt x="894" y="1381"/>
                  </a:lnTo>
                  <a:lnTo>
                    <a:pt x="900" y="1440"/>
                  </a:lnTo>
                  <a:lnTo>
                    <a:pt x="912" y="1500"/>
                  </a:lnTo>
                  <a:lnTo>
                    <a:pt x="918" y="1553"/>
                  </a:lnTo>
                  <a:lnTo>
                    <a:pt x="924" y="1606"/>
                  </a:lnTo>
                  <a:lnTo>
                    <a:pt x="936" y="1654"/>
                  </a:lnTo>
                  <a:lnTo>
                    <a:pt x="942" y="1707"/>
                  </a:lnTo>
                  <a:lnTo>
                    <a:pt x="954" y="1749"/>
                  </a:lnTo>
                  <a:lnTo>
                    <a:pt x="960" y="1790"/>
                  </a:lnTo>
                  <a:lnTo>
                    <a:pt x="972" y="1832"/>
                  </a:lnTo>
                  <a:lnTo>
                    <a:pt x="977" y="1867"/>
                  </a:lnTo>
                  <a:lnTo>
                    <a:pt x="989" y="1897"/>
                  </a:lnTo>
                  <a:lnTo>
                    <a:pt x="995" y="1926"/>
                  </a:lnTo>
                  <a:lnTo>
                    <a:pt x="1001" y="1950"/>
                  </a:lnTo>
                  <a:lnTo>
                    <a:pt x="1013" y="1974"/>
                  </a:lnTo>
                  <a:lnTo>
                    <a:pt x="1019" y="1992"/>
                  </a:lnTo>
                  <a:lnTo>
                    <a:pt x="1031" y="2004"/>
                  </a:lnTo>
                  <a:lnTo>
                    <a:pt x="1037" y="2015"/>
                  </a:lnTo>
                  <a:lnTo>
                    <a:pt x="1049" y="2021"/>
                  </a:lnTo>
                  <a:lnTo>
                    <a:pt x="1054" y="2027"/>
                  </a:lnTo>
                  <a:lnTo>
                    <a:pt x="1066" y="2021"/>
                  </a:lnTo>
                  <a:lnTo>
                    <a:pt x="1072" y="2015"/>
                  </a:lnTo>
                  <a:lnTo>
                    <a:pt x="1084" y="2004"/>
                  </a:lnTo>
                  <a:lnTo>
                    <a:pt x="1090" y="1992"/>
                  </a:lnTo>
                </a:path>
              </a:pathLst>
            </a:custGeom>
            <a:noFill/>
            <a:ln w="19050" cmpd="sng">
              <a:solidFill>
                <a:srgbClr val="FF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58" name="Freeform 89"/>
            <p:cNvSpPr>
              <a:spLocks/>
            </p:cNvSpPr>
            <p:nvPr/>
          </p:nvSpPr>
          <p:spPr bwMode="auto">
            <a:xfrm>
              <a:off x="3198" y="1298"/>
              <a:ext cx="397" cy="1992"/>
            </a:xfrm>
            <a:custGeom>
              <a:avLst/>
              <a:gdLst>
                <a:gd name="T0" fmla="*/ 0 w 397"/>
                <a:gd name="T1" fmla="*/ 1992 h 1992"/>
                <a:gd name="T2" fmla="*/ 6 w 397"/>
                <a:gd name="T3" fmla="*/ 1974 h 1992"/>
                <a:gd name="T4" fmla="*/ 18 w 397"/>
                <a:gd name="T5" fmla="*/ 1950 h 1992"/>
                <a:gd name="T6" fmla="*/ 24 w 397"/>
                <a:gd name="T7" fmla="*/ 1926 h 1992"/>
                <a:gd name="T8" fmla="*/ 36 w 397"/>
                <a:gd name="T9" fmla="*/ 1897 h 1992"/>
                <a:gd name="T10" fmla="*/ 41 w 397"/>
                <a:gd name="T11" fmla="*/ 1867 h 1992"/>
                <a:gd name="T12" fmla="*/ 53 w 397"/>
                <a:gd name="T13" fmla="*/ 1832 h 1992"/>
                <a:gd name="T14" fmla="*/ 59 w 397"/>
                <a:gd name="T15" fmla="*/ 1790 h 1992"/>
                <a:gd name="T16" fmla="*/ 71 w 397"/>
                <a:gd name="T17" fmla="*/ 1749 h 1992"/>
                <a:gd name="T18" fmla="*/ 77 w 397"/>
                <a:gd name="T19" fmla="*/ 1707 h 1992"/>
                <a:gd name="T20" fmla="*/ 83 w 397"/>
                <a:gd name="T21" fmla="*/ 1654 h 1992"/>
                <a:gd name="T22" fmla="*/ 95 w 397"/>
                <a:gd name="T23" fmla="*/ 1606 h 1992"/>
                <a:gd name="T24" fmla="*/ 101 w 397"/>
                <a:gd name="T25" fmla="*/ 1553 h 1992"/>
                <a:gd name="T26" fmla="*/ 113 w 397"/>
                <a:gd name="T27" fmla="*/ 1500 h 1992"/>
                <a:gd name="T28" fmla="*/ 119 w 397"/>
                <a:gd name="T29" fmla="*/ 1440 h 1992"/>
                <a:gd name="T30" fmla="*/ 130 w 397"/>
                <a:gd name="T31" fmla="*/ 1381 h 1992"/>
                <a:gd name="T32" fmla="*/ 136 w 397"/>
                <a:gd name="T33" fmla="*/ 1322 h 1992"/>
                <a:gd name="T34" fmla="*/ 148 w 397"/>
                <a:gd name="T35" fmla="*/ 1262 h 1992"/>
                <a:gd name="T36" fmla="*/ 154 w 397"/>
                <a:gd name="T37" fmla="*/ 1203 h 1992"/>
                <a:gd name="T38" fmla="*/ 160 w 397"/>
                <a:gd name="T39" fmla="*/ 1138 h 1992"/>
                <a:gd name="T40" fmla="*/ 172 w 397"/>
                <a:gd name="T41" fmla="*/ 1073 h 1992"/>
                <a:gd name="T42" fmla="*/ 178 w 397"/>
                <a:gd name="T43" fmla="*/ 1013 h 1992"/>
                <a:gd name="T44" fmla="*/ 190 w 397"/>
                <a:gd name="T45" fmla="*/ 948 h 1992"/>
                <a:gd name="T46" fmla="*/ 196 w 397"/>
                <a:gd name="T47" fmla="*/ 883 h 1992"/>
                <a:gd name="T48" fmla="*/ 207 w 397"/>
                <a:gd name="T49" fmla="*/ 818 h 1992"/>
                <a:gd name="T50" fmla="*/ 213 w 397"/>
                <a:gd name="T51" fmla="*/ 759 h 1992"/>
                <a:gd name="T52" fmla="*/ 225 w 397"/>
                <a:gd name="T53" fmla="*/ 699 h 1992"/>
                <a:gd name="T54" fmla="*/ 231 w 397"/>
                <a:gd name="T55" fmla="*/ 640 h 1992"/>
                <a:gd name="T56" fmla="*/ 237 w 397"/>
                <a:gd name="T57" fmla="*/ 581 h 1992"/>
                <a:gd name="T58" fmla="*/ 249 w 397"/>
                <a:gd name="T59" fmla="*/ 521 h 1992"/>
                <a:gd name="T60" fmla="*/ 255 w 397"/>
                <a:gd name="T61" fmla="*/ 468 h 1992"/>
                <a:gd name="T62" fmla="*/ 267 w 397"/>
                <a:gd name="T63" fmla="*/ 415 h 1992"/>
                <a:gd name="T64" fmla="*/ 273 w 397"/>
                <a:gd name="T65" fmla="*/ 367 h 1992"/>
                <a:gd name="T66" fmla="*/ 284 w 397"/>
                <a:gd name="T67" fmla="*/ 314 h 1992"/>
                <a:gd name="T68" fmla="*/ 290 w 397"/>
                <a:gd name="T69" fmla="*/ 272 h 1992"/>
                <a:gd name="T70" fmla="*/ 302 w 397"/>
                <a:gd name="T71" fmla="*/ 231 h 1992"/>
                <a:gd name="T72" fmla="*/ 308 w 397"/>
                <a:gd name="T73" fmla="*/ 189 h 1992"/>
                <a:gd name="T74" fmla="*/ 314 w 397"/>
                <a:gd name="T75" fmla="*/ 154 h 1992"/>
                <a:gd name="T76" fmla="*/ 326 w 397"/>
                <a:gd name="T77" fmla="*/ 124 h 1992"/>
                <a:gd name="T78" fmla="*/ 332 w 397"/>
                <a:gd name="T79" fmla="*/ 95 h 1992"/>
                <a:gd name="T80" fmla="*/ 344 w 397"/>
                <a:gd name="T81" fmla="*/ 71 h 1992"/>
                <a:gd name="T82" fmla="*/ 350 w 397"/>
                <a:gd name="T83" fmla="*/ 47 h 1992"/>
                <a:gd name="T84" fmla="*/ 361 w 397"/>
                <a:gd name="T85" fmla="*/ 29 h 1992"/>
                <a:gd name="T86" fmla="*/ 367 w 397"/>
                <a:gd name="T87" fmla="*/ 17 h 1992"/>
                <a:gd name="T88" fmla="*/ 379 w 397"/>
                <a:gd name="T89" fmla="*/ 6 h 1992"/>
                <a:gd name="T90" fmla="*/ 385 w 397"/>
                <a:gd name="T91" fmla="*/ 0 h 1992"/>
                <a:gd name="T92" fmla="*/ 397 w 397"/>
                <a:gd name="T93" fmla="*/ 0 h 1992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397" h="1992">
                  <a:moveTo>
                    <a:pt x="0" y="1992"/>
                  </a:moveTo>
                  <a:lnTo>
                    <a:pt x="6" y="1974"/>
                  </a:lnTo>
                  <a:lnTo>
                    <a:pt x="18" y="1950"/>
                  </a:lnTo>
                  <a:lnTo>
                    <a:pt x="24" y="1926"/>
                  </a:lnTo>
                  <a:lnTo>
                    <a:pt x="36" y="1897"/>
                  </a:lnTo>
                  <a:lnTo>
                    <a:pt x="41" y="1867"/>
                  </a:lnTo>
                  <a:lnTo>
                    <a:pt x="53" y="1832"/>
                  </a:lnTo>
                  <a:lnTo>
                    <a:pt x="59" y="1790"/>
                  </a:lnTo>
                  <a:lnTo>
                    <a:pt x="71" y="1749"/>
                  </a:lnTo>
                  <a:lnTo>
                    <a:pt x="77" y="1707"/>
                  </a:lnTo>
                  <a:lnTo>
                    <a:pt x="83" y="1654"/>
                  </a:lnTo>
                  <a:lnTo>
                    <a:pt x="95" y="1606"/>
                  </a:lnTo>
                  <a:lnTo>
                    <a:pt x="101" y="1553"/>
                  </a:lnTo>
                  <a:lnTo>
                    <a:pt x="113" y="1500"/>
                  </a:lnTo>
                  <a:lnTo>
                    <a:pt x="119" y="1440"/>
                  </a:lnTo>
                  <a:lnTo>
                    <a:pt x="130" y="1381"/>
                  </a:lnTo>
                  <a:lnTo>
                    <a:pt x="136" y="1322"/>
                  </a:lnTo>
                  <a:lnTo>
                    <a:pt x="148" y="1262"/>
                  </a:lnTo>
                  <a:lnTo>
                    <a:pt x="154" y="1203"/>
                  </a:lnTo>
                  <a:lnTo>
                    <a:pt x="160" y="1138"/>
                  </a:lnTo>
                  <a:lnTo>
                    <a:pt x="172" y="1073"/>
                  </a:lnTo>
                  <a:lnTo>
                    <a:pt x="178" y="1013"/>
                  </a:lnTo>
                  <a:lnTo>
                    <a:pt x="190" y="948"/>
                  </a:lnTo>
                  <a:lnTo>
                    <a:pt x="196" y="883"/>
                  </a:lnTo>
                  <a:lnTo>
                    <a:pt x="207" y="818"/>
                  </a:lnTo>
                  <a:lnTo>
                    <a:pt x="213" y="759"/>
                  </a:lnTo>
                  <a:lnTo>
                    <a:pt x="225" y="699"/>
                  </a:lnTo>
                  <a:lnTo>
                    <a:pt x="231" y="640"/>
                  </a:lnTo>
                  <a:lnTo>
                    <a:pt x="237" y="581"/>
                  </a:lnTo>
                  <a:lnTo>
                    <a:pt x="249" y="521"/>
                  </a:lnTo>
                  <a:lnTo>
                    <a:pt x="255" y="468"/>
                  </a:lnTo>
                  <a:lnTo>
                    <a:pt x="267" y="415"/>
                  </a:lnTo>
                  <a:lnTo>
                    <a:pt x="273" y="367"/>
                  </a:lnTo>
                  <a:lnTo>
                    <a:pt x="284" y="314"/>
                  </a:lnTo>
                  <a:lnTo>
                    <a:pt x="290" y="272"/>
                  </a:lnTo>
                  <a:lnTo>
                    <a:pt x="302" y="231"/>
                  </a:lnTo>
                  <a:lnTo>
                    <a:pt x="308" y="189"/>
                  </a:lnTo>
                  <a:lnTo>
                    <a:pt x="314" y="154"/>
                  </a:lnTo>
                  <a:lnTo>
                    <a:pt x="326" y="124"/>
                  </a:lnTo>
                  <a:lnTo>
                    <a:pt x="332" y="95"/>
                  </a:lnTo>
                  <a:lnTo>
                    <a:pt x="344" y="71"/>
                  </a:lnTo>
                  <a:lnTo>
                    <a:pt x="350" y="47"/>
                  </a:lnTo>
                  <a:lnTo>
                    <a:pt x="361" y="29"/>
                  </a:lnTo>
                  <a:lnTo>
                    <a:pt x="367" y="17"/>
                  </a:lnTo>
                  <a:lnTo>
                    <a:pt x="379" y="6"/>
                  </a:lnTo>
                  <a:lnTo>
                    <a:pt x="385" y="0"/>
                  </a:lnTo>
                  <a:lnTo>
                    <a:pt x="397" y="0"/>
                  </a:lnTo>
                </a:path>
              </a:pathLst>
            </a:custGeom>
            <a:noFill/>
            <a:ln w="19050" cmpd="sng">
              <a:solidFill>
                <a:srgbClr val="FF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633" name="Line 94"/>
          <p:cNvSpPr>
            <a:spLocks noChangeShapeType="1"/>
          </p:cNvSpPr>
          <p:nvPr/>
        </p:nvSpPr>
        <p:spPr bwMode="auto">
          <a:xfrm flipV="1">
            <a:off x="2195513" y="1773238"/>
            <a:ext cx="0" cy="863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4" name="Line 95"/>
          <p:cNvSpPr>
            <a:spLocks noChangeShapeType="1"/>
          </p:cNvSpPr>
          <p:nvPr/>
        </p:nvSpPr>
        <p:spPr bwMode="auto">
          <a:xfrm>
            <a:off x="2195513" y="17732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5" name="Line 96"/>
          <p:cNvSpPr>
            <a:spLocks noChangeShapeType="1"/>
          </p:cNvSpPr>
          <p:nvPr/>
        </p:nvSpPr>
        <p:spPr bwMode="auto">
          <a:xfrm flipV="1">
            <a:off x="2843213" y="1773238"/>
            <a:ext cx="0" cy="863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6" name="Line 97"/>
          <p:cNvSpPr>
            <a:spLocks noChangeShapeType="1"/>
          </p:cNvSpPr>
          <p:nvPr/>
        </p:nvSpPr>
        <p:spPr bwMode="auto">
          <a:xfrm>
            <a:off x="2843213" y="26368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7" name="Line 98"/>
          <p:cNvSpPr>
            <a:spLocks noChangeShapeType="1"/>
          </p:cNvSpPr>
          <p:nvPr/>
        </p:nvSpPr>
        <p:spPr bwMode="auto">
          <a:xfrm flipV="1">
            <a:off x="3492500" y="1773238"/>
            <a:ext cx="0" cy="863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8" name="Line 99"/>
          <p:cNvSpPr>
            <a:spLocks noChangeShapeType="1"/>
          </p:cNvSpPr>
          <p:nvPr/>
        </p:nvSpPr>
        <p:spPr bwMode="auto">
          <a:xfrm>
            <a:off x="3492500" y="17732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9" name="Line 100"/>
          <p:cNvSpPr>
            <a:spLocks noChangeShapeType="1"/>
          </p:cNvSpPr>
          <p:nvPr/>
        </p:nvSpPr>
        <p:spPr bwMode="auto">
          <a:xfrm flipV="1">
            <a:off x="4140200" y="1773238"/>
            <a:ext cx="0" cy="863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0" name="Line 101"/>
          <p:cNvSpPr>
            <a:spLocks noChangeShapeType="1"/>
          </p:cNvSpPr>
          <p:nvPr/>
        </p:nvSpPr>
        <p:spPr bwMode="auto">
          <a:xfrm>
            <a:off x="4140200" y="26368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1" name="Line 102"/>
          <p:cNvSpPr>
            <a:spLocks noChangeShapeType="1"/>
          </p:cNvSpPr>
          <p:nvPr/>
        </p:nvSpPr>
        <p:spPr bwMode="auto">
          <a:xfrm flipV="1">
            <a:off x="4787900" y="1773238"/>
            <a:ext cx="0" cy="863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2" name="Line 103"/>
          <p:cNvSpPr>
            <a:spLocks noChangeShapeType="1"/>
          </p:cNvSpPr>
          <p:nvPr/>
        </p:nvSpPr>
        <p:spPr bwMode="auto">
          <a:xfrm>
            <a:off x="4787900" y="17732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3" name="Line 104"/>
          <p:cNvSpPr>
            <a:spLocks noChangeShapeType="1"/>
          </p:cNvSpPr>
          <p:nvPr/>
        </p:nvSpPr>
        <p:spPr bwMode="auto">
          <a:xfrm flipV="1">
            <a:off x="5435600" y="1773238"/>
            <a:ext cx="0" cy="86360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4" name="Line 105"/>
          <p:cNvSpPr>
            <a:spLocks noChangeShapeType="1"/>
          </p:cNvSpPr>
          <p:nvPr/>
        </p:nvSpPr>
        <p:spPr bwMode="auto">
          <a:xfrm>
            <a:off x="1547813" y="26368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5" name="Line 106"/>
          <p:cNvSpPr>
            <a:spLocks noChangeShapeType="1"/>
          </p:cNvSpPr>
          <p:nvPr/>
        </p:nvSpPr>
        <p:spPr bwMode="auto">
          <a:xfrm>
            <a:off x="5435600" y="2636838"/>
            <a:ext cx="6477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6" name="Text Box 108"/>
          <p:cNvSpPr txBox="1">
            <a:spLocks noChangeArrowheads="1"/>
          </p:cNvSpPr>
          <p:nvPr/>
        </p:nvSpPr>
        <p:spPr bwMode="auto">
          <a:xfrm>
            <a:off x="1023938" y="3068638"/>
            <a:ext cx="7573962" cy="146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Consider a square wave representing the maximum rate of change of the signal (e.g. 101010 etc. for binary)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The square wave fundamental frequency term is a single sine wave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The wave can be reconstructed using a half amplitude threshold detector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This minimum bandwidth </a:t>
            </a:r>
            <a:r>
              <a:rPr lang="en-GB" altLang="en-US" sz="1800" i="1">
                <a:latin typeface="Times New Roman" panose="02020603050405020304" pitchFamily="18" charset="0"/>
              </a:rPr>
              <a:t>B</a:t>
            </a:r>
            <a:r>
              <a:rPr lang="en-GB" altLang="en-US" sz="1800">
                <a:latin typeface="Tahoma" panose="020B0604030504040204" pitchFamily="34" charset="0"/>
              </a:rPr>
              <a:t> required to transmit the signal is therefore:</a:t>
            </a:r>
          </a:p>
        </p:txBody>
      </p:sp>
      <p:sp>
        <p:nvSpPr>
          <p:cNvPr id="26647" name="Line 109"/>
          <p:cNvSpPr>
            <a:spLocks noChangeShapeType="1"/>
          </p:cNvSpPr>
          <p:nvPr/>
        </p:nvSpPr>
        <p:spPr bwMode="auto">
          <a:xfrm>
            <a:off x="2195513" y="155575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arrow" w="med" len="med"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8" name="Text Box 110"/>
          <p:cNvSpPr txBox="1">
            <a:spLocks noChangeArrowheads="1"/>
          </p:cNvSpPr>
          <p:nvPr/>
        </p:nvSpPr>
        <p:spPr bwMode="auto">
          <a:xfrm>
            <a:off x="2392363" y="1146175"/>
            <a:ext cx="3698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>
                <a:latin typeface="Times New Roman" panose="02020603050405020304" pitchFamily="18" charset="0"/>
              </a:rPr>
              <a:t>T</a:t>
            </a:r>
            <a:r>
              <a:rPr lang="en-GB" altLang="en-US" sz="1800" baseline="-25000">
                <a:latin typeface="Times New Roman" panose="02020603050405020304" pitchFamily="18" charset="0"/>
              </a:rPr>
              <a:t>s</a:t>
            </a:r>
          </a:p>
        </p:txBody>
      </p:sp>
      <p:sp>
        <p:nvSpPr>
          <p:cNvPr id="26649" name="Line 111"/>
          <p:cNvSpPr>
            <a:spLocks noChangeShapeType="1"/>
          </p:cNvSpPr>
          <p:nvPr/>
        </p:nvSpPr>
        <p:spPr bwMode="auto">
          <a:xfrm>
            <a:off x="1331913" y="2205038"/>
            <a:ext cx="489585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50" name="Text Box 113"/>
          <p:cNvSpPr txBox="1">
            <a:spLocks noChangeArrowheads="1"/>
          </p:cNvSpPr>
          <p:nvPr/>
        </p:nvSpPr>
        <p:spPr bwMode="auto">
          <a:xfrm>
            <a:off x="6064250" y="1935163"/>
            <a:ext cx="8509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Threshold</a:t>
            </a:r>
          </a:p>
        </p:txBody>
      </p:sp>
      <p:sp>
        <p:nvSpPr>
          <p:cNvPr id="26651" name="Rectangle 114"/>
          <p:cNvSpPr>
            <a:spLocks noChangeArrowheads="1"/>
          </p:cNvSpPr>
          <p:nvPr/>
        </p:nvSpPr>
        <p:spPr bwMode="auto">
          <a:xfrm>
            <a:off x="5145087" y="4821238"/>
            <a:ext cx="2305050" cy="792162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26652" name="Text Box 115"/>
          <p:cNvSpPr txBox="1">
            <a:spLocks noChangeArrowheads="1"/>
          </p:cNvSpPr>
          <p:nvPr/>
        </p:nvSpPr>
        <p:spPr bwMode="auto">
          <a:xfrm>
            <a:off x="5724524" y="4988719"/>
            <a:ext cx="1146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</a:t>
            </a:r>
            <a:r>
              <a:rPr lang="en-GB" altLang="en-US" sz="2400" i="1" baseline="-250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s</a:t>
            </a:r>
            <a:r>
              <a:rPr lang="en-GB" altLang="en-US" sz="2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 = </a:t>
            </a:r>
            <a:r>
              <a:rPr lang="en-GB" altLang="en-US" sz="2400" dirty="0">
                <a:solidFill>
                  <a:srgbClr val="000000"/>
                </a:solidFill>
                <a:latin typeface="Times New Roman" panose="02020603050405020304" pitchFamily="18" charset="0"/>
              </a:rPr>
              <a:t>2</a:t>
            </a:r>
            <a:r>
              <a:rPr lang="en-GB" altLang="en-US" sz="2400" i="1" dirty="0">
                <a:solidFill>
                  <a:srgbClr val="000000"/>
                </a:solidFill>
                <a:latin typeface="Times New Roman" panose="02020603050405020304" pitchFamily="18" charset="0"/>
              </a:rPr>
              <a:t>B</a:t>
            </a:r>
            <a:endParaRPr lang="en-GB" altLang="en-US" sz="2400" baseline="-25000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26653" name="Text Box 116"/>
          <p:cNvSpPr txBox="1">
            <a:spLocks noChangeArrowheads="1"/>
          </p:cNvSpPr>
          <p:nvPr/>
        </p:nvSpPr>
        <p:spPr bwMode="auto">
          <a:xfrm>
            <a:off x="4270858" y="5033963"/>
            <a:ext cx="3905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or</a:t>
            </a:r>
          </a:p>
        </p:txBody>
      </p:sp>
      <p:graphicFrame>
        <p:nvGraphicFramePr>
          <p:cNvPr id="26654" name="Object 117"/>
          <p:cNvGraphicFramePr>
            <a:graphicFrameLocks noChangeAspect="1"/>
          </p:cNvGraphicFramePr>
          <p:nvPr/>
        </p:nvGraphicFramePr>
        <p:xfrm>
          <a:off x="7308850" y="1123950"/>
          <a:ext cx="720725" cy="628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495085" imgH="431613" progId="Equation.DSMT4">
                  <p:embed/>
                </p:oleObj>
              </mc:Choice>
              <mc:Fallback>
                <p:oleObj name="Equation" r:id="rId2" imgW="495085" imgH="431613" progId="Equation.DSMT4">
                  <p:embed/>
                  <p:pic>
                    <p:nvPicPr>
                      <p:cNvPr id="26654" name="Object 1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8850" y="1123950"/>
                        <a:ext cx="720725" cy="628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6655" name="Text Box 118"/>
          <p:cNvSpPr txBox="1">
            <a:spLocks noChangeArrowheads="1"/>
          </p:cNvSpPr>
          <p:nvPr/>
        </p:nvSpPr>
        <p:spPr bwMode="auto">
          <a:xfrm>
            <a:off x="1260475" y="1196975"/>
            <a:ext cx="1144588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latin typeface="Tahoma" panose="020B0604030504040204" pitchFamily="34" charset="0"/>
              </a:rPr>
              <a:t>Symbol period</a:t>
            </a:r>
          </a:p>
        </p:txBody>
      </p:sp>
    </p:spTree>
    <p:extLst>
      <p:ext uri="{BB962C8B-B14F-4D97-AF65-F5344CB8AC3E}">
        <p14:creationId xmlns:p14="http://schemas.microsoft.com/office/powerpoint/2010/main" val="27231302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133796BC-025C-4CA6-AE03-CC8851E53D49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7653" name="Rectangle 11"/>
          <p:cNvSpPr>
            <a:spLocks noChangeArrowheads="1"/>
          </p:cNvSpPr>
          <p:nvPr/>
        </p:nvSpPr>
        <p:spPr bwMode="auto">
          <a:xfrm>
            <a:off x="2771775" y="4175918"/>
            <a:ext cx="3240088" cy="1008063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276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800"/>
              <a:t>Data Rate and Bandwidth, cont…</a:t>
            </a:r>
          </a:p>
        </p:txBody>
      </p:sp>
      <p:sp>
        <p:nvSpPr>
          <p:cNvPr id="27655" name="Text Box 3"/>
          <p:cNvSpPr txBox="1">
            <a:spLocks noChangeArrowheads="1"/>
          </p:cNvSpPr>
          <p:nvPr/>
        </p:nvSpPr>
        <p:spPr bwMode="auto">
          <a:xfrm>
            <a:off x="2051050" y="1484313"/>
            <a:ext cx="18653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i="1">
                <a:solidFill>
                  <a:srgbClr val="000000"/>
                </a:solidFill>
                <a:latin typeface="Times New Roman" panose="02020603050405020304" pitchFamily="18" charset="0"/>
              </a:rPr>
              <a:t>B</a:t>
            </a:r>
            <a:r>
              <a:rPr lang="en-GB" altLang="en-US" sz="2400">
                <a:solidFill>
                  <a:srgbClr val="000000"/>
                </a:solidFill>
                <a:latin typeface="Times New Roman" panose="02020603050405020304" pitchFamily="18" charset="0"/>
              </a:rPr>
              <a:t> = 0.5 x 1/</a:t>
            </a:r>
            <a:r>
              <a:rPr lang="en-GB" altLang="en-US" sz="2400" i="1">
                <a:solidFill>
                  <a:srgbClr val="000000"/>
                </a:solidFill>
                <a:latin typeface="Times New Roman" panose="02020603050405020304" pitchFamily="18" charset="0"/>
              </a:rPr>
              <a:t>T</a:t>
            </a:r>
            <a:r>
              <a:rPr lang="en-GB" altLang="en-US" sz="2400" baseline="-25000">
                <a:solidFill>
                  <a:srgbClr val="000000"/>
                </a:solidFill>
                <a:latin typeface="Times New Roman" panose="02020603050405020304" pitchFamily="18" charset="0"/>
              </a:rPr>
              <a:t>s</a:t>
            </a:r>
          </a:p>
        </p:txBody>
      </p:sp>
      <p:graphicFrame>
        <p:nvGraphicFramePr>
          <p:cNvPr id="27656" name="Object 4"/>
          <p:cNvGraphicFramePr>
            <a:graphicFrameLocks noChangeAspect="1"/>
          </p:cNvGraphicFramePr>
          <p:nvPr/>
        </p:nvGraphicFramePr>
        <p:xfrm>
          <a:off x="5291138" y="1484313"/>
          <a:ext cx="1096962" cy="46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533169" imgH="228501" progId="Equation.DSMT4">
                  <p:embed/>
                </p:oleObj>
              </mc:Choice>
              <mc:Fallback>
                <p:oleObj name="Equation" r:id="rId2" imgW="533169" imgH="228501" progId="Equation.DSMT4">
                  <p:embed/>
                  <p:pic>
                    <p:nvPicPr>
                      <p:cNvPr id="2765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1138" y="1484313"/>
                        <a:ext cx="1096962" cy="46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7" name="Line 5"/>
          <p:cNvSpPr>
            <a:spLocks noChangeShapeType="1"/>
          </p:cNvSpPr>
          <p:nvPr/>
        </p:nvSpPr>
        <p:spPr bwMode="auto">
          <a:xfrm>
            <a:off x="4211638" y="1700213"/>
            <a:ext cx="7191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8" name="Text Box 6"/>
          <p:cNvSpPr txBox="1">
            <a:spLocks noChangeArrowheads="1"/>
          </p:cNvSpPr>
          <p:nvPr/>
        </p:nvSpPr>
        <p:spPr bwMode="auto">
          <a:xfrm>
            <a:off x="1908175" y="2205038"/>
            <a:ext cx="457041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Tahoma" panose="020B0604030504040204" pitchFamily="34" charset="0"/>
              </a:rPr>
              <a:t>where </a:t>
            </a:r>
            <a:r>
              <a:rPr lang="en-GB" altLang="en-US" sz="1800" i="1">
                <a:latin typeface="Times New Roman" panose="02020603050405020304" pitchFamily="18" charset="0"/>
              </a:rPr>
              <a:t>R</a:t>
            </a:r>
            <a:r>
              <a:rPr lang="en-GB" altLang="en-US" sz="1800" i="1" baseline="-25000">
                <a:latin typeface="Times New Roman" panose="02020603050405020304" pitchFamily="18" charset="0"/>
              </a:rPr>
              <a:t>s</a:t>
            </a:r>
            <a:r>
              <a:rPr lang="en-GB" altLang="en-US" sz="1800">
                <a:latin typeface="Tahoma" panose="020B0604030504040204" pitchFamily="34" charset="0"/>
              </a:rPr>
              <a:t> is the symbol rate in symbols /sec</a:t>
            </a:r>
          </a:p>
        </p:txBody>
      </p:sp>
      <p:sp>
        <p:nvSpPr>
          <p:cNvPr id="27659" name="Text Box 7"/>
          <p:cNvSpPr txBox="1">
            <a:spLocks noChangeArrowheads="1"/>
          </p:cNvSpPr>
          <p:nvPr/>
        </p:nvSpPr>
        <p:spPr bwMode="auto">
          <a:xfrm>
            <a:off x="611188" y="2924175"/>
            <a:ext cx="81502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>
                <a:latin typeface="Tahoma" panose="020B0604030504040204" pitchFamily="34" charset="0"/>
              </a:rPr>
              <a:t>If there are </a:t>
            </a:r>
            <a:r>
              <a:rPr lang="en-GB" altLang="en-US" sz="2000" i="1">
                <a:latin typeface="Times New Roman" panose="02020603050405020304" pitchFamily="18" charset="0"/>
              </a:rPr>
              <a:t>M</a:t>
            </a:r>
            <a:r>
              <a:rPr lang="en-GB" altLang="en-US" sz="2000">
                <a:latin typeface="Tahoma" panose="020B0604030504040204" pitchFamily="34" charset="0"/>
              </a:rPr>
              <a:t> distinct levels in the symbol it can represent log</a:t>
            </a:r>
            <a:r>
              <a:rPr lang="en-GB" altLang="en-US" sz="2000" baseline="-25000">
                <a:latin typeface="Tahoma" panose="020B0604030504040204" pitchFamily="34" charset="0"/>
              </a:rPr>
              <a:t>2</a:t>
            </a:r>
            <a:r>
              <a:rPr lang="en-GB" altLang="en-US" sz="2000">
                <a:latin typeface="Tahoma" panose="020B0604030504040204" pitchFamily="34" charset="0"/>
              </a:rPr>
              <a:t>(</a:t>
            </a:r>
            <a:r>
              <a:rPr lang="en-GB" altLang="en-US" sz="2000" i="1">
                <a:latin typeface="Times New Roman" panose="02020603050405020304" pitchFamily="18" charset="0"/>
              </a:rPr>
              <a:t>M</a:t>
            </a:r>
            <a:r>
              <a:rPr lang="en-GB" altLang="en-US" sz="2000">
                <a:latin typeface="Tahoma" panose="020B0604030504040204" pitchFamily="34" charset="0"/>
              </a:rPr>
              <a:t>) bits</a:t>
            </a:r>
          </a:p>
        </p:txBody>
      </p:sp>
      <p:graphicFrame>
        <p:nvGraphicFramePr>
          <p:cNvPr id="27660" name="Object 8"/>
          <p:cNvGraphicFramePr>
            <a:graphicFrameLocks noChangeAspect="1"/>
          </p:cNvGraphicFramePr>
          <p:nvPr/>
        </p:nvGraphicFramePr>
        <p:xfrm>
          <a:off x="3203575" y="4508500"/>
          <a:ext cx="2376488" cy="503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1079500" imgH="228600" progId="Equation.DSMT4">
                  <p:embed/>
                </p:oleObj>
              </mc:Choice>
              <mc:Fallback>
                <p:oleObj name="Equation" r:id="rId4" imgW="1079500" imgH="228600" progId="Equation.DSMT4">
                  <p:embed/>
                  <p:pic>
                    <p:nvPicPr>
                      <p:cNvPr id="2766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03575" y="4508500"/>
                        <a:ext cx="2376488" cy="503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61" name="Text Box 9"/>
          <p:cNvSpPr txBox="1">
            <a:spLocks noChangeArrowheads="1"/>
          </p:cNvSpPr>
          <p:nvPr/>
        </p:nvSpPr>
        <p:spPr bwMode="auto">
          <a:xfrm>
            <a:off x="2124075" y="3644900"/>
            <a:ext cx="4637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>
                <a:latin typeface="Tahoma" panose="020B0604030504040204" pitchFamily="34" charset="0"/>
              </a:rPr>
              <a:t>The bit rate </a:t>
            </a:r>
            <a:r>
              <a:rPr lang="en-GB" altLang="en-US" sz="2000" i="1">
                <a:latin typeface="Times New Roman" panose="02020603050405020304" pitchFamily="18" charset="0"/>
              </a:rPr>
              <a:t>R</a:t>
            </a:r>
            <a:r>
              <a:rPr lang="en-GB" altLang="en-US" sz="2000" i="1" baseline="-25000">
                <a:latin typeface="Times New Roman" panose="02020603050405020304" pitchFamily="18" charset="0"/>
              </a:rPr>
              <a:t>b</a:t>
            </a:r>
            <a:r>
              <a:rPr lang="en-GB" altLang="en-US" sz="2000">
                <a:latin typeface="Tahoma" panose="020B0604030504040204" pitchFamily="34" charset="0"/>
              </a:rPr>
              <a:t> in bits / sec is therefore:</a:t>
            </a:r>
          </a:p>
        </p:txBody>
      </p:sp>
      <p:sp>
        <p:nvSpPr>
          <p:cNvPr id="27662" name="Text Box 10"/>
          <p:cNvSpPr txBox="1">
            <a:spLocks noChangeArrowheads="1"/>
          </p:cNvSpPr>
          <p:nvPr/>
        </p:nvSpPr>
        <p:spPr bwMode="auto">
          <a:xfrm>
            <a:off x="2974553" y="5229200"/>
            <a:ext cx="27765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Known as Hartley’s law</a:t>
            </a:r>
          </a:p>
        </p:txBody>
      </p:sp>
    </p:spTree>
    <p:extLst>
      <p:ext uri="{BB962C8B-B14F-4D97-AF65-F5344CB8AC3E}">
        <p14:creationId xmlns:p14="http://schemas.microsoft.com/office/powerpoint/2010/main" val="28504824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A4D2689E-C255-4E43-92F0-CD877B91AE12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33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86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Noise principles</a:t>
            </a:r>
          </a:p>
        </p:txBody>
      </p:sp>
      <p:sp>
        <p:nvSpPr>
          <p:cNvPr id="286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Noise is random signal of known statistical properties</a:t>
            </a:r>
          </a:p>
          <a:p>
            <a:pPr eaLnBrk="1" hangingPunct="1"/>
            <a:r>
              <a:rPr lang="en-GB" altLang="en-US"/>
              <a:t>We can’t predict the exact amplitude of a noise signal at any specific time</a:t>
            </a:r>
          </a:p>
          <a:p>
            <a:pPr eaLnBrk="1" hangingPunct="1"/>
            <a:r>
              <a:rPr lang="en-GB" altLang="en-US"/>
              <a:t>We can know the ‘probability’ of the noise signal having a certain amplitude at an instant in time</a:t>
            </a:r>
          </a:p>
        </p:txBody>
      </p:sp>
    </p:spTree>
    <p:extLst>
      <p:ext uri="{BB962C8B-B14F-4D97-AF65-F5344CB8AC3E}">
        <p14:creationId xmlns:p14="http://schemas.microsoft.com/office/powerpoint/2010/main" val="37004018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2597FD0-87B4-41BD-9B80-A271F44C9AB1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34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297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Signal-to-Noise ratio</a:t>
            </a:r>
          </a:p>
        </p:txBody>
      </p:sp>
      <p:sp>
        <p:nvSpPr>
          <p:cNvPr id="2970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84313"/>
            <a:ext cx="8156575" cy="1800225"/>
          </a:xfrm>
        </p:spPr>
        <p:txBody>
          <a:bodyPr/>
          <a:lstStyle/>
          <a:p>
            <a:pPr eaLnBrk="1" hangingPunct="1"/>
            <a:r>
              <a:rPr lang="en-GB" altLang="en-US"/>
              <a:t>Ratio of average signal power to average noise power</a:t>
            </a:r>
          </a:p>
          <a:p>
            <a:pPr eaLnBrk="1" hangingPunct="1"/>
            <a:r>
              <a:rPr lang="en-GB" altLang="en-US"/>
              <a:t>Often expressed in decibels (dB)</a:t>
            </a:r>
          </a:p>
        </p:txBody>
      </p:sp>
      <p:graphicFrame>
        <p:nvGraphicFramePr>
          <p:cNvPr id="29703" name="Object 4"/>
          <p:cNvGraphicFramePr>
            <a:graphicFrameLocks noChangeAspect="1"/>
          </p:cNvGraphicFramePr>
          <p:nvPr/>
        </p:nvGraphicFramePr>
        <p:xfrm>
          <a:off x="2843213" y="3644900"/>
          <a:ext cx="2735262" cy="815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1320227" imgH="393529" progId="Equation.DSMT4">
                  <p:embed/>
                </p:oleObj>
              </mc:Choice>
              <mc:Fallback>
                <p:oleObj name="Equation" r:id="rId2" imgW="1320227" imgH="393529" progId="Equation.DSMT4">
                  <p:embed/>
                  <p:pic>
                    <p:nvPicPr>
                      <p:cNvPr id="29703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213" y="3644900"/>
                        <a:ext cx="2735262" cy="815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4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1342318"/>
              </p:ext>
            </p:extLst>
          </p:nvPr>
        </p:nvGraphicFramePr>
        <p:xfrm>
          <a:off x="2720728" y="4772818"/>
          <a:ext cx="2881312" cy="463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1422400" imgH="228600" progId="Equation.DSMT4">
                  <p:embed/>
                </p:oleObj>
              </mc:Choice>
              <mc:Fallback>
                <p:oleObj name="Equation" r:id="rId4" imgW="1422400" imgH="228600" progId="Equation.DSMT4">
                  <p:embed/>
                  <p:pic>
                    <p:nvPicPr>
                      <p:cNvPr id="29704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20728" y="4772818"/>
                        <a:ext cx="2881312" cy="463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5" name="Text Box 6"/>
          <p:cNvSpPr txBox="1">
            <a:spLocks noChangeArrowheads="1"/>
          </p:cNvSpPr>
          <p:nvPr/>
        </p:nvSpPr>
        <p:spPr bwMode="auto">
          <a:xfrm>
            <a:off x="5580112" y="4821237"/>
            <a:ext cx="4508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000000"/>
                </a:solidFill>
                <a:latin typeface="Times New Roman" panose="02020603050405020304" pitchFamily="18" charset="0"/>
              </a:rPr>
              <a:t>dB</a:t>
            </a:r>
          </a:p>
        </p:txBody>
      </p:sp>
    </p:spTree>
    <p:extLst>
      <p:ext uri="{BB962C8B-B14F-4D97-AF65-F5344CB8AC3E}">
        <p14:creationId xmlns:p14="http://schemas.microsoft.com/office/powerpoint/2010/main" val="15945606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8B1F2064-C58B-42BE-822D-342A8B6A3E5A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35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3072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800"/>
              <a:t>Effect of noise on digital communications</a:t>
            </a:r>
          </a:p>
        </p:txBody>
      </p:sp>
      <p:sp>
        <p:nvSpPr>
          <p:cNvPr id="3072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80400" cy="4392612"/>
          </a:xfrm>
        </p:spPr>
        <p:txBody>
          <a:bodyPr/>
          <a:lstStyle/>
          <a:p>
            <a:pPr eaLnBrk="1" hangingPunct="1"/>
            <a:r>
              <a:rPr lang="en-GB" altLang="en-US" sz="2600"/>
              <a:t>Noise (and other degradation effects) result in random digital symbol errors</a:t>
            </a:r>
          </a:p>
          <a:p>
            <a:pPr lvl="1" eaLnBrk="1" hangingPunct="1"/>
            <a:r>
              <a:rPr lang="en-GB" altLang="en-US" sz="2200"/>
              <a:t>The received symbol is misinterpreted as a different symbol from that transmitted</a:t>
            </a:r>
          </a:p>
          <a:p>
            <a:pPr eaLnBrk="1" hangingPunct="1"/>
            <a:r>
              <a:rPr lang="en-GB" altLang="en-US" sz="2600"/>
              <a:t>Quality of link specified as bit-error-rate (BER) or symbol-error-rate (SER)</a:t>
            </a:r>
          </a:p>
          <a:p>
            <a:pPr eaLnBrk="1" hangingPunct="1"/>
            <a:endParaRPr lang="en-GB" altLang="en-US" sz="2600"/>
          </a:p>
          <a:p>
            <a:pPr eaLnBrk="1" hangingPunct="1"/>
            <a:r>
              <a:rPr lang="en-GB" altLang="en-US" sz="2600"/>
              <a:t>Measured as a probability, often stated as negative power of 10</a:t>
            </a:r>
          </a:p>
          <a:p>
            <a:pPr lvl="1" eaLnBrk="1" hangingPunct="1"/>
            <a:r>
              <a:rPr lang="en-GB" altLang="en-US" sz="2200"/>
              <a:t>e.g. BER of 10</a:t>
            </a:r>
            <a:r>
              <a:rPr lang="en-GB" altLang="en-US" sz="2200" baseline="30000"/>
              <a:t>-6</a:t>
            </a:r>
            <a:r>
              <a:rPr lang="en-GB" altLang="en-US" sz="2200"/>
              <a:t> = 1 error in 1,000,000 bits</a:t>
            </a:r>
          </a:p>
        </p:txBody>
      </p:sp>
    </p:spTree>
    <p:extLst>
      <p:ext uri="{BB962C8B-B14F-4D97-AF65-F5344CB8AC3E}">
        <p14:creationId xmlns:p14="http://schemas.microsoft.com/office/powerpoint/2010/main" val="386549121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C488C010-933E-46AC-9601-1084DF9CA177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36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317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Shannon-Hartley Limit</a:t>
            </a:r>
          </a:p>
        </p:txBody>
      </p:sp>
      <p:sp>
        <p:nvSpPr>
          <p:cNvPr id="317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2636838"/>
            <a:ext cx="77724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100"/>
              <a:t>Theoretical upper limited on the capacity of an </a:t>
            </a:r>
            <a:r>
              <a:rPr lang="en-GB" altLang="en-US" sz="2100" b="1" i="1"/>
              <a:t>error-free</a:t>
            </a:r>
            <a:r>
              <a:rPr lang="en-GB" altLang="en-US" sz="2100" b="1"/>
              <a:t> </a:t>
            </a:r>
            <a:r>
              <a:rPr lang="en-GB" altLang="en-US" sz="2100"/>
              <a:t>digital communications channel with respect to signal-to-noise ratio and channel bandwidth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771800" y="3715544"/>
            <a:ext cx="3097212" cy="792163"/>
            <a:chOff x="2771800" y="3715544"/>
            <a:chExt cx="3097212" cy="792163"/>
          </a:xfrm>
        </p:grpSpPr>
        <p:sp>
          <p:nvSpPr>
            <p:cNvPr id="31749" name="Rectangle 7"/>
            <p:cNvSpPr>
              <a:spLocks noChangeArrowheads="1"/>
            </p:cNvSpPr>
            <p:nvPr/>
          </p:nvSpPr>
          <p:spPr bwMode="auto">
            <a:xfrm>
              <a:off x="2771800" y="3715544"/>
              <a:ext cx="3097212" cy="792163"/>
            </a:xfrm>
            <a:prstGeom prst="rect">
              <a:avLst/>
            </a:prstGeom>
            <a:solidFill>
              <a:srgbClr val="FFFF6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3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60000"/>
                <a:buFont typeface="Wingdings" panose="05000000000000000000" pitchFamily="2" charset="2"/>
                <a:buChar char="q"/>
                <a:defRPr sz="26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chemeClr val="accent1"/>
                </a:buClr>
                <a:buSzPct val="65000"/>
                <a:buFont typeface="Wingdings" panose="05000000000000000000" pitchFamily="2" charset="2"/>
                <a:buChar char="n"/>
                <a:defRPr sz="22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accent2"/>
                </a:buClr>
                <a:buSzPct val="70000"/>
                <a:buFont typeface="Wingdings" panose="05000000000000000000" pitchFamily="2" charset="2"/>
                <a:buChar char="q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1"/>
                </a:buClr>
                <a:buSzPct val="75000"/>
                <a:buFont typeface="Wingdings" panose="05000000000000000000" pitchFamily="2" charset="2"/>
                <a:buChar char="§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endParaRPr lang="en-US" altLang="en-US" sz="1800"/>
            </a:p>
          </p:txBody>
        </p:sp>
        <p:graphicFrame>
          <p:nvGraphicFramePr>
            <p:cNvPr id="31752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771325443"/>
                </p:ext>
              </p:extLst>
            </p:nvPr>
          </p:nvGraphicFramePr>
          <p:xfrm>
            <a:off x="2951981" y="3868083"/>
            <a:ext cx="2736850" cy="4984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Equation" r:id="rId2" imgW="1257300" imgH="228600" progId="Equation.DSMT4">
                    <p:embed/>
                  </p:oleObj>
                </mc:Choice>
                <mc:Fallback>
                  <p:oleObj name="Equation" r:id="rId2" imgW="1257300" imgH="228600" progId="Equation.DSMT4">
                    <p:embed/>
                    <p:pic>
                      <p:nvPicPr>
                        <p:cNvPr id="31752" name="Object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951981" y="3868083"/>
                          <a:ext cx="2736850" cy="49847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rgbClr val="808080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1753" name="Text Box 5"/>
          <p:cNvSpPr txBox="1">
            <a:spLocks noChangeArrowheads="1"/>
          </p:cNvSpPr>
          <p:nvPr/>
        </p:nvSpPr>
        <p:spPr bwMode="auto">
          <a:xfrm>
            <a:off x="2627784" y="4573199"/>
            <a:ext cx="3789362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 dirty="0">
                <a:latin typeface="Times New Roman" panose="02020603050405020304" pitchFamily="18" charset="0"/>
              </a:rPr>
              <a:t>C</a:t>
            </a:r>
            <a:r>
              <a:rPr lang="en-GB" altLang="en-US" sz="1800" dirty="0">
                <a:latin typeface="Tahoma" panose="020B0604030504040204" pitchFamily="34" charset="0"/>
              </a:rPr>
              <a:t> – Channel capacity in bits/s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 dirty="0">
                <a:latin typeface="Times New Roman" panose="02020603050405020304" pitchFamily="18" charset="0"/>
              </a:rPr>
              <a:t>B</a:t>
            </a:r>
            <a:r>
              <a:rPr lang="en-GB" altLang="en-US" sz="1800" dirty="0">
                <a:latin typeface="Tahoma" panose="020B0604030504040204" pitchFamily="34" charset="0"/>
              </a:rPr>
              <a:t> – Channel bandwidth in Hz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i="1" dirty="0">
                <a:latin typeface="Times New Roman" panose="02020603050405020304" pitchFamily="18" charset="0"/>
              </a:rPr>
              <a:t>SNR</a:t>
            </a:r>
            <a:r>
              <a:rPr lang="en-GB" altLang="en-US" sz="1800" dirty="0">
                <a:latin typeface="Tahoma" panose="020B0604030504040204" pitchFamily="34" charset="0"/>
              </a:rPr>
              <a:t> – Signal-to-noise ratio (not dB)</a:t>
            </a:r>
          </a:p>
        </p:txBody>
      </p:sp>
      <p:graphicFrame>
        <p:nvGraphicFramePr>
          <p:cNvPr id="31754" name="Object 9"/>
          <p:cNvGraphicFramePr>
            <a:graphicFrameLocks noChangeAspect="1"/>
          </p:cNvGraphicFramePr>
          <p:nvPr/>
        </p:nvGraphicFramePr>
        <p:xfrm>
          <a:off x="3348038" y="1989138"/>
          <a:ext cx="1655762" cy="407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4" imgW="927100" imgH="228600" progId="Equation.DSMT4">
                  <p:embed/>
                </p:oleObj>
              </mc:Choice>
              <mc:Fallback>
                <p:oleObj name="Equation" r:id="rId4" imgW="927100" imgH="228600" progId="Equation.DSMT4">
                  <p:embed/>
                  <p:pic>
                    <p:nvPicPr>
                      <p:cNvPr id="31754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8038" y="1989138"/>
                        <a:ext cx="1655762" cy="407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5" name="Text Box 10"/>
          <p:cNvSpPr txBox="1">
            <a:spLocks noChangeArrowheads="1"/>
          </p:cNvSpPr>
          <p:nvPr/>
        </p:nvSpPr>
        <p:spPr bwMode="auto">
          <a:xfrm>
            <a:off x="1527175" y="1360488"/>
            <a:ext cx="5518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/>
              <a:t>Maximum number of distinct levels </a:t>
            </a:r>
            <a:r>
              <a:rPr lang="en-GB" altLang="en-US" sz="1800" i="1">
                <a:latin typeface="Times New Roman" panose="02020603050405020304" pitchFamily="18" charset="0"/>
              </a:rPr>
              <a:t>M</a:t>
            </a:r>
            <a:r>
              <a:rPr lang="en-GB" altLang="en-US" sz="1800"/>
              <a:t> limited by SNR</a:t>
            </a:r>
          </a:p>
        </p:txBody>
      </p:sp>
    </p:spTree>
    <p:extLst>
      <p:ext uri="{BB962C8B-B14F-4D97-AF65-F5344CB8AC3E}">
        <p14:creationId xmlns:p14="http://schemas.microsoft.com/office/powerpoint/2010/main" val="31929059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D2A15E13-6AD3-4504-8450-E81B76B4B198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37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32773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04813"/>
            <a:ext cx="7993062" cy="6524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500"/>
              <a:t>Considerations from Shannon-Hartley limit</a:t>
            </a:r>
          </a:p>
        </p:txBody>
      </p:sp>
      <p:sp>
        <p:nvSpPr>
          <p:cNvPr id="3277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28788"/>
            <a:ext cx="8154987" cy="42148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Capacity is increased by: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Increased bandwidth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Increased transmitted power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Reduced channel attenuation (distance)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Reduced channel noise</a:t>
            </a:r>
          </a:p>
          <a:p>
            <a:pPr lvl="1"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Capacity is reduced by: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Inverse of above</a:t>
            </a:r>
          </a:p>
        </p:txBody>
      </p:sp>
    </p:spTree>
    <p:extLst>
      <p:ext uri="{BB962C8B-B14F-4D97-AF65-F5344CB8AC3E}">
        <p14:creationId xmlns:p14="http://schemas.microsoft.com/office/powerpoint/2010/main" val="311434380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q"/>
              <a:defRPr sz="2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accent1"/>
              </a:buClr>
              <a:buSzPct val="65000"/>
              <a:buFont typeface="Wingdings" panose="05000000000000000000" pitchFamily="2" charset="2"/>
              <a:buChar char="n"/>
              <a:defRPr sz="2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q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05F31096-420C-4A18-9180-A53BC7522426}" type="slidenum">
              <a:rPr lang="en-GB" altLang="en-US" sz="1200">
                <a:latin typeface="Garamond" panose="02020404030301010803" pitchFamily="18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38</a:t>
            </a:fld>
            <a:endParaRPr lang="en-GB" altLang="en-US" sz="1200">
              <a:latin typeface="Garamond" panose="02020404030301010803" pitchFamily="18" charset="0"/>
            </a:endParaRPr>
          </a:p>
        </p:txBody>
      </p:sp>
      <p:sp>
        <p:nvSpPr>
          <p:cNvPr id="337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Summary</a:t>
            </a:r>
          </a:p>
        </p:txBody>
      </p:sp>
      <p:sp>
        <p:nvSpPr>
          <p:cNvPr id="337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341438"/>
            <a:ext cx="7704138" cy="4391818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Analogue – Continuous signal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Digital – Discrete time symbols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Communications channels analogue in nature – attenuation, noise, distortion, interference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Channels have limited bandwidth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Limits data rate capacity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Noise is the limiting factor on performance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SNR also limits channel capacity</a:t>
            </a:r>
          </a:p>
        </p:txBody>
      </p:sp>
    </p:spTree>
    <p:extLst>
      <p:ext uri="{BB962C8B-B14F-4D97-AF65-F5344CB8AC3E}">
        <p14:creationId xmlns:p14="http://schemas.microsoft.com/office/powerpoint/2010/main" val="40264882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ptx" id="{EF197AE0-0C87-4002-8E5C-F7485C588FA7}" vid="{03DB4D9D-F289-4A3E-A119-D76925E0900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141</TotalTime>
  <Words>1743</Words>
  <Application>Microsoft Office PowerPoint</Application>
  <PresentationFormat>On-screen Show (4:3)</PresentationFormat>
  <Paragraphs>339</Paragraphs>
  <Slides>38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50" baseType="lpstr">
      <vt:lpstr>Arial</vt:lpstr>
      <vt:lpstr>Calibri</vt:lpstr>
      <vt:lpstr>Cambria Math</vt:lpstr>
      <vt:lpstr>Garamond</vt:lpstr>
      <vt:lpstr>Myriad Pro</vt:lpstr>
      <vt:lpstr>Symbol</vt:lpstr>
      <vt:lpstr>Tahoma</vt:lpstr>
      <vt:lpstr>Times New Roman</vt:lpstr>
      <vt:lpstr>Wingdings</vt:lpstr>
      <vt:lpstr>20140311PresentationUWTSDTemplate</vt:lpstr>
      <vt:lpstr>Equation</vt:lpstr>
      <vt:lpstr>Mathcad</vt:lpstr>
      <vt:lpstr>Digital Signal Processing and Communications</vt:lpstr>
      <vt:lpstr>Useful Information</vt:lpstr>
      <vt:lpstr>Useful Information</vt:lpstr>
      <vt:lpstr>Useful Information</vt:lpstr>
      <vt:lpstr>Module Aim</vt:lpstr>
      <vt:lpstr>Topics</vt:lpstr>
      <vt:lpstr>Module Outcomes</vt:lpstr>
      <vt:lpstr>Reading List</vt:lpstr>
      <vt:lpstr>Any Questions so far..?</vt:lpstr>
      <vt:lpstr>Digital Signals…</vt:lpstr>
      <vt:lpstr>Types of signal</vt:lpstr>
      <vt:lpstr>Continuous Time Signal</vt:lpstr>
      <vt:lpstr>Continuous Time Sinusoids</vt:lpstr>
      <vt:lpstr>Discrete-time Signal</vt:lpstr>
      <vt:lpstr>Sampled Signals</vt:lpstr>
      <vt:lpstr>Sample Representation as Numbers</vt:lpstr>
      <vt:lpstr>Communications System Model</vt:lpstr>
      <vt:lpstr>Signal degradation</vt:lpstr>
      <vt:lpstr>Analogue Vs Digital Communications</vt:lpstr>
      <vt:lpstr>Binary Vs M-ary digital signal</vt:lpstr>
      <vt:lpstr>Digital Symbols</vt:lpstr>
      <vt:lpstr>Digital Transmission &amp; Data Rate</vt:lpstr>
      <vt:lpstr>Data and symbol rate</vt:lpstr>
      <vt:lpstr>Propagation </vt:lpstr>
      <vt:lpstr>Transmission Media</vt:lpstr>
      <vt:lpstr>Characteristics of Signals</vt:lpstr>
      <vt:lpstr>Square wave approximation</vt:lpstr>
      <vt:lpstr>Consideration from Square Wave approximation</vt:lpstr>
      <vt:lpstr>Characteristics of Signals, cont…</vt:lpstr>
      <vt:lpstr>Bandwidth</vt:lpstr>
      <vt:lpstr>Data Rate and Bandwidth</vt:lpstr>
      <vt:lpstr>Data Rate and Bandwidth, cont…</vt:lpstr>
      <vt:lpstr>Noise principles</vt:lpstr>
      <vt:lpstr>Signal-to-Noise ratio</vt:lpstr>
      <vt:lpstr>Effect of noise on digital communications</vt:lpstr>
      <vt:lpstr>Shannon-Hartley Limit</vt:lpstr>
      <vt:lpstr>Considerations from Shannon-Hartley limit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and Protocols</dc:title>
  <dc:creator>Stephen Mosey</dc:creator>
  <cp:lastModifiedBy>Stephen Mosey</cp:lastModifiedBy>
  <cp:revision>6</cp:revision>
  <dcterms:created xsi:type="dcterms:W3CDTF">2019-09-27T11:25:09Z</dcterms:created>
  <dcterms:modified xsi:type="dcterms:W3CDTF">2023-09-14T13:25:22Z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