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0" r:id="rId4"/>
    <p:sldId id="263" r:id="rId5"/>
    <p:sldId id="267" r:id="rId6"/>
    <p:sldId id="268" r:id="rId7"/>
    <p:sldId id="264" r:id="rId8"/>
    <p:sldId id="265" r:id="rId9"/>
    <p:sldId id="266" r:id="rId10"/>
    <p:sldId id="269" r:id="rId11"/>
    <p:sldId id="277" r:id="rId12"/>
    <p:sldId id="271" r:id="rId13"/>
    <p:sldId id="273" r:id="rId14"/>
    <p:sldId id="278" r:id="rId15"/>
    <p:sldId id="280" r:id="rId16"/>
    <p:sldId id="259"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3A5D06-134B-43D7-864D-3B7CCBA60822}" v="3" dt="2024-07-30T10:19:15.8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55" autoAdjust="0"/>
    <p:restoredTop sz="94660"/>
  </p:normalViewPr>
  <p:slideViewPr>
    <p:cSldViewPr snapToGrid="0">
      <p:cViewPr varScale="1">
        <p:scale>
          <a:sx n="64" d="100"/>
          <a:sy n="64" d="100"/>
        </p:scale>
        <p:origin x="98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na mushtaq" userId="d49d7153423d638e" providerId="LiveId" clId="{693A5D06-134B-43D7-864D-3B7CCBA60822}"/>
    <pc:docChg chg="undo custSel modSld">
      <pc:chgData name="sana mushtaq" userId="d49d7153423d638e" providerId="LiveId" clId="{693A5D06-134B-43D7-864D-3B7CCBA60822}" dt="2024-07-30T11:29:38.123" v="236" actId="1076"/>
      <pc:docMkLst>
        <pc:docMk/>
      </pc:docMkLst>
      <pc:sldChg chg="modSp mod">
        <pc:chgData name="sana mushtaq" userId="d49d7153423d638e" providerId="LiveId" clId="{693A5D06-134B-43D7-864D-3B7CCBA60822}" dt="2024-07-30T11:07:31.681" v="169" actId="1076"/>
        <pc:sldMkLst>
          <pc:docMk/>
          <pc:sldMk cId="3994336600" sldId="257"/>
        </pc:sldMkLst>
        <pc:spChg chg="mod">
          <ac:chgData name="sana mushtaq" userId="d49d7153423d638e" providerId="LiveId" clId="{693A5D06-134B-43D7-864D-3B7CCBA60822}" dt="2024-07-30T11:07:31.681" v="169" actId="1076"/>
          <ac:spMkLst>
            <pc:docMk/>
            <pc:sldMk cId="3994336600" sldId="257"/>
            <ac:spMk id="4" creationId="{EF44F9DA-581B-921E-F327-951D19A91EB8}"/>
          </ac:spMkLst>
        </pc:spChg>
      </pc:sldChg>
      <pc:sldChg chg="modSp mod">
        <pc:chgData name="sana mushtaq" userId="d49d7153423d638e" providerId="LiveId" clId="{693A5D06-134B-43D7-864D-3B7CCBA60822}" dt="2024-07-30T11:15:11.734" v="216" actId="5793"/>
        <pc:sldMkLst>
          <pc:docMk/>
          <pc:sldMk cId="1467952962" sldId="259"/>
        </pc:sldMkLst>
        <pc:spChg chg="mod">
          <ac:chgData name="sana mushtaq" userId="d49d7153423d638e" providerId="LiveId" clId="{693A5D06-134B-43D7-864D-3B7CCBA60822}" dt="2024-07-30T11:15:11.734" v="216" actId="5793"/>
          <ac:spMkLst>
            <pc:docMk/>
            <pc:sldMk cId="1467952962" sldId="259"/>
            <ac:spMk id="3" creationId="{1066D16E-50E7-6039-D03F-6AD20D0AAE73}"/>
          </ac:spMkLst>
        </pc:spChg>
      </pc:sldChg>
      <pc:sldChg chg="modSp mod">
        <pc:chgData name="sana mushtaq" userId="d49d7153423d638e" providerId="LiveId" clId="{693A5D06-134B-43D7-864D-3B7CCBA60822}" dt="2024-07-30T11:29:38.123" v="236" actId="1076"/>
        <pc:sldMkLst>
          <pc:docMk/>
          <pc:sldMk cId="2271823769" sldId="263"/>
        </pc:sldMkLst>
        <pc:spChg chg="mod">
          <ac:chgData name="sana mushtaq" userId="d49d7153423d638e" providerId="LiveId" clId="{693A5D06-134B-43D7-864D-3B7CCBA60822}" dt="2024-07-30T11:29:38.123" v="236" actId="1076"/>
          <ac:spMkLst>
            <pc:docMk/>
            <pc:sldMk cId="2271823769" sldId="263"/>
            <ac:spMk id="5" creationId="{5D04A924-3444-ECB7-D787-9173917CD0B4}"/>
          </ac:spMkLst>
        </pc:spChg>
        <pc:spChg chg="mod">
          <ac:chgData name="sana mushtaq" userId="d49d7153423d638e" providerId="LiveId" clId="{693A5D06-134B-43D7-864D-3B7CCBA60822}" dt="2024-07-30T11:29:20.787" v="233" actId="1076"/>
          <ac:spMkLst>
            <pc:docMk/>
            <pc:sldMk cId="2271823769" sldId="263"/>
            <ac:spMk id="6" creationId="{4D709203-43B0-1FB1-8028-2D69D3798A15}"/>
          </ac:spMkLst>
        </pc:spChg>
        <pc:picChg chg="mod">
          <ac:chgData name="sana mushtaq" userId="d49d7153423d638e" providerId="LiveId" clId="{693A5D06-134B-43D7-864D-3B7CCBA60822}" dt="2024-07-30T11:29:02.427" v="231" actId="14100"/>
          <ac:picMkLst>
            <pc:docMk/>
            <pc:sldMk cId="2271823769" sldId="263"/>
            <ac:picMk id="4" creationId="{96F94EA2-74F7-BB9A-DB3A-A956C5A60F4D}"/>
          </ac:picMkLst>
        </pc:picChg>
      </pc:sldChg>
      <pc:sldChg chg="modSp mod">
        <pc:chgData name="sana mushtaq" userId="d49d7153423d638e" providerId="LiveId" clId="{693A5D06-134B-43D7-864D-3B7CCBA60822}" dt="2024-07-30T11:06:57.397" v="168"/>
        <pc:sldMkLst>
          <pc:docMk/>
          <pc:sldMk cId="1970955937" sldId="271"/>
        </pc:sldMkLst>
        <pc:spChg chg="mod">
          <ac:chgData name="sana mushtaq" userId="d49d7153423d638e" providerId="LiveId" clId="{693A5D06-134B-43D7-864D-3B7CCBA60822}" dt="2024-07-30T11:06:57.397" v="168"/>
          <ac:spMkLst>
            <pc:docMk/>
            <pc:sldMk cId="1970955937" sldId="271"/>
            <ac:spMk id="3" creationId="{4D98766C-AED8-22C3-6441-E527C05A98A8}"/>
          </ac:spMkLst>
        </pc:spChg>
      </pc:sldChg>
      <pc:sldChg chg="modSp mod">
        <pc:chgData name="sana mushtaq" userId="d49d7153423d638e" providerId="LiveId" clId="{693A5D06-134B-43D7-864D-3B7CCBA60822}" dt="2024-07-30T11:15:21.925" v="220" actId="5793"/>
        <pc:sldMkLst>
          <pc:docMk/>
          <pc:sldMk cId="3481562995" sldId="272"/>
        </pc:sldMkLst>
        <pc:spChg chg="mod">
          <ac:chgData name="sana mushtaq" userId="d49d7153423d638e" providerId="LiveId" clId="{693A5D06-134B-43D7-864D-3B7CCBA60822}" dt="2024-07-30T11:15:21.925" v="220" actId="5793"/>
          <ac:spMkLst>
            <pc:docMk/>
            <pc:sldMk cId="3481562995" sldId="272"/>
            <ac:spMk id="3" creationId="{DA9B5BF1-72ED-83A8-00E7-4FC4177ABC2A}"/>
          </ac:spMkLst>
        </pc:spChg>
      </pc:sldChg>
      <pc:sldChg chg="addSp modSp mod">
        <pc:chgData name="sana mushtaq" userId="d49d7153423d638e" providerId="LiveId" clId="{693A5D06-134B-43D7-864D-3B7CCBA60822}" dt="2024-07-30T11:11:39.333" v="208" actId="20577"/>
        <pc:sldMkLst>
          <pc:docMk/>
          <pc:sldMk cId="354570715" sldId="277"/>
        </pc:sldMkLst>
        <pc:spChg chg="add mod">
          <ac:chgData name="sana mushtaq" userId="d49d7153423d638e" providerId="LiveId" clId="{693A5D06-134B-43D7-864D-3B7CCBA60822}" dt="2024-07-30T11:10:58.952" v="203" actId="20577"/>
          <ac:spMkLst>
            <pc:docMk/>
            <pc:sldMk cId="354570715" sldId="277"/>
            <ac:spMk id="3" creationId="{05667EDE-82AB-5E3E-5E4F-EB4EC992C27D}"/>
          </ac:spMkLst>
        </pc:spChg>
        <pc:spChg chg="mod">
          <ac:chgData name="sana mushtaq" userId="d49d7153423d638e" providerId="LiveId" clId="{693A5D06-134B-43D7-864D-3B7CCBA60822}" dt="2024-07-30T11:11:39.333" v="208" actId="20577"/>
          <ac:spMkLst>
            <pc:docMk/>
            <pc:sldMk cId="354570715" sldId="277"/>
            <ac:spMk id="6" creationId="{02C81139-C4A5-52B1-963D-9A3DD15C0FBC}"/>
          </ac:spMkLst>
        </pc:spChg>
      </pc:sldChg>
      <pc:sldChg chg="modSp mod">
        <pc:chgData name="sana mushtaq" userId="d49d7153423d638e" providerId="LiveId" clId="{693A5D06-134B-43D7-864D-3B7CCBA60822}" dt="2024-07-30T10:24:53.658" v="129" actId="113"/>
        <pc:sldMkLst>
          <pc:docMk/>
          <pc:sldMk cId="3532294677" sldId="278"/>
        </pc:sldMkLst>
        <pc:spChg chg="mod">
          <ac:chgData name="sana mushtaq" userId="d49d7153423d638e" providerId="LiveId" clId="{693A5D06-134B-43D7-864D-3B7CCBA60822}" dt="2024-07-30T10:24:53.658" v="129" actId="113"/>
          <ac:spMkLst>
            <pc:docMk/>
            <pc:sldMk cId="3532294677" sldId="278"/>
            <ac:spMk id="3" creationId="{FC1C0F68-7C99-3BC5-D36E-663F85B692C6}"/>
          </ac:spMkLst>
        </pc:spChg>
      </pc:sldChg>
      <pc:sldChg chg="modSp mod">
        <pc:chgData name="sana mushtaq" userId="d49d7153423d638e" providerId="LiveId" clId="{693A5D06-134B-43D7-864D-3B7CCBA60822}" dt="2024-07-30T10:59:06.309" v="140" actId="1076"/>
        <pc:sldMkLst>
          <pc:docMk/>
          <pc:sldMk cId="3667946554" sldId="280"/>
        </pc:sldMkLst>
        <pc:spChg chg="mod">
          <ac:chgData name="sana mushtaq" userId="d49d7153423d638e" providerId="LiveId" clId="{693A5D06-134B-43D7-864D-3B7CCBA60822}" dt="2024-07-30T10:58:56.728" v="138" actId="1076"/>
          <ac:spMkLst>
            <pc:docMk/>
            <pc:sldMk cId="3667946554" sldId="280"/>
            <ac:spMk id="2" creationId="{08AC5F38-A77C-2693-E7BD-5E3C2569E200}"/>
          </ac:spMkLst>
        </pc:spChg>
        <pc:spChg chg="mod">
          <ac:chgData name="sana mushtaq" userId="d49d7153423d638e" providerId="LiveId" clId="{693A5D06-134B-43D7-864D-3B7CCBA60822}" dt="2024-07-30T10:59:06.309" v="140" actId="1076"/>
          <ac:spMkLst>
            <pc:docMk/>
            <pc:sldMk cId="3667946554" sldId="280"/>
            <ac:spMk id="3" creationId="{D6FF46F9-0148-2B2F-C757-7D2C4FC3CAFD}"/>
          </ac:spMkLst>
        </pc:spChg>
        <pc:picChg chg="mod">
          <ac:chgData name="sana mushtaq" userId="d49d7153423d638e" providerId="LiveId" clId="{693A5D06-134B-43D7-864D-3B7CCBA60822}" dt="2024-07-30T10:58:24.321" v="133" actId="1076"/>
          <ac:picMkLst>
            <pc:docMk/>
            <pc:sldMk cId="3667946554" sldId="280"/>
            <ac:picMk id="5" creationId="{37B2DB10-C781-2D94-7B92-9E0894D4118F}"/>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84DC7E-3184-4D1B-AB2B-FC311044EC87}"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EC73097C-0934-46CD-80B4-64664BC64C6E}">
      <dgm:prSet/>
      <dgm:spPr/>
      <dgm:t>
        <a:bodyPr/>
        <a:lstStyle/>
        <a:p>
          <a:r>
            <a:rPr lang="en-GB"/>
            <a:t>Lack of Resources</a:t>
          </a:r>
          <a:endParaRPr lang="en-US"/>
        </a:p>
      </dgm:t>
    </dgm:pt>
    <dgm:pt modelId="{C09CFD8B-578E-402B-BFB4-53FFB706ECCB}" type="parTrans" cxnId="{D7AFA3EB-1193-4636-8308-D1D562935F60}">
      <dgm:prSet/>
      <dgm:spPr/>
      <dgm:t>
        <a:bodyPr/>
        <a:lstStyle/>
        <a:p>
          <a:endParaRPr lang="en-US"/>
        </a:p>
      </dgm:t>
    </dgm:pt>
    <dgm:pt modelId="{79B7CB0E-76F9-4B1B-B002-EFDEB4119360}" type="sibTrans" cxnId="{D7AFA3EB-1193-4636-8308-D1D562935F60}">
      <dgm:prSet/>
      <dgm:spPr/>
      <dgm:t>
        <a:bodyPr/>
        <a:lstStyle/>
        <a:p>
          <a:endParaRPr lang="en-US"/>
        </a:p>
      </dgm:t>
    </dgm:pt>
    <dgm:pt modelId="{D9B91BC4-3558-44C3-B61D-AD43784E032E}">
      <dgm:prSet/>
      <dgm:spPr/>
      <dgm:t>
        <a:bodyPr/>
        <a:lstStyle/>
        <a:p>
          <a:r>
            <a:rPr lang="en-GB" dirty="0"/>
            <a:t>Social Inequality</a:t>
          </a:r>
          <a:endParaRPr lang="en-US" dirty="0"/>
        </a:p>
      </dgm:t>
    </dgm:pt>
    <dgm:pt modelId="{62432208-054B-4336-B948-2CD24658B73E}" type="parTrans" cxnId="{C589445B-2776-41EC-9A90-EE17AD6BC1C3}">
      <dgm:prSet/>
      <dgm:spPr/>
      <dgm:t>
        <a:bodyPr/>
        <a:lstStyle/>
        <a:p>
          <a:endParaRPr lang="en-US"/>
        </a:p>
      </dgm:t>
    </dgm:pt>
    <dgm:pt modelId="{2AD3C0BF-E3B5-4848-8B48-5B4BE0E49E9A}" type="sibTrans" cxnId="{C589445B-2776-41EC-9A90-EE17AD6BC1C3}">
      <dgm:prSet/>
      <dgm:spPr/>
      <dgm:t>
        <a:bodyPr/>
        <a:lstStyle/>
        <a:p>
          <a:endParaRPr lang="en-US"/>
        </a:p>
      </dgm:t>
    </dgm:pt>
    <dgm:pt modelId="{4181743C-518D-4448-9416-6F86F788447E}">
      <dgm:prSet/>
      <dgm:spPr/>
      <dgm:t>
        <a:bodyPr/>
        <a:lstStyle/>
        <a:p>
          <a:r>
            <a:rPr lang="en-GB"/>
            <a:t>Limited Access to Services</a:t>
          </a:r>
          <a:endParaRPr lang="en-US"/>
        </a:p>
      </dgm:t>
    </dgm:pt>
    <dgm:pt modelId="{39C38E6B-2D62-48DD-849F-BBA6B3A2F3B0}" type="parTrans" cxnId="{2A262451-806D-4298-953F-5A8CC507C788}">
      <dgm:prSet/>
      <dgm:spPr/>
      <dgm:t>
        <a:bodyPr/>
        <a:lstStyle/>
        <a:p>
          <a:endParaRPr lang="en-US"/>
        </a:p>
      </dgm:t>
    </dgm:pt>
    <dgm:pt modelId="{5DC86CB3-FAFE-47B5-81B8-49CBEEF2E2FE}" type="sibTrans" cxnId="{2A262451-806D-4298-953F-5A8CC507C788}">
      <dgm:prSet/>
      <dgm:spPr/>
      <dgm:t>
        <a:bodyPr/>
        <a:lstStyle/>
        <a:p>
          <a:endParaRPr lang="en-US"/>
        </a:p>
      </dgm:t>
    </dgm:pt>
    <dgm:pt modelId="{3EE4C104-13FC-414B-9CC1-6A7D307439F7}">
      <dgm:prSet/>
      <dgm:spPr/>
      <dgm:t>
        <a:bodyPr/>
        <a:lstStyle/>
        <a:p>
          <a:r>
            <a:rPr lang="en-GB"/>
            <a:t>Political Instability</a:t>
          </a:r>
          <a:endParaRPr lang="en-US"/>
        </a:p>
      </dgm:t>
    </dgm:pt>
    <dgm:pt modelId="{44D01B0C-3B22-4BFD-AEBD-2C96A2B80131}" type="parTrans" cxnId="{81E53247-5ABE-4286-A2BA-56F27397E441}">
      <dgm:prSet/>
      <dgm:spPr/>
      <dgm:t>
        <a:bodyPr/>
        <a:lstStyle/>
        <a:p>
          <a:endParaRPr lang="en-US"/>
        </a:p>
      </dgm:t>
    </dgm:pt>
    <dgm:pt modelId="{D72449E7-2133-425D-B690-0C8C5A7D7584}" type="sibTrans" cxnId="{81E53247-5ABE-4286-A2BA-56F27397E441}">
      <dgm:prSet/>
      <dgm:spPr/>
      <dgm:t>
        <a:bodyPr/>
        <a:lstStyle/>
        <a:p>
          <a:endParaRPr lang="en-US"/>
        </a:p>
      </dgm:t>
    </dgm:pt>
    <dgm:pt modelId="{D22F1613-2954-49A3-8633-B039115D3693}">
      <dgm:prSet/>
      <dgm:spPr/>
      <dgm:t>
        <a:bodyPr/>
        <a:lstStyle/>
        <a:p>
          <a:r>
            <a:rPr lang="en-GB"/>
            <a:t>Lack of Community Engagement</a:t>
          </a:r>
          <a:endParaRPr lang="en-US"/>
        </a:p>
      </dgm:t>
    </dgm:pt>
    <dgm:pt modelId="{0B3203F6-2526-43B1-BD0B-BAC8B630478B}" type="parTrans" cxnId="{6655B5D8-16C9-4F00-9F1F-1DE41145E0CC}">
      <dgm:prSet/>
      <dgm:spPr/>
      <dgm:t>
        <a:bodyPr/>
        <a:lstStyle/>
        <a:p>
          <a:endParaRPr lang="en-US"/>
        </a:p>
      </dgm:t>
    </dgm:pt>
    <dgm:pt modelId="{EDEECD20-A40F-48EC-A0EB-E7F5877E9F85}" type="sibTrans" cxnId="{6655B5D8-16C9-4F00-9F1F-1DE41145E0CC}">
      <dgm:prSet/>
      <dgm:spPr/>
      <dgm:t>
        <a:bodyPr/>
        <a:lstStyle/>
        <a:p>
          <a:endParaRPr lang="en-US"/>
        </a:p>
      </dgm:t>
    </dgm:pt>
    <dgm:pt modelId="{6457F6D2-354D-4444-BCA8-E5D8322C6DE1}">
      <dgm:prSet/>
      <dgm:spPr/>
      <dgm:t>
        <a:bodyPr/>
        <a:lstStyle/>
        <a:p>
          <a:r>
            <a:rPr lang="en-GB"/>
            <a:t>Environmental Challenges</a:t>
          </a:r>
          <a:endParaRPr lang="en-US"/>
        </a:p>
      </dgm:t>
    </dgm:pt>
    <dgm:pt modelId="{5090CE71-EE2A-456C-B1F2-9FE17B08903B}" type="parTrans" cxnId="{D2BE68AA-5077-49CC-A833-8C6EF1A0D913}">
      <dgm:prSet/>
      <dgm:spPr/>
      <dgm:t>
        <a:bodyPr/>
        <a:lstStyle/>
        <a:p>
          <a:endParaRPr lang="en-US"/>
        </a:p>
      </dgm:t>
    </dgm:pt>
    <dgm:pt modelId="{DD95A513-7326-4319-A568-528429D5D081}" type="sibTrans" cxnId="{D2BE68AA-5077-49CC-A833-8C6EF1A0D913}">
      <dgm:prSet/>
      <dgm:spPr/>
      <dgm:t>
        <a:bodyPr/>
        <a:lstStyle/>
        <a:p>
          <a:endParaRPr lang="en-US"/>
        </a:p>
      </dgm:t>
    </dgm:pt>
    <dgm:pt modelId="{FADF4AD8-67CE-4265-8515-6E8C1C703F77}">
      <dgm:prSet/>
      <dgm:spPr/>
      <dgm:t>
        <a:bodyPr/>
        <a:lstStyle/>
        <a:p>
          <a:r>
            <a:rPr lang="en-GB"/>
            <a:t>Cultural Barriers</a:t>
          </a:r>
          <a:endParaRPr lang="en-US"/>
        </a:p>
      </dgm:t>
    </dgm:pt>
    <dgm:pt modelId="{91F06F10-FF7D-472B-907A-DBDC5B01AB37}" type="parTrans" cxnId="{C210135C-939E-4187-A044-B49EBD504089}">
      <dgm:prSet/>
      <dgm:spPr/>
      <dgm:t>
        <a:bodyPr/>
        <a:lstStyle/>
        <a:p>
          <a:endParaRPr lang="en-US"/>
        </a:p>
      </dgm:t>
    </dgm:pt>
    <dgm:pt modelId="{CD0ABB07-9AA8-4D0F-8100-DC7EBA08E20B}" type="sibTrans" cxnId="{C210135C-939E-4187-A044-B49EBD504089}">
      <dgm:prSet/>
      <dgm:spPr/>
      <dgm:t>
        <a:bodyPr/>
        <a:lstStyle/>
        <a:p>
          <a:endParaRPr lang="en-US"/>
        </a:p>
      </dgm:t>
    </dgm:pt>
    <dgm:pt modelId="{24DB2873-D0AF-411E-A9D3-E7C7AE9EBDE6}" type="pres">
      <dgm:prSet presAssocID="{5C84DC7E-3184-4D1B-AB2B-FC311044EC87}" presName="diagram" presStyleCnt="0">
        <dgm:presLayoutVars>
          <dgm:dir/>
          <dgm:resizeHandles val="exact"/>
        </dgm:presLayoutVars>
      </dgm:prSet>
      <dgm:spPr/>
    </dgm:pt>
    <dgm:pt modelId="{7510DE81-FA95-493F-9A95-932EB6E659C5}" type="pres">
      <dgm:prSet presAssocID="{EC73097C-0934-46CD-80B4-64664BC64C6E}" presName="node" presStyleLbl="node1" presStyleIdx="0" presStyleCnt="7">
        <dgm:presLayoutVars>
          <dgm:bulletEnabled val="1"/>
        </dgm:presLayoutVars>
      </dgm:prSet>
      <dgm:spPr/>
    </dgm:pt>
    <dgm:pt modelId="{2C944F33-5476-43B7-8BCA-A6C3A04E3275}" type="pres">
      <dgm:prSet presAssocID="{79B7CB0E-76F9-4B1B-B002-EFDEB4119360}" presName="sibTrans" presStyleCnt="0"/>
      <dgm:spPr/>
    </dgm:pt>
    <dgm:pt modelId="{5C1C588B-1C8A-480B-8B69-DFED117F276F}" type="pres">
      <dgm:prSet presAssocID="{D9B91BC4-3558-44C3-B61D-AD43784E032E}" presName="node" presStyleLbl="node1" presStyleIdx="1" presStyleCnt="7">
        <dgm:presLayoutVars>
          <dgm:bulletEnabled val="1"/>
        </dgm:presLayoutVars>
      </dgm:prSet>
      <dgm:spPr/>
    </dgm:pt>
    <dgm:pt modelId="{96DBC03F-EBA1-4D1D-A185-F3508C5A00D1}" type="pres">
      <dgm:prSet presAssocID="{2AD3C0BF-E3B5-4848-8B48-5B4BE0E49E9A}" presName="sibTrans" presStyleCnt="0"/>
      <dgm:spPr/>
    </dgm:pt>
    <dgm:pt modelId="{572836A7-F27F-422A-A86B-99AC38784EFC}" type="pres">
      <dgm:prSet presAssocID="{4181743C-518D-4448-9416-6F86F788447E}" presName="node" presStyleLbl="node1" presStyleIdx="2" presStyleCnt="7">
        <dgm:presLayoutVars>
          <dgm:bulletEnabled val="1"/>
        </dgm:presLayoutVars>
      </dgm:prSet>
      <dgm:spPr/>
    </dgm:pt>
    <dgm:pt modelId="{61CE1C46-699D-4D24-A55D-B78A35CAD45A}" type="pres">
      <dgm:prSet presAssocID="{5DC86CB3-FAFE-47B5-81B8-49CBEEF2E2FE}" presName="sibTrans" presStyleCnt="0"/>
      <dgm:spPr/>
    </dgm:pt>
    <dgm:pt modelId="{86AC9464-3201-4396-9677-EC7854150502}" type="pres">
      <dgm:prSet presAssocID="{3EE4C104-13FC-414B-9CC1-6A7D307439F7}" presName="node" presStyleLbl="node1" presStyleIdx="3" presStyleCnt="7">
        <dgm:presLayoutVars>
          <dgm:bulletEnabled val="1"/>
        </dgm:presLayoutVars>
      </dgm:prSet>
      <dgm:spPr/>
    </dgm:pt>
    <dgm:pt modelId="{7B9D4540-19FF-45B4-A48D-BE450D50C404}" type="pres">
      <dgm:prSet presAssocID="{D72449E7-2133-425D-B690-0C8C5A7D7584}" presName="sibTrans" presStyleCnt="0"/>
      <dgm:spPr/>
    </dgm:pt>
    <dgm:pt modelId="{28498803-CCB0-4D27-8365-C8A617E7725A}" type="pres">
      <dgm:prSet presAssocID="{D22F1613-2954-49A3-8633-B039115D3693}" presName="node" presStyleLbl="node1" presStyleIdx="4" presStyleCnt="7">
        <dgm:presLayoutVars>
          <dgm:bulletEnabled val="1"/>
        </dgm:presLayoutVars>
      </dgm:prSet>
      <dgm:spPr/>
    </dgm:pt>
    <dgm:pt modelId="{21130913-3E63-48F9-A3E2-D8AA818B2962}" type="pres">
      <dgm:prSet presAssocID="{EDEECD20-A40F-48EC-A0EB-E7F5877E9F85}" presName="sibTrans" presStyleCnt="0"/>
      <dgm:spPr/>
    </dgm:pt>
    <dgm:pt modelId="{B4EAADC5-0839-4144-BCB0-AA4336D3E782}" type="pres">
      <dgm:prSet presAssocID="{6457F6D2-354D-4444-BCA8-E5D8322C6DE1}" presName="node" presStyleLbl="node1" presStyleIdx="5" presStyleCnt="7">
        <dgm:presLayoutVars>
          <dgm:bulletEnabled val="1"/>
        </dgm:presLayoutVars>
      </dgm:prSet>
      <dgm:spPr/>
    </dgm:pt>
    <dgm:pt modelId="{8F5517A4-9398-4EAF-BEF1-CBAF52B03227}" type="pres">
      <dgm:prSet presAssocID="{DD95A513-7326-4319-A568-528429D5D081}" presName="sibTrans" presStyleCnt="0"/>
      <dgm:spPr/>
    </dgm:pt>
    <dgm:pt modelId="{CFE01BBF-119F-4A09-808F-8728791A123F}" type="pres">
      <dgm:prSet presAssocID="{FADF4AD8-67CE-4265-8515-6E8C1C703F77}" presName="node" presStyleLbl="node1" presStyleIdx="6" presStyleCnt="7">
        <dgm:presLayoutVars>
          <dgm:bulletEnabled val="1"/>
        </dgm:presLayoutVars>
      </dgm:prSet>
      <dgm:spPr/>
    </dgm:pt>
  </dgm:ptLst>
  <dgm:cxnLst>
    <dgm:cxn modelId="{2CC5E221-AC14-4BA1-804D-6580F572435C}" type="presOf" srcId="{3EE4C104-13FC-414B-9CC1-6A7D307439F7}" destId="{86AC9464-3201-4396-9677-EC7854150502}" srcOrd="0" destOrd="0" presId="urn:microsoft.com/office/officeart/2005/8/layout/default"/>
    <dgm:cxn modelId="{C589445B-2776-41EC-9A90-EE17AD6BC1C3}" srcId="{5C84DC7E-3184-4D1B-AB2B-FC311044EC87}" destId="{D9B91BC4-3558-44C3-B61D-AD43784E032E}" srcOrd="1" destOrd="0" parTransId="{62432208-054B-4336-B948-2CD24658B73E}" sibTransId="{2AD3C0BF-E3B5-4848-8B48-5B4BE0E49E9A}"/>
    <dgm:cxn modelId="{C210135C-939E-4187-A044-B49EBD504089}" srcId="{5C84DC7E-3184-4D1B-AB2B-FC311044EC87}" destId="{FADF4AD8-67CE-4265-8515-6E8C1C703F77}" srcOrd="6" destOrd="0" parTransId="{91F06F10-FF7D-472B-907A-DBDC5B01AB37}" sibTransId="{CD0ABB07-9AA8-4D0F-8100-DC7EBA08E20B}"/>
    <dgm:cxn modelId="{81E53247-5ABE-4286-A2BA-56F27397E441}" srcId="{5C84DC7E-3184-4D1B-AB2B-FC311044EC87}" destId="{3EE4C104-13FC-414B-9CC1-6A7D307439F7}" srcOrd="3" destOrd="0" parTransId="{44D01B0C-3B22-4BFD-AEBD-2C96A2B80131}" sibTransId="{D72449E7-2133-425D-B690-0C8C5A7D7584}"/>
    <dgm:cxn modelId="{2A262451-806D-4298-953F-5A8CC507C788}" srcId="{5C84DC7E-3184-4D1B-AB2B-FC311044EC87}" destId="{4181743C-518D-4448-9416-6F86F788447E}" srcOrd="2" destOrd="0" parTransId="{39C38E6B-2D62-48DD-849F-BBA6B3A2F3B0}" sibTransId="{5DC86CB3-FAFE-47B5-81B8-49CBEEF2E2FE}"/>
    <dgm:cxn modelId="{A78D3355-9B78-4979-B83C-6499AA97AA6E}" type="presOf" srcId="{D22F1613-2954-49A3-8633-B039115D3693}" destId="{28498803-CCB0-4D27-8365-C8A617E7725A}" srcOrd="0" destOrd="0" presId="urn:microsoft.com/office/officeart/2005/8/layout/default"/>
    <dgm:cxn modelId="{2C195576-47CB-40EE-904D-7F11BA1F7DD1}" type="presOf" srcId="{4181743C-518D-4448-9416-6F86F788447E}" destId="{572836A7-F27F-422A-A86B-99AC38784EFC}" srcOrd="0" destOrd="0" presId="urn:microsoft.com/office/officeart/2005/8/layout/default"/>
    <dgm:cxn modelId="{E244C257-DEE0-4225-AB25-5B6E3FB9D58A}" type="presOf" srcId="{D9B91BC4-3558-44C3-B61D-AD43784E032E}" destId="{5C1C588B-1C8A-480B-8B69-DFED117F276F}" srcOrd="0" destOrd="0" presId="urn:microsoft.com/office/officeart/2005/8/layout/default"/>
    <dgm:cxn modelId="{8027ABA3-B15A-4D52-9D6F-BF635E10B1B4}" type="presOf" srcId="{6457F6D2-354D-4444-BCA8-E5D8322C6DE1}" destId="{B4EAADC5-0839-4144-BCB0-AA4336D3E782}" srcOrd="0" destOrd="0" presId="urn:microsoft.com/office/officeart/2005/8/layout/default"/>
    <dgm:cxn modelId="{D2BE68AA-5077-49CC-A833-8C6EF1A0D913}" srcId="{5C84DC7E-3184-4D1B-AB2B-FC311044EC87}" destId="{6457F6D2-354D-4444-BCA8-E5D8322C6DE1}" srcOrd="5" destOrd="0" parTransId="{5090CE71-EE2A-456C-B1F2-9FE17B08903B}" sibTransId="{DD95A513-7326-4319-A568-528429D5D081}"/>
    <dgm:cxn modelId="{2C6C65CC-3028-4CCE-A93E-3170DA68747C}" type="presOf" srcId="{5C84DC7E-3184-4D1B-AB2B-FC311044EC87}" destId="{24DB2873-D0AF-411E-A9D3-E7C7AE9EBDE6}" srcOrd="0" destOrd="0" presId="urn:microsoft.com/office/officeart/2005/8/layout/default"/>
    <dgm:cxn modelId="{6655B5D8-16C9-4F00-9F1F-1DE41145E0CC}" srcId="{5C84DC7E-3184-4D1B-AB2B-FC311044EC87}" destId="{D22F1613-2954-49A3-8633-B039115D3693}" srcOrd="4" destOrd="0" parTransId="{0B3203F6-2526-43B1-BD0B-BAC8B630478B}" sibTransId="{EDEECD20-A40F-48EC-A0EB-E7F5877E9F85}"/>
    <dgm:cxn modelId="{34AFD5E3-B170-4A32-AFBA-DBFD4932FFEF}" type="presOf" srcId="{EC73097C-0934-46CD-80B4-64664BC64C6E}" destId="{7510DE81-FA95-493F-9A95-932EB6E659C5}" srcOrd="0" destOrd="0" presId="urn:microsoft.com/office/officeart/2005/8/layout/default"/>
    <dgm:cxn modelId="{CCC105E8-D653-4957-A39B-B512C1513732}" type="presOf" srcId="{FADF4AD8-67CE-4265-8515-6E8C1C703F77}" destId="{CFE01BBF-119F-4A09-808F-8728791A123F}" srcOrd="0" destOrd="0" presId="urn:microsoft.com/office/officeart/2005/8/layout/default"/>
    <dgm:cxn modelId="{D7AFA3EB-1193-4636-8308-D1D562935F60}" srcId="{5C84DC7E-3184-4D1B-AB2B-FC311044EC87}" destId="{EC73097C-0934-46CD-80B4-64664BC64C6E}" srcOrd="0" destOrd="0" parTransId="{C09CFD8B-578E-402B-BFB4-53FFB706ECCB}" sibTransId="{79B7CB0E-76F9-4B1B-B002-EFDEB4119360}"/>
    <dgm:cxn modelId="{EDAD5191-C8E2-4EED-885A-A3B38CC3994A}" type="presParOf" srcId="{24DB2873-D0AF-411E-A9D3-E7C7AE9EBDE6}" destId="{7510DE81-FA95-493F-9A95-932EB6E659C5}" srcOrd="0" destOrd="0" presId="urn:microsoft.com/office/officeart/2005/8/layout/default"/>
    <dgm:cxn modelId="{C65BDAB5-571C-46CA-9EA2-FC000DE55333}" type="presParOf" srcId="{24DB2873-D0AF-411E-A9D3-E7C7AE9EBDE6}" destId="{2C944F33-5476-43B7-8BCA-A6C3A04E3275}" srcOrd="1" destOrd="0" presId="urn:microsoft.com/office/officeart/2005/8/layout/default"/>
    <dgm:cxn modelId="{EEFF623D-A65D-4924-BE4D-28300DD53AE7}" type="presParOf" srcId="{24DB2873-D0AF-411E-A9D3-E7C7AE9EBDE6}" destId="{5C1C588B-1C8A-480B-8B69-DFED117F276F}" srcOrd="2" destOrd="0" presId="urn:microsoft.com/office/officeart/2005/8/layout/default"/>
    <dgm:cxn modelId="{201FC5ED-D76E-487E-BBDD-427160B73112}" type="presParOf" srcId="{24DB2873-D0AF-411E-A9D3-E7C7AE9EBDE6}" destId="{96DBC03F-EBA1-4D1D-A185-F3508C5A00D1}" srcOrd="3" destOrd="0" presId="urn:microsoft.com/office/officeart/2005/8/layout/default"/>
    <dgm:cxn modelId="{16F8A890-ACBC-49AA-8E81-5D5B4DAD0525}" type="presParOf" srcId="{24DB2873-D0AF-411E-A9D3-E7C7AE9EBDE6}" destId="{572836A7-F27F-422A-A86B-99AC38784EFC}" srcOrd="4" destOrd="0" presId="urn:microsoft.com/office/officeart/2005/8/layout/default"/>
    <dgm:cxn modelId="{47A58CCF-6BFA-417B-83ED-8D1CD25266CB}" type="presParOf" srcId="{24DB2873-D0AF-411E-A9D3-E7C7AE9EBDE6}" destId="{61CE1C46-699D-4D24-A55D-B78A35CAD45A}" srcOrd="5" destOrd="0" presId="urn:microsoft.com/office/officeart/2005/8/layout/default"/>
    <dgm:cxn modelId="{BB7AB929-5888-4AF0-96FC-54EB20E0F9FE}" type="presParOf" srcId="{24DB2873-D0AF-411E-A9D3-E7C7AE9EBDE6}" destId="{86AC9464-3201-4396-9677-EC7854150502}" srcOrd="6" destOrd="0" presId="urn:microsoft.com/office/officeart/2005/8/layout/default"/>
    <dgm:cxn modelId="{6EFB7AD8-1376-4976-B344-DC6C5BE13BC9}" type="presParOf" srcId="{24DB2873-D0AF-411E-A9D3-E7C7AE9EBDE6}" destId="{7B9D4540-19FF-45B4-A48D-BE450D50C404}" srcOrd="7" destOrd="0" presId="urn:microsoft.com/office/officeart/2005/8/layout/default"/>
    <dgm:cxn modelId="{1306E4DC-A63A-4559-8BC9-0B010A3D7058}" type="presParOf" srcId="{24DB2873-D0AF-411E-A9D3-E7C7AE9EBDE6}" destId="{28498803-CCB0-4D27-8365-C8A617E7725A}" srcOrd="8" destOrd="0" presId="urn:microsoft.com/office/officeart/2005/8/layout/default"/>
    <dgm:cxn modelId="{DA49CDE9-9E5D-4C4E-A742-1A2F6DB57CEA}" type="presParOf" srcId="{24DB2873-D0AF-411E-A9D3-E7C7AE9EBDE6}" destId="{21130913-3E63-48F9-A3E2-D8AA818B2962}" srcOrd="9" destOrd="0" presId="urn:microsoft.com/office/officeart/2005/8/layout/default"/>
    <dgm:cxn modelId="{8BAEE381-96F1-40F0-A829-7798D3F4B6CA}" type="presParOf" srcId="{24DB2873-D0AF-411E-A9D3-E7C7AE9EBDE6}" destId="{B4EAADC5-0839-4144-BCB0-AA4336D3E782}" srcOrd="10" destOrd="0" presId="urn:microsoft.com/office/officeart/2005/8/layout/default"/>
    <dgm:cxn modelId="{37AEE71B-3C22-47C2-848E-F8C8BA5EE679}" type="presParOf" srcId="{24DB2873-D0AF-411E-A9D3-E7C7AE9EBDE6}" destId="{8F5517A4-9398-4EAF-BEF1-CBAF52B03227}" srcOrd="11" destOrd="0" presId="urn:microsoft.com/office/officeart/2005/8/layout/default"/>
    <dgm:cxn modelId="{CE10E901-91E9-445E-8A55-3EF96DC5B9FD}" type="presParOf" srcId="{24DB2873-D0AF-411E-A9D3-E7C7AE9EBDE6}" destId="{CFE01BBF-119F-4A09-808F-8728791A123F}"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10DE81-FA95-493F-9A95-932EB6E659C5}">
      <dsp:nvSpPr>
        <dsp:cNvPr id="0" name=""/>
        <dsp:cNvSpPr/>
      </dsp:nvSpPr>
      <dsp:spPr>
        <a:xfrm>
          <a:off x="2964" y="254305"/>
          <a:ext cx="2351960" cy="1411176"/>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Lack of Resources</a:t>
          </a:r>
          <a:endParaRPr lang="en-US" sz="2600" kern="1200"/>
        </a:p>
      </dsp:txBody>
      <dsp:txXfrm>
        <a:off x="2964" y="254305"/>
        <a:ext cx="2351960" cy="1411176"/>
      </dsp:txXfrm>
    </dsp:sp>
    <dsp:sp modelId="{5C1C588B-1C8A-480B-8B69-DFED117F276F}">
      <dsp:nvSpPr>
        <dsp:cNvPr id="0" name=""/>
        <dsp:cNvSpPr/>
      </dsp:nvSpPr>
      <dsp:spPr>
        <a:xfrm>
          <a:off x="2590121" y="254305"/>
          <a:ext cx="2351960" cy="1411176"/>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Social Inequality</a:t>
          </a:r>
          <a:endParaRPr lang="en-US" sz="2600" kern="1200" dirty="0"/>
        </a:p>
      </dsp:txBody>
      <dsp:txXfrm>
        <a:off x="2590121" y="254305"/>
        <a:ext cx="2351960" cy="1411176"/>
      </dsp:txXfrm>
    </dsp:sp>
    <dsp:sp modelId="{572836A7-F27F-422A-A86B-99AC38784EFC}">
      <dsp:nvSpPr>
        <dsp:cNvPr id="0" name=""/>
        <dsp:cNvSpPr/>
      </dsp:nvSpPr>
      <dsp:spPr>
        <a:xfrm>
          <a:off x="5177278" y="254305"/>
          <a:ext cx="2351960" cy="1411176"/>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Limited Access to Services</a:t>
          </a:r>
          <a:endParaRPr lang="en-US" sz="2600" kern="1200"/>
        </a:p>
      </dsp:txBody>
      <dsp:txXfrm>
        <a:off x="5177278" y="254305"/>
        <a:ext cx="2351960" cy="1411176"/>
      </dsp:txXfrm>
    </dsp:sp>
    <dsp:sp modelId="{86AC9464-3201-4396-9677-EC7854150502}">
      <dsp:nvSpPr>
        <dsp:cNvPr id="0" name=""/>
        <dsp:cNvSpPr/>
      </dsp:nvSpPr>
      <dsp:spPr>
        <a:xfrm>
          <a:off x="7764434" y="254305"/>
          <a:ext cx="2351960" cy="1411176"/>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Political Instability</a:t>
          </a:r>
          <a:endParaRPr lang="en-US" sz="2600" kern="1200"/>
        </a:p>
      </dsp:txBody>
      <dsp:txXfrm>
        <a:off x="7764434" y="254305"/>
        <a:ext cx="2351960" cy="1411176"/>
      </dsp:txXfrm>
    </dsp:sp>
    <dsp:sp modelId="{28498803-CCB0-4D27-8365-C8A617E7725A}">
      <dsp:nvSpPr>
        <dsp:cNvPr id="0" name=""/>
        <dsp:cNvSpPr/>
      </dsp:nvSpPr>
      <dsp:spPr>
        <a:xfrm>
          <a:off x="1296543" y="1900678"/>
          <a:ext cx="2351960" cy="1411176"/>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Lack of Community Engagement</a:t>
          </a:r>
          <a:endParaRPr lang="en-US" sz="2600" kern="1200"/>
        </a:p>
      </dsp:txBody>
      <dsp:txXfrm>
        <a:off x="1296543" y="1900678"/>
        <a:ext cx="2351960" cy="1411176"/>
      </dsp:txXfrm>
    </dsp:sp>
    <dsp:sp modelId="{B4EAADC5-0839-4144-BCB0-AA4336D3E782}">
      <dsp:nvSpPr>
        <dsp:cNvPr id="0" name=""/>
        <dsp:cNvSpPr/>
      </dsp:nvSpPr>
      <dsp:spPr>
        <a:xfrm>
          <a:off x="3883699" y="1900678"/>
          <a:ext cx="2351960" cy="1411176"/>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Environmental Challenges</a:t>
          </a:r>
          <a:endParaRPr lang="en-US" sz="2600" kern="1200"/>
        </a:p>
      </dsp:txBody>
      <dsp:txXfrm>
        <a:off x="3883699" y="1900678"/>
        <a:ext cx="2351960" cy="1411176"/>
      </dsp:txXfrm>
    </dsp:sp>
    <dsp:sp modelId="{CFE01BBF-119F-4A09-808F-8728791A123F}">
      <dsp:nvSpPr>
        <dsp:cNvPr id="0" name=""/>
        <dsp:cNvSpPr/>
      </dsp:nvSpPr>
      <dsp:spPr>
        <a:xfrm>
          <a:off x="6470856" y="1900678"/>
          <a:ext cx="2351960" cy="1411176"/>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Cultural Barriers</a:t>
          </a:r>
          <a:endParaRPr lang="en-US" sz="2600" kern="1200"/>
        </a:p>
      </dsp:txBody>
      <dsp:txXfrm>
        <a:off x="6470856" y="1900678"/>
        <a:ext cx="2351960" cy="141117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51CC82-5C56-2125-8049-5DD0438B251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ABCD4DB-78C5-5AB2-DCD7-5039720C801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37A47895-C842-8A64-A777-0AB01A4A81AC}"/>
              </a:ext>
            </a:extLst>
          </p:cNvPr>
          <p:cNvSpPr>
            <a:spLocks noGrp="1"/>
          </p:cNvSpPr>
          <p:nvPr>
            <p:ph type="dt" sz="half" idx="10"/>
          </p:nvPr>
        </p:nvSpPr>
        <p:spPr/>
        <p:txBody>
          <a:bodyPr/>
          <a:lstStyle/>
          <a:p>
            <a:fld id="{9B7FC2B6-66ED-48F2-8B0F-7FFE598DC6EA}" type="datetimeFigureOut">
              <a:rPr lang="en-GB" smtClean="0"/>
              <a:t>30/07/2024</a:t>
            </a:fld>
            <a:endParaRPr lang="en-GB"/>
          </a:p>
        </p:txBody>
      </p:sp>
      <p:sp>
        <p:nvSpPr>
          <p:cNvPr id="5" name="Footer Placeholder 4">
            <a:extLst>
              <a:ext uri="{FF2B5EF4-FFF2-40B4-BE49-F238E27FC236}">
                <a16:creationId xmlns:a16="http://schemas.microsoft.com/office/drawing/2014/main" id="{0F558505-1B7A-FB23-0C81-CA63C2F18F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BBD6B0-75E5-58A3-A76C-88FC5C084D4F}"/>
              </a:ext>
            </a:extLst>
          </p:cNvPr>
          <p:cNvSpPr>
            <a:spLocks noGrp="1"/>
          </p:cNvSpPr>
          <p:nvPr>
            <p:ph type="sldNum" sz="quarter" idx="12"/>
          </p:nvPr>
        </p:nvSpPr>
        <p:spPr/>
        <p:txBody>
          <a:bodyPr/>
          <a:lstStyle/>
          <a:p>
            <a:fld id="{42BE816B-B67F-44FF-9644-07EDA6B0EB0A}" type="slidenum">
              <a:rPr lang="en-GB" smtClean="0"/>
              <a:t>‹#›</a:t>
            </a:fld>
            <a:endParaRPr lang="en-GB"/>
          </a:p>
        </p:txBody>
      </p:sp>
    </p:spTree>
    <p:extLst>
      <p:ext uri="{BB962C8B-B14F-4D97-AF65-F5344CB8AC3E}">
        <p14:creationId xmlns:p14="http://schemas.microsoft.com/office/powerpoint/2010/main" val="37274421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9FB85-DE08-51E7-C520-A99C8DF4B5A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BE7949A-0B97-9649-35AD-8CD0C224A66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90ED943-68FA-1283-E6BE-364F1EDEC0B5}"/>
              </a:ext>
            </a:extLst>
          </p:cNvPr>
          <p:cNvSpPr>
            <a:spLocks noGrp="1"/>
          </p:cNvSpPr>
          <p:nvPr>
            <p:ph type="dt" sz="half" idx="10"/>
          </p:nvPr>
        </p:nvSpPr>
        <p:spPr/>
        <p:txBody>
          <a:bodyPr/>
          <a:lstStyle/>
          <a:p>
            <a:fld id="{9B7FC2B6-66ED-48F2-8B0F-7FFE598DC6EA}" type="datetimeFigureOut">
              <a:rPr lang="en-GB" smtClean="0"/>
              <a:t>30/07/2024</a:t>
            </a:fld>
            <a:endParaRPr lang="en-GB"/>
          </a:p>
        </p:txBody>
      </p:sp>
      <p:sp>
        <p:nvSpPr>
          <p:cNvPr id="5" name="Footer Placeholder 4">
            <a:extLst>
              <a:ext uri="{FF2B5EF4-FFF2-40B4-BE49-F238E27FC236}">
                <a16:creationId xmlns:a16="http://schemas.microsoft.com/office/drawing/2014/main" id="{A1249328-2A63-E320-84F1-090402D87A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3733BB-0D97-75D8-C046-A9CBF949FCD3}"/>
              </a:ext>
            </a:extLst>
          </p:cNvPr>
          <p:cNvSpPr>
            <a:spLocks noGrp="1"/>
          </p:cNvSpPr>
          <p:nvPr>
            <p:ph type="sldNum" sz="quarter" idx="12"/>
          </p:nvPr>
        </p:nvSpPr>
        <p:spPr/>
        <p:txBody>
          <a:bodyPr/>
          <a:lstStyle/>
          <a:p>
            <a:fld id="{42BE816B-B67F-44FF-9644-07EDA6B0EB0A}" type="slidenum">
              <a:rPr lang="en-GB" smtClean="0"/>
              <a:t>‹#›</a:t>
            </a:fld>
            <a:endParaRPr lang="en-GB"/>
          </a:p>
        </p:txBody>
      </p:sp>
    </p:spTree>
    <p:extLst>
      <p:ext uri="{BB962C8B-B14F-4D97-AF65-F5344CB8AC3E}">
        <p14:creationId xmlns:p14="http://schemas.microsoft.com/office/powerpoint/2010/main" val="11597978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80905-A88C-11D6-750F-5E55C821859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D602D644-706C-EF29-9E4A-2682DB7775D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57513B7-E5F7-B398-E159-AD90042F69DE}"/>
              </a:ext>
            </a:extLst>
          </p:cNvPr>
          <p:cNvSpPr>
            <a:spLocks noGrp="1"/>
          </p:cNvSpPr>
          <p:nvPr>
            <p:ph type="dt" sz="half" idx="10"/>
          </p:nvPr>
        </p:nvSpPr>
        <p:spPr/>
        <p:txBody>
          <a:bodyPr/>
          <a:lstStyle/>
          <a:p>
            <a:fld id="{9B7FC2B6-66ED-48F2-8B0F-7FFE598DC6EA}" type="datetimeFigureOut">
              <a:rPr lang="en-GB" smtClean="0"/>
              <a:t>30/07/2024</a:t>
            </a:fld>
            <a:endParaRPr lang="en-GB"/>
          </a:p>
        </p:txBody>
      </p:sp>
      <p:sp>
        <p:nvSpPr>
          <p:cNvPr id="5" name="Footer Placeholder 4">
            <a:extLst>
              <a:ext uri="{FF2B5EF4-FFF2-40B4-BE49-F238E27FC236}">
                <a16:creationId xmlns:a16="http://schemas.microsoft.com/office/drawing/2014/main" id="{521D5E83-DD51-A112-4DCB-21B99702C4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A2B985-85B3-3F75-4359-4BB37AEDCE09}"/>
              </a:ext>
            </a:extLst>
          </p:cNvPr>
          <p:cNvSpPr>
            <a:spLocks noGrp="1"/>
          </p:cNvSpPr>
          <p:nvPr>
            <p:ph type="sldNum" sz="quarter" idx="12"/>
          </p:nvPr>
        </p:nvSpPr>
        <p:spPr/>
        <p:txBody>
          <a:bodyPr/>
          <a:lstStyle/>
          <a:p>
            <a:fld id="{42BE816B-B67F-44FF-9644-07EDA6B0EB0A}" type="slidenum">
              <a:rPr lang="en-GB" smtClean="0"/>
              <a:t>‹#›</a:t>
            </a:fld>
            <a:endParaRPr lang="en-GB"/>
          </a:p>
        </p:txBody>
      </p:sp>
    </p:spTree>
    <p:extLst>
      <p:ext uri="{BB962C8B-B14F-4D97-AF65-F5344CB8AC3E}">
        <p14:creationId xmlns:p14="http://schemas.microsoft.com/office/powerpoint/2010/main" val="3541169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25510-C99E-A863-888B-CFA01E3246B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15492AD-1A82-E9AA-C6F4-BB0767BDE71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4B97ACF2-9CA1-4024-CB66-F3FF3741F06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F597C99-F98E-952F-DAA0-6C348AC53C2B}"/>
              </a:ext>
            </a:extLst>
          </p:cNvPr>
          <p:cNvSpPr>
            <a:spLocks noGrp="1"/>
          </p:cNvSpPr>
          <p:nvPr>
            <p:ph type="dt" sz="half" idx="10"/>
          </p:nvPr>
        </p:nvSpPr>
        <p:spPr/>
        <p:txBody>
          <a:bodyPr/>
          <a:lstStyle/>
          <a:p>
            <a:fld id="{9B7FC2B6-66ED-48F2-8B0F-7FFE598DC6EA}" type="datetimeFigureOut">
              <a:rPr lang="en-GB" smtClean="0"/>
              <a:t>30/07/2024</a:t>
            </a:fld>
            <a:endParaRPr lang="en-GB"/>
          </a:p>
        </p:txBody>
      </p:sp>
      <p:sp>
        <p:nvSpPr>
          <p:cNvPr id="6" name="Footer Placeholder 5">
            <a:extLst>
              <a:ext uri="{FF2B5EF4-FFF2-40B4-BE49-F238E27FC236}">
                <a16:creationId xmlns:a16="http://schemas.microsoft.com/office/drawing/2014/main" id="{5FADBE0B-5E9C-C406-84FD-A343DECF22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3CD91B2-62C6-2E90-C2FA-A3BC16856DFF}"/>
              </a:ext>
            </a:extLst>
          </p:cNvPr>
          <p:cNvSpPr>
            <a:spLocks noGrp="1"/>
          </p:cNvSpPr>
          <p:nvPr>
            <p:ph type="sldNum" sz="quarter" idx="12"/>
          </p:nvPr>
        </p:nvSpPr>
        <p:spPr/>
        <p:txBody>
          <a:bodyPr/>
          <a:lstStyle/>
          <a:p>
            <a:fld id="{42BE816B-B67F-44FF-9644-07EDA6B0EB0A}" type="slidenum">
              <a:rPr lang="en-GB" smtClean="0"/>
              <a:t>‹#›</a:t>
            </a:fld>
            <a:endParaRPr lang="en-GB"/>
          </a:p>
        </p:txBody>
      </p:sp>
    </p:spTree>
    <p:extLst>
      <p:ext uri="{BB962C8B-B14F-4D97-AF65-F5344CB8AC3E}">
        <p14:creationId xmlns:p14="http://schemas.microsoft.com/office/powerpoint/2010/main" val="2822109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A8BD8-5339-DA30-3A4E-2469E798CA7F}"/>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C1849464-8AC5-3481-D58B-DC1EC806D7F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CF27831-5846-053D-6CF2-E31EB2E230B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16288D6B-5165-6D8D-BD01-9CA4872E37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D312AC6-B766-7C63-4F8A-0E41C5A1E6E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1389BD29-FE0B-81E7-0E0A-89C51B616E86}"/>
              </a:ext>
            </a:extLst>
          </p:cNvPr>
          <p:cNvSpPr>
            <a:spLocks noGrp="1"/>
          </p:cNvSpPr>
          <p:nvPr>
            <p:ph type="dt" sz="half" idx="10"/>
          </p:nvPr>
        </p:nvSpPr>
        <p:spPr/>
        <p:txBody>
          <a:bodyPr/>
          <a:lstStyle/>
          <a:p>
            <a:fld id="{9B7FC2B6-66ED-48F2-8B0F-7FFE598DC6EA}" type="datetimeFigureOut">
              <a:rPr lang="en-GB" smtClean="0"/>
              <a:t>30/07/2024</a:t>
            </a:fld>
            <a:endParaRPr lang="en-GB"/>
          </a:p>
        </p:txBody>
      </p:sp>
      <p:sp>
        <p:nvSpPr>
          <p:cNvPr id="8" name="Footer Placeholder 7">
            <a:extLst>
              <a:ext uri="{FF2B5EF4-FFF2-40B4-BE49-F238E27FC236}">
                <a16:creationId xmlns:a16="http://schemas.microsoft.com/office/drawing/2014/main" id="{A104F79B-FA7D-5718-6DF2-DEBF0C9A762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785008-9F50-DF57-B05D-2F0376476ECC}"/>
              </a:ext>
            </a:extLst>
          </p:cNvPr>
          <p:cNvSpPr>
            <a:spLocks noGrp="1"/>
          </p:cNvSpPr>
          <p:nvPr>
            <p:ph type="sldNum" sz="quarter" idx="12"/>
          </p:nvPr>
        </p:nvSpPr>
        <p:spPr/>
        <p:txBody>
          <a:bodyPr/>
          <a:lstStyle/>
          <a:p>
            <a:fld id="{42BE816B-B67F-44FF-9644-07EDA6B0EB0A}" type="slidenum">
              <a:rPr lang="en-GB" smtClean="0"/>
              <a:t>‹#›</a:t>
            </a:fld>
            <a:endParaRPr lang="en-GB"/>
          </a:p>
        </p:txBody>
      </p:sp>
    </p:spTree>
    <p:extLst>
      <p:ext uri="{BB962C8B-B14F-4D97-AF65-F5344CB8AC3E}">
        <p14:creationId xmlns:p14="http://schemas.microsoft.com/office/powerpoint/2010/main" val="1140849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1809D-11C0-02E0-EF7A-05359799E77B}"/>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0F79D66-DFD8-3FE5-88F8-5263A5E8A601}"/>
              </a:ext>
            </a:extLst>
          </p:cNvPr>
          <p:cNvSpPr>
            <a:spLocks noGrp="1"/>
          </p:cNvSpPr>
          <p:nvPr>
            <p:ph type="dt" sz="half" idx="10"/>
          </p:nvPr>
        </p:nvSpPr>
        <p:spPr/>
        <p:txBody>
          <a:bodyPr/>
          <a:lstStyle/>
          <a:p>
            <a:fld id="{9B7FC2B6-66ED-48F2-8B0F-7FFE598DC6EA}" type="datetimeFigureOut">
              <a:rPr lang="en-GB" smtClean="0"/>
              <a:t>30/07/2024</a:t>
            </a:fld>
            <a:endParaRPr lang="en-GB"/>
          </a:p>
        </p:txBody>
      </p:sp>
      <p:sp>
        <p:nvSpPr>
          <p:cNvPr id="4" name="Footer Placeholder 3">
            <a:extLst>
              <a:ext uri="{FF2B5EF4-FFF2-40B4-BE49-F238E27FC236}">
                <a16:creationId xmlns:a16="http://schemas.microsoft.com/office/drawing/2014/main" id="{DF3CC1CA-1B0A-ECE5-ECB6-B477C0115EE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44024C3-1F39-E4DD-BD2F-CA397F143D27}"/>
              </a:ext>
            </a:extLst>
          </p:cNvPr>
          <p:cNvSpPr>
            <a:spLocks noGrp="1"/>
          </p:cNvSpPr>
          <p:nvPr>
            <p:ph type="sldNum" sz="quarter" idx="12"/>
          </p:nvPr>
        </p:nvSpPr>
        <p:spPr/>
        <p:txBody>
          <a:bodyPr/>
          <a:lstStyle/>
          <a:p>
            <a:fld id="{42BE816B-B67F-44FF-9644-07EDA6B0EB0A}" type="slidenum">
              <a:rPr lang="en-GB" smtClean="0"/>
              <a:t>‹#›</a:t>
            </a:fld>
            <a:endParaRPr lang="en-GB"/>
          </a:p>
        </p:txBody>
      </p:sp>
    </p:spTree>
    <p:extLst>
      <p:ext uri="{BB962C8B-B14F-4D97-AF65-F5344CB8AC3E}">
        <p14:creationId xmlns:p14="http://schemas.microsoft.com/office/powerpoint/2010/main" val="22969582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2C89631-5B74-B88D-2517-07102C6BD669}"/>
              </a:ext>
            </a:extLst>
          </p:cNvPr>
          <p:cNvSpPr>
            <a:spLocks noGrp="1"/>
          </p:cNvSpPr>
          <p:nvPr>
            <p:ph type="dt" sz="half" idx="10"/>
          </p:nvPr>
        </p:nvSpPr>
        <p:spPr/>
        <p:txBody>
          <a:bodyPr/>
          <a:lstStyle/>
          <a:p>
            <a:fld id="{9B7FC2B6-66ED-48F2-8B0F-7FFE598DC6EA}" type="datetimeFigureOut">
              <a:rPr lang="en-GB" smtClean="0"/>
              <a:t>30/07/2024</a:t>
            </a:fld>
            <a:endParaRPr lang="en-GB"/>
          </a:p>
        </p:txBody>
      </p:sp>
      <p:sp>
        <p:nvSpPr>
          <p:cNvPr id="3" name="Footer Placeholder 2">
            <a:extLst>
              <a:ext uri="{FF2B5EF4-FFF2-40B4-BE49-F238E27FC236}">
                <a16:creationId xmlns:a16="http://schemas.microsoft.com/office/drawing/2014/main" id="{7F1EA2FD-AAAA-A2F8-2B80-865603CF341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D78AD5-BC2F-A2A3-B703-8DAF675F921E}"/>
              </a:ext>
            </a:extLst>
          </p:cNvPr>
          <p:cNvSpPr>
            <a:spLocks noGrp="1"/>
          </p:cNvSpPr>
          <p:nvPr>
            <p:ph type="sldNum" sz="quarter" idx="12"/>
          </p:nvPr>
        </p:nvSpPr>
        <p:spPr/>
        <p:txBody>
          <a:bodyPr/>
          <a:lstStyle/>
          <a:p>
            <a:fld id="{42BE816B-B67F-44FF-9644-07EDA6B0EB0A}" type="slidenum">
              <a:rPr lang="en-GB" smtClean="0"/>
              <a:t>‹#›</a:t>
            </a:fld>
            <a:endParaRPr lang="en-GB"/>
          </a:p>
        </p:txBody>
      </p:sp>
    </p:spTree>
    <p:extLst>
      <p:ext uri="{BB962C8B-B14F-4D97-AF65-F5344CB8AC3E}">
        <p14:creationId xmlns:p14="http://schemas.microsoft.com/office/powerpoint/2010/main" val="40206400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AFE19-5EEE-B0FB-F2AB-A3ABC0795C1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81C328BA-3C5D-DEB6-7446-98F54E4801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70C4D33B-294E-2AA7-1EBE-485BD3F9BF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B49837E-547C-5E6A-5F5E-F6F5FF160182}"/>
              </a:ext>
            </a:extLst>
          </p:cNvPr>
          <p:cNvSpPr>
            <a:spLocks noGrp="1"/>
          </p:cNvSpPr>
          <p:nvPr>
            <p:ph type="dt" sz="half" idx="10"/>
          </p:nvPr>
        </p:nvSpPr>
        <p:spPr/>
        <p:txBody>
          <a:bodyPr/>
          <a:lstStyle/>
          <a:p>
            <a:fld id="{9B7FC2B6-66ED-48F2-8B0F-7FFE598DC6EA}" type="datetimeFigureOut">
              <a:rPr lang="en-GB" smtClean="0"/>
              <a:t>30/07/2024</a:t>
            </a:fld>
            <a:endParaRPr lang="en-GB"/>
          </a:p>
        </p:txBody>
      </p:sp>
      <p:sp>
        <p:nvSpPr>
          <p:cNvPr id="6" name="Footer Placeholder 5">
            <a:extLst>
              <a:ext uri="{FF2B5EF4-FFF2-40B4-BE49-F238E27FC236}">
                <a16:creationId xmlns:a16="http://schemas.microsoft.com/office/drawing/2014/main" id="{841A125A-7A59-2666-C90D-A03B51467B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5BB7FA-BAB4-5208-3367-DA2FBEC03CE0}"/>
              </a:ext>
            </a:extLst>
          </p:cNvPr>
          <p:cNvSpPr>
            <a:spLocks noGrp="1"/>
          </p:cNvSpPr>
          <p:nvPr>
            <p:ph type="sldNum" sz="quarter" idx="12"/>
          </p:nvPr>
        </p:nvSpPr>
        <p:spPr/>
        <p:txBody>
          <a:bodyPr/>
          <a:lstStyle/>
          <a:p>
            <a:fld id="{42BE816B-B67F-44FF-9644-07EDA6B0EB0A}" type="slidenum">
              <a:rPr lang="en-GB" smtClean="0"/>
              <a:t>‹#›</a:t>
            </a:fld>
            <a:endParaRPr lang="en-GB"/>
          </a:p>
        </p:txBody>
      </p:sp>
    </p:spTree>
    <p:extLst>
      <p:ext uri="{BB962C8B-B14F-4D97-AF65-F5344CB8AC3E}">
        <p14:creationId xmlns:p14="http://schemas.microsoft.com/office/powerpoint/2010/main" val="538248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7FFA7-A035-D852-B157-FE0B0D66C3E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ABCF0066-5594-64CF-1C5C-43A657646B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989257-18AE-7CD6-2107-A930EED6C0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2750117-FCE8-1394-7646-948F6CD4B26D}"/>
              </a:ext>
            </a:extLst>
          </p:cNvPr>
          <p:cNvSpPr>
            <a:spLocks noGrp="1"/>
          </p:cNvSpPr>
          <p:nvPr>
            <p:ph type="dt" sz="half" idx="10"/>
          </p:nvPr>
        </p:nvSpPr>
        <p:spPr/>
        <p:txBody>
          <a:bodyPr/>
          <a:lstStyle/>
          <a:p>
            <a:fld id="{9B7FC2B6-66ED-48F2-8B0F-7FFE598DC6EA}" type="datetimeFigureOut">
              <a:rPr lang="en-GB" smtClean="0"/>
              <a:t>30/07/2024</a:t>
            </a:fld>
            <a:endParaRPr lang="en-GB"/>
          </a:p>
        </p:txBody>
      </p:sp>
      <p:sp>
        <p:nvSpPr>
          <p:cNvPr id="6" name="Footer Placeholder 5">
            <a:extLst>
              <a:ext uri="{FF2B5EF4-FFF2-40B4-BE49-F238E27FC236}">
                <a16:creationId xmlns:a16="http://schemas.microsoft.com/office/drawing/2014/main" id="{C75C1C03-C66B-19AA-9CB7-470A579EB72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4A74A0-0ACE-1C81-099D-57A69CBEAD7B}"/>
              </a:ext>
            </a:extLst>
          </p:cNvPr>
          <p:cNvSpPr>
            <a:spLocks noGrp="1"/>
          </p:cNvSpPr>
          <p:nvPr>
            <p:ph type="sldNum" sz="quarter" idx="12"/>
          </p:nvPr>
        </p:nvSpPr>
        <p:spPr/>
        <p:txBody>
          <a:bodyPr/>
          <a:lstStyle/>
          <a:p>
            <a:fld id="{42BE816B-B67F-44FF-9644-07EDA6B0EB0A}" type="slidenum">
              <a:rPr lang="en-GB" smtClean="0"/>
              <a:t>‹#›</a:t>
            </a:fld>
            <a:endParaRPr lang="en-GB"/>
          </a:p>
        </p:txBody>
      </p:sp>
    </p:spTree>
    <p:extLst>
      <p:ext uri="{BB962C8B-B14F-4D97-AF65-F5344CB8AC3E}">
        <p14:creationId xmlns:p14="http://schemas.microsoft.com/office/powerpoint/2010/main" val="3980825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F694F-027C-690A-C89B-5E4A5282F0B6}"/>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FD50F05E-5E6B-D8FB-CCA0-B89AE82238D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AE137C8-821D-B6C0-A2D8-4BB672C4E30A}"/>
              </a:ext>
            </a:extLst>
          </p:cNvPr>
          <p:cNvSpPr>
            <a:spLocks noGrp="1"/>
          </p:cNvSpPr>
          <p:nvPr>
            <p:ph type="dt" sz="half" idx="10"/>
          </p:nvPr>
        </p:nvSpPr>
        <p:spPr/>
        <p:txBody>
          <a:bodyPr/>
          <a:lstStyle/>
          <a:p>
            <a:fld id="{9B7FC2B6-66ED-48F2-8B0F-7FFE598DC6EA}" type="datetimeFigureOut">
              <a:rPr lang="en-GB" smtClean="0"/>
              <a:t>30/07/2024</a:t>
            </a:fld>
            <a:endParaRPr lang="en-GB"/>
          </a:p>
        </p:txBody>
      </p:sp>
      <p:sp>
        <p:nvSpPr>
          <p:cNvPr id="5" name="Footer Placeholder 4">
            <a:extLst>
              <a:ext uri="{FF2B5EF4-FFF2-40B4-BE49-F238E27FC236}">
                <a16:creationId xmlns:a16="http://schemas.microsoft.com/office/drawing/2014/main" id="{8FA269AE-55FD-632E-270A-88D4BC2A25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5B806D-C2B5-A230-1BC6-05B93FE791DF}"/>
              </a:ext>
            </a:extLst>
          </p:cNvPr>
          <p:cNvSpPr>
            <a:spLocks noGrp="1"/>
          </p:cNvSpPr>
          <p:nvPr>
            <p:ph type="sldNum" sz="quarter" idx="12"/>
          </p:nvPr>
        </p:nvSpPr>
        <p:spPr/>
        <p:txBody>
          <a:bodyPr/>
          <a:lstStyle/>
          <a:p>
            <a:fld id="{42BE816B-B67F-44FF-9644-07EDA6B0EB0A}" type="slidenum">
              <a:rPr lang="en-GB" smtClean="0"/>
              <a:t>‹#›</a:t>
            </a:fld>
            <a:endParaRPr lang="en-GB"/>
          </a:p>
        </p:txBody>
      </p:sp>
    </p:spTree>
    <p:extLst>
      <p:ext uri="{BB962C8B-B14F-4D97-AF65-F5344CB8AC3E}">
        <p14:creationId xmlns:p14="http://schemas.microsoft.com/office/powerpoint/2010/main" val="358376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F9B5CCC-E92C-F8CF-91B6-95AFED742B52}"/>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FF570CC9-76E5-155F-3D88-A5D12835038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1CA9F30-08A3-BE32-8EB8-3C7C61AF8062}"/>
              </a:ext>
            </a:extLst>
          </p:cNvPr>
          <p:cNvSpPr>
            <a:spLocks noGrp="1"/>
          </p:cNvSpPr>
          <p:nvPr>
            <p:ph type="dt" sz="half" idx="10"/>
          </p:nvPr>
        </p:nvSpPr>
        <p:spPr/>
        <p:txBody>
          <a:bodyPr/>
          <a:lstStyle/>
          <a:p>
            <a:fld id="{9B7FC2B6-66ED-48F2-8B0F-7FFE598DC6EA}" type="datetimeFigureOut">
              <a:rPr lang="en-GB" smtClean="0"/>
              <a:t>30/07/2024</a:t>
            </a:fld>
            <a:endParaRPr lang="en-GB"/>
          </a:p>
        </p:txBody>
      </p:sp>
      <p:sp>
        <p:nvSpPr>
          <p:cNvPr id="5" name="Footer Placeholder 4">
            <a:extLst>
              <a:ext uri="{FF2B5EF4-FFF2-40B4-BE49-F238E27FC236}">
                <a16:creationId xmlns:a16="http://schemas.microsoft.com/office/drawing/2014/main" id="{A3D69FFE-0C03-35CB-85DE-FE66DE08FC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8DAD9D-1561-D057-B1EB-BC59468295F0}"/>
              </a:ext>
            </a:extLst>
          </p:cNvPr>
          <p:cNvSpPr>
            <a:spLocks noGrp="1"/>
          </p:cNvSpPr>
          <p:nvPr>
            <p:ph type="sldNum" sz="quarter" idx="12"/>
          </p:nvPr>
        </p:nvSpPr>
        <p:spPr/>
        <p:txBody>
          <a:bodyPr/>
          <a:lstStyle/>
          <a:p>
            <a:fld id="{42BE816B-B67F-44FF-9644-07EDA6B0EB0A}" type="slidenum">
              <a:rPr lang="en-GB" smtClean="0"/>
              <a:t>‹#›</a:t>
            </a:fld>
            <a:endParaRPr lang="en-GB"/>
          </a:p>
        </p:txBody>
      </p:sp>
    </p:spTree>
    <p:extLst>
      <p:ext uri="{BB962C8B-B14F-4D97-AF65-F5344CB8AC3E}">
        <p14:creationId xmlns:p14="http://schemas.microsoft.com/office/powerpoint/2010/main" val="3843807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71478-6D25-F45E-A37A-AE8CB9FA92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0CE6B03-42D5-9DD1-A786-A6E2C2B3CFD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F924CB0-9E83-D114-31D0-AD61E98DA7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B7FC2B6-66ED-48F2-8B0F-7FFE598DC6EA}" type="datetimeFigureOut">
              <a:rPr lang="en-GB" smtClean="0"/>
              <a:t>30/07/2024</a:t>
            </a:fld>
            <a:endParaRPr lang="en-GB"/>
          </a:p>
        </p:txBody>
      </p:sp>
      <p:sp>
        <p:nvSpPr>
          <p:cNvPr id="5" name="Footer Placeholder 4">
            <a:extLst>
              <a:ext uri="{FF2B5EF4-FFF2-40B4-BE49-F238E27FC236}">
                <a16:creationId xmlns:a16="http://schemas.microsoft.com/office/drawing/2014/main" id="{E9EB2B62-0CA7-29BD-8DF9-0C8D06CB9E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7C2E18D-DFE0-DD06-645C-32DAA493AF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2BE816B-B67F-44FF-9644-07EDA6B0EB0A}" type="slidenum">
              <a:rPr lang="en-GB" smtClean="0"/>
              <a:t>‹#›</a:t>
            </a:fld>
            <a:endParaRPr lang="en-GB"/>
          </a:p>
        </p:txBody>
      </p:sp>
    </p:spTree>
    <p:extLst>
      <p:ext uri="{BB962C8B-B14F-4D97-AF65-F5344CB8AC3E}">
        <p14:creationId xmlns:p14="http://schemas.microsoft.com/office/powerpoint/2010/main" val="27143159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who.int/news-room/fact-sheets/detail/physical-activity" TargetMode="External"/><Relationship Id="rId2" Type="http://schemas.openxmlformats.org/officeDocument/2006/relationships/hyperlink" Target="https://doi.org/10.2105/ajph.91.12.1929" TargetMode="External"/><Relationship Id="rId1" Type="http://schemas.openxmlformats.org/officeDocument/2006/relationships/slideLayout" Target="../slideLayouts/slideLayout2.xml"/><Relationship Id="rId6" Type="http://schemas.openxmlformats.org/officeDocument/2006/relationships/hyperlink" Target="http://www.cdc.gov/heartdisease/about/index.html" TargetMode="External"/><Relationship Id="rId5" Type="http://schemas.openxmlformats.org/officeDocument/2006/relationships/hyperlink" Target="http://www.heart.org/en/health-topics/consumer-healthcare/what-is-cardiovascular-disease/heart-health-screenings" TargetMode="External"/><Relationship Id="rId4" Type="http://schemas.openxmlformats.org/officeDocument/2006/relationships/hyperlink" Target="http://www.gov.uk/government/publications/health-matters-obesity-and-the-food-environment/health-matters-obesity-and-the-food-environment--2"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www.legislation.gov.uk/ukpga/2022/31/contents" TargetMode="External"/><Relationship Id="rId2" Type="http://schemas.openxmlformats.org/officeDocument/2006/relationships/hyperlink" Target="http://www.nhsconfed.org/publications/integrated-care-systems-ics#:~:text=Integrated%20care%20systems%20%28ICSs%29%20are%20partnerships%20that%20bring" TargetMode="External"/><Relationship Id="rId1" Type="http://schemas.openxmlformats.org/officeDocument/2006/relationships/slideLayout" Target="../slideLayouts/slideLayout2.xml"/><Relationship Id="rId4" Type="http://schemas.openxmlformats.org/officeDocument/2006/relationships/hyperlink" Target="http://www.verywellmind.com/what-is-maslows-hierarchy-of-needs-413676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1D87497-6EAE-B7ED-360F-493326E6B142}"/>
              </a:ext>
            </a:extLst>
          </p:cNvPr>
          <p:cNvSpPr>
            <a:spLocks noGrp="1"/>
          </p:cNvSpPr>
          <p:nvPr>
            <p:ph idx="1"/>
          </p:nvPr>
        </p:nvSpPr>
        <p:spPr>
          <a:xfrm>
            <a:off x="6789794" y="1115597"/>
            <a:ext cx="4818888" cy="3547872"/>
          </a:xfrm>
        </p:spPr>
        <p:txBody>
          <a:bodyPr vert="horz" lIns="91440" tIns="45720" rIns="91440" bIns="45720" rtlCol="0" anchor="t">
            <a:normAutofit lnSpcReduction="10000"/>
          </a:bodyPr>
          <a:lstStyle/>
          <a:p>
            <a:r>
              <a:rPr lang="en-US" sz="2200" b="1" dirty="0">
                <a:latin typeface="Arial" panose="020B0604020202020204" pitchFamily="34" charset="0"/>
                <a:cs typeface="Arial" panose="020B0604020202020204" pitchFamily="34" charset="0"/>
              </a:rPr>
              <a:t>Lecturer: Jolly Nwankwo</a:t>
            </a:r>
          </a:p>
          <a:p>
            <a:endParaRPr lang="en-US" sz="2200" b="1" dirty="0">
              <a:latin typeface="Arial" panose="020B0604020202020204" pitchFamily="34" charset="0"/>
              <a:cs typeface="Arial" panose="020B0604020202020204" pitchFamily="34" charset="0"/>
            </a:endParaRPr>
          </a:p>
          <a:p>
            <a:r>
              <a:rPr lang="en-US" sz="2200" b="1" dirty="0">
                <a:latin typeface="Arial" panose="020B0604020202020204" pitchFamily="34" charset="0"/>
                <a:cs typeface="Arial" panose="020B0604020202020204" pitchFamily="34" charset="0"/>
              </a:rPr>
              <a:t>Module code: BMHP6022</a:t>
            </a:r>
          </a:p>
          <a:p>
            <a:endParaRPr lang="en-US" sz="2200" b="1" dirty="0">
              <a:latin typeface="Arial" panose="020B0604020202020204" pitchFamily="34" charset="0"/>
              <a:cs typeface="Arial" panose="020B0604020202020204" pitchFamily="34" charset="0"/>
            </a:endParaRPr>
          </a:p>
          <a:p>
            <a:r>
              <a:rPr lang="en-US" sz="2200" b="1" dirty="0">
                <a:latin typeface="Arial" panose="020B0604020202020204" pitchFamily="34" charset="0"/>
                <a:cs typeface="Arial" panose="020B0604020202020204" pitchFamily="34" charset="0"/>
              </a:rPr>
              <a:t>Student name: Sana Sahir</a:t>
            </a:r>
          </a:p>
          <a:p>
            <a:endParaRPr lang="en-US" sz="2200" dirty="0">
              <a:latin typeface="Arial" panose="020B0604020202020204" pitchFamily="34" charset="0"/>
              <a:cs typeface="Arial" panose="020B0604020202020204" pitchFamily="34" charset="0"/>
            </a:endParaRPr>
          </a:p>
          <a:p>
            <a:r>
              <a:rPr lang="en-US" sz="2200" b="1" dirty="0">
                <a:latin typeface="Arial" panose="020B0604020202020204" pitchFamily="34" charset="0"/>
                <a:cs typeface="Arial" panose="020B0604020202020204" pitchFamily="34" charset="0"/>
              </a:rPr>
              <a:t>Student ID: 2113594</a:t>
            </a:r>
          </a:p>
          <a:p>
            <a:pPr marL="0" indent="0">
              <a:buNone/>
            </a:pPr>
            <a:r>
              <a:rPr lang="en-US" sz="2200" b="1" dirty="0">
                <a:latin typeface="Arial" panose="020B0604020202020204" pitchFamily="34" charset="0"/>
                <a:cs typeface="Arial" panose="020B0604020202020204" pitchFamily="34" charset="0"/>
              </a:rPr>
              <a:t>  </a:t>
            </a:r>
          </a:p>
          <a:p>
            <a:r>
              <a:rPr lang="en-US" sz="2200" b="1" dirty="0">
                <a:latin typeface="Arial" panose="020B0604020202020204" pitchFamily="34" charset="0"/>
                <a:cs typeface="Arial" panose="020B0604020202020204" pitchFamily="34" charset="0"/>
              </a:rPr>
              <a:t> Barough:   Barnet</a:t>
            </a:r>
          </a:p>
        </p:txBody>
      </p:sp>
      <p:pic>
        <p:nvPicPr>
          <p:cNvPr id="3" name="Picture 2" descr="A logo for a community development company">
            <a:extLst>
              <a:ext uri="{FF2B5EF4-FFF2-40B4-BE49-F238E27FC236}">
                <a16:creationId xmlns:a16="http://schemas.microsoft.com/office/drawing/2014/main" id="{B9AE92E7-9B1C-2DB7-02B5-EDED46D9F8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5823"/>
            <a:ext cx="6479094" cy="2859849"/>
          </a:xfrm>
          <a:prstGeom prst="rect">
            <a:avLst/>
          </a:prstGeom>
        </p:spPr>
      </p:pic>
      <p:sp>
        <p:nvSpPr>
          <p:cNvPr id="4" name="TextBox 3">
            <a:extLst>
              <a:ext uri="{FF2B5EF4-FFF2-40B4-BE49-F238E27FC236}">
                <a16:creationId xmlns:a16="http://schemas.microsoft.com/office/drawing/2014/main" id="{EF44F9DA-581B-921E-F327-951D19A91EB8}"/>
              </a:ext>
            </a:extLst>
          </p:cNvPr>
          <p:cNvSpPr txBox="1"/>
          <p:nvPr/>
        </p:nvSpPr>
        <p:spPr>
          <a:xfrm>
            <a:off x="1075342" y="3893695"/>
            <a:ext cx="4328410" cy="584775"/>
          </a:xfrm>
          <a:prstGeom prst="rect">
            <a:avLst/>
          </a:prstGeom>
          <a:noFill/>
        </p:spPr>
        <p:txBody>
          <a:bodyPr wrap="square">
            <a:spAutoFit/>
          </a:bodyPr>
          <a:lstStyle/>
          <a:p>
            <a:r>
              <a:rPr lang="en-GB" sz="3200" b="1" dirty="0">
                <a:latin typeface="Arial" panose="020B0604020202020204" pitchFamily="34" charset="0"/>
                <a:cs typeface="Arial" panose="020B0604020202020204" pitchFamily="34" charset="0"/>
              </a:rPr>
              <a:t>Circulatory diseases</a:t>
            </a:r>
          </a:p>
        </p:txBody>
      </p:sp>
    </p:spTree>
    <p:extLst>
      <p:ext uri="{BB962C8B-B14F-4D97-AF65-F5344CB8AC3E}">
        <p14:creationId xmlns:p14="http://schemas.microsoft.com/office/powerpoint/2010/main" val="39943366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C843E-3622-908A-7FB4-198F50304278}"/>
              </a:ext>
            </a:extLst>
          </p:cNvPr>
          <p:cNvSpPr>
            <a:spLocks noGrp="1"/>
          </p:cNvSpPr>
          <p:nvPr>
            <p:ph type="title"/>
          </p:nvPr>
        </p:nvSpPr>
        <p:spPr>
          <a:xfrm>
            <a:off x="1175727" y="3874541"/>
            <a:ext cx="3701157" cy="1459510"/>
          </a:xfrm>
        </p:spPr>
        <p:txBody>
          <a:bodyPr>
            <a:normAutofit/>
          </a:bodyPr>
          <a:lstStyle/>
          <a:p>
            <a:r>
              <a:rPr lang="en-GB" sz="3200" b="1" dirty="0">
                <a:latin typeface="Arial" panose="020B0604020202020204" pitchFamily="34" charset="0"/>
                <a:cs typeface="Arial" panose="020B0604020202020204" pitchFamily="34" charset="0"/>
              </a:rPr>
              <a:t>Introduction</a:t>
            </a:r>
          </a:p>
        </p:txBody>
      </p:sp>
      <p:sp>
        <p:nvSpPr>
          <p:cNvPr id="3" name="Content Placeholder 2">
            <a:extLst>
              <a:ext uri="{FF2B5EF4-FFF2-40B4-BE49-F238E27FC236}">
                <a16:creationId xmlns:a16="http://schemas.microsoft.com/office/drawing/2014/main" id="{DC89A28D-4DF5-3B64-DFB5-679BB5FC3381}"/>
              </a:ext>
            </a:extLst>
          </p:cNvPr>
          <p:cNvSpPr>
            <a:spLocks noGrp="1"/>
          </p:cNvSpPr>
          <p:nvPr>
            <p:ph idx="1"/>
          </p:nvPr>
        </p:nvSpPr>
        <p:spPr>
          <a:xfrm>
            <a:off x="4445669" y="3395271"/>
            <a:ext cx="7157598" cy="3438851"/>
          </a:xfrm>
        </p:spPr>
        <p:txBody>
          <a:bodyPr>
            <a:noAutofit/>
          </a:bodyPr>
          <a:lstStyle/>
          <a:p>
            <a:pPr>
              <a:lnSpc>
                <a:spcPct val="100000"/>
              </a:lnSpc>
            </a:pPr>
            <a:r>
              <a:rPr lang="en-GB" sz="2000" dirty="0">
                <a:latin typeface="Arial" panose="020B0604020202020204" pitchFamily="34" charset="0"/>
                <a:cs typeface="Arial" panose="020B0604020202020204" pitchFamily="34" charset="0"/>
              </a:rPr>
              <a:t>A community refers to a collective of individuals who possess similar interests, values, and objectives. They are typically located in the same physical vicinity or connected through a shared virtual platform, such as a neighbourhood or online forum. They assist and engage with one another to attain shared welfare and promote social unity (MacQueen et al, 2001).</a:t>
            </a:r>
          </a:p>
          <a:p>
            <a:pPr>
              <a:lnSpc>
                <a:spcPct val="100000"/>
              </a:lnSpc>
            </a:pPr>
            <a:r>
              <a:rPr lang="en-GB" sz="2000" dirty="0">
                <a:latin typeface="Arial" panose="020B0604020202020204" pitchFamily="34" charset="0"/>
                <a:cs typeface="Arial" panose="020B0604020202020204" pitchFamily="34" charset="0"/>
              </a:rPr>
              <a:t>The community project aim to raise awareness and prevent from Circulatory diseases.</a:t>
            </a:r>
          </a:p>
        </p:txBody>
      </p:sp>
      <p:pic>
        <p:nvPicPr>
          <p:cNvPr id="5" name="Picture 4" descr="A group of people in a park&#10;&#10;Description automatically generated">
            <a:extLst>
              <a:ext uri="{FF2B5EF4-FFF2-40B4-BE49-F238E27FC236}">
                <a16:creationId xmlns:a16="http://schemas.microsoft.com/office/drawing/2014/main" id="{47A53480-C967-21A5-364A-40856316ACE3}"/>
              </a:ext>
            </a:extLst>
          </p:cNvPr>
          <p:cNvPicPr>
            <a:picLocks noChangeAspect="1"/>
          </p:cNvPicPr>
          <p:nvPr/>
        </p:nvPicPr>
        <p:blipFill rotWithShape="1">
          <a:blip r:embed="rId2"/>
          <a:srcRect t="31964" b="12193"/>
          <a:stretch/>
        </p:blipFill>
        <p:spPr>
          <a:xfrm>
            <a:off x="979357" y="175561"/>
            <a:ext cx="9717518" cy="2957472"/>
          </a:xfrm>
          <a:custGeom>
            <a:avLst/>
            <a:gdLst/>
            <a:ahLst/>
            <a:cxnLst/>
            <a:rect l="l" t="t" r="r" b="b"/>
            <a:pathLst>
              <a:path w="10580201" h="2957472">
                <a:moveTo>
                  <a:pt x="88961" y="0"/>
                </a:moveTo>
                <a:lnTo>
                  <a:pt x="10491240" y="0"/>
                </a:lnTo>
                <a:cubicBezTo>
                  <a:pt x="10540372" y="0"/>
                  <a:pt x="10580201" y="39829"/>
                  <a:pt x="10580201" y="88961"/>
                </a:cubicBezTo>
                <a:lnTo>
                  <a:pt x="10580201" y="2868511"/>
                </a:lnTo>
                <a:cubicBezTo>
                  <a:pt x="10580201" y="2917643"/>
                  <a:pt x="10540372" y="2957472"/>
                  <a:pt x="10491240" y="2957472"/>
                </a:cubicBezTo>
                <a:lnTo>
                  <a:pt x="88961" y="2957472"/>
                </a:lnTo>
                <a:cubicBezTo>
                  <a:pt x="39829" y="2957472"/>
                  <a:pt x="0" y="2917643"/>
                  <a:pt x="0" y="2868511"/>
                </a:cubicBezTo>
                <a:lnTo>
                  <a:pt x="0" y="88961"/>
                </a:lnTo>
                <a:cubicBezTo>
                  <a:pt x="0" y="39829"/>
                  <a:pt x="39829" y="0"/>
                  <a:pt x="88961" y="0"/>
                </a:cubicBezTo>
                <a:close/>
              </a:path>
            </a:pathLst>
          </a:custGeom>
        </p:spPr>
      </p:pic>
      <p:sp>
        <p:nvSpPr>
          <p:cNvPr id="7" name="TextBox 6">
            <a:extLst>
              <a:ext uri="{FF2B5EF4-FFF2-40B4-BE49-F238E27FC236}">
                <a16:creationId xmlns:a16="http://schemas.microsoft.com/office/drawing/2014/main" id="{C5DD0370-55FD-CB3C-CB74-0671BCCEA1BA}"/>
              </a:ext>
            </a:extLst>
          </p:cNvPr>
          <p:cNvSpPr txBox="1"/>
          <p:nvPr/>
        </p:nvSpPr>
        <p:spPr>
          <a:xfrm rot="5400000">
            <a:off x="9158348" y="2975300"/>
            <a:ext cx="3438850"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hklaureateforum.org</a:t>
            </a:r>
            <a:r>
              <a:rPr lang="en-GB" sz="1200" dirty="0"/>
              <a:t>|</a:t>
            </a:r>
          </a:p>
        </p:txBody>
      </p:sp>
      <p:pic>
        <p:nvPicPr>
          <p:cNvPr id="8" name="Picture 7" descr="A blue and white logo">
            <a:extLst>
              <a:ext uri="{FF2B5EF4-FFF2-40B4-BE49-F238E27FC236}">
                <a16:creationId xmlns:a16="http://schemas.microsoft.com/office/drawing/2014/main" id="{07C37342-A215-D770-0BF9-5F3049A00B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96875" y="23878"/>
            <a:ext cx="1373747" cy="1162879"/>
          </a:xfrm>
          <a:prstGeom prst="rect">
            <a:avLst/>
          </a:prstGeom>
        </p:spPr>
      </p:pic>
    </p:spTree>
    <p:extLst>
      <p:ext uri="{BB962C8B-B14F-4D97-AF65-F5344CB8AC3E}">
        <p14:creationId xmlns:p14="http://schemas.microsoft.com/office/powerpoint/2010/main" val="571817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85909-254C-11CD-8BDE-4FF219C5ACB2}"/>
              </a:ext>
            </a:extLst>
          </p:cNvPr>
          <p:cNvSpPr>
            <a:spLocks noGrp="1"/>
          </p:cNvSpPr>
          <p:nvPr>
            <p:ph type="title"/>
          </p:nvPr>
        </p:nvSpPr>
        <p:spPr>
          <a:xfrm>
            <a:off x="7068760" y="0"/>
            <a:ext cx="3094571" cy="1325563"/>
          </a:xfrm>
        </p:spPr>
        <p:txBody>
          <a:bodyPr>
            <a:normAutofit/>
          </a:bodyPr>
          <a:lstStyle/>
          <a:p>
            <a:r>
              <a:rPr lang="en-GB" b="1" dirty="0">
                <a:latin typeface="Arial" panose="020B0604020202020204" pitchFamily="34" charset="0"/>
                <a:cs typeface="Arial" panose="020B0604020202020204" pitchFamily="34" charset="0"/>
              </a:rPr>
              <a:t>                    </a:t>
            </a:r>
            <a:r>
              <a:rPr lang="en-GB" sz="3200" b="1" dirty="0">
                <a:latin typeface="Arial" panose="020B0604020202020204" pitchFamily="34" charset="0"/>
                <a:cs typeface="Arial" panose="020B0604020202020204" pitchFamily="34" charset="0"/>
              </a:rPr>
              <a:t>Demographics</a:t>
            </a:r>
          </a:p>
        </p:txBody>
      </p:sp>
      <p:sp>
        <p:nvSpPr>
          <p:cNvPr id="3" name="Content Placeholder 2">
            <a:extLst>
              <a:ext uri="{FF2B5EF4-FFF2-40B4-BE49-F238E27FC236}">
                <a16:creationId xmlns:a16="http://schemas.microsoft.com/office/drawing/2014/main" id="{A7250AE3-F51F-EEB8-B210-7A36C1C1B40C}"/>
              </a:ext>
            </a:extLst>
          </p:cNvPr>
          <p:cNvSpPr>
            <a:spLocks noGrp="1"/>
          </p:cNvSpPr>
          <p:nvPr>
            <p:ph idx="1"/>
          </p:nvPr>
        </p:nvSpPr>
        <p:spPr>
          <a:xfrm>
            <a:off x="6203841" y="2035566"/>
            <a:ext cx="5458838" cy="4192520"/>
          </a:xfrm>
        </p:spPr>
        <p:txBody>
          <a:bodyPr>
            <a:normAutofit/>
          </a:bodyPr>
          <a:lstStyle/>
          <a:p>
            <a:r>
              <a:rPr lang="en-GB" sz="2000" dirty="0">
                <a:latin typeface="Arial" panose="020B0604020202020204" pitchFamily="34" charset="0"/>
                <a:cs typeface="Arial" panose="020B0604020202020204" pitchFamily="34" charset="0"/>
              </a:rPr>
              <a:t>Barnet is a borough located in the northern part of London. Barnet ranks number one in terms of population among the 32 London boroughs.</a:t>
            </a:r>
          </a:p>
          <a:p>
            <a:r>
              <a:rPr lang="en-GB" sz="2000" dirty="0">
                <a:latin typeface="Arial" panose="020B0604020202020204" pitchFamily="34" charset="0"/>
                <a:cs typeface="Arial" panose="020B0604020202020204" pitchFamily="34" charset="0"/>
              </a:rPr>
              <a:t>Demographics illustrate Barnet as a diverse and vibrant borough with a mix of age groups, ethnic backgrounds, and socioeconomic statuses (“Barnet Council”,2022).</a:t>
            </a:r>
          </a:p>
        </p:txBody>
      </p:sp>
      <p:pic>
        <p:nvPicPr>
          <p:cNvPr id="5" name="Picture 4" descr="A screenshot of a computer&#10;&#10;Description automatically generated">
            <a:extLst>
              <a:ext uri="{FF2B5EF4-FFF2-40B4-BE49-F238E27FC236}">
                <a16:creationId xmlns:a16="http://schemas.microsoft.com/office/drawing/2014/main" id="{30916341-57D9-F43E-A1F4-0F0A2253BCFD}"/>
              </a:ext>
            </a:extLst>
          </p:cNvPr>
          <p:cNvPicPr>
            <a:picLocks noChangeAspect="1"/>
          </p:cNvPicPr>
          <p:nvPr/>
        </p:nvPicPr>
        <p:blipFill>
          <a:blip r:embed="rId2"/>
          <a:stretch>
            <a:fillRect/>
          </a:stretch>
        </p:blipFill>
        <p:spPr>
          <a:xfrm>
            <a:off x="189057" y="1748347"/>
            <a:ext cx="5799104" cy="353767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6" name="TextBox 5">
            <a:extLst>
              <a:ext uri="{FF2B5EF4-FFF2-40B4-BE49-F238E27FC236}">
                <a16:creationId xmlns:a16="http://schemas.microsoft.com/office/drawing/2014/main" id="{D2A1485A-69CC-BB7C-1B2B-165BBF2C6A48}"/>
              </a:ext>
            </a:extLst>
          </p:cNvPr>
          <p:cNvSpPr txBox="1"/>
          <p:nvPr/>
        </p:nvSpPr>
        <p:spPr>
          <a:xfrm>
            <a:off x="-26623" y="5286026"/>
            <a:ext cx="4572000" cy="261610"/>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open.barnet.gov.uk</a:t>
            </a:r>
          </a:p>
        </p:txBody>
      </p:sp>
    </p:spTree>
    <p:extLst>
      <p:ext uri="{BB962C8B-B14F-4D97-AF65-F5344CB8AC3E}">
        <p14:creationId xmlns:p14="http://schemas.microsoft.com/office/powerpoint/2010/main" val="18892061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5D04A924-3444-ECB7-D787-9173917CD0B4}"/>
              </a:ext>
            </a:extLst>
          </p:cNvPr>
          <p:cNvSpPr txBox="1"/>
          <p:nvPr/>
        </p:nvSpPr>
        <p:spPr>
          <a:xfrm>
            <a:off x="4183380" y="89503"/>
            <a:ext cx="3822189" cy="120450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200" b="1" dirty="0">
                <a:latin typeface="Arial" panose="020B0604020202020204" pitchFamily="34" charset="0"/>
                <a:ea typeface="+mj-ea"/>
                <a:cs typeface="Arial" panose="020B0604020202020204" pitchFamily="34" charset="0"/>
              </a:rPr>
              <a:t>Demographics</a:t>
            </a:r>
          </a:p>
        </p:txBody>
      </p:sp>
      <p:sp>
        <p:nvSpPr>
          <p:cNvPr id="6" name="TextBox 5">
            <a:extLst>
              <a:ext uri="{FF2B5EF4-FFF2-40B4-BE49-F238E27FC236}">
                <a16:creationId xmlns:a16="http://schemas.microsoft.com/office/drawing/2014/main" id="{4D709203-43B0-1FB1-8028-2D69D3798A15}"/>
              </a:ext>
            </a:extLst>
          </p:cNvPr>
          <p:cNvSpPr txBox="1"/>
          <p:nvPr/>
        </p:nvSpPr>
        <p:spPr>
          <a:xfrm>
            <a:off x="6842064" y="1319134"/>
            <a:ext cx="5231567" cy="5538855"/>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b="1" dirty="0">
                <a:latin typeface="Arial" panose="020B0604020202020204" pitchFamily="34" charset="0"/>
                <a:cs typeface="Arial" panose="020B0604020202020204" pitchFamily="34" charset="0"/>
              </a:rPr>
              <a:t>Ethnic Composition</a:t>
            </a:r>
            <a:r>
              <a:rPr lang="en-US" sz="2000" dirty="0">
                <a:latin typeface="Arial" panose="020B0604020202020204" pitchFamily="34" charset="0"/>
                <a:cs typeface="Arial" panose="020B0604020202020204" pitchFamily="34" charset="0"/>
              </a:rPr>
              <a:t>:</a:t>
            </a:r>
          </a:p>
          <a:p>
            <a:pPr marL="342900"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White: 54%</a:t>
            </a:r>
          </a:p>
          <a:p>
            <a:pPr marL="342900"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Asian/Asian British: 21%</a:t>
            </a:r>
          </a:p>
          <a:p>
            <a:pPr marL="342900"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Black/African/Caribbean/Black British: 12%</a:t>
            </a:r>
          </a:p>
          <a:p>
            <a:pPr marL="342900"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Mixed/Multiple Ethnic Groups: 6%</a:t>
            </a:r>
          </a:p>
          <a:p>
            <a:pPr marL="342900"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Other Ethnic Groups: 7%</a:t>
            </a:r>
          </a:p>
          <a:p>
            <a:pPr indent="-228600">
              <a:lnSpc>
                <a:spcPct val="90000"/>
              </a:lnSpc>
              <a:spcAft>
                <a:spcPts val="600"/>
              </a:spcAft>
              <a:buFont typeface="Arial" panose="020B0604020202020204" pitchFamily="34" charset="0"/>
              <a:buChar char="•"/>
            </a:pPr>
            <a:endParaRPr lang="en-US" sz="2000" b="1" dirty="0">
              <a:latin typeface="Arial" panose="020B0604020202020204" pitchFamily="34" charset="0"/>
              <a:cs typeface="Arial" panose="020B0604020202020204" pitchFamily="34" charset="0"/>
            </a:endParaRPr>
          </a:p>
          <a:p>
            <a:pPr indent="-228600">
              <a:lnSpc>
                <a:spcPct val="90000"/>
              </a:lnSpc>
              <a:spcAft>
                <a:spcPts val="600"/>
              </a:spcAft>
              <a:buFont typeface="Arial" panose="020B0604020202020204" pitchFamily="34" charset="0"/>
              <a:buChar char="•"/>
            </a:pPr>
            <a:r>
              <a:rPr lang="en-US" sz="2000" b="1" dirty="0">
                <a:latin typeface="Arial" panose="020B0604020202020204" pitchFamily="34" charset="0"/>
                <a:cs typeface="Arial" panose="020B0604020202020204" pitchFamily="34" charset="0"/>
              </a:rPr>
              <a:t>Religion:</a:t>
            </a:r>
          </a:p>
          <a:p>
            <a:pPr marL="342900"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Christian: 41%</a:t>
            </a:r>
          </a:p>
          <a:p>
            <a:pPr marL="342900"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Muslim: 10%</a:t>
            </a:r>
          </a:p>
          <a:p>
            <a:pPr marL="342900"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Jewish: 15%</a:t>
            </a:r>
          </a:p>
          <a:p>
            <a:pPr marL="342900"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Hindu: 7%</a:t>
            </a:r>
          </a:p>
          <a:p>
            <a:pPr marL="342900"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No religion: 20%</a:t>
            </a:r>
          </a:p>
          <a:p>
            <a:pPr marL="342900"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Other religions: 7%</a:t>
            </a:r>
          </a:p>
        </p:txBody>
      </p:sp>
      <p:pic>
        <p:nvPicPr>
          <p:cNvPr id="2" name="Picture 1" descr="A blue and white logo&#10;&#10;Description automatically generated">
            <a:extLst>
              <a:ext uri="{FF2B5EF4-FFF2-40B4-BE49-F238E27FC236}">
                <a16:creationId xmlns:a16="http://schemas.microsoft.com/office/drawing/2014/main" id="{57075505-3904-A902-721F-9B8FFF3594DC}"/>
              </a:ext>
            </a:extLst>
          </p:cNvPr>
          <p:cNvPicPr>
            <a:picLocks noChangeAspect="1"/>
          </p:cNvPicPr>
          <p:nvPr/>
        </p:nvPicPr>
        <p:blipFill>
          <a:blip r:embed="rId2"/>
          <a:stretch>
            <a:fillRect/>
          </a:stretch>
        </p:blipFill>
        <p:spPr>
          <a:xfrm>
            <a:off x="10793808" y="0"/>
            <a:ext cx="1398192" cy="1319134"/>
          </a:xfrm>
          <a:prstGeom prst="rect">
            <a:avLst/>
          </a:prstGeom>
        </p:spPr>
      </p:pic>
      <p:pic>
        <p:nvPicPr>
          <p:cNvPr id="4" name="Picture 3">
            <a:extLst>
              <a:ext uri="{FF2B5EF4-FFF2-40B4-BE49-F238E27FC236}">
                <a16:creationId xmlns:a16="http://schemas.microsoft.com/office/drawing/2014/main" id="{96F94EA2-74F7-BB9A-DB3A-A956C5A60F4D}"/>
              </a:ext>
            </a:extLst>
          </p:cNvPr>
          <p:cNvPicPr>
            <a:picLocks noChangeAspect="1"/>
          </p:cNvPicPr>
          <p:nvPr/>
        </p:nvPicPr>
        <p:blipFill>
          <a:blip r:embed="rId3"/>
          <a:stretch>
            <a:fillRect/>
          </a:stretch>
        </p:blipFill>
        <p:spPr>
          <a:xfrm>
            <a:off x="0" y="1598657"/>
            <a:ext cx="6772507" cy="3857764"/>
          </a:xfrm>
          <a:prstGeom prst="rect">
            <a:avLst/>
          </a:prstGeom>
        </p:spPr>
      </p:pic>
    </p:spTree>
    <p:extLst>
      <p:ext uri="{BB962C8B-B14F-4D97-AF65-F5344CB8AC3E}">
        <p14:creationId xmlns:p14="http://schemas.microsoft.com/office/powerpoint/2010/main" val="22718237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88148B-61D1-2F1C-F958-4EB0996548C7}"/>
              </a:ext>
            </a:extLst>
          </p:cNvPr>
          <p:cNvSpPr>
            <a:spLocks noGrp="1"/>
          </p:cNvSpPr>
          <p:nvPr>
            <p:ph type="title"/>
          </p:nvPr>
        </p:nvSpPr>
        <p:spPr>
          <a:xfrm>
            <a:off x="2112365" y="155262"/>
            <a:ext cx="5251316" cy="1073931"/>
          </a:xfrm>
        </p:spPr>
        <p:txBody>
          <a:bodyPr>
            <a:noAutofit/>
          </a:bodyPr>
          <a:lstStyle/>
          <a:p>
            <a:r>
              <a:rPr lang="en-GB" sz="3200" b="1" dirty="0">
                <a:latin typeface="Arial" panose="020B0604020202020204" pitchFamily="34" charset="0"/>
                <a:cs typeface="Arial" panose="020B0604020202020204" pitchFamily="34" charset="0"/>
              </a:rPr>
              <a:t>                          Demographics</a:t>
            </a:r>
            <a:br>
              <a:rPr lang="en-GB" sz="3200" dirty="0"/>
            </a:br>
            <a:endParaRPr lang="en-GB" sz="3200" dirty="0"/>
          </a:p>
        </p:txBody>
      </p:sp>
      <p:sp>
        <p:nvSpPr>
          <p:cNvPr id="3" name="Content Placeholder 2">
            <a:extLst>
              <a:ext uri="{FF2B5EF4-FFF2-40B4-BE49-F238E27FC236}">
                <a16:creationId xmlns:a16="http://schemas.microsoft.com/office/drawing/2014/main" id="{191C0D69-7861-D4DB-06E1-A3647418FFA5}"/>
              </a:ext>
            </a:extLst>
          </p:cNvPr>
          <p:cNvSpPr>
            <a:spLocks noGrp="1"/>
          </p:cNvSpPr>
          <p:nvPr>
            <p:ph idx="1"/>
          </p:nvPr>
        </p:nvSpPr>
        <p:spPr>
          <a:xfrm>
            <a:off x="169861" y="1229193"/>
            <a:ext cx="5889494" cy="4948888"/>
          </a:xfrm>
        </p:spPr>
        <p:txBody>
          <a:bodyPr>
            <a:normAutofit lnSpcReduction="10000"/>
          </a:bodyPr>
          <a:lstStyle/>
          <a:p>
            <a:pPr marL="0" indent="0">
              <a:buNone/>
            </a:pPr>
            <a:r>
              <a:rPr lang="en-GB" sz="2000" b="1" dirty="0">
                <a:latin typeface="Arial" panose="020B0604020202020204" pitchFamily="34" charset="0"/>
                <a:cs typeface="Arial" panose="020B0604020202020204" pitchFamily="34" charset="0"/>
              </a:rPr>
              <a:t>Languages:</a:t>
            </a:r>
          </a:p>
          <a:p>
            <a:r>
              <a:rPr lang="en-GB" sz="2000" dirty="0">
                <a:latin typeface="Arial" panose="020B0604020202020204" pitchFamily="34" charset="0"/>
                <a:cs typeface="Arial" panose="020B0604020202020204" pitchFamily="34" charset="0"/>
              </a:rPr>
              <a:t>Predominantly English spoken, with other common languages including Polish, Gujarati, Turkish, and Somali.</a:t>
            </a:r>
          </a:p>
          <a:p>
            <a:pPr marL="0" indent="0">
              <a:buNone/>
            </a:pPr>
            <a:r>
              <a:rPr lang="en-GB" sz="2000" b="1" dirty="0">
                <a:latin typeface="Arial" panose="020B0604020202020204" pitchFamily="34" charset="0"/>
                <a:cs typeface="Arial" panose="020B0604020202020204" pitchFamily="34" charset="0"/>
              </a:rPr>
              <a:t>Housing:</a:t>
            </a:r>
          </a:p>
          <a:p>
            <a:r>
              <a:rPr lang="en-GB" sz="2000" dirty="0">
                <a:latin typeface="Arial" panose="020B0604020202020204" pitchFamily="34" charset="0"/>
                <a:cs typeface="Arial" panose="020B0604020202020204" pitchFamily="34" charset="0"/>
              </a:rPr>
              <a:t>Owner-occupied: 60%</a:t>
            </a:r>
          </a:p>
          <a:p>
            <a:r>
              <a:rPr lang="en-GB" sz="2000" dirty="0">
                <a:latin typeface="Arial" panose="020B0604020202020204" pitchFamily="34" charset="0"/>
                <a:cs typeface="Arial" panose="020B0604020202020204" pitchFamily="34" charset="0"/>
              </a:rPr>
              <a:t>Rented from private landlords: 25%</a:t>
            </a:r>
          </a:p>
          <a:p>
            <a:r>
              <a:rPr lang="en-GB" sz="2000" dirty="0">
                <a:latin typeface="Arial" panose="020B0604020202020204" pitchFamily="34" charset="0"/>
                <a:cs typeface="Arial" panose="020B0604020202020204" pitchFamily="34" charset="0"/>
              </a:rPr>
              <a:t>Social housing: 15%</a:t>
            </a:r>
          </a:p>
          <a:p>
            <a:pPr marL="0" indent="0">
              <a:buNone/>
            </a:pPr>
            <a:r>
              <a:rPr lang="en-GB" sz="2000" b="1" dirty="0">
                <a:latin typeface="Arial" panose="020B0604020202020204" pitchFamily="34" charset="0"/>
                <a:cs typeface="Arial" panose="020B0604020202020204" pitchFamily="34" charset="0"/>
              </a:rPr>
              <a:t>Education:</a:t>
            </a:r>
          </a:p>
          <a:p>
            <a:r>
              <a:rPr lang="en-GB" sz="2000" dirty="0">
                <a:latin typeface="Arial" panose="020B0604020202020204" pitchFamily="34" charset="0"/>
                <a:cs typeface="Arial" panose="020B0604020202020204" pitchFamily="34" charset="0"/>
              </a:rPr>
              <a:t>High proportion of residents with higher education qualifications.</a:t>
            </a:r>
          </a:p>
          <a:p>
            <a:r>
              <a:rPr lang="en-GB" sz="2000" dirty="0">
                <a:latin typeface="Arial" panose="020B0604020202020204" pitchFamily="34" charset="0"/>
                <a:cs typeface="Arial" panose="020B0604020202020204" pitchFamily="34" charset="0"/>
              </a:rPr>
              <a:t>Several schools, colleges, and Finchley’s Middlesex University within the borough.</a:t>
            </a:r>
          </a:p>
          <a:p>
            <a:r>
              <a:rPr lang="en-GB" sz="2000" dirty="0">
                <a:latin typeface="Arial" panose="020B0604020202020204" pitchFamily="34" charset="0"/>
                <a:cs typeface="Arial" panose="020B0604020202020204" pitchFamily="34" charset="0"/>
              </a:rPr>
              <a:t>In Barnet Approximately 402,700 residents (as of the year 2023).</a:t>
            </a:r>
          </a:p>
          <a:p>
            <a:endParaRPr lang="en-GB" sz="1100" dirty="0"/>
          </a:p>
        </p:txBody>
      </p:sp>
      <p:pic>
        <p:nvPicPr>
          <p:cNvPr id="5" name="Picture 4" descr="A group of people with speech bubbles&#10;&#10;Description automatically generated">
            <a:extLst>
              <a:ext uri="{FF2B5EF4-FFF2-40B4-BE49-F238E27FC236}">
                <a16:creationId xmlns:a16="http://schemas.microsoft.com/office/drawing/2014/main" id="{C523374C-6BE9-3ABD-C222-EAFFFB6E66D3}"/>
              </a:ext>
            </a:extLst>
          </p:cNvPr>
          <p:cNvPicPr>
            <a:picLocks noChangeAspect="1"/>
          </p:cNvPicPr>
          <p:nvPr/>
        </p:nvPicPr>
        <p:blipFill rotWithShape="1">
          <a:blip r:embed="rId2">
            <a:extLst>
              <a:ext uri="{28A0092B-C50C-407E-A947-70E740481C1C}">
                <a14:useLocalDpi xmlns:a14="http://schemas.microsoft.com/office/drawing/2010/main" val="0"/>
              </a:ext>
            </a:extLst>
          </a:blip>
          <a:srcRect l="23656" r="19612"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7" name="TextBox 6">
            <a:extLst>
              <a:ext uri="{FF2B5EF4-FFF2-40B4-BE49-F238E27FC236}">
                <a16:creationId xmlns:a16="http://schemas.microsoft.com/office/drawing/2014/main" id="{FE5C93E4-A0B9-380E-D92C-F7EB4BC3ACDF}"/>
              </a:ext>
            </a:extLst>
          </p:cNvPr>
          <p:cNvSpPr txBox="1"/>
          <p:nvPr/>
        </p:nvSpPr>
        <p:spPr>
          <a:xfrm>
            <a:off x="10405124" y="6475751"/>
            <a:ext cx="1783828" cy="261610"/>
          </a:xfrm>
          <a:prstGeom prst="rect">
            <a:avLst/>
          </a:prstGeom>
          <a:noFill/>
        </p:spPr>
        <p:txBody>
          <a:bodyPr wrap="square">
            <a:spAutoFit/>
          </a:bodyPr>
          <a:lstStyle/>
          <a:p>
            <a:r>
              <a:rPr lang="en-GB" sz="1100" dirty="0">
                <a:latin typeface="Arial" panose="020B0604020202020204" pitchFamily="34" charset="0"/>
                <a:cs typeface="Arial" panose="020B0604020202020204" pitchFamily="34" charset="0"/>
              </a:rPr>
              <a:t>frederickinterpreting.com</a:t>
            </a:r>
          </a:p>
        </p:txBody>
      </p:sp>
      <p:pic>
        <p:nvPicPr>
          <p:cNvPr id="4" name="Picture 3">
            <a:extLst>
              <a:ext uri="{FF2B5EF4-FFF2-40B4-BE49-F238E27FC236}">
                <a16:creationId xmlns:a16="http://schemas.microsoft.com/office/drawing/2014/main" id="{05059FB9-8452-0F19-1CB4-3D71875AF615}"/>
              </a:ext>
            </a:extLst>
          </p:cNvPr>
          <p:cNvPicPr>
            <a:picLocks noChangeAspect="1"/>
          </p:cNvPicPr>
          <p:nvPr/>
        </p:nvPicPr>
        <p:blipFill>
          <a:blip r:embed="rId3"/>
          <a:stretch>
            <a:fillRect/>
          </a:stretch>
        </p:blipFill>
        <p:spPr>
          <a:xfrm>
            <a:off x="-23800" y="0"/>
            <a:ext cx="1417885" cy="1203627"/>
          </a:xfrm>
          <a:prstGeom prst="rect">
            <a:avLst/>
          </a:prstGeom>
        </p:spPr>
      </p:pic>
    </p:spTree>
    <p:extLst>
      <p:ext uri="{BB962C8B-B14F-4D97-AF65-F5344CB8AC3E}">
        <p14:creationId xmlns:p14="http://schemas.microsoft.com/office/powerpoint/2010/main" val="37868254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D0C418-5082-A911-E7DD-7786C6096577}"/>
              </a:ext>
            </a:extLst>
          </p:cNvPr>
          <p:cNvSpPr>
            <a:spLocks noGrp="1"/>
          </p:cNvSpPr>
          <p:nvPr>
            <p:ph type="title"/>
          </p:nvPr>
        </p:nvSpPr>
        <p:spPr>
          <a:xfrm>
            <a:off x="-164892" y="1"/>
            <a:ext cx="7465102" cy="1514006"/>
          </a:xfrm>
        </p:spPr>
        <p:txBody>
          <a:bodyPr>
            <a:normAutofit/>
          </a:bodyPr>
          <a:lstStyle/>
          <a:p>
            <a:r>
              <a:rPr lang="en-GB" sz="3200" b="1" dirty="0">
                <a:latin typeface="Arial" panose="020B0604020202020204" pitchFamily="34" charset="0"/>
                <a:cs typeface="Arial" panose="020B0604020202020204" pitchFamily="34" charset="0"/>
              </a:rPr>
              <a:t>    support community development</a:t>
            </a:r>
          </a:p>
        </p:txBody>
      </p:sp>
      <p:sp>
        <p:nvSpPr>
          <p:cNvPr id="3" name="Content Placeholder 2">
            <a:extLst>
              <a:ext uri="{FF2B5EF4-FFF2-40B4-BE49-F238E27FC236}">
                <a16:creationId xmlns:a16="http://schemas.microsoft.com/office/drawing/2014/main" id="{54ED5014-7843-BB49-C375-9FF5D612D151}"/>
              </a:ext>
            </a:extLst>
          </p:cNvPr>
          <p:cNvSpPr>
            <a:spLocks noGrp="1"/>
          </p:cNvSpPr>
          <p:nvPr>
            <p:ph idx="1"/>
          </p:nvPr>
        </p:nvSpPr>
        <p:spPr>
          <a:xfrm>
            <a:off x="344774" y="1289154"/>
            <a:ext cx="6955436" cy="5568835"/>
          </a:xfrm>
        </p:spPr>
        <p:txBody>
          <a:bodyPr>
            <a:normAutofit/>
          </a:bodyPr>
          <a:lstStyle/>
          <a:p>
            <a:pPr marL="0" indent="0">
              <a:buNone/>
            </a:pPr>
            <a:r>
              <a:rPr lang="en-GB" sz="2000" b="1" dirty="0">
                <a:latin typeface="Arial" panose="020B0604020202020204" pitchFamily="34" charset="0"/>
                <a:cs typeface="Arial" panose="020B0604020202020204" pitchFamily="34" charset="0"/>
              </a:rPr>
              <a:t>Increasing Health Screenings and Regular Check-ups:</a:t>
            </a:r>
          </a:p>
          <a:p>
            <a:r>
              <a:rPr lang="en-GB" sz="2000" dirty="0">
                <a:latin typeface="Arial" panose="020B0604020202020204" pitchFamily="34" charset="0"/>
                <a:cs typeface="Arial" panose="020B0604020202020204" pitchFamily="34" charset="0"/>
              </a:rPr>
              <a:t>Coordinate community health fairs offering complimentary or affordable screenings for blood pressure, cholesterol, and diabetes (American Heart Association, 2010).</a:t>
            </a:r>
          </a:p>
          <a:p>
            <a:r>
              <a:rPr lang="en-GB" sz="2000" dirty="0">
                <a:latin typeface="Arial" panose="020B0604020202020204" pitchFamily="34" charset="0"/>
                <a:cs typeface="Arial" panose="020B0604020202020204" pitchFamily="34" charset="0"/>
              </a:rPr>
              <a:t>Encourage routine medical examinations by utilising nearby clinics and healthcare professionals. </a:t>
            </a:r>
          </a:p>
          <a:p>
            <a:pPr marL="0" indent="0">
              <a:buNone/>
            </a:pPr>
            <a:r>
              <a:rPr lang="en-GB" sz="2000" b="1" dirty="0">
                <a:latin typeface="Arial" panose="020B0604020202020204" pitchFamily="34" charset="0"/>
                <a:cs typeface="Arial" panose="020B0604020202020204" pitchFamily="34" charset="0"/>
              </a:rPr>
              <a:t>Enhancing Public Health Education:</a:t>
            </a:r>
          </a:p>
          <a:p>
            <a:r>
              <a:rPr lang="en-GB" sz="2000" dirty="0">
                <a:latin typeface="Arial" panose="020B0604020202020204" pitchFamily="34" charset="0"/>
                <a:cs typeface="Arial" panose="020B0604020202020204" pitchFamily="34" charset="0"/>
              </a:rPr>
              <a:t>Organise and deliver workshops and seminars focused on cardiovascular health, including discussions on risk factors and strategies for prevention.</a:t>
            </a:r>
          </a:p>
          <a:p>
            <a:r>
              <a:rPr lang="en-GB" sz="2000" dirty="0">
                <a:latin typeface="Arial" panose="020B0604020202020204" pitchFamily="34" charset="0"/>
                <a:cs typeface="Arial" panose="020B0604020202020204" pitchFamily="34" charset="0"/>
              </a:rPr>
              <a:t>Create and disseminate educational materials (brochures, pamphlets, online resources) on circulatory health (CDC,2024).</a:t>
            </a:r>
          </a:p>
          <a:p>
            <a:endParaRPr lang="en-GB" sz="2000" dirty="0">
              <a:latin typeface="Arial" panose="020B0604020202020204" pitchFamily="34" charset="0"/>
              <a:cs typeface="Arial" panose="020B0604020202020204" pitchFamily="34" charset="0"/>
            </a:endParaRPr>
          </a:p>
          <a:p>
            <a:endParaRPr lang="en-GB" sz="1400" dirty="0"/>
          </a:p>
        </p:txBody>
      </p:sp>
      <p:pic>
        <p:nvPicPr>
          <p:cNvPr id="8" name="Picture 7" descr="A person sitting at a desk with a computer&#10;&#10;Description automatically generated">
            <a:extLst>
              <a:ext uri="{FF2B5EF4-FFF2-40B4-BE49-F238E27FC236}">
                <a16:creationId xmlns:a16="http://schemas.microsoft.com/office/drawing/2014/main" id="{82D58E6A-EB27-539F-2941-D22952FA7B4C}"/>
              </a:ext>
            </a:extLst>
          </p:cNvPr>
          <p:cNvPicPr>
            <a:picLocks noChangeAspect="1"/>
          </p:cNvPicPr>
          <p:nvPr/>
        </p:nvPicPr>
        <p:blipFill rotWithShape="1">
          <a:blip r:embed="rId2">
            <a:extLst>
              <a:ext uri="{28A0092B-C50C-407E-A947-70E740481C1C}">
                <a14:useLocalDpi xmlns:a14="http://schemas.microsoft.com/office/drawing/2010/main" val="0"/>
              </a:ext>
            </a:extLst>
          </a:blip>
          <a:srcRect l="15260" r="38658"/>
          <a:stretch/>
        </p:blipFill>
        <p:spPr>
          <a:xfrm>
            <a:off x="6927718" y="10"/>
            <a:ext cx="5264282"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11" name="TextBox 10">
            <a:extLst>
              <a:ext uri="{FF2B5EF4-FFF2-40B4-BE49-F238E27FC236}">
                <a16:creationId xmlns:a16="http://schemas.microsoft.com/office/drawing/2014/main" id="{21456BBF-D0D9-5A7E-06EB-5D9C2CC59910}"/>
              </a:ext>
            </a:extLst>
          </p:cNvPr>
          <p:cNvSpPr txBox="1"/>
          <p:nvPr/>
        </p:nvSpPr>
        <p:spPr>
          <a:xfrm>
            <a:off x="9814811" y="0"/>
            <a:ext cx="3678286" cy="261610"/>
          </a:xfrm>
          <a:prstGeom prst="rect">
            <a:avLst/>
          </a:prstGeom>
          <a:noFill/>
        </p:spPr>
        <p:txBody>
          <a:bodyPr wrap="square">
            <a:spAutoFit/>
          </a:bodyPr>
          <a:lstStyle/>
          <a:p>
            <a:r>
              <a:rPr lang="en-GB" sz="1100" dirty="0">
                <a:latin typeface="Arial" panose="020B0604020202020204" pitchFamily="34" charset="0"/>
                <a:cs typeface="Arial" panose="020B0604020202020204" pitchFamily="34" charset="0"/>
              </a:rPr>
              <a:t>https://www.bluecrestwellness.com</a:t>
            </a:r>
          </a:p>
        </p:txBody>
      </p:sp>
      <p:pic>
        <p:nvPicPr>
          <p:cNvPr id="4" name="Picture 3">
            <a:extLst>
              <a:ext uri="{FF2B5EF4-FFF2-40B4-BE49-F238E27FC236}">
                <a16:creationId xmlns:a16="http://schemas.microsoft.com/office/drawing/2014/main" id="{8711313D-186F-540F-1E24-92857B68167E}"/>
              </a:ext>
            </a:extLst>
          </p:cNvPr>
          <p:cNvPicPr>
            <a:picLocks noChangeAspect="1"/>
          </p:cNvPicPr>
          <p:nvPr/>
        </p:nvPicPr>
        <p:blipFill>
          <a:blip r:embed="rId3"/>
          <a:stretch>
            <a:fillRect/>
          </a:stretch>
        </p:blipFill>
        <p:spPr>
          <a:xfrm>
            <a:off x="10820281" y="5693552"/>
            <a:ext cx="1371719" cy="1164437"/>
          </a:xfrm>
          <a:prstGeom prst="rect">
            <a:avLst/>
          </a:prstGeom>
        </p:spPr>
      </p:pic>
    </p:spTree>
    <p:extLst>
      <p:ext uri="{BB962C8B-B14F-4D97-AF65-F5344CB8AC3E}">
        <p14:creationId xmlns:p14="http://schemas.microsoft.com/office/powerpoint/2010/main" val="4117029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77C59BEC-C4CC-4741-B975-08C543178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6" name="Arc 25">
            <a:extLst>
              <a:ext uri="{FF2B5EF4-FFF2-40B4-BE49-F238E27FC236}">
                <a16:creationId xmlns:a16="http://schemas.microsoft.com/office/drawing/2014/main" id="{72DEF309-605D-4117-9340-6D589B6C3A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6173" flipV="1">
            <a:off x="3930947" y="651615"/>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itle 1">
            <a:extLst>
              <a:ext uri="{FF2B5EF4-FFF2-40B4-BE49-F238E27FC236}">
                <a16:creationId xmlns:a16="http://schemas.microsoft.com/office/drawing/2014/main" id="{BB2499C9-CCF5-1900-5121-DDAA9922BD1C}"/>
              </a:ext>
            </a:extLst>
          </p:cNvPr>
          <p:cNvSpPr>
            <a:spLocks noGrp="1"/>
          </p:cNvSpPr>
          <p:nvPr>
            <p:ph type="title"/>
          </p:nvPr>
        </p:nvSpPr>
        <p:spPr>
          <a:xfrm>
            <a:off x="2353076" y="24079"/>
            <a:ext cx="7485847" cy="1325563"/>
          </a:xfrm>
        </p:spPr>
        <p:txBody>
          <a:bodyPr>
            <a:normAutofit/>
          </a:bodyPr>
          <a:lstStyle/>
          <a:p>
            <a:r>
              <a:rPr lang="en-GB" sz="3200" b="1" dirty="0">
                <a:latin typeface="Arial" panose="020B0604020202020204" pitchFamily="34" charset="0"/>
                <a:cs typeface="Arial" panose="020B0604020202020204" pitchFamily="34" charset="0"/>
              </a:rPr>
              <a:t> support community development </a:t>
            </a:r>
          </a:p>
        </p:txBody>
      </p:sp>
      <p:sp>
        <p:nvSpPr>
          <p:cNvPr id="3" name="Content Placeholder 2">
            <a:extLst>
              <a:ext uri="{FF2B5EF4-FFF2-40B4-BE49-F238E27FC236}">
                <a16:creationId xmlns:a16="http://schemas.microsoft.com/office/drawing/2014/main" id="{85EA55CD-336B-CB79-9BA8-181C6D2BAADB}"/>
              </a:ext>
            </a:extLst>
          </p:cNvPr>
          <p:cNvSpPr>
            <a:spLocks noGrp="1"/>
          </p:cNvSpPr>
          <p:nvPr>
            <p:ph idx="1"/>
          </p:nvPr>
        </p:nvSpPr>
        <p:spPr>
          <a:xfrm>
            <a:off x="152967" y="1325563"/>
            <a:ext cx="6340839" cy="5943931"/>
          </a:xfrm>
        </p:spPr>
        <p:txBody>
          <a:bodyPr>
            <a:noAutofit/>
          </a:bodyPr>
          <a:lstStyle/>
          <a:p>
            <a:pPr marL="0" indent="0">
              <a:buNone/>
            </a:pPr>
            <a:r>
              <a:rPr lang="en-GB" sz="2000" b="1" dirty="0">
                <a:latin typeface="Arial" panose="020B0604020202020204" pitchFamily="34" charset="0"/>
                <a:cs typeface="Arial" panose="020B0604020202020204" pitchFamily="34" charset="0"/>
              </a:rPr>
              <a:t>Promoting Physical Activity:</a:t>
            </a:r>
          </a:p>
          <a:p>
            <a:r>
              <a:rPr lang="en-GB" sz="2000" dirty="0">
                <a:latin typeface="Arial" panose="020B0604020202020204" pitchFamily="34" charset="0"/>
                <a:cs typeface="Arial" panose="020B0604020202020204" pitchFamily="34" charset="0"/>
              </a:rPr>
              <a:t>Establish community-oriented exercise initiatives such as organised walking groups, cycling clubs, and fitness classes.</a:t>
            </a:r>
          </a:p>
          <a:p>
            <a:r>
              <a:rPr lang="en-GB" sz="2000" dirty="0">
                <a:latin typeface="Arial" panose="020B0604020202020204" pitchFamily="34" charset="0"/>
                <a:cs typeface="Arial" panose="020B0604020202020204" pitchFamily="34" charset="0"/>
              </a:rPr>
              <a:t>Establish and uphold parks and recreational amenities to promote physical activity (WHO, 2017).</a:t>
            </a:r>
          </a:p>
          <a:p>
            <a:pPr marL="0" indent="0">
              <a:buNone/>
            </a:pPr>
            <a:r>
              <a:rPr lang="en-GB" sz="2000" b="1" dirty="0">
                <a:latin typeface="Arial" panose="020B0604020202020204" pitchFamily="34" charset="0"/>
                <a:cs typeface="Arial" panose="020B0604020202020204" pitchFamily="34" charset="0"/>
              </a:rPr>
              <a:t>Encouraging Healthy Eating:</a:t>
            </a:r>
          </a:p>
          <a:p>
            <a:r>
              <a:rPr lang="en-GB" sz="2000" dirty="0">
                <a:latin typeface="Arial" panose="020B0604020202020204" pitchFamily="34" charset="0"/>
                <a:cs typeface="Arial" panose="020B0604020202020204" pitchFamily="34" charset="0"/>
              </a:rPr>
              <a:t>Promote the establishment of community gardens and farmers' markets to ensure the convenient availability of fresh produce.</a:t>
            </a:r>
          </a:p>
          <a:p>
            <a:r>
              <a:rPr lang="en-GB" sz="2000" dirty="0">
                <a:latin typeface="Arial" panose="020B0604020202020204" pitchFamily="34" charset="0"/>
                <a:cs typeface="Arial" panose="020B0604020202020204" pitchFamily="34" charset="0"/>
              </a:rPr>
              <a:t>Implement nutritional education initiatives in schools and local community centres (PHE, 2022)</a:t>
            </a:r>
          </a:p>
          <a:p>
            <a:pPr marL="0" indent="0">
              <a:buNone/>
            </a:pPr>
            <a:r>
              <a:rPr lang="en-GB" sz="2000" dirty="0">
                <a:latin typeface="Arial" panose="020B0604020202020204" pitchFamily="34" charset="0"/>
                <a:cs typeface="Arial" panose="020B0604020202020204" pitchFamily="34" charset="0"/>
              </a:rPr>
              <a:t> </a:t>
            </a:r>
          </a:p>
        </p:txBody>
      </p:sp>
      <p:sp>
        <p:nvSpPr>
          <p:cNvPr id="27" name="Oval 26">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77008" y="5228027"/>
            <a:ext cx="1107241" cy="10772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Picture 5" descr="A heart with many icons around it&#10;&#10;Description automatically generated">
            <a:extLst>
              <a:ext uri="{FF2B5EF4-FFF2-40B4-BE49-F238E27FC236}">
                <a16:creationId xmlns:a16="http://schemas.microsoft.com/office/drawing/2014/main" id="{904CF2F5-18C5-D178-DDD3-206C6E8DDB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3982" y="1888761"/>
            <a:ext cx="3998953" cy="4087766"/>
          </a:xfrm>
          <a:custGeom>
            <a:avLst/>
            <a:gdLst/>
            <a:ahLst/>
            <a:cxnLst/>
            <a:rect l="l" t="t" r="r" b="b"/>
            <a:pathLst>
              <a:path w="4221597" h="4303912">
                <a:moveTo>
                  <a:pt x="126986" y="0"/>
                </a:moveTo>
                <a:lnTo>
                  <a:pt x="4094611" y="0"/>
                </a:lnTo>
                <a:cubicBezTo>
                  <a:pt x="4164743" y="0"/>
                  <a:pt x="4221597" y="56854"/>
                  <a:pt x="4221597" y="126986"/>
                </a:cubicBezTo>
                <a:lnTo>
                  <a:pt x="4221597" y="4176926"/>
                </a:lnTo>
                <a:cubicBezTo>
                  <a:pt x="4221597" y="4247058"/>
                  <a:pt x="4164743" y="4303912"/>
                  <a:pt x="4094611" y="4303912"/>
                </a:cubicBezTo>
                <a:lnTo>
                  <a:pt x="126986" y="4303912"/>
                </a:lnTo>
                <a:cubicBezTo>
                  <a:pt x="56854" y="4303912"/>
                  <a:pt x="0" y="4247058"/>
                  <a:pt x="0" y="4176926"/>
                </a:cubicBezTo>
                <a:lnTo>
                  <a:pt x="0" y="126986"/>
                </a:lnTo>
                <a:cubicBezTo>
                  <a:pt x="0" y="56854"/>
                  <a:pt x="56854" y="0"/>
                  <a:pt x="126986" y="0"/>
                </a:cubicBezTo>
                <a:close/>
              </a:path>
            </a:pathLst>
          </a:custGeom>
        </p:spPr>
      </p:pic>
      <p:sp>
        <p:nvSpPr>
          <p:cNvPr id="7" name="TextBox 6">
            <a:extLst>
              <a:ext uri="{FF2B5EF4-FFF2-40B4-BE49-F238E27FC236}">
                <a16:creationId xmlns:a16="http://schemas.microsoft.com/office/drawing/2014/main" id="{B00C0C77-5E5F-11FF-E696-5EDE84F07207}"/>
              </a:ext>
            </a:extLst>
          </p:cNvPr>
          <p:cNvSpPr txBox="1"/>
          <p:nvPr/>
        </p:nvSpPr>
        <p:spPr>
          <a:xfrm>
            <a:off x="7416680" y="5965983"/>
            <a:ext cx="3852472" cy="261610"/>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drmageshcardiologist.com</a:t>
            </a:r>
          </a:p>
        </p:txBody>
      </p:sp>
      <p:pic>
        <p:nvPicPr>
          <p:cNvPr id="4" name="Picture 3">
            <a:extLst>
              <a:ext uri="{FF2B5EF4-FFF2-40B4-BE49-F238E27FC236}">
                <a16:creationId xmlns:a16="http://schemas.microsoft.com/office/drawing/2014/main" id="{1CA8981D-CCD3-827D-84B9-A4AE20A555AF}"/>
              </a:ext>
            </a:extLst>
          </p:cNvPr>
          <p:cNvPicPr>
            <a:picLocks noChangeAspect="1"/>
          </p:cNvPicPr>
          <p:nvPr/>
        </p:nvPicPr>
        <p:blipFill>
          <a:blip r:embed="rId3"/>
          <a:stretch>
            <a:fillRect/>
          </a:stretch>
        </p:blipFill>
        <p:spPr>
          <a:xfrm>
            <a:off x="11034970" y="-5901"/>
            <a:ext cx="1107241" cy="1173002"/>
          </a:xfrm>
          <a:prstGeom prst="rect">
            <a:avLst/>
          </a:prstGeom>
        </p:spPr>
      </p:pic>
    </p:spTree>
    <p:extLst>
      <p:ext uri="{BB962C8B-B14F-4D97-AF65-F5344CB8AC3E}">
        <p14:creationId xmlns:p14="http://schemas.microsoft.com/office/powerpoint/2010/main" val="31927385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224789-773E-7D58-3CCE-1E1931FCAAAE}"/>
              </a:ext>
            </a:extLst>
          </p:cNvPr>
          <p:cNvSpPr>
            <a:spLocks noGrp="1"/>
          </p:cNvSpPr>
          <p:nvPr>
            <p:ph type="title"/>
          </p:nvPr>
        </p:nvSpPr>
        <p:spPr>
          <a:xfrm>
            <a:off x="-3048" y="1"/>
            <a:ext cx="8562432" cy="1652260"/>
          </a:xfrm>
        </p:spPr>
        <p:txBody>
          <a:bodyPr>
            <a:normAutofit/>
          </a:bodyPr>
          <a:lstStyle/>
          <a:p>
            <a:r>
              <a:rPr lang="en-GB" sz="3200" b="1" dirty="0">
                <a:latin typeface="Arial" panose="020B0604020202020204" pitchFamily="34" charset="0"/>
                <a:cs typeface="Arial" panose="020B0604020202020204" pitchFamily="34" charset="0"/>
              </a:rPr>
              <a:t>support community development</a:t>
            </a:r>
          </a:p>
        </p:txBody>
      </p:sp>
      <p:sp>
        <p:nvSpPr>
          <p:cNvPr id="3" name="Content Placeholder 2">
            <a:extLst>
              <a:ext uri="{FF2B5EF4-FFF2-40B4-BE49-F238E27FC236}">
                <a16:creationId xmlns:a16="http://schemas.microsoft.com/office/drawing/2014/main" id="{19EBD7F5-BE20-424E-18B8-E2672165107C}"/>
              </a:ext>
            </a:extLst>
          </p:cNvPr>
          <p:cNvSpPr>
            <a:spLocks noGrp="1"/>
          </p:cNvSpPr>
          <p:nvPr>
            <p:ph idx="1"/>
          </p:nvPr>
        </p:nvSpPr>
        <p:spPr>
          <a:xfrm>
            <a:off x="87174" y="1214203"/>
            <a:ext cx="6731131" cy="5643796"/>
          </a:xfrm>
        </p:spPr>
        <p:txBody>
          <a:bodyPr>
            <a:normAutofit/>
          </a:bodyPr>
          <a:lstStyle/>
          <a:p>
            <a:pPr marL="0" indent="0">
              <a:buNone/>
            </a:pPr>
            <a:endParaRPr lang="en-GB" sz="1600" b="1" dirty="0">
              <a:latin typeface="Arial" panose="020B0604020202020204" pitchFamily="34" charset="0"/>
              <a:cs typeface="Arial" panose="020B0604020202020204" pitchFamily="34" charset="0"/>
            </a:endParaRPr>
          </a:p>
          <a:p>
            <a:pPr marL="0" indent="0">
              <a:buNone/>
            </a:pPr>
            <a:r>
              <a:rPr lang="en-GB" sz="2000" b="1" dirty="0">
                <a:latin typeface="Arial" panose="020B0604020202020204" pitchFamily="34" charset="0"/>
                <a:cs typeface="Arial" panose="020B0604020202020204" pitchFamily="34" charset="0"/>
              </a:rPr>
              <a:t>Implementing Smoke-Free Policies:</a:t>
            </a:r>
          </a:p>
          <a:p>
            <a:r>
              <a:rPr lang="en-GB" sz="2000" dirty="0">
                <a:latin typeface="Arial" panose="020B0604020202020204" pitchFamily="34" charset="0"/>
                <a:cs typeface="Arial" panose="020B0604020202020204" pitchFamily="34" charset="0"/>
              </a:rPr>
              <a:t>Implement and uphold local regulations to decrease the prevalence of tobacco consumption in public areas.</a:t>
            </a:r>
          </a:p>
          <a:p>
            <a:r>
              <a:rPr lang="en-GB" sz="2000" dirty="0">
                <a:latin typeface="Arial" panose="020B0604020202020204" pitchFamily="34" charset="0"/>
                <a:cs typeface="Arial" panose="020B0604020202020204" pitchFamily="34" charset="0"/>
              </a:rPr>
              <a:t>Offer smoking cessation programmes and provide resources for residents (NHS digital, 2024).</a:t>
            </a:r>
          </a:p>
          <a:p>
            <a:pPr marL="0" indent="0">
              <a:buNone/>
            </a:pPr>
            <a:endParaRPr lang="en-GB" sz="2000" b="1" dirty="0">
              <a:latin typeface="Arial" panose="020B0604020202020204" pitchFamily="34" charset="0"/>
              <a:cs typeface="Arial" panose="020B0604020202020204" pitchFamily="34" charset="0"/>
            </a:endParaRPr>
          </a:p>
          <a:p>
            <a:pPr marL="0" indent="0">
              <a:buNone/>
            </a:pPr>
            <a:r>
              <a:rPr lang="en-GB" sz="2000" b="1" dirty="0">
                <a:latin typeface="Arial" panose="020B0604020202020204" pitchFamily="34" charset="0"/>
                <a:cs typeface="Arial" panose="020B0604020202020204" pitchFamily="34" charset="0"/>
              </a:rPr>
              <a:t>Strengthening Community Partnerships:</a:t>
            </a:r>
          </a:p>
          <a:p>
            <a:r>
              <a:rPr lang="en-GB" sz="2000" dirty="0">
                <a:latin typeface="Arial" panose="020B0604020202020204" pitchFamily="34" charset="0"/>
                <a:cs typeface="Arial" panose="020B0604020202020204" pitchFamily="34" charset="0"/>
              </a:rPr>
              <a:t>Work with local businesses, schools, and non-profits to promote public health. Invite community leaders and residents to plan and execute health promotion activities (Raj et al, 2021). </a:t>
            </a:r>
          </a:p>
        </p:txBody>
      </p:sp>
      <p:pic>
        <p:nvPicPr>
          <p:cNvPr id="5" name="Picture 4" descr="A close up of flowers&#10;&#10;Description automatically generated">
            <a:extLst>
              <a:ext uri="{FF2B5EF4-FFF2-40B4-BE49-F238E27FC236}">
                <a16:creationId xmlns:a16="http://schemas.microsoft.com/office/drawing/2014/main" id="{48324676-0985-1CB9-2EB8-12DB22ED2DA1}"/>
              </a:ext>
            </a:extLst>
          </p:cNvPr>
          <p:cNvPicPr>
            <a:picLocks noChangeAspect="1"/>
          </p:cNvPicPr>
          <p:nvPr/>
        </p:nvPicPr>
        <p:blipFill rotWithShape="1">
          <a:blip r:embed="rId2">
            <a:extLst>
              <a:ext uri="{28A0092B-C50C-407E-A947-70E740481C1C}">
                <a14:useLocalDpi xmlns:a14="http://schemas.microsoft.com/office/drawing/2010/main" val="0"/>
              </a:ext>
            </a:extLst>
          </a:blip>
          <a:srcRect l="25546" r="25546"/>
          <a:stretch/>
        </p:blipFill>
        <p:spPr>
          <a:xfrm>
            <a:off x="6821353" y="10"/>
            <a:ext cx="5370647" cy="6176953"/>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11" name="TextBox 10">
            <a:extLst>
              <a:ext uri="{FF2B5EF4-FFF2-40B4-BE49-F238E27FC236}">
                <a16:creationId xmlns:a16="http://schemas.microsoft.com/office/drawing/2014/main" id="{168E55F8-C086-ED57-CCD1-1952EEAA4EF8}"/>
              </a:ext>
            </a:extLst>
          </p:cNvPr>
          <p:cNvSpPr txBox="1"/>
          <p:nvPr/>
        </p:nvSpPr>
        <p:spPr>
          <a:xfrm>
            <a:off x="8879194" y="5915353"/>
            <a:ext cx="1553141" cy="261610"/>
          </a:xfrm>
          <a:prstGeom prst="rect">
            <a:avLst/>
          </a:prstGeom>
          <a:noFill/>
        </p:spPr>
        <p:txBody>
          <a:bodyPr wrap="square">
            <a:spAutoFit/>
          </a:bodyPr>
          <a:lstStyle/>
          <a:p>
            <a:r>
              <a:rPr lang="en-GB" sz="1100" dirty="0">
                <a:latin typeface="Arial" panose="020B0604020202020204" pitchFamily="34" charset="0"/>
                <a:cs typeface="Arial" panose="020B0604020202020204" pitchFamily="34" charset="0"/>
              </a:rPr>
              <a:t>uknhs.uk</a:t>
            </a:r>
          </a:p>
        </p:txBody>
      </p:sp>
      <p:pic>
        <p:nvPicPr>
          <p:cNvPr id="4" name="Picture 3">
            <a:extLst>
              <a:ext uri="{FF2B5EF4-FFF2-40B4-BE49-F238E27FC236}">
                <a16:creationId xmlns:a16="http://schemas.microsoft.com/office/drawing/2014/main" id="{1145F1A5-FA0E-5069-B32D-028DE92E83CB}"/>
              </a:ext>
            </a:extLst>
          </p:cNvPr>
          <p:cNvPicPr>
            <a:picLocks noChangeAspect="1"/>
          </p:cNvPicPr>
          <p:nvPr/>
        </p:nvPicPr>
        <p:blipFill>
          <a:blip r:embed="rId3"/>
          <a:stretch>
            <a:fillRect/>
          </a:stretch>
        </p:blipFill>
        <p:spPr>
          <a:xfrm>
            <a:off x="10932826" y="5710977"/>
            <a:ext cx="1259174" cy="1147024"/>
          </a:xfrm>
          <a:prstGeom prst="rect">
            <a:avLst/>
          </a:prstGeom>
        </p:spPr>
      </p:pic>
    </p:spTree>
    <p:extLst>
      <p:ext uri="{BB962C8B-B14F-4D97-AF65-F5344CB8AC3E}">
        <p14:creationId xmlns:p14="http://schemas.microsoft.com/office/powerpoint/2010/main" val="35669218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26FD68-EB6E-9C53-AE72-54AA10998642}"/>
              </a:ext>
            </a:extLst>
          </p:cNvPr>
          <p:cNvSpPr>
            <a:spLocks noGrp="1"/>
          </p:cNvSpPr>
          <p:nvPr>
            <p:ph type="title"/>
          </p:nvPr>
        </p:nvSpPr>
        <p:spPr>
          <a:xfrm>
            <a:off x="1852408" y="839353"/>
            <a:ext cx="6402176" cy="708262"/>
          </a:xfrm>
        </p:spPr>
        <p:txBody>
          <a:bodyPr anchor="t">
            <a:normAutofit fontScale="90000"/>
          </a:bodyPr>
          <a:lstStyle/>
          <a:p>
            <a:r>
              <a:rPr lang="en-GB" sz="3600" b="1" dirty="0">
                <a:latin typeface="Arial" panose="020B0604020202020204" pitchFamily="34" charset="0"/>
                <a:cs typeface="Arial" panose="020B0604020202020204" pitchFamily="34" charset="0"/>
              </a:rPr>
              <a:t> stakeholders</a:t>
            </a:r>
            <a:br>
              <a:rPr lang="en-GB" sz="3200" b="1" dirty="0">
                <a:latin typeface="Arial" panose="020B0604020202020204" pitchFamily="34" charset="0"/>
                <a:cs typeface="Arial" panose="020B0604020202020204" pitchFamily="34" charset="0"/>
              </a:rPr>
            </a:br>
            <a:endParaRPr lang="en-GB" sz="3200" b="1" dirty="0">
              <a:latin typeface="Arial" panose="020B0604020202020204" pitchFamily="34" charset="0"/>
              <a:cs typeface="Arial" panose="020B0604020202020204" pitchFamily="34" charset="0"/>
            </a:endParaRPr>
          </a:p>
        </p:txBody>
      </p:sp>
      <p:cxnSp>
        <p:nvCxnSpPr>
          <p:cNvPr id="14" name="Straight Connector 13">
            <a:extLst>
              <a:ext uri="{FF2B5EF4-FFF2-40B4-BE49-F238E27FC236}">
                <a16:creationId xmlns:a16="http://schemas.microsoft.com/office/drawing/2014/main" id="{FC23E3B9-5ABF-58B3-E2B0-E9A5DAA900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462"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97E62CF-9476-BDCD-42D7-0C366750DEEC}"/>
              </a:ext>
            </a:extLst>
          </p:cNvPr>
          <p:cNvSpPr>
            <a:spLocks noGrp="1"/>
          </p:cNvSpPr>
          <p:nvPr>
            <p:ph idx="1"/>
          </p:nvPr>
        </p:nvSpPr>
        <p:spPr>
          <a:xfrm>
            <a:off x="547682" y="1743943"/>
            <a:ext cx="5703216" cy="4387013"/>
          </a:xfrm>
        </p:spPr>
        <p:txBody>
          <a:bodyPr>
            <a:normAutofit/>
          </a:bodyPr>
          <a:lstStyle/>
          <a:p>
            <a:r>
              <a:rPr lang="en-GB" sz="2000" dirty="0">
                <a:latin typeface="Arial" panose="020B0604020202020204" pitchFamily="34" charset="0"/>
                <a:cs typeface="Arial" panose="020B0604020202020204" pitchFamily="34" charset="0"/>
              </a:rPr>
              <a:t>NHS</a:t>
            </a:r>
          </a:p>
          <a:p>
            <a:r>
              <a:rPr lang="en-GB" sz="2000" dirty="0">
                <a:latin typeface="Arial" panose="020B0604020202020204" pitchFamily="34" charset="0"/>
                <a:cs typeface="Arial" panose="020B0604020202020204" pitchFamily="34" charset="0"/>
              </a:rPr>
              <a:t>Healthcare Providers and Organizations:</a:t>
            </a:r>
          </a:p>
          <a:p>
            <a:r>
              <a:rPr lang="en-GB" sz="2000" dirty="0">
                <a:latin typeface="Arial" panose="020B0604020202020204" pitchFamily="34" charset="0"/>
                <a:cs typeface="Arial" panose="020B0604020202020204" pitchFamily="34" charset="0"/>
              </a:rPr>
              <a:t>Local council </a:t>
            </a:r>
          </a:p>
          <a:p>
            <a:r>
              <a:rPr lang="en-GB" sz="2000" dirty="0">
                <a:latin typeface="Arial" panose="020B0604020202020204" pitchFamily="34" charset="0"/>
                <a:cs typeface="Arial" panose="020B0604020202020204" pitchFamily="34" charset="0"/>
              </a:rPr>
              <a:t>Community-Based Organizations (CBOs)</a:t>
            </a:r>
          </a:p>
          <a:p>
            <a:r>
              <a:rPr lang="en-GB" sz="2000" dirty="0">
                <a:latin typeface="Arial" panose="020B0604020202020204" pitchFamily="34" charset="0"/>
                <a:cs typeface="Arial" panose="020B0604020202020204" pitchFamily="34" charset="0"/>
              </a:rPr>
              <a:t>Educational Institutions</a:t>
            </a:r>
          </a:p>
          <a:p>
            <a:r>
              <a:rPr lang="en-GB" sz="2000" dirty="0">
                <a:latin typeface="Arial" panose="020B0604020202020204" pitchFamily="34" charset="0"/>
                <a:cs typeface="Arial" panose="020B0604020202020204" pitchFamily="34" charset="0"/>
              </a:rPr>
              <a:t>Businesses and Employers</a:t>
            </a:r>
          </a:p>
          <a:p>
            <a:r>
              <a:rPr lang="en-GB" sz="2000" dirty="0">
                <a:latin typeface="Arial" panose="020B0604020202020204" pitchFamily="34" charset="0"/>
                <a:cs typeface="Arial" panose="020B0604020202020204" pitchFamily="34" charset="0"/>
              </a:rPr>
              <a:t>Media and Communication Channels</a:t>
            </a:r>
          </a:p>
          <a:p>
            <a:r>
              <a:rPr lang="en-GB" sz="2000" dirty="0">
                <a:latin typeface="Arial" panose="020B0604020202020204" pitchFamily="34" charset="0"/>
                <a:cs typeface="Arial" panose="020B0604020202020204" pitchFamily="34" charset="0"/>
              </a:rPr>
              <a:t>Individuals and Families</a:t>
            </a:r>
          </a:p>
          <a:p>
            <a:endParaRPr lang="en-GB" sz="1900" dirty="0"/>
          </a:p>
        </p:txBody>
      </p:sp>
      <p:pic>
        <p:nvPicPr>
          <p:cNvPr id="5" name="Picture 4" descr="A group of people hugging each other">
            <a:extLst>
              <a:ext uri="{FF2B5EF4-FFF2-40B4-BE49-F238E27FC236}">
                <a16:creationId xmlns:a16="http://schemas.microsoft.com/office/drawing/2014/main" id="{7E38CCB8-3A18-59EA-E204-618635ED8909}"/>
              </a:ext>
            </a:extLst>
          </p:cNvPr>
          <p:cNvPicPr>
            <a:picLocks noChangeAspect="1"/>
          </p:cNvPicPr>
          <p:nvPr/>
        </p:nvPicPr>
        <p:blipFill rotWithShape="1">
          <a:blip r:embed="rId2">
            <a:extLst>
              <a:ext uri="{28A0092B-C50C-407E-A947-70E740481C1C}">
                <a14:useLocalDpi xmlns:a14="http://schemas.microsoft.com/office/drawing/2010/main" val="0"/>
              </a:ext>
            </a:extLst>
          </a:blip>
          <a:srcRect l="875" r="9548" b="-1"/>
          <a:stretch/>
        </p:blipFill>
        <p:spPr>
          <a:xfrm>
            <a:off x="6250898" y="727044"/>
            <a:ext cx="5234538" cy="5186267"/>
          </a:xfrm>
          <a:prstGeom prst="rect">
            <a:avLst/>
          </a:prstGeom>
        </p:spPr>
      </p:pic>
      <p:sp>
        <p:nvSpPr>
          <p:cNvPr id="7" name="TextBox 6">
            <a:extLst>
              <a:ext uri="{FF2B5EF4-FFF2-40B4-BE49-F238E27FC236}">
                <a16:creationId xmlns:a16="http://schemas.microsoft.com/office/drawing/2014/main" id="{59AAC741-D942-461E-D942-3DF76D31A788}"/>
              </a:ext>
            </a:extLst>
          </p:cNvPr>
          <p:cNvSpPr txBox="1"/>
          <p:nvPr/>
        </p:nvSpPr>
        <p:spPr>
          <a:xfrm>
            <a:off x="10077138" y="5913311"/>
            <a:ext cx="1285406" cy="261610"/>
          </a:xfrm>
          <a:prstGeom prst="rect">
            <a:avLst/>
          </a:prstGeom>
          <a:noFill/>
        </p:spPr>
        <p:txBody>
          <a:bodyPr wrap="square">
            <a:spAutoFit/>
          </a:bodyPr>
          <a:lstStyle/>
          <a:p>
            <a:r>
              <a:rPr lang="en-GB" sz="1100" dirty="0">
                <a:latin typeface="Arial" panose="020B0604020202020204" pitchFamily="34" charset="0"/>
                <a:cs typeface="Arial" panose="020B0604020202020204" pitchFamily="34" charset="0"/>
              </a:rPr>
              <a:t>https://hsqe.co.uk</a:t>
            </a:r>
          </a:p>
        </p:txBody>
      </p:sp>
      <p:pic>
        <p:nvPicPr>
          <p:cNvPr id="8" name="Picture 7">
            <a:extLst>
              <a:ext uri="{FF2B5EF4-FFF2-40B4-BE49-F238E27FC236}">
                <a16:creationId xmlns:a16="http://schemas.microsoft.com/office/drawing/2014/main" id="{00C6D3BC-05B7-C479-843E-278A42E732B5}"/>
              </a:ext>
            </a:extLst>
          </p:cNvPr>
          <p:cNvPicPr>
            <a:picLocks noChangeAspect="1"/>
          </p:cNvPicPr>
          <p:nvPr/>
        </p:nvPicPr>
        <p:blipFill>
          <a:blip r:embed="rId3"/>
          <a:stretch>
            <a:fillRect/>
          </a:stretch>
        </p:blipFill>
        <p:spPr>
          <a:xfrm>
            <a:off x="463423" y="0"/>
            <a:ext cx="1261981" cy="1146147"/>
          </a:xfrm>
          <a:prstGeom prst="rect">
            <a:avLst/>
          </a:prstGeom>
        </p:spPr>
      </p:pic>
    </p:spTree>
    <p:extLst>
      <p:ext uri="{BB962C8B-B14F-4D97-AF65-F5344CB8AC3E}">
        <p14:creationId xmlns:p14="http://schemas.microsoft.com/office/powerpoint/2010/main" val="37175131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9E182-B76A-8434-5FB9-5CEE20AE918F}"/>
              </a:ext>
            </a:extLst>
          </p:cNvPr>
          <p:cNvSpPr>
            <a:spLocks noGrp="1"/>
          </p:cNvSpPr>
          <p:nvPr>
            <p:ph type="title"/>
          </p:nvPr>
        </p:nvSpPr>
        <p:spPr>
          <a:xfrm>
            <a:off x="483433" y="18255"/>
            <a:ext cx="10515600" cy="1325563"/>
          </a:xfrm>
        </p:spPr>
        <p:txBody>
          <a:bodyPr>
            <a:normAutofit fontScale="90000"/>
          </a:bodyPr>
          <a:lstStyle/>
          <a:p>
            <a:br>
              <a:rPr lang="en-GB" sz="3200" b="1" dirty="0">
                <a:latin typeface="Arial" panose="020B0604020202020204" pitchFamily="34" charset="0"/>
                <a:cs typeface="Arial" panose="020B0604020202020204" pitchFamily="34" charset="0"/>
              </a:rPr>
            </a:br>
            <a:r>
              <a:rPr lang="en-GB" sz="3200" b="1" dirty="0">
                <a:latin typeface="Arial" panose="020B0604020202020204" pitchFamily="34" charset="0"/>
                <a:cs typeface="Arial" panose="020B0604020202020204" pitchFamily="34" charset="0"/>
              </a:rPr>
              <a:t>                                      Theories</a:t>
            </a:r>
            <a:br>
              <a:rPr lang="en-GB" dirty="0"/>
            </a:br>
            <a:endParaRPr lang="en-GB" dirty="0"/>
          </a:p>
        </p:txBody>
      </p:sp>
      <p:sp>
        <p:nvSpPr>
          <p:cNvPr id="3" name="Content Placeholder 2">
            <a:extLst>
              <a:ext uri="{FF2B5EF4-FFF2-40B4-BE49-F238E27FC236}">
                <a16:creationId xmlns:a16="http://schemas.microsoft.com/office/drawing/2014/main" id="{FDDAB11C-3970-04C7-5ED3-E4CA29A99620}"/>
              </a:ext>
            </a:extLst>
          </p:cNvPr>
          <p:cNvSpPr>
            <a:spLocks noGrp="1"/>
          </p:cNvSpPr>
          <p:nvPr>
            <p:ph idx="1"/>
          </p:nvPr>
        </p:nvSpPr>
        <p:spPr>
          <a:xfrm>
            <a:off x="218875" y="1663908"/>
            <a:ext cx="5456419" cy="4917789"/>
          </a:xfrm>
        </p:spPr>
        <p:txBody>
          <a:bodyPr>
            <a:normAutofit/>
          </a:bodyPr>
          <a:lstStyle/>
          <a:p>
            <a:r>
              <a:rPr lang="en-GB" sz="2000" dirty="0">
                <a:latin typeface="Arial" panose="020B0604020202020204" pitchFamily="34" charset="0"/>
                <a:cs typeface="Arial" panose="020B0604020202020204" pitchFamily="34" charset="0"/>
              </a:rPr>
              <a:t>Maslow's Hierarchy of Needs applied to cardiovascular diseases emphasizes physiological needs like nutrition, exercise, and rest as fundamental for a healthy heart.</a:t>
            </a:r>
          </a:p>
          <a:p>
            <a:r>
              <a:rPr lang="en-GB" sz="2000" dirty="0">
                <a:latin typeface="Arial" panose="020B0604020202020204" pitchFamily="34" charset="0"/>
                <a:cs typeface="Arial" panose="020B0604020202020204" pitchFamily="34" charset="0"/>
              </a:rPr>
              <a:t>The hierarchy highlights the importance of safety, stressing the reduction of stress and anxiety to mitigate cardiovascular risk.</a:t>
            </a:r>
          </a:p>
          <a:p>
            <a:r>
              <a:rPr lang="en-GB" sz="2000" dirty="0">
                <a:latin typeface="Arial" panose="020B0604020202020204" pitchFamily="34" charset="0"/>
                <a:cs typeface="Arial" panose="020B0604020202020204" pitchFamily="34" charset="0"/>
              </a:rPr>
              <a:t>Social support and relationships play a crucial role in helping individuals cope with cardiovascular conditions and promoting self-care practices for improved heart health (McLeod, 2020)</a:t>
            </a:r>
          </a:p>
        </p:txBody>
      </p:sp>
      <p:sp>
        <p:nvSpPr>
          <p:cNvPr id="6" name="TextBox 5">
            <a:extLst>
              <a:ext uri="{FF2B5EF4-FFF2-40B4-BE49-F238E27FC236}">
                <a16:creationId xmlns:a16="http://schemas.microsoft.com/office/drawing/2014/main" id="{CA073058-1323-5033-8899-DD5A034E38E9}"/>
              </a:ext>
            </a:extLst>
          </p:cNvPr>
          <p:cNvSpPr txBox="1"/>
          <p:nvPr/>
        </p:nvSpPr>
        <p:spPr>
          <a:xfrm>
            <a:off x="5699542" y="5915353"/>
            <a:ext cx="5861467" cy="261610"/>
          </a:xfrm>
          <a:prstGeom prst="rect">
            <a:avLst/>
          </a:prstGeom>
          <a:noFill/>
        </p:spPr>
        <p:txBody>
          <a:bodyPr wrap="square">
            <a:spAutoFit/>
          </a:bodyPr>
          <a:lstStyle/>
          <a:p>
            <a:r>
              <a:rPr lang="en-GB" sz="1100">
                <a:latin typeface="Arial" panose="020B0604020202020204" pitchFamily="34" charset="0"/>
                <a:cs typeface="Arial" panose="020B0604020202020204" pitchFamily="34" charset="0"/>
              </a:rPr>
              <a:t>Verywell Mind</a:t>
            </a:r>
            <a:endParaRPr lang="en-GB" sz="1100"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560793C1-086F-DA46-3C31-0BA2A381392B}"/>
              </a:ext>
            </a:extLst>
          </p:cNvPr>
          <p:cNvPicPr>
            <a:picLocks noChangeAspect="1"/>
          </p:cNvPicPr>
          <p:nvPr/>
        </p:nvPicPr>
        <p:blipFill>
          <a:blip r:embed="rId2"/>
          <a:stretch>
            <a:fillRect/>
          </a:stretch>
        </p:blipFill>
        <p:spPr>
          <a:xfrm>
            <a:off x="10930019" y="33245"/>
            <a:ext cx="1261981" cy="1146147"/>
          </a:xfrm>
          <a:prstGeom prst="rect">
            <a:avLst/>
          </a:prstGeom>
        </p:spPr>
      </p:pic>
      <p:pic>
        <p:nvPicPr>
          <p:cNvPr id="8" name="Picture 7">
            <a:extLst>
              <a:ext uri="{FF2B5EF4-FFF2-40B4-BE49-F238E27FC236}">
                <a16:creationId xmlns:a16="http://schemas.microsoft.com/office/drawing/2014/main" id="{CCF515A2-4093-5409-9CCD-E5C77F206379}"/>
              </a:ext>
            </a:extLst>
          </p:cNvPr>
          <p:cNvPicPr>
            <a:picLocks noChangeAspect="1"/>
          </p:cNvPicPr>
          <p:nvPr/>
        </p:nvPicPr>
        <p:blipFill>
          <a:blip r:embed="rId3"/>
          <a:stretch>
            <a:fillRect/>
          </a:stretch>
        </p:blipFill>
        <p:spPr>
          <a:xfrm>
            <a:off x="5748038" y="1179391"/>
            <a:ext cx="6078263" cy="4741724"/>
          </a:xfrm>
          <a:prstGeom prst="rect">
            <a:avLst/>
          </a:prstGeom>
        </p:spPr>
      </p:pic>
    </p:spTree>
    <p:extLst>
      <p:ext uri="{BB962C8B-B14F-4D97-AF65-F5344CB8AC3E}">
        <p14:creationId xmlns:p14="http://schemas.microsoft.com/office/powerpoint/2010/main" val="15109615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E5B4C-DE35-6746-BD0C-51923285B326}"/>
              </a:ext>
            </a:extLst>
          </p:cNvPr>
          <p:cNvSpPr>
            <a:spLocks noGrp="1"/>
          </p:cNvSpPr>
          <p:nvPr>
            <p:ph type="title"/>
          </p:nvPr>
        </p:nvSpPr>
        <p:spPr>
          <a:xfrm>
            <a:off x="1322882" y="330566"/>
            <a:ext cx="10515600" cy="1325563"/>
          </a:xfrm>
        </p:spPr>
        <p:txBody>
          <a:bodyPr>
            <a:normAutofit/>
          </a:bodyPr>
          <a:lstStyle/>
          <a:p>
            <a:r>
              <a:rPr lang="en-GB" sz="3200" b="1" dirty="0">
                <a:latin typeface="Arial" panose="020B0604020202020204" pitchFamily="34" charset="0"/>
                <a:cs typeface="Arial" panose="020B0604020202020204" pitchFamily="34" charset="0"/>
              </a:rPr>
              <a:t>                              Digital media</a:t>
            </a:r>
          </a:p>
        </p:txBody>
      </p:sp>
      <p:pic>
        <p:nvPicPr>
          <p:cNvPr id="4" name="Content Placeholder 3">
            <a:extLst>
              <a:ext uri="{FF2B5EF4-FFF2-40B4-BE49-F238E27FC236}">
                <a16:creationId xmlns:a16="http://schemas.microsoft.com/office/drawing/2014/main" id="{970B183D-0728-0333-F572-AC97B8C96F18}"/>
              </a:ext>
            </a:extLst>
          </p:cNvPr>
          <p:cNvPicPr>
            <a:picLocks noGrp="1" noChangeAspect="1"/>
          </p:cNvPicPr>
          <p:nvPr>
            <p:ph idx="1"/>
          </p:nvPr>
        </p:nvPicPr>
        <p:blipFill>
          <a:blip r:embed="rId2"/>
          <a:stretch>
            <a:fillRect/>
          </a:stretch>
        </p:blipFill>
        <p:spPr>
          <a:xfrm>
            <a:off x="789680" y="1925180"/>
            <a:ext cx="1789955" cy="1604963"/>
          </a:xfrm>
          <a:prstGeom prst="rect">
            <a:avLst/>
          </a:prstGeom>
        </p:spPr>
      </p:pic>
      <p:pic>
        <p:nvPicPr>
          <p:cNvPr id="5" name="Picture 4">
            <a:extLst>
              <a:ext uri="{FF2B5EF4-FFF2-40B4-BE49-F238E27FC236}">
                <a16:creationId xmlns:a16="http://schemas.microsoft.com/office/drawing/2014/main" id="{A436E629-7C06-117C-D20A-E791AC022421}"/>
              </a:ext>
            </a:extLst>
          </p:cNvPr>
          <p:cNvPicPr>
            <a:picLocks noChangeAspect="1"/>
          </p:cNvPicPr>
          <p:nvPr/>
        </p:nvPicPr>
        <p:blipFill>
          <a:blip r:embed="rId3"/>
          <a:stretch>
            <a:fillRect/>
          </a:stretch>
        </p:blipFill>
        <p:spPr>
          <a:xfrm>
            <a:off x="10930019" y="0"/>
            <a:ext cx="1261981" cy="1146147"/>
          </a:xfrm>
          <a:prstGeom prst="rect">
            <a:avLst/>
          </a:prstGeom>
        </p:spPr>
      </p:pic>
      <p:sp>
        <p:nvSpPr>
          <p:cNvPr id="7" name="TextBox 6">
            <a:extLst>
              <a:ext uri="{FF2B5EF4-FFF2-40B4-BE49-F238E27FC236}">
                <a16:creationId xmlns:a16="http://schemas.microsoft.com/office/drawing/2014/main" id="{C9069968-0D66-BD04-7B01-E138244AF419}"/>
              </a:ext>
            </a:extLst>
          </p:cNvPr>
          <p:cNvSpPr txBox="1"/>
          <p:nvPr/>
        </p:nvSpPr>
        <p:spPr>
          <a:xfrm>
            <a:off x="1244418" y="3431593"/>
            <a:ext cx="1465288" cy="261610"/>
          </a:xfrm>
          <a:prstGeom prst="rect">
            <a:avLst/>
          </a:prstGeom>
          <a:noFill/>
        </p:spPr>
        <p:txBody>
          <a:bodyPr wrap="square">
            <a:spAutoFit/>
          </a:bodyPr>
          <a:lstStyle/>
          <a:p>
            <a:r>
              <a:rPr lang="en-GB" sz="1100" dirty="0">
                <a:latin typeface="Arial" panose="020B0604020202020204" pitchFamily="34" charset="0"/>
                <a:cs typeface="Arial" panose="020B0604020202020204" pitchFamily="34" charset="0"/>
              </a:rPr>
              <a:t>pngimg.com</a:t>
            </a:r>
          </a:p>
        </p:txBody>
      </p:sp>
      <p:pic>
        <p:nvPicPr>
          <p:cNvPr id="8" name="Picture 7">
            <a:extLst>
              <a:ext uri="{FF2B5EF4-FFF2-40B4-BE49-F238E27FC236}">
                <a16:creationId xmlns:a16="http://schemas.microsoft.com/office/drawing/2014/main" id="{CF058E98-9A84-287A-1B9D-3B99E5DA4D41}"/>
              </a:ext>
            </a:extLst>
          </p:cNvPr>
          <p:cNvPicPr>
            <a:picLocks noChangeAspect="1"/>
          </p:cNvPicPr>
          <p:nvPr/>
        </p:nvPicPr>
        <p:blipFill>
          <a:blip r:embed="rId4"/>
          <a:stretch>
            <a:fillRect/>
          </a:stretch>
        </p:blipFill>
        <p:spPr>
          <a:xfrm>
            <a:off x="3004941" y="2086882"/>
            <a:ext cx="1338028" cy="1338028"/>
          </a:xfrm>
          <a:prstGeom prst="rect">
            <a:avLst/>
          </a:prstGeom>
        </p:spPr>
      </p:pic>
      <p:sp>
        <p:nvSpPr>
          <p:cNvPr id="10" name="TextBox 9">
            <a:extLst>
              <a:ext uri="{FF2B5EF4-FFF2-40B4-BE49-F238E27FC236}">
                <a16:creationId xmlns:a16="http://schemas.microsoft.com/office/drawing/2014/main" id="{6C13E10C-CD46-D0FA-364E-12773BC2A2F4}"/>
              </a:ext>
            </a:extLst>
          </p:cNvPr>
          <p:cNvSpPr txBox="1"/>
          <p:nvPr/>
        </p:nvSpPr>
        <p:spPr>
          <a:xfrm>
            <a:off x="3060647" y="3399338"/>
            <a:ext cx="1588958" cy="261610"/>
          </a:xfrm>
          <a:prstGeom prst="rect">
            <a:avLst/>
          </a:prstGeom>
          <a:noFill/>
        </p:spPr>
        <p:txBody>
          <a:bodyPr wrap="square">
            <a:spAutoFit/>
          </a:bodyPr>
          <a:lstStyle/>
          <a:p>
            <a:r>
              <a:rPr lang="en-GB" sz="1100" dirty="0">
                <a:latin typeface="Arial" panose="020B0604020202020204" pitchFamily="34" charset="0"/>
                <a:cs typeface="Arial" panose="020B0604020202020204" pitchFamily="34" charset="0"/>
              </a:rPr>
              <a:t>logodownload.org</a:t>
            </a:r>
          </a:p>
        </p:txBody>
      </p:sp>
      <p:pic>
        <p:nvPicPr>
          <p:cNvPr id="11" name="Picture 10">
            <a:extLst>
              <a:ext uri="{FF2B5EF4-FFF2-40B4-BE49-F238E27FC236}">
                <a16:creationId xmlns:a16="http://schemas.microsoft.com/office/drawing/2014/main" id="{C5FA86C5-861F-F5B7-9BC7-963C684DB299}"/>
              </a:ext>
            </a:extLst>
          </p:cNvPr>
          <p:cNvPicPr>
            <a:picLocks noChangeAspect="1"/>
          </p:cNvPicPr>
          <p:nvPr/>
        </p:nvPicPr>
        <p:blipFill>
          <a:blip r:embed="rId5"/>
          <a:stretch>
            <a:fillRect/>
          </a:stretch>
        </p:blipFill>
        <p:spPr>
          <a:xfrm>
            <a:off x="4705311" y="1715373"/>
            <a:ext cx="1905000" cy="1905000"/>
          </a:xfrm>
          <a:prstGeom prst="rect">
            <a:avLst/>
          </a:prstGeom>
        </p:spPr>
      </p:pic>
      <p:sp>
        <p:nvSpPr>
          <p:cNvPr id="13" name="TextBox 12">
            <a:extLst>
              <a:ext uri="{FF2B5EF4-FFF2-40B4-BE49-F238E27FC236}">
                <a16:creationId xmlns:a16="http://schemas.microsoft.com/office/drawing/2014/main" id="{6EBE89A2-7319-58E3-DCDC-A46EBCD7D7AE}"/>
              </a:ext>
            </a:extLst>
          </p:cNvPr>
          <p:cNvSpPr txBox="1"/>
          <p:nvPr/>
        </p:nvSpPr>
        <p:spPr>
          <a:xfrm>
            <a:off x="5175335" y="3414823"/>
            <a:ext cx="1570220" cy="261610"/>
          </a:xfrm>
          <a:prstGeom prst="rect">
            <a:avLst/>
          </a:prstGeom>
          <a:noFill/>
        </p:spPr>
        <p:txBody>
          <a:bodyPr wrap="square">
            <a:spAutoFit/>
          </a:bodyPr>
          <a:lstStyle/>
          <a:p>
            <a:r>
              <a:rPr lang="en-GB" sz="1100" dirty="0">
                <a:latin typeface="Arial" panose="020B0604020202020204" pitchFamily="34" charset="0"/>
                <a:cs typeface="Arial" panose="020B0604020202020204" pitchFamily="34" charset="0"/>
              </a:rPr>
              <a:t>seeklogo.net</a:t>
            </a:r>
          </a:p>
        </p:txBody>
      </p:sp>
      <p:pic>
        <p:nvPicPr>
          <p:cNvPr id="14" name="Picture 13">
            <a:extLst>
              <a:ext uri="{FF2B5EF4-FFF2-40B4-BE49-F238E27FC236}">
                <a16:creationId xmlns:a16="http://schemas.microsoft.com/office/drawing/2014/main" id="{68005260-C2C2-7944-200F-CD179098509F}"/>
              </a:ext>
            </a:extLst>
          </p:cNvPr>
          <p:cNvPicPr>
            <a:picLocks noChangeAspect="1"/>
          </p:cNvPicPr>
          <p:nvPr/>
        </p:nvPicPr>
        <p:blipFill>
          <a:blip r:embed="rId6"/>
          <a:stretch>
            <a:fillRect/>
          </a:stretch>
        </p:blipFill>
        <p:spPr>
          <a:xfrm>
            <a:off x="6972653" y="1947245"/>
            <a:ext cx="1482620" cy="1493900"/>
          </a:xfrm>
          <a:prstGeom prst="rect">
            <a:avLst/>
          </a:prstGeom>
        </p:spPr>
      </p:pic>
      <p:sp>
        <p:nvSpPr>
          <p:cNvPr id="16" name="TextBox 15">
            <a:extLst>
              <a:ext uri="{FF2B5EF4-FFF2-40B4-BE49-F238E27FC236}">
                <a16:creationId xmlns:a16="http://schemas.microsoft.com/office/drawing/2014/main" id="{587E9D89-9EA1-545A-6D3E-BC6301BA5778}"/>
              </a:ext>
            </a:extLst>
          </p:cNvPr>
          <p:cNvSpPr txBox="1"/>
          <p:nvPr/>
        </p:nvSpPr>
        <p:spPr>
          <a:xfrm>
            <a:off x="6972653" y="3284523"/>
            <a:ext cx="6093500" cy="369332"/>
          </a:xfrm>
          <a:prstGeom prst="rect">
            <a:avLst/>
          </a:prstGeom>
          <a:noFill/>
        </p:spPr>
        <p:txBody>
          <a:bodyPr wrap="square">
            <a:spAutoFit/>
          </a:bodyPr>
          <a:lstStyle/>
          <a:p>
            <a:r>
              <a:rPr lang="en-GB" sz="1100" dirty="0">
                <a:latin typeface="Arial" panose="020B0604020202020204" pitchFamily="34" charset="0"/>
                <a:cs typeface="Arial" panose="020B0604020202020204" pitchFamily="34" charset="0"/>
              </a:rPr>
              <a:t>soaltescpnsbagus</a:t>
            </a:r>
            <a:r>
              <a:rPr lang="en-GB" dirty="0">
                <a:latin typeface="Arial" panose="020B0604020202020204" pitchFamily="34" charset="0"/>
                <a:cs typeface="Arial" panose="020B0604020202020204" pitchFamily="34" charset="0"/>
              </a:rPr>
              <a:t>.</a:t>
            </a:r>
            <a:r>
              <a:rPr lang="en-GB" sz="1100" dirty="0">
                <a:latin typeface="Arial" panose="020B0604020202020204" pitchFamily="34" charset="0"/>
                <a:cs typeface="Arial" panose="020B0604020202020204" pitchFamily="34" charset="0"/>
              </a:rPr>
              <a:t>com</a:t>
            </a:r>
          </a:p>
        </p:txBody>
      </p:sp>
      <p:pic>
        <p:nvPicPr>
          <p:cNvPr id="17" name="Picture 16">
            <a:extLst>
              <a:ext uri="{FF2B5EF4-FFF2-40B4-BE49-F238E27FC236}">
                <a16:creationId xmlns:a16="http://schemas.microsoft.com/office/drawing/2014/main" id="{BE9591DA-6266-36DC-F7A3-F7751DB01082}"/>
              </a:ext>
            </a:extLst>
          </p:cNvPr>
          <p:cNvPicPr>
            <a:picLocks noChangeAspect="1"/>
          </p:cNvPicPr>
          <p:nvPr/>
        </p:nvPicPr>
        <p:blipFill>
          <a:blip r:embed="rId7"/>
          <a:stretch>
            <a:fillRect/>
          </a:stretch>
        </p:blipFill>
        <p:spPr>
          <a:xfrm flipH="1">
            <a:off x="8970059" y="1920923"/>
            <a:ext cx="1698799" cy="1437445"/>
          </a:xfrm>
          <a:prstGeom prst="rect">
            <a:avLst/>
          </a:prstGeom>
        </p:spPr>
      </p:pic>
      <p:sp>
        <p:nvSpPr>
          <p:cNvPr id="19" name="TextBox 18">
            <a:extLst>
              <a:ext uri="{FF2B5EF4-FFF2-40B4-BE49-F238E27FC236}">
                <a16:creationId xmlns:a16="http://schemas.microsoft.com/office/drawing/2014/main" id="{BC9A9159-BD2C-42AB-A953-B2E46A528F27}"/>
              </a:ext>
            </a:extLst>
          </p:cNvPr>
          <p:cNvSpPr txBox="1"/>
          <p:nvPr/>
        </p:nvSpPr>
        <p:spPr>
          <a:xfrm>
            <a:off x="9358505" y="3310340"/>
            <a:ext cx="1825139" cy="261610"/>
          </a:xfrm>
          <a:prstGeom prst="rect">
            <a:avLst/>
          </a:prstGeom>
          <a:noFill/>
        </p:spPr>
        <p:txBody>
          <a:bodyPr wrap="square">
            <a:spAutoFit/>
          </a:bodyPr>
          <a:lstStyle/>
          <a:p>
            <a:r>
              <a:rPr lang="en-GB" sz="1100" dirty="0">
                <a:latin typeface="Arial" panose="020B0604020202020204" pitchFamily="34" charset="0"/>
                <a:cs typeface="Arial" panose="020B0604020202020204" pitchFamily="34" charset="0"/>
              </a:rPr>
              <a:t>1000logos.net</a:t>
            </a:r>
          </a:p>
        </p:txBody>
      </p:sp>
      <p:sp>
        <p:nvSpPr>
          <p:cNvPr id="6" name="TextBox 5">
            <a:extLst>
              <a:ext uri="{FF2B5EF4-FFF2-40B4-BE49-F238E27FC236}">
                <a16:creationId xmlns:a16="http://schemas.microsoft.com/office/drawing/2014/main" id="{02C81139-C4A5-52B1-963D-9A3DD15C0FBC}"/>
              </a:ext>
            </a:extLst>
          </p:cNvPr>
          <p:cNvSpPr txBox="1"/>
          <p:nvPr/>
        </p:nvSpPr>
        <p:spPr>
          <a:xfrm>
            <a:off x="890665" y="3821259"/>
            <a:ext cx="10957810" cy="10156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Public health campaigns can use social media to educate the public about CVD risk factors, symptoms, and prevention (NHS England,2014). Social media can also help CVD patients find emotional and practical support through support groups.</a:t>
            </a:r>
          </a:p>
        </p:txBody>
      </p:sp>
      <p:sp>
        <p:nvSpPr>
          <p:cNvPr id="3" name="TextBox 2">
            <a:extLst>
              <a:ext uri="{FF2B5EF4-FFF2-40B4-BE49-F238E27FC236}">
                <a16:creationId xmlns:a16="http://schemas.microsoft.com/office/drawing/2014/main" id="{05667EDE-82AB-5E3E-5E4F-EB4EC992C27D}"/>
              </a:ext>
            </a:extLst>
          </p:cNvPr>
          <p:cNvSpPr txBox="1"/>
          <p:nvPr/>
        </p:nvSpPr>
        <p:spPr>
          <a:xfrm>
            <a:off x="4153758" y="4957651"/>
            <a:ext cx="4301515" cy="1754326"/>
          </a:xfrm>
          <a:prstGeom prst="rect">
            <a:avLst/>
          </a:prstGeom>
          <a:noFill/>
        </p:spPr>
        <p:txBody>
          <a:bodyPr wrap="square" rtlCol="0">
            <a:spAutoFit/>
          </a:bodyPr>
          <a:lstStyle/>
          <a:p>
            <a:r>
              <a:rPr lang="en-GB" dirty="0">
                <a:solidFill>
                  <a:schemeClr val="tx2">
                    <a:lumMod val="75000"/>
                    <a:lumOff val="25000"/>
                  </a:schemeClr>
                </a:solidFill>
                <a:latin typeface="Arial" panose="020B0604020202020204" pitchFamily="34" charset="0"/>
                <a:cs typeface="Arial" panose="020B0604020202020204" pitchFamily="34" charset="0"/>
              </a:rPr>
              <a:t>#PublicHealthAwearness</a:t>
            </a:r>
          </a:p>
          <a:p>
            <a:r>
              <a:rPr lang="en-GB" dirty="0">
                <a:solidFill>
                  <a:schemeClr val="tx2">
                    <a:lumMod val="75000"/>
                    <a:lumOff val="25000"/>
                  </a:schemeClr>
                </a:solidFill>
                <a:latin typeface="Arial" panose="020B0604020202020204" pitchFamily="34" charset="0"/>
                <a:cs typeface="Arial" panose="020B0604020202020204" pitchFamily="34" charset="0"/>
              </a:rPr>
              <a:t>#LoveyourHeart</a:t>
            </a:r>
          </a:p>
          <a:p>
            <a:r>
              <a:rPr lang="en-GB" dirty="0">
                <a:solidFill>
                  <a:schemeClr val="tx2">
                    <a:lumMod val="75000"/>
                    <a:lumOff val="25000"/>
                  </a:schemeClr>
                </a:solidFill>
                <a:latin typeface="Arial" panose="020B0604020202020204" pitchFamily="34" charset="0"/>
                <a:cs typeface="Arial" panose="020B0604020202020204" pitchFamily="34" charset="0"/>
              </a:rPr>
              <a:t>#Cardiovasculardiseaseawareness</a:t>
            </a:r>
          </a:p>
          <a:p>
            <a:r>
              <a:rPr lang="en-GB" dirty="0">
                <a:solidFill>
                  <a:schemeClr val="tx2">
                    <a:lumMod val="75000"/>
                    <a:lumOff val="25000"/>
                  </a:schemeClr>
                </a:solidFill>
                <a:latin typeface="Arial" panose="020B0604020202020204" pitchFamily="34" charset="0"/>
                <a:cs typeface="Arial" panose="020B0604020202020204" pitchFamily="34" charset="0"/>
              </a:rPr>
              <a:t>#Healthyeating</a:t>
            </a:r>
          </a:p>
          <a:p>
            <a:r>
              <a:rPr lang="en-GB" dirty="0">
                <a:solidFill>
                  <a:schemeClr val="tx2">
                    <a:lumMod val="75000"/>
                    <a:lumOff val="25000"/>
                  </a:schemeClr>
                </a:solidFill>
                <a:latin typeface="Arial" panose="020B0604020202020204" pitchFamily="34" charset="0"/>
                <a:cs typeface="Arial" panose="020B0604020202020204" pitchFamily="34" charset="0"/>
              </a:rPr>
              <a:t>#BarnetHeartHealth</a:t>
            </a:r>
          </a:p>
          <a:p>
            <a:endParaRPr lang="en-GB" dirty="0"/>
          </a:p>
        </p:txBody>
      </p:sp>
    </p:spTree>
    <p:extLst>
      <p:ext uri="{BB962C8B-B14F-4D97-AF65-F5344CB8AC3E}">
        <p14:creationId xmlns:p14="http://schemas.microsoft.com/office/powerpoint/2010/main" val="3545707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2C358-19EE-AE83-E35E-43576E2AAECC}"/>
              </a:ext>
            </a:extLst>
          </p:cNvPr>
          <p:cNvSpPr>
            <a:spLocks noGrp="1"/>
          </p:cNvSpPr>
          <p:nvPr>
            <p:ph type="title"/>
          </p:nvPr>
        </p:nvSpPr>
        <p:spPr>
          <a:xfrm>
            <a:off x="1061178" y="186975"/>
            <a:ext cx="4408357" cy="1325563"/>
          </a:xfrm>
        </p:spPr>
        <p:txBody>
          <a:bodyPr>
            <a:normAutofit/>
          </a:bodyPr>
          <a:lstStyle/>
          <a:p>
            <a:r>
              <a:rPr lang="en-GB" sz="3200" b="1" dirty="0">
                <a:latin typeface="Arial" panose="020B0604020202020204" pitchFamily="34" charset="0"/>
                <a:cs typeface="Arial" panose="020B0604020202020204" pitchFamily="34" charset="0"/>
              </a:rPr>
              <a:t>legislation and policy</a:t>
            </a:r>
          </a:p>
        </p:txBody>
      </p:sp>
      <p:sp>
        <p:nvSpPr>
          <p:cNvPr id="3" name="Content Placeholder 2">
            <a:extLst>
              <a:ext uri="{FF2B5EF4-FFF2-40B4-BE49-F238E27FC236}">
                <a16:creationId xmlns:a16="http://schemas.microsoft.com/office/drawing/2014/main" id="{4D98766C-AED8-22C3-6441-E527C05A98A8}"/>
              </a:ext>
            </a:extLst>
          </p:cNvPr>
          <p:cNvSpPr>
            <a:spLocks noGrp="1"/>
          </p:cNvSpPr>
          <p:nvPr>
            <p:ph idx="1"/>
          </p:nvPr>
        </p:nvSpPr>
        <p:spPr>
          <a:xfrm>
            <a:off x="434715" y="1602479"/>
            <a:ext cx="5661285" cy="4259879"/>
          </a:xfrm>
        </p:spPr>
        <p:txBody>
          <a:bodyPr>
            <a:normAutofit/>
          </a:bodyPr>
          <a:lstStyle/>
          <a:p>
            <a:pPr marL="0" indent="0">
              <a:buNone/>
            </a:pPr>
            <a:r>
              <a:rPr lang="en-GB" sz="2000" b="1" dirty="0">
                <a:latin typeface="Arial" panose="020B0604020202020204" pitchFamily="34" charset="0"/>
                <a:cs typeface="Arial" panose="020B0604020202020204" pitchFamily="34" charset="0"/>
              </a:rPr>
              <a:t>Policies</a:t>
            </a:r>
          </a:p>
          <a:p>
            <a:r>
              <a:rPr lang="en-GB" sz="2000" dirty="0">
                <a:latin typeface="Arial" panose="020B0604020202020204" pitchFamily="34" charset="0"/>
                <a:cs typeface="Arial" panose="020B0604020202020204" pitchFamily="34" charset="0"/>
              </a:rPr>
              <a:t>NHS Long Term Plan (2019)</a:t>
            </a:r>
          </a:p>
          <a:p>
            <a:r>
              <a:rPr lang="en-GB" sz="2000" dirty="0">
                <a:latin typeface="Arial" panose="020B0604020202020204" pitchFamily="34" charset="0"/>
                <a:cs typeface="Arial" panose="020B0604020202020204" pitchFamily="34" charset="0"/>
              </a:rPr>
              <a:t>Public Health England’s "Health Matters: Obesity and the Food Environment" (2017)</a:t>
            </a:r>
          </a:p>
          <a:p>
            <a:r>
              <a:rPr lang="en-GB" sz="2000" dirty="0">
                <a:latin typeface="Arial" panose="020B0604020202020204" pitchFamily="34" charset="0"/>
                <a:cs typeface="Arial" panose="020B0604020202020204" pitchFamily="34" charset="0"/>
              </a:rPr>
              <a:t>NHS Smoke-Free Policies </a:t>
            </a:r>
          </a:p>
          <a:p>
            <a:pPr marL="0" indent="0">
              <a:buNone/>
            </a:pPr>
            <a:r>
              <a:rPr lang="en-GB" sz="2000" b="1" dirty="0">
                <a:latin typeface="Arial" panose="020B0604020202020204" pitchFamily="34" charset="0"/>
                <a:cs typeface="Arial" panose="020B0604020202020204" pitchFamily="34" charset="0"/>
              </a:rPr>
              <a:t>Legislations</a:t>
            </a:r>
          </a:p>
          <a:p>
            <a:r>
              <a:rPr lang="en-GB" sz="2000" dirty="0">
                <a:latin typeface="Arial" panose="020B0604020202020204" pitchFamily="34" charset="0"/>
                <a:cs typeface="Arial" panose="020B0604020202020204" pitchFamily="34" charset="0"/>
              </a:rPr>
              <a:t>Health and Care Act 2022</a:t>
            </a:r>
          </a:p>
          <a:p>
            <a:r>
              <a:rPr lang="en-GB" sz="2000" dirty="0">
                <a:latin typeface="Arial" panose="020B0604020202020204" pitchFamily="34" charset="0"/>
                <a:cs typeface="Arial" panose="020B0604020202020204" pitchFamily="34" charset="0"/>
              </a:rPr>
              <a:t>Health and Social Care Act 2008</a:t>
            </a:r>
          </a:p>
          <a:p>
            <a:r>
              <a:rPr lang="en-GB" sz="2000" dirty="0">
                <a:latin typeface="Arial" panose="020B0604020202020204" pitchFamily="34" charset="0"/>
                <a:cs typeface="Arial" panose="020B0604020202020204" pitchFamily="34" charset="0"/>
              </a:rPr>
              <a:t>Care Act 2014</a:t>
            </a:r>
          </a:p>
          <a:p>
            <a:r>
              <a:rPr lang="en-GB" sz="2000" dirty="0">
                <a:latin typeface="Arial" panose="020B0604020202020204" pitchFamily="34" charset="0"/>
                <a:cs typeface="Arial" panose="020B0604020202020204" pitchFamily="34" charset="0"/>
              </a:rPr>
              <a:t>Equality Act 2010</a:t>
            </a:r>
          </a:p>
        </p:txBody>
      </p:sp>
      <p:pic>
        <p:nvPicPr>
          <p:cNvPr id="4" name="Picture 3">
            <a:extLst>
              <a:ext uri="{FF2B5EF4-FFF2-40B4-BE49-F238E27FC236}">
                <a16:creationId xmlns:a16="http://schemas.microsoft.com/office/drawing/2014/main" id="{E6AE9899-E354-E2A4-BB0B-4883F97FA97A}"/>
              </a:ext>
            </a:extLst>
          </p:cNvPr>
          <p:cNvPicPr>
            <a:picLocks noChangeAspect="1"/>
          </p:cNvPicPr>
          <p:nvPr/>
        </p:nvPicPr>
        <p:blipFill>
          <a:blip r:embed="rId2"/>
          <a:stretch>
            <a:fillRect/>
          </a:stretch>
        </p:blipFill>
        <p:spPr>
          <a:xfrm>
            <a:off x="10722809" y="0"/>
            <a:ext cx="1261981" cy="1146147"/>
          </a:xfrm>
          <a:prstGeom prst="rect">
            <a:avLst/>
          </a:prstGeom>
        </p:spPr>
      </p:pic>
      <p:pic>
        <p:nvPicPr>
          <p:cNvPr id="5" name="Picture 4">
            <a:extLst>
              <a:ext uri="{FF2B5EF4-FFF2-40B4-BE49-F238E27FC236}">
                <a16:creationId xmlns:a16="http://schemas.microsoft.com/office/drawing/2014/main" id="{687A8F41-FBD4-71A7-CD69-D41FB21DDACC}"/>
              </a:ext>
            </a:extLst>
          </p:cNvPr>
          <p:cNvPicPr>
            <a:picLocks noChangeAspect="1"/>
          </p:cNvPicPr>
          <p:nvPr/>
        </p:nvPicPr>
        <p:blipFill>
          <a:blip r:embed="rId3"/>
          <a:stretch>
            <a:fillRect/>
          </a:stretch>
        </p:blipFill>
        <p:spPr>
          <a:xfrm>
            <a:off x="6688114" y="1146147"/>
            <a:ext cx="4661160" cy="4434827"/>
          </a:xfrm>
          <a:prstGeom prst="rect">
            <a:avLst/>
          </a:prstGeom>
        </p:spPr>
      </p:pic>
      <p:sp>
        <p:nvSpPr>
          <p:cNvPr id="7" name="TextBox 6">
            <a:extLst>
              <a:ext uri="{FF2B5EF4-FFF2-40B4-BE49-F238E27FC236}">
                <a16:creationId xmlns:a16="http://schemas.microsoft.com/office/drawing/2014/main" id="{91E7E210-61C7-A8B8-EA7A-4468565E5D92}"/>
              </a:ext>
            </a:extLst>
          </p:cNvPr>
          <p:cNvSpPr txBox="1"/>
          <p:nvPr/>
        </p:nvSpPr>
        <p:spPr>
          <a:xfrm>
            <a:off x="8302524" y="5580974"/>
            <a:ext cx="6093500" cy="261610"/>
          </a:xfrm>
          <a:prstGeom prst="rect">
            <a:avLst/>
          </a:prstGeom>
          <a:noFill/>
        </p:spPr>
        <p:txBody>
          <a:bodyPr wrap="square">
            <a:spAutoFit/>
          </a:bodyPr>
          <a:lstStyle/>
          <a:p>
            <a:r>
              <a:rPr lang="en-GB" sz="1100" dirty="0">
                <a:latin typeface="Arial" panose="020B0604020202020204" pitchFamily="34" charset="0"/>
                <a:cs typeface="Arial" panose="020B0604020202020204" pitchFamily="34" charset="0"/>
              </a:rPr>
              <a:t>assignmentfirm.com</a:t>
            </a:r>
          </a:p>
        </p:txBody>
      </p:sp>
    </p:spTree>
    <p:extLst>
      <p:ext uri="{BB962C8B-B14F-4D97-AF65-F5344CB8AC3E}">
        <p14:creationId xmlns:p14="http://schemas.microsoft.com/office/powerpoint/2010/main" val="19709559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45A976A-8DE3-4B67-B94B-2044FDD128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EAAA1B9-2DDB-49C9-A037-A523D2F13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A060C0B2-0080-FA28-9374-9A3010E7C1CB}"/>
              </a:ext>
            </a:extLst>
          </p:cNvPr>
          <p:cNvSpPr>
            <a:spLocks noGrp="1"/>
          </p:cNvSpPr>
          <p:nvPr>
            <p:ph type="title"/>
          </p:nvPr>
        </p:nvSpPr>
        <p:spPr>
          <a:xfrm>
            <a:off x="804672" y="457200"/>
            <a:ext cx="10579608" cy="1188720"/>
          </a:xfrm>
        </p:spPr>
        <p:txBody>
          <a:bodyPr>
            <a:normAutofit/>
          </a:bodyPr>
          <a:lstStyle/>
          <a:p>
            <a:r>
              <a:rPr lang="en-GB" sz="4000" b="1">
                <a:solidFill>
                  <a:schemeClr val="tx2"/>
                </a:solidFill>
                <a:latin typeface="Arial" panose="020B0604020202020204" pitchFamily="34" charset="0"/>
                <a:cs typeface="Arial" panose="020B0604020202020204" pitchFamily="34" charset="0"/>
              </a:rPr>
              <a:t>Barriers/obstacles to community development</a:t>
            </a:r>
          </a:p>
        </p:txBody>
      </p:sp>
      <p:grpSp>
        <p:nvGrpSpPr>
          <p:cNvPr id="14" name="Group 13">
            <a:extLst>
              <a:ext uri="{FF2B5EF4-FFF2-40B4-BE49-F238E27FC236}">
                <a16:creationId xmlns:a16="http://schemas.microsoft.com/office/drawing/2014/main" id="{B441F8D5-EBCE-4FB9-91A9-3425971C1F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262397" y="134260"/>
            <a:ext cx="3142400" cy="2716805"/>
            <a:chOff x="-305" y="-4155"/>
            <a:chExt cx="2514948" cy="2174333"/>
          </a:xfrm>
        </p:grpSpPr>
        <p:sp>
          <p:nvSpPr>
            <p:cNvPr id="15" name="Freeform: Shape 14">
              <a:extLst>
                <a:ext uri="{FF2B5EF4-FFF2-40B4-BE49-F238E27FC236}">
                  <a16:creationId xmlns:a16="http://schemas.microsoft.com/office/drawing/2014/main" id="{9A5E80E2-35F9-41F3-A2B8-A2F17D956F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988BDEEE-0C30-49F3-8D05-B062EF890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F21E0C27-19E6-45DC-B154-4934802074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8" name="Freeform: Shape 17">
              <a:extLst>
                <a:ext uri="{FF2B5EF4-FFF2-40B4-BE49-F238E27FC236}">
                  <a16:creationId xmlns:a16="http://schemas.microsoft.com/office/drawing/2014/main" id="{A3A55340-18E0-4A23-B406-BD1221643D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 name="Group 19">
            <a:extLst>
              <a:ext uri="{FF2B5EF4-FFF2-40B4-BE49-F238E27FC236}">
                <a16:creationId xmlns:a16="http://schemas.microsoft.com/office/drawing/2014/main" id="{08701F99-7E4C-4B92-A4B5-307CDFB7A4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5047906"/>
            <a:ext cx="2412221" cy="1810094"/>
            <a:chOff x="-305" y="-1"/>
            <a:chExt cx="3832880" cy="2876136"/>
          </a:xfrm>
        </p:grpSpPr>
        <p:sp>
          <p:nvSpPr>
            <p:cNvPr id="21" name="Freeform: Shape 20">
              <a:extLst>
                <a:ext uri="{FF2B5EF4-FFF2-40B4-BE49-F238E27FC236}">
                  <a16:creationId xmlns:a16="http://schemas.microsoft.com/office/drawing/2014/main" id="{441E616B-C319-43C1-9A9C-A2074B2E8A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CC86BD2B-CA73-48DF-9CC8-0152EA6B1B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59C1AA9D-3FCF-4B84-94D1-51F0E1517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1D7CE92F-1DE7-4252-A62C-77ACF8CF26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descr="A close-up of a logo&#10;&#10;Description automatically generated">
            <a:extLst>
              <a:ext uri="{FF2B5EF4-FFF2-40B4-BE49-F238E27FC236}">
                <a16:creationId xmlns:a16="http://schemas.microsoft.com/office/drawing/2014/main" id="{31156CB4-5971-F07A-0131-DD2C62862F17}"/>
              </a:ext>
            </a:extLst>
          </p:cNvPr>
          <p:cNvPicPr>
            <a:picLocks noChangeAspect="1"/>
          </p:cNvPicPr>
          <p:nvPr/>
        </p:nvPicPr>
        <p:blipFill>
          <a:blip r:embed="rId2"/>
          <a:stretch>
            <a:fillRect/>
          </a:stretch>
        </p:blipFill>
        <p:spPr>
          <a:xfrm>
            <a:off x="10930019" y="38936"/>
            <a:ext cx="1261981" cy="1146147"/>
          </a:xfrm>
          <a:prstGeom prst="rect">
            <a:avLst/>
          </a:prstGeom>
        </p:spPr>
      </p:pic>
      <p:graphicFrame>
        <p:nvGraphicFramePr>
          <p:cNvPr id="6" name="Content Placeholder 2">
            <a:extLst>
              <a:ext uri="{FF2B5EF4-FFF2-40B4-BE49-F238E27FC236}">
                <a16:creationId xmlns:a16="http://schemas.microsoft.com/office/drawing/2014/main" id="{165BB193-E5C5-B6F8-8FB5-6E980FE34D9F}"/>
              </a:ext>
            </a:extLst>
          </p:cNvPr>
          <p:cNvGraphicFramePr>
            <a:graphicFrameLocks noGrp="1"/>
          </p:cNvGraphicFramePr>
          <p:nvPr>
            <p:ph idx="1"/>
            <p:extLst>
              <p:ext uri="{D42A27DB-BD31-4B8C-83A1-F6EECF244321}">
                <p14:modId xmlns:p14="http://schemas.microsoft.com/office/powerpoint/2010/main" val="2956899923"/>
              </p:ext>
            </p:extLst>
          </p:nvPr>
        </p:nvGraphicFramePr>
        <p:xfrm>
          <a:off x="1036320" y="2543633"/>
          <a:ext cx="10119360" cy="35661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570281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D3E82-C271-DAAA-9B7E-08CC479B8DF6}"/>
              </a:ext>
            </a:extLst>
          </p:cNvPr>
          <p:cNvSpPr>
            <a:spLocks noGrp="1"/>
          </p:cNvSpPr>
          <p:nvPr>
            <p:ph type="title"/>
          </p:nvPr>
        </p:nvSpPr>
        <p:spPr>
          <a:xfrm>
            <a:off x="414419" y="61027"/>
            <a:ext cx="10515600" cy="1325563"/>
          </a:xfrm>
        </p:spPr>
        <p:txBody>
          <a:bodyPr>
            <a:normAutofit/>
          </a:bodyPr>
          <a:lstStyle/>
          <a:p>
            <a:r>
              <a:rPr lang="en-GB" sz="3200" b="1" dirty="0">
                <a:latin typeface="Arial" panose="020B0604020202020204" pitchFamily="34" charset="0"/>
                <a:cs typeface="Arial" panose="020B0604020202020204" pitchFamily="34" charset="0"/>
              </a:rPr>
              <a:t>Recommendations</a:t>
            </a:r>
          </a:p>
        </p:txBody>
      </p:sp>
      <p:sp>
        <p:nvSpPr>
          <p:cNvPr id="3" name="Content Placeholder 2">
            <a:extLst>
              <a:ext uri="{FF2B5EF4-FFF2-40B4-BE49-F238E27FC236}">
                <a16:creationId xmlns:a16="http://schemas.microsoft.com/office/drawing/2014/main" id="{FC1C0F68-7C99-3BC5-D36E-663F85B692C6}"/>
              </a:ext>
            </a:extLst>
          </p:cNvPr>
          <p:cNvSpPr>
            <a:spLocks noGrp="1"/>
          </p:cNvSpPr>
          <p:nvPr>
            <p:ph idx="1"/>
          </p:nvPr>
        </p:nvSpPr>
        <p:spPr>
          <a:xfrm>
            <a:off x="414419" y="1447617"/>
            <a:ext cx="5007964" cy="4351338"/>
          </a:xfrm>
        </p:spPr>
        <p:txBody>
          <a:bodyPr>
            <a:normAutofit/>
          </a:bodyPr>
          <a:lstStyle/>
          <a:p>
            <a:pPr marL="0" indent="0">
              <a:buNone/>
            </a:pPr>
            <a:r>
              <a:rPr lang="en-GB" sz="2000" dirty="0">
                <a:latin typeface="Arial" panose="020B0604020202020204" pitchFamily="34" charset="0"/>
                <a:cs typeface="Arial" panose="020B0604020202020204" pitchFamily="34" charset="0"/>
              </a:rPr>
              <a:t>Dietary Health</a:t>
            </a:r>
          </a:p>
          <a:p>
            <a:pPr marL="0" indent="0">
              <a:buNone/>
            </a:pPr>
            <a:r>
              <a:rPr lang="en-GB" sz="2000" dirty="0">
                <a:latin typeface="Arial" panose="020B0604020202020204" pitchFamily="34" charset="0"/>
                <a:cs typeface="Arial" panose="020B0604020202020204" pitchFamily="34" charset="0"/>
              </a:rPr>
              <a:t>Regular exercise</a:t>
            </a:r>
          </a:p>
          <a:p>
            <a:pPr marL="0" indent="0">
              <a:buNone/>
            </a:pPr>
            <a:r>
              <a:rPr lang="en-GB" sz="2000" dirty="0">
                <a:latin typeface="Arial" panose="020B0604020202020204" pitchFamily="34" charset="0"/>
                <a:cs typeface="Arial" panose="020B0604020202020204" pitchFamily="34" charset="0"/>
              </a:rPr>
              <a:t>Quit Smoking</a:t>
            </a:r>
          </a:p>
          <a:p>
            <a:pPr marL="0" indent="0">
              <a:buNone/>
            </a:pPr>
            <a:r>
              <a:rPr lang="en-GB" sz="2000" dirty="0">
                <a:latin typeface="Arial" panose="020B0604020202020204" pitchFamily="34" charset="0"/>
                <a:cs typeface="Arial" panose="020B0604020202020204" pitchFamily="34" charset="0"/>
              </a:rPr>
              <a:t>Limit Alcohol Intake</a:t>
            </a:r>
          </a:p>
          <a:p>
            <a:pPr marL="0" indent="0">
              <a:buNone/>
            </a:pPr>
            <a:r>
              <a:rPr lang="en-GB" sz="2000" dirty="0">
                <a:latin typeface="Arial" panose="020B0604020202020204" pitchFamily="34" charset="0"/>
                <a:cs typeface="Arial" panose="020B0604020202020204" pitchFamily="34" charset="0"/>
              </a:rPr>
              <a:t>Control Blood Pressure:</a:t>
            </a:r>
          </a:p>
          <a:p>
            <a:pPr marL="0" indent="0">
              <a:buNone/>
            </a:pPr>
            <a:r>
              <a:rPr lang="en-GB" sz="2000" dirty="0">
                <a:latin typeface="Arial" panose="020B0604020202020204" pitchFamily="34" charset="0"/>
                <a:cs typeface="Arial" panose="020B0604020202020204" pitchFamily="34" charset="0"/>
              </a:rPr>
              <a:t>Manage Cholesterol Levels:</a:t>
            </a:r>
          </a:p>
          <a:p>
            <a:pPr marL="0" indent="0">
              <a:buNone/>
            </a:pPr>
            <a:r>
              <a:rPr lang="en-GB" sz="2000" dirty="0">
                <a:latin typeface="Arial" panose="020B0604020202020204" pitchFamily="34" charset="0"/>
                <a:cs typeface="Arial" panose="020B0604020202020204" pitchFamily="34" charset="0"/>
              </a:rPr>
              <a:t>Monitor and Control Blood Sugar:</a:t>
            </a:r>
          </a:p>
          <a:p>
            <a:pPr marL="0" indent="0">
              <a:buNone/>
            </a:pPr>
            <a:r>
              <a:rPr lang="en-GB" sz="2000" b="1" dirty="0">
                <a:latin typeface="Arial" panose="020B0604020202020204" pitchFamily="34" charset="0"/>
                <a:cs typeface="Arial" panose="020B0604020202020204" pitchFamily="34" charset="0"/>
              </a:rPr>
              <a:t>Medications</a:t>
            </a:r>
          </a:p>
          <a:p>
            <a:pPr marL="0" indent="0">
              <a:buNone/>
            </a:pPr>
            <a:r>
              <a:rPr lang="en-GB" sz="2000" dirty="0">
                <a:latin typeface="Arial" panose="020B0604020202020204" pitchFamily="34" charset="0"/>
                <a:cs typeface="Arial" panose="020B0604020202020204" pitchFamily="34" charset="0"/>
              </a:rPr>
              <a:t>Routine Check-ups</a:t>
            </a:r>
          </a:p>
          <a:p>
            <a:pPr marL="0" indent="0">
              <a:buNone/>
            </a:pPr>
            <a:r>
              <a:rPr lang="en-GB" sz="2000" dirty="0">
                <a:latin typeface="Arial" panose="020B0604020202020204" pitchFamily="34" charset="0"/>
                <a:cs typeface="Arial" panose="020B0604020202020204" pitchFamily="34" charset="0"/>
              </a:rPr>
              <a:t>Reduce Stress</a:t>
            </a:r>
          </a:p>
        </p:txBody>
      </p:sp>
      <p:pic>
        <p:nvPicPr>
          <p:cNvPr id="4" name="Picture 3">
            <a:extLst>
              <a:ext uri="{FF2B5EF4-FFF2-40B4-BE49-F238E27FC236}">
                <a16:creationId xmlns:a16="http://schemas.microsoft.com/office/drawing/2014/main" id="{42D25D91-8859-0A40-4BAF-A3F68E64B3C5}"/>
              </a:ext>
            </a:extLst>
          </p:cNvPr>
          <p:cNvPicPr>
            <a:picLocks noChangeAspect="1"/>
          </p:cNvPicPr>
          <p:nvPr/>
        </p:nvPicPr>
        <p:blipFill>
          <a:blip r:embed="rId2"/>
          <a:stretch>
            <a:fillRect/>
          </a:stretch>
        </p:blipFill>
        <p:spPr>
          <a:xfrm>
            <a:off x="10930019" y="0"/>
            <a:ext cx="1261981" cy="1146147"/>
          </a:xfrm>
          <a:prstGeom prst="rect">
            <a:avLst/>
          </a:prstGeom>
        </p:spPr>
      </p:pic>
      <p:pic>
        <p:nvPicPr>
          <p:cNvPr id="5" name="Picture 4">
            <a:extLst>
              <a:ext uri="{FF2B5EF4-FFF2-40B4-BE49-F238E27FC236}">
                <a16:creationId xmlns:a16="http://schemas.microsoft.com/office/drawing/2014/main" id="{102D965C-58D7-E044-169B-81901F5E08EB}"/>
              </a:ext>
            </a:extLst>
          </p:cNvPr>
          <p:cNvPicPr>
            <a:picLocks noChangeAspect="1"/>
          </p:cNvPicPr>
          <p:nvPr/>
        </p:nvPicPr>
        <p:blipFill>
          <a:blip r:embed="rId3"/>
          <a:stretch>
            <a:fillRect/>
          </a:stretch>
        </p:blipFill>
        <p:spPr>
          <a:xfrm>
            <a:off x="6202531" y="1198339"/>
            <a:ext cx="4607566" cy="4084820"/>
          </a:xfrm>
          <a:prstGeom prst="rect">
            <a:avLst/>
          </a:prstGeom>
        </p:spPr>
      </p:pic>
      <p:sp>
        <p:nvSpPr>
          <p:cNvPr id="7" name="TextBox 6">
            <a:extLst>
              <a:ext uri="{FF2B5EF4-FFF2-40B4-BE49-F238E27FC236}">
                <a16:creationId xmlns:a16="http://schemas.microsoft.com/office/drawing/2014/main" id="{B85EDFAA-F93B-D23A-919C-6C7A1E374FE4}"/>
              </a:ext>
            </a:extLst>
          </p:cNvPr>
          <p:cNvSpPr txBox="1"/>
          <p:nvPr/>
        </p:nvSpPr>
        <p:spPr>
          <a:xfrm>
            <a:off x="6098500" y="5283159"/>
            <a:ext cx="6093500" cy="261610"/>
          </a:xfrm>
          <a:prstGeom prst="rect">
            <a:avLst/>
          </a:prstGeom>
          <a:noFill/>
        </p:spPr>
        <p:txBody>
          <a:bodyPr wrap="square">
            <a:spAutoFit/>
          </a:bodyPr>
          <a:lstStyle/>
          <a:p>
            <a:r>
              <a:rPr lang="en-GB" sz="1100" dirty="0">
                <a:latin typeface="Arial" panose="020B0604020202020204" pitchFamily="34" charset="0"/>
                <a:cs typeface="Arial" panose="020B0604020202020204" pitchFamily="34" charset="0"/>
              </a:rPr>
              <a:t>Pinterest.co.uk</a:t>
            </a:r>
          </a:p>
        </p:txBody>
      </p:sp>
    </p:spTree>
    <p:extLst>
      <p:ext uri="{BB962C8B-B14F-4D97-AF65-F5344CB8AC3E}">
        <p14:creationId xmlns:p14="http://schemas.microsoft.com/office/powerpoint/2010/main" val="35322946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86AA2DA-281A-4806-8977-D617AEAC83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4185774-6FC0-4B8D-A8DB-A885468896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59988" y="0"/>
            <a:ext cx="2632012" cy="6858000"/>
          </a:xfrm>
          <a:custGeom>
            <a:avLst/>
            <a:gdLst>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57677 w 2632012"/>
              <a:gd name="connsiteY27" fmla="*/ 2548608 h 6858000"/>
              <a:gd name="connsiteX28" fmla="*/ 399465 w 2632012"/>
              <a:gd name="connsiteY28" fmla="*/ 2412506 h 6858000"/>
              <a:gd name="connsiteX29" fmla="*/ 446400 w 2632012"/>
              <a:gd name="connsiteY29" fmla="*/ 2252507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399465 w 2632012"/>
              <a:gd name="connsiteY28" fmla="*/ 2412506 h 6858000"/>
              <a:gd name="connsiteX29" fmla="*/ 446400 w 2632012"/>
              <a:gd name="connsiteY29" fmla="*/ 2252507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46400 w 2632012"/>
              <a:gd name="connsiteY29" fmla="*/ 2252507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245711 w 2632012"/>
              <a:gd name="connsiteY24" fmla="*/ 5066230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219615 w 2632012"/>
              <a:gd name="connsiteY23" fmla="*/ 5557777 h 6858000"/>
              <a:gd name="connsiteX24" fmla="*/ 245711 w 2632012"/>
              <a:gd name="connsiteY24" fmla="*/ 5066230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08456 w 2632012"/>
              <a:gd name="connsiteY22" fmla="*/ 5878851 h 6858000"/>
              <a:gd name="connsiteX23" fmla="*/ 219615 w 2632012"/>
              <a:gd name="connsiteY23" fmla="*/ 5557777 h 6858000"/>
              <a:gd name="connsiteX24" fmla="*/ 245711 w 2632012"/>
              <a:gd name="connsiteY24" fmla="*/ 5066230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2632012" h="6858000">
                <a:moveTo>
                  <a:pt x="932173" y="1512545"/>
                </a:moveTo>
                <a:lnTo>
                  <a:pt x="932462" y="1512581"/>
                </a:lnTo>
                <a:lnTo>
                  <a:pt x="932378" y="1512599"/>
                </a:lnTo>
                <a:cubicBezTo>
                  <a:pt x="930618" y="1512681"/>
                  <a:pt x="930202" y="1512462"/>
                  <a:pt x="932173" y="1512545"/>
                </a:cubicBezTo>
                <a:close/>
                <a:moveTo>
                  <a:pt x="1207569" y="0"/>
                </a:moveTo>
                <a:lnTo>
                  <a:pt x="2632012" y="0"/>
                </a:lnTo>
                <a:lnTo>
                  <a:pt x="2632012" y="6858000"/>
                </a:lnTo>
                <a:lnTo>
                  <a:pt x="13514" y="6858000"/>
                </a:lnTo>
                <a:cubicBezTo>
                  <a:pt x="13399" y="6842943"/>
                  <a:pt x="13285" y="6827886"/>
                  <a:pt x="13170" y="6812829"/>
                </a:cubicBezTo>
                <a:cubicBezTo>
                  <a:pt x="12714" y="6794763"/>
                  <a:pt x="13524" y="6777517"/>
                  <a:pt x="20332" y="6760689"/>
                </a:cubicBezTo>
                <a:cubicBezTo>
                  <a:pt x="10828" y="6746468"/>
                  <a:pt x="7794" y="6733277"/>
                  <a:pt x="25596" y="6721251"/>
                </a:cubicBezTo>
                <a:cubicBezTo>
                  <a:pt x="24143" y="6683539"/>
                  <a:pt x="1631" y="6673595"/>
                  <a:pt x="22507" y="6650499"/>
                </a:cubicBezTo>
                <a:cubicBezTo>
                  <a:pt x="-25124" y="6620536"/>
                  <a:pt x="16765" y="6629253"/>
                  <a:pt x="22444" y="6604241"/>
                </a:cubicBezTo>
                <a:cubicBezTo>
                  <a:pt x="28668" y="6588866"/>
                  <a:pt x="29169" y="6574778"/>
                  <a:pt x="31867" y="6559984"/>
                </a:cubicBezTo>
                <a:cubicBezTo>
                  <a:pt x="4443" y="6566661"/>
                  <a:pt x="62924" y="6515664"/>
                  <a:pt x="38635" y="6515473"/>
                </a:cubicBezTo>
                <a:cubicBezTo>
                  <a:pt x="72259" y="6495428"/>
                  <a:pt x="29118" y="6488543"/>
                  <a:pt x="38467" y="6463736"/>
                </a:cubicBezTo>
                <a:cubicBezTo>
                  <a:pt x="50944" y="6451623"/>
                  <a:pt x="52742" y="6443270"/>
                  <a:pt x="38052" y="6432794"/>
                </a:cubicBezTo>
                <a:cubicBezTo>
                  <a:pt x="98939" y="6376824"/>
                  <a:pt x="58603" y="6351821"/>
                  <a:pt x="80445" y="6301309"/>
                </a:cubicBezTo>
                <a:cubicBezTo>
                  <a:pt x="103917" y="6257537"/>
                  <a:pt x="78836" y="6301310"/>
                  <a:pt x="138157" y="6257030"/>
                </a:cubicBezTo>
                <a:cubicBezTo>
                  <a:pt x="155187" y="6248574"/>
                  <a:pt x="166108" y="6186701"/>
                  <a:pt x="170419" y="6171255"/>
                </a:cubicBezTo>
                <a:cubicBezTo>
                  <a:pt x="174731" y="6155809"/>
                  <a:pt x="166522" y="6166390"/>
                  <a:pt x="164027" y="6164357"/>
                </a:cubicBezTo>
                <a:cubicBezTo>
                  <a:pt x="206228" y="6137678"/>
                  <a:pt x="184454" y="6121750"/>
                  <a:pt x="213309" y="6109331"/>
                </a:cubicBezTo>
                <a:cubicBezTo>
                  <a:pt x="224262" y="6067371"/>
                  <a:pt x="183175" y="5890445"/>
                  <a:pt x="208456" y="5878851"/>
                </a:cubicBezTo>
                <a:cubicBezTo>
                  <a:pt x="225886" y="5808435"/>
                  <a:pt x="192379" y="5574013"/>
                  <a:pt x="219615" y="5557777"/>
                </a:cubicBezTo>
                <a:lnTo>
                  <a:pt x="245711" y="5066230"/>
                </a:lnTo>
                <a:cubicBezTo>
                  <a:pt x="117719" y="4582016"/>
                  <a:pt x="230524" y="4647254"/>
                  <a:pt x="276721" y="4162848"/>
                </a:cubicBezTo>
                <a:lnTo>
                  <a:pt x="343082" y="3059377"/>
                </a:lnTo>
                <a:cubicBezTo>
                  <a:pt x="347947" y="2889121"/>
                  <a:pt x="364765" y="2862299"/>
                  <a:pt x="369630" y="2692043"/>
                </a:cubicBezTo>
                <a:cubicBezTo>
                  <a:pt x="369393" y="2690043"/>
                  <a:pt x="435560" y="2522082"/>
                  <a:pt x="435324" y="2520083"/>
                </a:cubicBezTo>
                <a:lnTo>
                  <a:pt x="482259" y="2336178"/>
                </a:lnTo>
                <a:cubicBezTo>
                  <a:pt x="516201" y="2267350"/>
                  <a:pt x="537443" y="2148254"/>
                  <a:pt x="569515" y="2091909"/>
                </a:cubicBezTo>
                <a:cubicBezTo>
                  <a:pt x="629286" y="2030534"/>
                  <a:pt x="622061" y="2045605"/>
                  <a:pt x="638163" y="1994147"/>
                </a:cubicBezTo>
                <a:cubicBezTo>
                  <a:pt x="633178" y="1967912"/>
                  <a:pt x="705417" y="1945185"/>
                  <a:pt x="737312" y="1871408"/>
                </a:cubicBezTo>
                <a:cubicBezTo>
                  <a:pt x="759407" y="1814663"/>
                  <a:pt x="795838" y="1856475"/>
                  <a:pt x="788501" y="1793826"/>
                </a:cubicBezTo>
                <a:cubicBezTo>
                  <a:pt x="796402" y="1792725"/>
                  <a:pt x="813276" y="1750182"/>
                  <a:pt x="819432" y="1746824"/>
                </a:cubicBezTo>
                <a:lnTo>
                  <a:pt x="843936" y="1697348"/>
                </a:lnTo>
                <a:cubicBezTo>
                  <a:pt x="847635" y="1681502"/>
                  <a:pt x="845709" y="1667584"/>
                  <a:pt x="846526" y="1659754"/>
                </a:cubicBezTo>
                <a:lnTo>
                  <a:pt x="873830" y="1628041"/>
                </a:lnTo>
                <a:lnTo>
                  <a:pt x="890626" y="1599883"/>
                </a:lnTo>
                <a:lnTo>
                  <a:pt x="921288" y="1579569"/>
                </a:lnTo>
                <a:cubicBezTo>
                  <a:pt x="921111" y="1565502"/>
                  <a:pt x="920933" y="1551436"/>
                  <a:pt x="920756" y="1537369"/>
                </a:cubicBezTo>
                <a:cubicBezTo>
                  <a:pt x="918173" y="1533598"/>
                  <a:pt x="943194" y="1519497"/>
                  <a:pt x="946290" y="1514308"/>
                </a:cubicBezTo>
                <a:lnTo>
                  <a:pt x="932462" y="1512581"/>
                </a:lnTo>
                <a:lnTo>
                  <a:pt x="940652" y="1510839"/>
                </a:lnTo>
                <a:cubicBezTo>
                  <a:pt x="944059" y="1509546"/>
                  <a:pt x="947769" y="1507347"/>
                  <a:pt x="950739" y="1503635"/>
                </a:cubicBezTo>
                <a:lnTo>
                  <a:pt x="966405" y="1439967"/>
                </a:lnTo>
                <a:cubicBezTo>
                  <a:pt x="966567" y="1437915"/>
                  <a:pt x="970755" y="1392639"/>
                  <a:pt x="973516" y="1389073"/>
                </a:cubicBezTo>
                <a:lnTo>
                  <a:pt x="986960" y="1351857"/>
                </a:lnTo>
                <a:lnTo>
                  <a:pt x="987761" y="1363479"/>
                </a:lnTo>
                <a:cubicBezTo>
                  <a:pt x="987046" y="1391389"/>
                  <a:pt x="991418" y="1341827"/>
                  <a:pt x="989043" y="1346093"/>
                </a:cubicBezTo>
                <a:lnTo>
                  <a:pt x="986960" y="1351857"/>
                </a:lnTo>
                <a:lnTo>
                  <a:pt x="985769" y="1334556"/>
                </a:lnTo>
                <a:cubicBezTo>
                  <a:pt x="983992" y="1300062"/>
                  <a:pt x="982872" y="1251835"/>
                  <a:pt x="982507" y="1216698"/>
                </a:cubicBezTo>
                <a:cubicBezTo>
                  <a:pt x="989105" y="1176777"/>
                  <a:pt x="968656" y="1115073"/>
                  <a:pt x="984836" y="1082381"/>
                </a:cubicBezTo>
                <a:cubicBezTo>
                  <a:pt x="976467" y="1067557"/>
                  <a:pt x="974466" y="1054191"/>
                  <a:pt x="993140" y="1043366"/>
                </a:cubicBezTo>
                <a:cubicBezTo>
                  <a:pt x="994613" y="1005627"/>
                  <a:pt x="972947" y="994211"/>
                  <a:pt x="995544" y="972540"/>
                </a:cubicBezTo>
                <a:cubicBezTo>
                  <a:pt x="1001437" y="952637"/>
                  <a:pt x="1021106" y="938879"/>
                  <a:pt x="1028500" y="923945"/>
                </a:cubicBezTo>
                <a:cubicBezTo>
                  <a:pt x="1032923" y="901661"/>
                  <a:pt x="1022511" y="861628"/>
                  <a:pt x="1022082" y="838835"/>
                </a:cubicBezTo>
                <a:cubicBezTo>
                  <a:pt x="1057150" y="821053"/>
                  <a:pt x="1014683" y="811325"/>
                  <a:pt x="1025925" y="787183"/>
                </a:cubicBezTo>
                <a:cubicBezTo>
                  <a:pt x="1039299" y="775919"/>
                  <a:pt x="1041738" y="767701"/>
                  <a:pt x="1027904" y="756272"/>
                </a:cubicBezTo>
                <a:cubicBezTo>
                  <a:pt x="1092931" y="704439"/>
                  <a:pt x="1063111" y="690611"/>
                  <a:pt x="1088796" y="641639"/>
                </a:cubicBezTo>
                <a:cubicBezTo>
                  <a:pt x="1115586" y="599503"/>
                  <a:pt x="1101832" y="585408"/>
                  <a:pt x="1164389" y="545140"/>
                </a:cubicBezTo>
                <a:cubicBezTo>
                  <a:pt x="1183904" y="515341"/>
                  <a:pt x="1212474" y="444932"/>
                  <a:pt x="1225321" y="413843"/>
                </a:cubicBezTo>
                <a:cubicBezTo>
                  <a:pt x="1235550" y="389613"/>
                  <a:pt x="1230254" y="392779"/>
                  <a:pt x="1241477" y="358607"/>
                </a:cubicBezTo>
                <a:cubicBezTo>
                  <a:pt x="1244505" y="325057"/>
                  <a:pt x="1241891" y="287714"/>
                  <a:pt x="1246119" y="254866"/>
                </a:cubicBezTo>
                <a:cubicBezTo>
                  <a:pt x="1250325" y="233178"/>
                  <a:pt x="1255354" y="194919"/>
                  <a:pt x="1266837" y="161517"/>
                </a:cubicBezTo>
                <a:cubicBezTo>
                  <a:pt x="1312077" y="135871"/>
                  <a:pt x="1280314" y="75805"/>
                  <a:pt x="1315021" y="54455"/>
                </a:cubicBezTo>
                <a:cubicBezTo>
                  <a:pt x="1325412" y="38765"/>
                  <a:pt x="1323873" y="23602"/>
                  <a:pt x="1319335" y="8880"/>
                </a:cubicBezTo>
                <a:lnTo>
                  <a:pt x="1316402" y="852"/>
                </a:lnTo>
                <a:lnTo>
                  <a:pt x="1207569"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8AC5F38-A77C-2693-E7BD-5E3C2569E200}"/>
              </a:ext>
            </a:extLst>
          </p:cNvPr>
          <p:cNvSpPr>
            <a:spLocks noGrp="1"/>
          </p:cNvSpPr>
          <p:nvPr>
            <p:ph type="title"/>
          </p:nvPr>
        </p:nvSpPr>
        <p:spPr>
          <a:xfrm>
            <a:off x="3534655" y="27860"/>
            <a:ext cx="5216577" cy="1217521"/>
          </a:xfrm>
        </p:spPr>
        <p:txBody>
          <a:bodyPr>
            <a:normAutofit/>
          </a:bodyPr>
          <a:lstStyle/>
          <a:p>
            <a:r>
              <a:rPr lang="en-GB" b="1" dirty="0">
                <a:latin typeface="Arial" panose="020B0604020202020204" pitchFamily="34" charset="0"/>
                <a:cs typeface="Arial" panose="020B0604020202020204" pitchFamily="34" charset="0"/>
              </a:rPr>
              <a:t> </a:t>
            </a:r>
            <a:r>
              <a:rPr lang="en-GB" sz="3200" b="1" dirty="0">
                <a:latin typeface="Arial" panose="020B0604020202020204" pitchFamily="34" charset="0"/>
                <a:cs typeface="Arial" panose="020B0604020202020204" pitchFamily="34" charset="0"/>
              </a:rPr>
              <a:t>Conclusion</a:t>
            </a:r>
          </a:p>
        </p:txBody>
      </p:sp>
      <p:sp>
        <p:nvSpPr>
          <p:cNvPr id="3" name="Content Placeholder 2">
            <a:extLst>
              <a:ext uri="{FF2B5EF4-FFF2-40B4-BE49-F238E27FC236}">
                <a16:creationId xmlns:a16="http://schemas.microsoft.com/office/drawing/2014/main" id="{D6FF46F9-0148-2B2F-C757-7D2C4FC3CAFD}"/>
              </a:ext>
            </a:extLst>
          </p:cNvPr>
          <p:cNvSpPr>
            <a:spLocks noGrp="1"/>
          </p:cNvSpPr>
          <p:nvPr>
            <p:ph idx="1"/>
          </p:nvPr>
        </p:nvSpPr>
        <p:spPr>
          <a:xfrm>
            <a:off x="32125" y="1185083"/>
            <a:ext cx="7381201" cy="5616958"/>
          </a:xfrm>
        </p:spPr>
        <p:txBody>
          <a:bodyPr>
            <a:noAutofit/>
          </a:bodyPr>
          <a:lstStyle/>
          <a:p>
            <a:r>
              <a:rPr lang="en-GB" sz="2000" dirty="0">
                <a:latin typeface="Arial" panose="020B0604020202020204" pitchFamily="34" charset="0"/>
                <a:cs typeface="Arial" panose="020B0604020202020204" pitchFamily="34" charset="0"/>
              </a:rPr>
              <a:t>The Barnet community project highlights the significance of implementing comprehensive strategies for cardiovascular health. </a:t>
            </a:r>
          </a:p>
          <a:p>
            <a:r>
              <a:rPr lang="en-GB" sz="2000" dirty="0">
                <a:latin typeface="Arial" panose="020B0604020202020204" pitchFamily="34" charset="0"/>
                <a:cs typeface="Arial" panose="020B0604020202020204" pitchFamily="34" charset="0"/>
              </a:rPr>
              <a:t>The project aims to enhance public health outcomes by emphasising balanced diets, regular physical activity, and comprehensive health education.</a:t>
            </a:r>
          </a:p>
          <a:p>
            <a:r>
              <a:rPr lang="en-GB" sz="2000" dirty="0">
                <a:latin typeface="Arial" panose="020B0604020202020204" pitchFamily="34" charset="0"/>
                <a:cs typeface="Arial" panose="020B0604020202020204" pitchFamily="34" charset="0"/>
              </a:rPr>
              <a:t> Social media can boost health messages and ensure a well-informed and proactive community. These health programs must also address funding, social inequality, and infrastructure issues. </a:t>
            </a:r>
          </a:p>
          <a:p>
            <a:r>
              <a:rPr lang="en-GB" sz="2000" dirty="0">
                <a:latin typeface="Arial" panose="020B0604020202020204" pitchFamily="34" charset="0"/>
                <a:cs typeface="Arial" panose="020B0604020202020204" pitchFamily="34" charset="0"/>
              </a:rPr>
              <a:t>Collaboration matters. The NHS, local authorities, community organisations, educational institutions, businesses, and residents must work together to advance this initiative. By promoting health and well-being, Barnet can lower cardiovascular disease rates and improve quality of life.</a:t>
            </a:r>
          </a:p>
          <a:p>
            <a:r>
              <a:rPr lang="en-GB" sz="2000" dirty="0">
                <a:latin typeface="Arial" panose="020B0604020202020204" pitchFamily="34" charset="0"/>
                <a:cs typeface="Arial" panose="020B0604020202020204" pitchFamily="34" charset="0"/>
              </a:rPr>
              <a:t> This project aims to reduce cardiovascular disease and build a healthier, more resilient Barnet community. </a:t>
            </a:r>
          </a:p>
        </p:txBody>
      </p:sp>
      <p:sp>
        <p:nvSpPr>
          <p:cNvPr id="14" name="Freeform: Shape 13">
            <a:extLst>
              <a:ext uri="{FF2B5EF4-FFF2-40B4-BE49-F238E27FC236}">
                <a16:creationId xmlns:a16="http://schemas.microsoft.com/office/drawing/2014/main" id="{B7D3B4FC-79F4-47D2-9D79-DA876E6AD8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30496" y="2022496"/>
            <a:ext cx="3795039" cy="4043934"/>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381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5" name="Picture 4" descr="A light bulb with arrows pointing to the top&#10;&#10;Description automatically generated">
            <a:extLst>
              <a:ext uri="{FF2B5EF4-FFF2-40B4-BE49-F238E27FC236}">
                <a16:creationId xmlns:a16="http://schemas.microsoft.com/office/drawing/2014/main" id="{37B2DB10-C781-2D94-7B92-9E0894D4118F}"/>
              </a:ext>
            </a:extLst>
          </p:cNvPr>
          <p:cNvPicPr>
            <a:picLocks noChangeAspect="1"/>
          </p:cNvPicPr>
          <p:nvPr/>
        </p:nvPicPr>
        <p:blipFill>
          <a:blip r:embed="rId2"/>
          <a:stretch>
            <a:fillRect/>
          </a:stretch>
        </p:blipFill>
        <p:spPr>
          <a:xfrm>
            <a:off x="8391920" y="1685787"/>
            <a:ext cx="3482910" cy="3482910"/>
          </a:xfrm>
          <a:prstGeom prst="rect">
            <a:avLst/>
          </a:prstGeom>
        </p:spPr>
      </p:pic>
      <p:sp>
        <p:nvSpPr>
          <p:cNvPr id="16" name="Rectangle 6">
            <a:extLst>
              <a:ext uri="{FF2B5EF4-FFF2-40B4-BE49-F238E27FC236}">
                <a16:creationId xmlns:a16="http://schemas.microsoft.com/office/drawing/2014/main" id="{2775D660-3127-4688-9782-F7C4639B16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2788" y="5952857"/>
            <a:ext cx="1367625"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A close-up of a logo&#10;&#10;Description automatically generated">
            <a:extLst>
              <a:ext uri="{FF2B5EF4-FFF2-40B4-BE49-F238E27FC236}">
                <a16:creationId xmlns:a16="http://schemas.microsoft.com/office/drawing/2014/main" id="{69C48DE4-7B75-3EBB-46E3-F5040B1E793D}"/>
              </a:ext>
            </a:extLst>
          </p:cNvPr>
          <p:cNvPicPr>
            <a:picLocks noChangeAspect="1"/>
          </p:cNvPicPr>
          <p:nvPr/>
        </p:nvPicPr>
        <p:blipFill>
          <a:blip r:embed="rId3"/>
          <a:stretch>
            <a:fillRect/>
          </a:stretch>
        </p:blipFill>
        <p:spPr>
          <a:xfrm>
            <a:off x="10930019" y="38936"/>
            <a:ext cx="1261981" cy="1146147"/>
          </a:xfrm>
          <a:prstGeom prst="rect">
            <a:avLst/>
          </a:prstGeom>
        </p:spPr>
      </p:pic>
      <p:sp>
        <p:nvSpPr>
          <p:cNvPr id="7" name="TextBox 6">
            <a:extLst>
              <a:ext uri="{FF2B5EF4-FFF2-40B4-BE49-F238E27FC236}">
                <a16:creationId xmlns:a16="http://schemas.microsoft.com/office/drawing/2014/main" id="{B102951D-CB7B-91BA-018C-5C586A1BA77C}"/>
              </a:ext>
            </a:extLst>
          </p:cNvPr>
          <p:cNvSpPr txBox="1"/>
          <p:nvPr/>
        </p:nvSpPr>
        <p:spPr>
          <a:xfrm>
            <a:off x="9050106" y="5250720"/>
            <a:ext cx="6123482" cy="261610"/>
          </a:xfrm>
          <a:prstGeom prst="rect">
            <a:avLst/>
          </a:prstGeom>
          <a:noFill/>
        </p:spPr>
        <p:txBody>
          <a:bodyPr wrap="square">
            <a:spAutoFit/>
          </a:bodyPr>
          <a:lstStyle/>
          <a:p>
            <a:r>
              <a:rPr lang="en-GB" sz="1100" dirty="0">
                <a:latin typeface="Arial" panose="020B0604020202020204" pitchFamily="34" charset="0"/>
                <a:cs typeface="Arial" panose="020B0604020202020204" pitchFamily="34" charset="0"/>
              </a:rPr>
              <a:t>vectorified.com</a:t>
            </a:r>
          </a:p>
        </p:txBody>
      </p:sp>
    </p:spTree>
    <p:extLst>
      <p:ext uri="{BB962C8B-B14F-4D97-AF65-F5344CB8AC3E}">
        <p14:creationId xmlns:p14="http://schemas.microsoft.com/office/powerpoint/2010/main" val="36679465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6293D-C9F8-72C3-6DFF-181C989A949F}"/>
              </a:ext>
            </a:extLst>
          </p:cNvPr>
          <p:cNvSpPr>
            <a:spLocks noGrp="1"/>
          </p:cNvSpPr>
          <p:nvPr>
            <p:ph type="title"/>
          </p:nvPr>
        </p:nvSpPr>
        <p:spPr>
          <a:xfrm>
            <a:off x="448456" y="-16058"/>
            <a:ext cx="10515600" cy="1325563"/>
          </a:xfrm>
        </p:spPr>
        <p:txBody>
          <a:bodyPr>
            <a:normAutofit/>
          </a:bodyPr>
          <a:lstStyle/>
          <a:p>
            <a:r>
              <a:rPr lang="en-GB" sz="2800" b="1" dirty="0">
                <a:latin typeface="Arial" panose="020B0604020202020204" pitchFamily="34" charset="0"/>
                <a:cs typeface="Arial" panose="020B0604020202020204" pitchFamily="34" charset="0"/>
              </a:rPr>
              <a:t>                                            References</a:t>
            </a:r>
          </a:p>
        </p:txBody>
      </p:sp>
      <p:sp>
        <p:nvSpPr>
          <p:cNvPr id="3" name="Content Placeholder 2">
            <a:extLst>
              <a:ext uri="{FF2B5EF4-FFF2-40B4-BE49-F238E27FC236}">
                <a16:creationId xmlns:a16="http://schemas.microsoft.com/office/drawing/2014/main" id="{1066D16E-50E7-6039-D03F-6AD20D0AAE73}"/>
              </a:ext>
            </a:extLst>
          </p:cNvPr>
          <p:cNvSpPr>
            <a:spLocks noGrp="1"/>
          </p:cNvSpPr>
          <p:nvPr>
            <p:ph idx="1"/>
          </p:nvPr>
        </p:nvSpPr>
        <p:spPr>
          <a:xfrm>
            <a:off x="0" y="1229193"/>
            <a:ext cx="12192000" cy="5628807"/>
          </a:xfrm>
        </p:spPr>
        <p:txBody>
          <a:bodyPr>
            <a:normAutofit lnSpcReduction="10000"/>
          </a:bodyPr>
          <a:lstStyle/>
          <a:p>
            <a:pPr marL="0" indent="0">
              <a:buNone/>
            </a:pPr>
            <a:r>
              <a:rPr lang="en-GB" sz="2000" dirty="0">
                <a:latin typeface="Arial" panose="020B0604020202020204" pitchFamily="34" charset="0"/>
                <a:cs typeface="Arial" panose="020B0604020202020204" pitchFamily="34" charset="0"/>
              </a:rPr>
              <a:t>MacQueen, K M, et al. “What Is Community? An Evidence-Based Definition for Participatory Public Health.” American Journal of Public Health, vol. 91, no. 12, Dec. 2001, pp. 1929–38, www.ncbi.nlm.nih.gov/pmc/articles/PMC1446907/, </a:t>
            </a:r>
            <a:r>
              <a:rPr lang="en-GB" sz="2000" dirty="0">
                <a:latin typeface="Arial" panose="020B0604020202020204" pitchFamily="34" charset="0"/>
                <a:cs typeface="Arial" panose="020B0604020202020204" pitchFamily="34" charset="0"/>
                <a:hlinkClick r:id="rId2"/>
              </a:rPr>
              <a:t>https://doi.org/10.2105/ajph.91.12.1929</a:t>
            </a:r>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World Health Organization. “Physical Activity.” World Health Organization, World Health Organization, 5 Oct. 2022, </a:t>
            </a:r>
            <a:r>
              <a:rPr lang="en-GB" sz="2000" dirty="0">
                <a:latin typeface="Arial" panose="020B0604020202020204" pitchFamily="34" charset="0"/>
                <a:cs typeface="Arial" panose="020B0604020202020204" pitchFamily="34" charset="0"/>
                <a:hlinkClick r:id="rId3"/>
              </a:rPr>
              <a:t>www.who.int/news-room/fact-sheets/detail/physical-activity</a:t>
            </a:r>
            <a:r>
              <a:rPr lang="en-GB" sz="2000" dirty="0">
                <a:latin typeface="Arial" panose="020B0604020202020204" pitchFamily="34" charset="0"/>
                <a:cs typeface="Arial" panose="020B0604020202020204" pitchFamily="34" charset="0"/>
              </a:rPr>
              <a:t>.</a:t>
            </a:r>
          </a:p>
          <a:p>
            <a:pPr marL="0" indent="0">
              <a:buNone/>
            </a:pPr>
            <a:r>
              <a:rPr lang="en-GB" sz="2000" dirty="0">
                <a:latin typeface="Arial" panose="020B0604020202020204" pitchFamily="34" charset="0"/>
                <a:cs typeface="Arial" panose="020B0604020202020204" pitchFamily="34" charset="0"/>
              </a:rPr>
              <a:t>Public Health England. “Health Matters: Obesity and the Food Environment.” GOV.UK, Public Health England, 2017, </a:t>
            </a:r>
            <a:r>
              <a:rPr lang="en-GB" sz="2000" dirty="0">
                <a:latin typeface="Arial" panose="020B0604020202020204" pitchFamily="34" charset="0"/>
                <a:cs typeface="Arial" panose="020B0604020202020204" pitchFamily="34" charset="0"/>
                <a:hlinkClick r:id="rId4"/>
              </a:rPr>
              <a:t>www.gov.uk/government/publications/health-matters-obesity-and-the-food-environment/health-matters-obesity-and-the-food-environment--2</a:t>
            </a:r>
            <a:r>
              <a:rPr lang="en-GB" sz="2000" dirty="0">
                <a:latin typeface="Arial" panose="020B0604020202020204" pitchFamily="34" charset="0"/>
                <a:cs typeface="Arial" panose="020B0604020202020204" pitchFamily="34" charset="0"/>
              </a:rPr>
              <a:t>.</a:t>
            </a:r>
          </a:p>
          <a:p>
            <a:pPr marL="0" indent="0">
              <a:buNone/>
            </a:pPr>
            <a:r>
              <a:rPr lang="en-GB" sz="2000" dirty="0">
                <a:latin typeface="Arial" panose="020B0604020202020204" pitchFamily="34" charset="0"/>
                <a:cs typeface="Arial" panose="020B0604020202020204" pitchFamily="34" charset="0"/>
              </a:rPr>
              <a:t>American Heart Association. “Heart-Health Screenings.” Www.heart.org, 22 Mar. 2019, </a:t>
            </a:r>
            <a:r>
              <a:rPr lang="en-GB" sz="2000" dirty="0">
                <a:latin typeface="Arial" panose="020B0604020202020204" pitchFamily="34" charset="0"/>
                <a:cs typeface="Arial" panose="020B0604020202020204" pitchFamily="34" charset="0"/>
                <a:hlinkClick r:id="rId5"/>
              </a:rPr>
              <a:t>www.heart.org/en/health-topics/consumer-healthcare/what-is-cardiovascular-disease/heart-health-screenings</a:t>
            </a:r>
            <a:r>
              <a:rPr lang="en-GB" sz="2000" dirty="0">
                <a:latin typeface="Arial" panose="020B0604020202020204" pitchFamily="34" charset="0"/>
                <a:cs typeface="Arial" panose="020B0604020202020204" pitchFamily="34" charset="0"/>
              </a:rPr>
              <a:t>.</a:t>
            </a:r>
          </a:p>
          <a:p>
            <a:pPr marL="0" indent="0">
              <a:buNone/>
            </a:pPr>
            <a:r>
              <a:rPr lang="en-GB" sz="2000" dirty="0">
                <a:latin typeface="Arial" panose="020B0604020202020204" pitchFamily="34" charset="0"/>
                <a:cs typeface="Arial" panose="020B0604020202020204" pitchFamily="34" charset="0"/>
              </a:rPr>
              <a:t>CDC. “About Heart Disease.” Heart Disease, 29 Apr. 2024, </a:t>
            </a:r>
            <a:r>
              <a:rPr lang="en-GB" sz="2000" dirty="0">
                <a:latin typeface="Arial" panose="020B0604020202020204" pitchFamily="34" charset="0"/>
                <a:cs typeface="Arial" panose="020B0604020202020204" pitchFamily="34" charset="0"/>
                <a:hlinkClick r:id="rId6"/>
              </a:rPr>
              <a:t>www.cdc.gov/heartdisease/about/index.html</a:t>
            </a:r>
            <a:r>
              <a:rPr lang="en-GB" sz="2000" dirty="0">
                <a:latin typeface="Arial" panose="020B0604020202020204" pitchFamily="34" charset="0"/>
                <a:cs typeface="Arial" panose="020B0604020202020204" pitchFamily="34" charset="0"/>
              </a:rPr>
              <a:t>.</a:t>
            </a:r>
          </a:p>
          <a:p>
            <a:pPr marL="0" indent="0">
              <a:buNone/>
            </a:pPr>
            <a:r>
              <a:rPr lang="en-GB" sz="2000" dirty="0">
                <a:latin typeface="Arial" panose="020B0604020202020204" pitchFamily="34" charset="0"/>
                <a:cs typeface="Arial" panose="020B0604020202020204" pitchFamily="34" charset="0"/>
              </a:rPr>
              <a:t>NHS digital. “Statistics on NHS Stop Smoking Services in England - NHS Digital.” NHS Digital, 19 June 2024, digital.nhs.uk/data-and-information/publications/statistical/statistics-on-</a:t>
            </a:r>
            <a:r>
              <a:rPr lang="en-GB" sz="2000" dirty="0" err="1">
                <a:latin typeface="Arial" panose="020B0604020202020204" pitchFamily="34" charset="0"/>
                <a:cs typeface="Arial" panose="020B0604020202020204" pitchFamily="34" charset="0"/>
              </a:rPr>
              <a:t>nhs</a:t>
            </a:r>
            <a:r>
              <a:rPr lang="en-GB" sz="2000" dirty="0">
                <a:latin typeface="Arial" panose="020B0604020202020204" pitchFamily="34" charset="0"/>
                <a:cs typeface="Arial" panose="020B0604020202020204" pitchFamily="34" charset="0"/>
              </a:rPr>
              <a:t>-stop-smoking-services-in-</a:t>
            </a:r>
            <a:r>
              <a:rPr lang="en-GB" sz="2000" dirty="0" err="1">
                <a:latin typeface="Arial" panose="020B0604020202020204" pitchFamily="34" charset="0"/>
                <a:cs typeface="Arial" panose="020B0604020202020204" pitchFamily="34" charset="0"/>
              </a:rPr>
              <a:t>england</a:t>
            </a:r>
            <a:r>
              <a:rPr lang="en-GB" sz="2000" dirty="0">
                <a:latin typeface="Arial" panose="020B0604020202020204" pitchFamily="34" charset="0"/>
                <a:cs typeface="Arial" panose="020B0604020202020204" pitchFamily="34" charset="0"/>
              </a:rPr>
              <a:t>.</a:t>
            </a: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4679529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73A26-616C-BA30-4448-41A21EB5AE2B}"/>
              </a:ext>
            </a:extLst>
          </p:cNvPr>
          <p:cNvSpPr>
            <a:spLocks noGrp="1"/>
          </p:cNvSpPr>
          <p:nvPr>
            <p:ph type="title"/>
          </p:nvPr>
        </p:nvSpPr>
        <p:spPr>
          <a:xfrm>
            <a:off x="583992" y="18255"/>
            <a:ext cx="10515600" cy="1325563"/>
          </a:xfrm>
        </p:spPr>
        <p:txBody>
          <a:bodyPr>
            <a:normAutofit/>
          </a:bodyPr>
          <a:lstStyle/>
          <a:p>
            <a:r>
              <a:rPr lang="en-GB" sz="3200" b="1" dirty="0">
                <a:latin typeface="Arial" panose="020B0604020202020204" pitchFamily="34" charset="0"/>
                <a:cs typeface="Arial" panose="020B0604020202020204" pitchFamily="34" charset="0"/>
              </a:rPr>
              <a:t>                                    References</a:t>
            </a:r>
          </a:p>
        </p:txBody>
      </p:sp>
      <p:sp>
        <p:nvSpPr>
          <p:cNvPr id="3" name="Content Placeholder 2">
            <a:extLst>
              <a:ext uri="{FF2B5EF4-FFF2-40B4-BE49-F238E27FC236}">
                <a16:creationId xmlns:a16="http://schemas.microsoft.com/office/drawing/2014/main" id="{DA9B5BF1-72ED-83A8-00E7-4FC4177ABC2A}"/>
              </a:ext>
            </a:extLst>
          </p:cNvPr>
          <p:cNvSpPr>
            <a:spLocks noGrp="1"/>
          </p:cNvSpPr>
          <p:nvPr>
            <p:ph idx="1"/>
          </p:nvPr>
        </p:nvSpPr>
        <p:spPr>
          <a:xfrm>
            <a:off x="329783" y="1343817"/>
            <a:ext cx="11632367" cy="5146923"/>
          </a:xfrm>
        </p:spPr>
        <p:txBody>
          <a:bodyPr>
            <a:normAutofit/>
          </a:bodyPr>
          <a:lstStyle/>
          <a:p>
            <a:pPr marL="0" indent="0">
              <a:buNone/>
            </a:pPr>
            <a:r>
              <a:rPr lang="en-GB" sz="2000" dirty="0">
                <a:latin typeface="Arial" panose="020B0604020202020204" pitchFamily="34" charset="0"/>
                <a:cs typeface="Arial" panose="020B0604020202020204" pitchFamily="34" charset="0"/>
              </a:rPr>
              <a:t>“Integrated Care Systems (ICS) | NHS Confederation.” Www.nhsconfed.org, 25 June 2024, </a:t>
            </a:r>
            <a:r>
              <a:rPr lang="en-GB" sz="2000" dirty="0">
                <a:latin typeface="Arial" panose="020B0604020202020204" pitchFamily="34" charset="0"/>
                <a:cs typeface="Arial" panose="020B0604020202020204" pitchFamily="34" charset="0"/>
                <a:hlinkClick r:id="rId2"/>
              </a:rPr>
              <a:t>www.nhsconfed.org/publications/integrated-care-systems-ics#:~:text=Integrated%20care%20systems%20%28ICSs%29%20are%20partnerships%20that%20bring</a:t>
            </a:r>
            <a:r>
              <a:rPr lang="en-GB" sz="2000" dirty="0">
                <a:latin typeface="Arial" panose="020B0604020202020204" pitchFamily="34" charset="0"/>
                <a:cs typeface="Arial" panose="020B0604020202020204" pitchFamily="34" charset="0"/>
              </a:rPr>
              <a:t>.</a:t>
            </a:r>
          </a:p>
          <a:p>
            <a:pPr marL="0" indent="0">
              <a:buNone/>
            </a:pPr>
            <a:r>
              <a:rPr lang="en-GB" sz="2000" dirty="0">
                <a:latin typeface="Arial" panose="020B0604020202020204" pitchFamily="34" charset="0"/>
                <a:cs typeface="Arial" panose="020B0604020202020204" pitchFamily="34" charset="0"/>
              </a:rPr>
              <a:t> “Health and Care Act 2022.” Legislation.gov.uk, 25 June 2024, </a:t>
            </a:r>
            <a:r>
              <a:rPr lang="en-GB" sz="2000" dirty="0">
                <a:latin typeface="Arial" panose="020B0604020202020204" pitchFamily="34" charset="0"/>
                <a:cs typeface="Arial" panose="020B0604020202020204" pitchFamily="34" charset="0"/>
                <a:hlinkClick r:id="rId3"/>
              </a:rPr>
              <a:t>www.legislation.gov.uk/ukpga/2022/31/contents</a:t>
            </a:r>
            <a:r>
              <a:rPr lang="en-GB" sz="2000" dirty="0">
                <a:latin typeface="Arial" panose="020B0604020202020204" pitchFamily="34" charset="0"/>
                <a:cs typeface="Arial" panose="020B0604020202020204" pitchFamily="34" charset="0"/>
              </a:rPr>
              <a:t>.</a:t>
            </a:r>
          </a:p>
          <a:p>
            <a:pPr marL="0" indent="0">
              <a:buNone/>
            </a:pPr>
            <a:r>
              <a:rPr lang="en-GB" sz="2000" dirty="0">
                <a:latin typeface="Arial" panose="020B0604020202020204" pitchFamily="34" charset="0"/>
                <a:cs typeface="Arial" panose="020B0604020202020204" pitchFamily="34" charset="0"/>
              </a:rPr>
              <a:t>Cherry, Kendra. “Maslow’s Hierarchy of Needs.” Very well mind, 2 Apr. 2024, </a:t>
            </a:r>
            <a:r>
              <a:rPr lang="en-GB" sz="2000" dirty="0">
                <a:latin typeface="Arial" panose="020B0604020202020204" pitchFamily="34" charset="0"/>
                <a:cs typeface="Arial" panose="020B0604020202020204" pitchFamily="34" charset="0"/>
                <a:hlinkClick r:id="rId4"/>
              </a:rPr>
              <a:t>www.verywellmind.com/what-is-maslows-hierarchy-of-needs-4136760</a:t>
            </a:r>
            <a:endParaRPr lang="en-GB" sz="2000" dirty="0">
              <a:latin typeface="Arial" panose="020B0604020202020204" pitchFamily="34" charset="0"/>
              <a:cs typeface="Arial" panose="020B0604020202020204" pitchFamily="34" charset="0"/>
            </a:endParaRPr>
          </a:p>
          <a:p>
            <a:pPr marL="0" indent="0">
              <a:buNone/>
            </a:pPr>
            <a:r>
              <a:rPr lang="en-GB" sz="2000" dirty="0" err="1">
                <a:latin typeface="Arial" panose="020B0604020202020204" pitchFamily="34" charset="0"/>
                <a:cs typeface="Arial" panose="020B0604020202020204" pitchFamily="34" charset="0"/>
              </a:rPr>
              <a:t>Lockey</a:t>
            </a:r>
            <a:r>
              <a:rPr lang="en-GB" sz="2000" dirty="0">
                <a:latin typeface="Arial" panose="020B0604020202020204" pitchFamily="34" charset="0"/>
                <a:cs typeface="Arial" panose="020B0604020202020204" pitchFamily="34" charset="0"/>
              </a:rPr>
              <a:t>, Andrew, et al. “Impact of Adult Advanced Cardiac Life Support Course Participation on Patient Outcomes—a Systematic Review and Meta-Analysis.” Resuscitation, vol. 129, Aug. 2018, pp. 48–54, https://doi.org/10.1016/j.resuscitation.2018.05.034</a:t>
            </a:r>
          </a:p>
          <a:p>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815629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878</TotalTime>
  <Words>1421</Words>
  <Application>Microsoft Office PowerPoint</Application>
  <PresentationFormat>Widescreen</PresentationFormat>
  <Paragraphs>151</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Aptos</vt:lpstr>
      <vt:lpstr>Aptos Display</vt:lpstr>
      <vt:lpstr>Arial</vt:lpstr>
      <vt:lpstr>Calibri</vt:lpstr>
      <vt:lpstr>Office Theme</vt:lpstr>
      <vt:lpstr>PowerPoint Presentation</vt:lpstr>
      <vt:lpstr>Introduction</vt:lpstr>
      <vt:lpstr>                    Demographics</vt:lpstr>
      <vt:lpstr>PowerPoint Presentation</vt:lpstr>
      <vt:lpstr>                          Demographics </vt:lpstr>
      <vt:lpstr>    support community development</vt:lpstr>
      <vt:lpstr> support community development </vt:lpstr>
      <vt:lpstr>support community development</vt:lpstr>
      <vt:lpstr> stakeholders </vt:lpstr>
      <vt:lpstr>                                       Theories </vt:lpstr>
      <vt:lpstr>                              Digital media</vt:lpstr>
      <vt:lpstr>legislation and policy</vt:lpstr>
      <vt:lpstr>Barriers/obstacles to community development</vt:lpstr>
      <vt:lpstr>Recommendations</vt:lpstr>
      <vt:lpstr> Conclusion</vt:lpstr>
      <vt:lpstr>                                            References</vt:lpstr>
      <vt:lpstr>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sana mushtaq</dc:creator>
  <cp:lastModifiedBy>sana mushtaq</cp:lastModifiedBy>
  <cp:revision>5</cp:revision>
  <dcterms:created xsi:type="dcterms:W3CDTF">2024-06-18T08:30:48Z</dcterms:created>
  <dcterms:modified xsi:type="dcterms:W3CDTF">2024-07-30T11:29:47Z</dcterms:modified>
</cp:coreProperties>
</file>